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65" r:id="rId5"/>
    <p:sldId id="260" r:id="rId6"/>
    <p:sldId id="261" r:id="rId7"/>
    <p:sldId id="262" r:id="rId8"/>
    <p:sldId id="264" r:id="rId9"/>
    <p:sldId id="270" r:id="rId10"/>
    <p:sldId id="267"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4B72A93-F448-6F44-91C1-889A4D22089B}">
          <p14:sldIdLst>
            <p14:sldId id="256"/>
            <p14:sldId id="258"/>
            <p14:sldId id="265"/>
            <p14:sldId id="260"/>
            <p14:sldId id="261"/>
            <p14:sldId id="262"/>
            <p14:sldId id="264"/>
            <p14:sldId id="270"/>
            <p14:sldId id="267"/>
            <p14:sldId id="269"/>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71" autoAdjust="0"/>
    <p:restoredTop sz="94690" autoAdjust="0"/>
  </p:normalViewPr>
  <p:slideViewPr>
    <p:cSldViewPr snapToGrid="0">
      <p:cViewPr varScale="1">
        <p:scale>
          <a:sx n="72" d="100"/>
          <a:sy n="72" d="100"/>
        </p:scale>
        <p:origin x="86" y="2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3E42E6-1C6F-4E30-B6CC-0DAF57B78EA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21209EC-B46F-4E0B-94FD-4397EED001E1}">
      <dgm:prSet/>
      <dgm:spPr/>
      <dgm:t>
        <a:bodyPr/>
        <a:lstStyle/>
        <a:p>
          <a:r>
            <a:rPr lang="en-US"/>
            <a:t>Data on border crossings and entries is also used to track security issues such the smuggling of people, weapons, and drugs.</a:t>
          </a:r>
        </a:p>
      </dgm:t>
    </dgm:pt>
    <dgm:pt modelId="{3B026F30-19BE-4D45-8267-920116C59AE3}" cxnId="{3D77E9F5-3D6B-4185-98FD-241EBDF47F09}" type="parTrans">
      <dgm:prSet/>
      <dgm:spPr/>
      <dgm:t>
        <a:bodyPr/>
        <a:lstStyle/>
        <a:p>
          <a:endParaRPr lang="en-US"/>
        </a:p>
      </dgm:t>
    </dgm:pt>
    <dgm:pt modelId="{E70A5147-7317-435A-BDAD-B194F76E9942}" cxnId="{3D77E9F5-3D6B-4185-98FD-241EBDF47F09}" type="sibTrans">
      <dgm:prSet/>
      <dgm:spPr/>
      <dgm:t>
        <a:bodyPr/>
        <a:lstStyle/>
        <a:p>
          <a:endParaRPr lang="en-US"/>
        </a:p>
      </dgm:t>
    </dgm:pt>
    <dgm:pt modelId="{EF8D45E3-BA06-4C39-8B24-78DE59F40DB7}">
      <dgm:prSet/>
      <dgm:spPr/>
      <dgm:t>
        <a:bodyPr/>
        <a:lstStyle/>
        <a:p>
          <a:r>
            <a:rPr lang="en-US"/>
            <a:t>The information can be used to identify cross-border criminal activity's patterns and trends and to inform prevention and defense tactics.</a:t>
          </a:r>
        </a:p>
      </dgm:t>
    </dgm:pt>
    <dgm:pt modelId="{69BE65D8-9136-4258-BFAC-1BDD73B97842}" cxnId="{13AA4836-0793-49EA-B8CB-6584DF3AD448}" type="parTrans">
      <dgm:prSet/>
      <dgm:spPr/>
      <dgm:t>
        <a:bodyPr/>
        <a:lstStyle/>
        <a:p>
          <a:endParaRPr lang="en-US"/>
        </a:p>
      </dgm:t>
    </dgm:pt>
    <dgm:pt modelId="{92A00CBB-8FFA-4511-AC71-B3607F51CB9D}" cxnId="{13AA4836-0793-49EA-B8CB-6584DF3AD448}" type="sibTrans">
      <dgm:prSet/>
      <dgm:spPr/>
      <dgm:t>
        <a:bodyPr/>
        <a:lstStyle/>
        <a:p>
          <a:endParaRPr lang="en-US"/>
        </a:p>
      </dgm:t>
    </dgm:pt>
    <dgm:pt modelId="{F224C747-A24A-4846-B98D-417474AABD63}" type="pres">
      <dgm:prSet presAssocID="{AA3E42E6-1C6F-4E30-B6CC-0DAF57B78EA8}" presName="diagram" presStyleCnt="0">
        <dgm:presLayoutVars>
          <dgm:dir/>
          <dgm:resizeHandles val="exact"/>
        </dgm:presLayoutVars>
      </dgm:prSet>
      <dgm:spPr/>
    </dgm:pt>
    <dgm:pt modelId="{2EB04C45-1EA7-4C44-8576-E33E0DB3B1CF}" type="pres">
      <dgm:prSet presAssocID="{E21209EC-B46F-4E0B-94FD-4397EED001E1}" presName="node" presStyleLbl="node1" presStyleIdx="0" presStyleCnt="2">
        <dgm:presLayoutVars>
          <dgm:bulletEnabled val="1"/>
        </dgm:presLayoutVars>
      </dgm:prSet>
      <dgm:spPr/>
    </dgm:pt>
    <dgm:pt modelId="{57109F50-C724-3043-BF86-5FCCE81D3E6F}" type="pres">
      <dgm:prSet presAssocID="{E70A5147-7317-435A-BDAD-B194F76E9942}" presName="sibTrans" presStyleCnt="0"/>
      <dgm:spPr/>
    </dgm:pt>
    <dgm:pt modelId="{5B4ABBC8-4AA4-7F4F-98D6-24B01DFBC6F9}" type="pres">
      <dgm:prSet presAssocID="{EF8D45E3-BA06-4C39-8B24-78DE59F40DB7}" presName="node" presStyleLbl="node1" presStyleIdx="1" presStyleCnt="2">
        <dgm:presLayoutVars>
          <dgm:bulletEnabled val="1"/>
        </dgm:presLayoutVars>
      </dgm:prSet>
      <dgm:spPr/>
    </dgm:pt>
  </dgm:ptLst>
  <dgm:cxnLst>
    <dgm:cxn modelId="{3A7CBB1B-DB71-3F48-A9AE-CF987268363A}" type="presOf" srcId="{AA3E42E6-1C6F-4E30-B6CC-0DAF57B78EA8}" destId="{F224C747-A24A-4846-B98D-417474AABD63}" srcOrd="0" destOrd="0" presId="urn:microsoft.com/office/officeart/2005/8/layout/default"/>
    <dgm:cxn modelId="{13AA4836-0793-49EA-B8CB-6584DF3AD448}" srcId="{AA3E42E6-1C6F-4E30-B6CC-0DAF57B78EA8}" destId="{EF8D45E3-BA06-4C39-8B24-78DE59F40DB7}" srcOrd="1" destOrd="0" parTransId="{69BE65D8-9136-4258-BFAC-1BDD73B97842}" sibTransId="{92A00CBB-8FFA-4511-AC71-B3607F51CB9D}"/>
    <dgm:cxn modelId="{ECB7A3E0-EAE4-4D49-A461-5E668BC39D08}" type="presOf" srcId="{E21209EC-B46F-4E0B-94FD-4397EED001E1}" destId="{2EB04C45-1EA7-4C44-8576-E33E0DB3B1CF}" srcOrd="0" destOrd="0" presId="urn:microsoft.com/office/officeart/2005/8/layout/default"/>
    <dgm:cxn modelId="{C5B322EB-BA85-4E4A-9426-4DF7009A43A3}" type="presOf" srcId="{EF8D45E3-BA06-4C39-8B24-78DE59F40DB7}" destId="{5B4ABBC8-4AA4-7F4F-98D6-24B01DFBC6F9}" srcOrd="0" destOrd="0" presId="urn:microsoft.com/office/officeart/2005/8/layout/default"/>
    <dgm:cxn modelId="{3D77E9F5-3D6B-4185-98FD-241EBDF47F09}" srcId="{AA3E42E6-1C6F-4E30-B6CC-0DAF57B78EA8}" destId="{E21209EC-B46F-4E0B-94FD-4397EED001E1}" srcOrd="0" destOrd="0" parTransId="{3B026F30-19BE-4D45-8267-920116C59AE3}" sibTransId="{E70A5147-7317-435A-BDAD-B194F76E9942}"/>
    <dgm:cxn modelId="{FAD23938-47AF-D943-A97E-21686EC0584D}" type="presParOf" srcId="{F224C747-A24A-4846-B98D-417474AABD63}" destId="{2EB04C45-1EA7-4C44-8576-E33E0DB3B1CF}" srcOrd="0" destOrd="0" presId="urn:microsoft.com/office/officeart/2005/8/layout/default"/>
    <dgm:cxn modelId="{3C0CF083-BB15-BD4F-BBC1-BD63602542AD}" type="presParOf" srcId="{F224C747-A24A-4846-B98D-417474AABD63}" destId="{57109F50-C724-3043-BF86-5FCCE81D3E6F}" srcOrd="1" destOrd="0" presId="urn:microsoft.com/office/officeart/2005/8/layout/default"/>
    <dgm:cxn modelId="{6D840663-45BA-E84C-AC4B-503D15D39384}" type="presParOf" srcId="{F224C747-A24A-4846-B98D-417474AABD63}" destId="{5B4ABBC8-4AA4-7F4F-98D6-24B01DFBC6F9}" srcOrd="2"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74EB2-32C2-467B-9DBB-198C20E0595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B9E3019-DEE7-454B-A79E-594FA023E7E5}">
      <dgm:prSet/>
      <dgm:spPr/>
      <dgm:t>
        <a:bodyPr/>
        <a:lstStyle/>
        <a:p>
          <a:r>
            <a:rPr lang="en-US"/>
            <a:t>In conclusion, data on border crossings and entries offers important information about international travel and security issues between the United States and its neighbors.</a:t>
          </a:r>
        </a:p>
      </dgm:t>
    </dgm:pt>
    <dgm:pt modelId="{B011E71A-2481-44C2-9692-B3917C4CB7FE}" cxnId="{F70F4643-34CA-4BCF-9860-0EF0DEE9532A}" type="parTrans">
      <dgm:prSet/>
      <dgm:spPr/>
      <dgm:t>
        <a:bodyPr/>
        <a:lstStyle/>
        <a:p>
          <a:endParaRPr lang="en-US"/>
        </a:p>
      </dgm:t>
    </dgm:pt>
    <dgm:pt modelId="{5DD178D8-4733-44E5-A52B-B537EF0240F4}" cxnId="{F70F4643-34CA-4BCF-9860-0EF0DEE9532A}" type="sibTrans">
      <dgm:prSet/>
      <dgm:spPr/>
      <dgm:t>
        <a:bodyPr/>
        <a:lstStyle/>
        <a:p>
          <a:endParaRPr lang="en-US"/>
        </a:p>
      </dgm:t>
    </dgm:pt>
    <dgm:pt modelId="{1B89E35D-A976-41D9-AF0B-BEC6AD1F6434}">
      <dgm:prSet/>
      <dgm:spPr/>
      <dgm:t>
        <a:bodyPr/>
        <a:lstStyle/>
        <a:p>
          <a:r>
            <a:rPr lang="en-US"/>
            <a:t>Policymakers and researchers can better understand the nature and volume of cross-border travel by evaluating this data, and they can create plans to deal with any problems that may occur.</a:t>
          </a:r>
        </a:p>
      </dgm:t>
    </dgm:pt>
    <dgm:pt modelId="{4014AD09-E04C-49A8-A4A9-E40C781D3685}" cxnId="{A94E8725-DE39-46B1-81AD-6B5FB908DCDE}" type="parTrans">
      <dgm:prSet/>
      <dgm:spPr/>
      <dgm:t>
        <a:bodyPr/>
        <a:lstStyle/>
        <a:p>
          <a:endParaRPr lang="en-US"/>
        </a:p>
      </dgm:t>
    </dgm:pt>
    <dgm:pt modelId="{86764C00-660C-47FE-A0A7-12B71C74F692}" cxnId="{A94E8725-DE39-46B1-81AD-6B5FB908DCDE}" type="sibTrans">
      <dgm:prSet/>
      <dgm:spPr/>
      <dgm:t>
        <a:bodyPr/>
        <a:lstStyle/>
        <a:p>
          <a:endParaRPr lang="en-US"/>
        </a:p>
      </dgm:t>
    </dgm:pt>
    <dgm:pt modelId="{20AF1DE1-DA78-F847-9E98-443B0BFA8315}" type="pres">
      <dgm:prSet presAssocID="{F5F74EB2-32C2-467B-9DBB-198C20E0595D}" presName="vert0" presStyleCnt="0">
        <dgm:presLayoutVars>
          <dgm:dir/>
          <dgm:animOne val="branch"/>
          <dgm:animLvl val="lvl"/>
        </dgm:presLayoutVars>
      </dgm:prSet>
      <dgm:spPr/>
    </dgm:pt>
    <dgm:pt modelId="{B488E9C7-CDCB-A24B-BCDD-40ECDDDD9DDE}" type="pres">
      <dgm:prSet presAssocID="{BB9E3019-DEE7-454B-A79E-594FA023E7E5}" presName="thickLine" presStyleLbl="alignNode1" presStyleIdx="0" presStyleCnt="2"/>
      <dgm:spPr/>
    </dgm:pt>
    <dgm:pt modelId="{40154B79-C092-AD40-96DB-FE2526F64038}" type="pres">
      <dgm:prSet presAssocID="{BB9E3019-DEE7-454B-A79E-594FA023E7E5}" presName="horz1" presStyleCnt="0"/>
      <dgm:spPr/>
    </dgm:pt>
    <dgm:pt modelId="{AE6D1E88-4FB4-0548-982F-DE672C7A64FB}" type="pres">
      <dgm:prSet presAssocID="{BB9E3019-DEE7-454B-A79E-594FA023E7E5}" presName="tx1" presStyleLbl="revTx" presStyleIdx="0" presStyleCnt="2"/>
      <dgm:spPr/>
    </dgm:pt>
    <dgm:pt modelId="{18DB2A6E-4743-034E-9D54-E7F6237CE0F8}" type="pres">
      <dgm:prSet presAssocID="{BB9E3019-DEE7-454B-A79E-594FA023E7E5}" presName="vert1" presStyleCnt="0"/>
      <dgm:spPr/>
    </dgm:pt>
    <dgm:pt modelId="{3390F1D8-6DBB-D640-A956-3EF0F20B9696}" type="pres">
      <dgm:prSet presAssocID="{1B89E35D-A976-41D9-AF0B-BEC6AD1F6434}" presName="thickLine" presStyleLbl="alignNode1" presStyleIdx="1" presStyleCnt="2"/>
      <dgm:spPr/>
    </dgm:pt>
    <dgm:pt modelId="{4C5F7F4C-BC54-094B-86CF-4733A0BEF774}" type="pres">
      <dgm:prSet presAssocID="{1B89E35D-A976-41D9-AF0B-BEC6AD1F6434}" presName="horz1" presStyleCnt="0"/>
      <dgm:spPr/>
    </dgm:pt>
    <dgm:pt modelId="{D0DC14B1-FCED-054F-8C73-9EC50C81189D}" type="pres">
      <dgm:prSet presAssocID="{1B89E35D-A976-41D9-AF0B-BEC6AD1F6434}" presName="tx1" presStyleLbl="revTx" presStyleIdx="1" presStyleCnt="2"/>
      <dgm:spPr/>
    </dgm:pt>
    <dgm:pt modelId="{32D0259E-D094-5D4E-915F-E8D3361CFC0D}" type="pres">
      <dgm:prSet presAssocID="{1B89E35D-A976-41D9-AF0B-BEC6AD1F6434}" presName="vert1" presStyleCnt="0"/>
      <dgm:spPr/>
    </dgm:pt>
  </dgm:ptLst>
  <dgm:cxnLst>
    <dgm:cxn modelId="{A94E8725-DE39-46B1-81AD-6B5FB908DCDE}" srcId="{F5F74EB2-32C2-467B-9DBB-198C20E0595D}" destId="{1B89E35D-A976-41D9-AF0B-BEC6AD1F6434}" srcOrd="1" destOrd="0" parTransId="{4014AD09-E04C-49A8-A4A9-E40C781D3685}" sibTransId="{86764C00-660C-47FE-A0A7-12B71C74F692}"/>
    <dgm:cxn modelId="{F70F4643-34CA-4BCF-9860-0EF0DEE9532A}" srcId="{F5F74EB2-32C2-467B-9DBB-198C20E0595D}" destId="{BB9E3019-DEE7-454B-A79E-594FA023E7E5}" srcOrd="0" destOrd="0" parTransId="{B011E71A-2481-44C2-9692-B3917C4CB7FE}" sibTransId="{5DD178D8-4733-44E5-A52B-B537EF0240F4}"/>
    <dgm:cxn modelId="{1E404D69-92DE-7F4C-A63D-6E5899A8505C}" type="presOf" srcId="{F5F74EB2-32C2-467B-9DBB-198C20E0595D}" destId="{20AF1DE1-DA78-F847-9E98-443B0BFA8315}" srcOrd="0" destOrd="0" presId="urn:microsoft.com/office/officeart/2008/layout/LinedList"/>
    <dgm:cxn modelId="{F8AA4877-BECD-364C-9D82-1031CFD1054E}" type="presOf" srcId="{1B89E35D-A976-41D9-AF0B-BEC6AD1F6434}" destId="{D0DC14B1-FCED-054F-8C73-9EC50C81189D}" srcOrd="0" destOrd="0" presId="urn:microsoft.com/office/officeart/2008/layout/LinedList"/>
    <dgm:cxn modelId="{372D49AF-1510-3840-AA3A-1DD0A83BF13B}" type="presOf" srcId="{BB9E3019-DEE7-454B-A79E-594FA023E7E5}" destId="{AE6D1E88-4FB4-0548-982F-DE672C7A64FB}" srcOrd="0" destOrd="0" presId="urn:microsoft.com/office/officeart/2008/layout/LinedList"/>
    <dgm:cxn modelId="{8DA74D50-C59D-8C45-A369-3D96C4B21F0B}" type="presParOf" srcId="{20AF1DE1-DA78-F847-9E98-443B0BFA8315}" destId="{B488E9C7-CDCB-A24B-BCDD-40ECDDDD9DDE}" srcOrd="0" destOrd="0" presId="urn:microsoft.com/office/officeart/2008/layout/LinedList"/>
    <dgm:cxn modelId="{483FD8AB-3344-F045-BFA9-005D3E804F63}" type="presParOf" srcId="{20AF1DE1-DA78-F847-9E98-443B0BFA8315}" destId="{40154B79-C092-AD40-96DB-FE2526F64038}" srcOrd="1" destOrd="0" presId="urn:microsoft.com/office/officeart/2008/layout/LinedList"/>
    <dgm:cxn modelId="{7AABCDFC-9F82-4E44-A498-75C14B195A65}" type="presParOf" srcId="{40154B79-C092-AD40-96DB-FE2526F64038}" destId="{AE6D1E88-4FB4-0548-982F-DE672C7A64FB}" srcOrd="0" destOrd="0" presId="urn:microsoft.com/office/officeart/2008/layout/LinedList"/>
    <dgm:cxn modelId="{7428C199-BFEA-2A42-830F-603F439846E2}" type="presParOf" srcId="{40154B79-C092-AD40-96DB-FE2526F64038}" destId="{18DB2A6E-4743-034E-9D54-E7F6237CE0F8}" srcOrd="1" destOrd="0" presId="urn:microsoft.com/office/officeart/2008/layout/LinedList"/>
    <dgm:cxn modelId="{E1379F2A-9E19-2A41-8B15-8543786F3657}" type="presParOf" srcId="{20AF1DE1-DA78-F847-9E98-443B0BFA8315}" destId="{3390F1D8-6DBB-D640-A956-3EF0F20B9696}" srcOrd="2" destOrd="0" presId="urn:microsoft.com/office/officeart/2008/layout/LinedList"/>
    <dgm:cxn modelId="{3D6E7019-06FC-0944-91F1-6C30AE778EC8}" type="presParOf" srcId="{20AF1DE1-DA78-F847-9E98-443B0BFA8315}" destId="{4C5F7F4C-BC54-094B-86CF-4733A0BEF774}" srcOrd="3" destOrd="0" presId="urn:microsoft.com/office/officeart/2008/layout/LinedList"/>
    <dgm:cxn modelId="{6B859A4F-D4FF-CE44-97F4-96B29D8E898D}" type="presParOf" srcId="{4C5F7F4C-BC54-094B-86CF-4733A0BEF774}" destId="{D0DC14B1-FCED-054F-8C73-9EC50C81189D}" srcOrd="0" destOrd="0" presId="urn:microsoft.com/office/officeart/2008/layout/LinedList"/>
    <dgm:cxn modelId="{B657FC1D-DA37-6740-89EF-31D0965D1004}" type="presParOf" srcId="{4C5F7F4C-BC54-094B-86CF-4733A0BEF774}" destId="{32D0259E-D094-5D4E-915F-E8D3361CFC0D}"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04C45-1EA7-4C44-8576-E33E0DB3B1CF}">
      <dsp:nvSpPr>
        <dsp:cNvPr id="0" name=""/>
        <dsp:cNvSpPr/>
      </dsp:nvSpPr>
      <dsp:spPr>
        <a:xfrm>
          <a:off x="1283" y="472576"/>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on border crossings and entries is also used to track security issues such the smuggling of people, weapons, and drugs.</a:t>
          </a:r>
        </a:p>
      </dsp:txBody>
      <dsp:txXfrm>
        <a:off x="1283" y="472576"/>
        <a:ext cx="5006206" cy="3003723"/>
      </dsp:txXfrm>
    </dsp:sp>
    <dsp:sp modelId="{5B4ABBC8-4AA4-7F4F-98D6-24B01DFBC6F9}">
      <dsp:nvSpPr>
        <dsp:cNvPr id="0" name=""/>
        <dsp:cNvSpPr/>
      </dsp:nvSpPr>
      <dsp:spPr>
        <a:xfrm>
          <a:off x="5508110" y="472576"/>
          <a:ext cx="5006206" cy="3003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information can be used to identify cross-border criminal activity's patterns and trends and to inform prevention and defense tactics.</a:t>
          </a:r>
        </a:p>
      </dsp:txBody>
      <dsp:txXfrm>
        <a:off x="5508110" y="472576"/>
        <a:ext cx="5006206" cy="300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8E9C7-CDCB-A24B-BCDD-40ECDDDD9DDE}">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D1E88-4FB4-0548-982F-DE672C7A64FB}">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In conclusion, data on border crossings and entries offers important information about international travel and security issues between the United States and its neighbors.</a:t>
          </a:r>
        </a:p>
      </dsp:txBody>
      <dsp:txXfrm>
        <a:off x="0" y="0"/>
        <a:ext cx="10515600" cy="2175669"/>
      </dsp:txXfrm>
    </dsp:sp>
    <dsp:sp modelId="{3390F1D8-6DBB-D640-A956-3EF0F20B9696}">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C14B1-FCED-054F-8C73-9EC50C81189D}">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Policymakers and researchers can better understand the nature and volume of cross-border travel by evaluating this data, and they can create plans to deal with any problems that may occur.</a:t>
          </a:r>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A487E62-8296-7646-BF7D-B95D0871AF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A487E62-8296-7646-BF7D-B95D0871AF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A487E62-8296-7646-BF7D-B95D0871AF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A487E62-8296-7646-BF7D-B95D0871AF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487E62-8296-7646-BF7D-B95D0871AFE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A487E62-8296-7646-BF7D-B95D0871AF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A487E62-8296-7646-BF7D-B95D0871AFE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487E62-8296-7646-BF7D-B95D0871AFE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87E62-8296-7646-BF7D-B95D0871AFE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487E62-8296-7646-BF7D-B95D0871AF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487E62-8296-7646-BF7D-B95D0871AFE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08A2-A71D-1B40-96C6-23523BE0904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87E62-8296-7646-BF7D-B95D0871AFE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B08A2-A71D-1B40-96C6-23523BE0904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https://creativecommons.org/licenses/by-sa/3.0/" TargetMode="External"/><Relationship Id="rId2" Type="http://schemas.openxmlformats.org/officeDocument/2006/relationships/hyperlink" Target="https://en.wikipedia.org/wiki/List_of_Canada%E2%80%93United_States_border_crossings"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205909"/>
            <a:ext cx="3734014" cy="3223091"/>
          </a:xfrm>
        </p:spPr>
        <p:txBody>
          <a:bodyPr anchor="b">
            <a:normAutofit/>
          </a:bodyPr>
          <a:lstStyle/>
          <a:p>
            <a:pPr algn="l"/>
            <a:r>
              <a:rPr lang="en-US" sz="5400" dirty="0">
                <a:latin typeface="Times New Roman" panose="02020603050405020304" pitchFamily="18" charset="0"/>
                <a:cs typeface="Times New Roman" panose="02020603050405020304" pitchFamily="18" charset="0"/>
              </a:rPr>
              <a:t>BORDER CROSSING  ENTRY DATA</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90339" y="4636007"/>
            <a:ext cx="3734014" cy="2016083"/>
          </a:xfrm>
        </p:spPr>
        <p:txBody>
          <a:bodyPr>
            <a:normAutofit/>
          </a:bodyPr>
          <a:lstStyle/>
          <a:p>
            <a:pPr algn="l"/>
            <a:r>
              <a:rPr lang="en-US" sz="1600" dirty="0">
                <a:latin typeface="Times New Roman" panose="02020603050405020304" pitchFamily="18" charset="0"/>
                <a:cs typeface="Times New Roman" panose="02020603050405020304" pitchFamily="18" charset="0"/>
              </a:rPr>
              <a:t>MEGHANA KATTA</a:t>
            </a:r>
            <a:endParaRPr lang="en-US" sz="1600" dirty="0">
              <a:latin typeface="Times New Roman" panose="02020603050405020304" pitchFamily="18" charset="0"/>
              <a:cs typeface="Times New Roman" panose="02020603050405020304" pitchFamily="18" charset="0"/>
            </a:endParaRPr>
          </a:p>
        </p:txBody>
      </p:sp>
      <p:sp>
        <p:nvSpPr>
          <p:cNvPr id="20" name="sketchy line"/>
          <p:cNvSpPr>
            <a:spLocks noGrp="1" noRot="1" noChangeAspect="1" noMove="1" noResize="1" noEditPoints="1" noAdjustHandles="1" noChangeArrowheads="1" noChangeShapeType="1" noTextEdit="1"/>
          </p:cNvSpPr>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ky, outdoor, tree&#10;&#10;Description automatically generated"/>
          <p:cNvPicPr>
            <a:picLocks noChangeAspect="1"/>
          </p:cNvPicPr>
          <p:nvPr/>
        </p:nvPicPr>
        <p:blipFill rotWithShape="1">
          <a:blip r:embed="rId1"/>
          <a:srcRect l="2357" r="22416"/>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2" tooltip="https://en.wikipedia.org/wiki/List_of_Canada%E2%80%93United_States_border_crossings"/>
              </a:rPr>
              <a:t>This Photo</a:t>
            </a:r>
            <a:r>
              <a:rPr lang="en-US" sz="700">
                <a:solidFill>
                  <a:srgbClr val="FFFFFF"/>
                </a:solidFill>
              </a:rPr>
              <a:t> by Unknown Author is licensed under </a:t>
            </a:r>
            <a:r>
              <a:rPr lang="en-US" sz="700">
                <a:solidFill>
                  <a:srgbClr val="FFFFFF"/>
                </a:solidFill>
                <a:hlinkClick r:id="rId3" tooltip="https://creativecommons.org/licenses/by-sa/3.0/"/>
              </a:rPr>
              <a:t>CC BY-SA</a:t>
            </a:r>
            <a:endParaRPr lang="en-US" sz="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68377"/>
            <a:ext cx="10515600" cy="1325563"/>
          </a:xfrm>
        </p:spPr>
        <p:txBody>
          <a:bodyPr>
            <a:normAutofit/>
          </a:bodyPr>
          <a:lstStyle/>
          <a:p>
            <a:r>
              <a:rPr lang="en-US"/>
              <a:t>POTENTIAL USES VS LIMITATIONS:</a:t>
            </a:r>
            <a:endParaRPr lang="en-US"/>
          </a:p>
        </p:txBody>
      </p:sp>
      <p:sp>
        <p:nvSpPr>
          <p:cNvPr id="3" name="Content Placeholder 2"/>
          <p:cNvSpPr>
            <a:spLocks noGrp="1"/>
          </p:cNvSpPr>
          <p:nvPr>
            <p:ph sz="half" idx="1"/>
          </p:nvPr>
        </p:nvSpPr>
        <p:spPr>
          <a:xfrm>
            <a:off x="838200" y="2177456"/>
            <a:ext cx="5097780" cy="3795748"/>
          </a:xfrm>
        </p:spPr>
        <p:txBody>
          <a:bodyPr>
            <a:normAutofit/>
          </a:bodyPr>
          <a:lstStyle/>
          <a:p>
            <a:r>
              <a:rPr lang="en-US" sz="2200"/>
              <a:t>The dataset for border crossings has a variety of potential applications, including studying historical trends in border crossings, identifying trends in travel behaviors, and guiding immigration and border security policy decisions. </a:t>
            </a:r>
            <a:endParaRPr lang="en-US" sz="2200"/>
          </a:p>
          <a:p>
            <a:r>
              <a:rPr lang="en-US" sz="2200"/>
              <a:t>It can be utilized to strengthen border security, ease commerce and tourism, and advance public security and safety.</a:t>
            </a:r>
            <a:endParaRPr lang="en-US" sz="2200"/>
          </a:p>
        </p:txBody>
      </p:sp>
      <p:sp>
        <p:nvSpPr>
          <p:cNvPr id="4" name="Content Placeholder 3"/>
          <p:cNvSpPr>
            <a:spLocks noGrp="1"/>
          </p:cNvSpPr>
          <p:nvPr>
            <p:ph sz="half" idx="2"/>
          </p:nvPr>
        </p:nvSpPr>
        <p:spPr>
          <a:xfrm>
            <a:off x="6256020" y="2177456"/>
            <a:ext cx="5097780" cy="3795748"/>
          </a:xfrm>
        </p:spPr>
        <p:txBody>
          <a:bodyPr>
            <a:normAutofit/>
          </a:bodyPr>
          <a:lstStyle/>
          <a:p>
            <a:r>
              <a:rPr lang="en-US" sz="2400"/>
              <a:t>The Border Crossing Entry Data dataset has certain drawbacks in addition to its many advantages.</a:t>
            </a:r>
            <a:endParaRPr lang="en-US" sz="2400"/>
          </a:p>
          <a:p>
            <a:r>
              <a:rPr lang="en-US" sz="2400"/>
              <a:t> These include restrictions in the breadth of the data, missing or erroneous data, and potential biases in the data collection process.</a:t>
            </a: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graphicFrame>
        <p:nvGraphicFramePr>
          <p:cNvPr id="5"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b="1">
                <a:latin typeface="Times New Roman" panose="02020603050405020304" pitchFamily="18" charset="0"/>
                <a:cs typeface="Times New Roman" panose="02020603050405020304" pitchFamily="18" charset="0"/>
              </a:rPr>
              <a:t>BORDER CROSSING DATA </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333297"/>
            <a:ext cx="4619621" cy="3843666"/>
          </a:xfrm>
        </p:spPr>
        <p:txBody>
          <a:bodyPr>
            <a:normAutofit/>
          </a:bodyPr>
          <a:lstStyle/>
          <a:p>
            <a:r>
              <a:rPr lang="en-US" sz="1600"/>
              <a:t>For inbound crossings at the port level at the U.S.-Canada and U.S.-Mexico borders, the Bureau of Transportation Statistics (BTS) Border Crossing Data give summary statistics. </a:t>
            </a:r>
            <a:endParaRPr lang="en-US" sz="1600"/>
          </a:p>
          <a:p>
            <a:endParaRPr lang="en-US" sz="1600"/>
          </a:p>
          <a:p>
            <a:r>
              <a:rPr lang="en-US" sz="1600"/>
              <a:t>For trucks, trains, containers, buses, private cars, passengers, and pedestrians, data are accessible. U.S. Customs and Border Protection (CBP) gathers border crossing data at points of entry. </a:t>
            </a:r>
            <a:endParaRPr lang="en-US" sz="1600"/>
          </a:p>
          <a:p>
            <a:endParaRPr lang="en-US" sz="1600"/>
          </a:p>
          <a:p>
            <a:r>
              <a:rPr lang="en-US" sz="1600"/>
              <a:t>The information shows how many vehicles, containers, people, or pedestrians enter the country. </a:t>
            </a:r>
            <a:endParaRPr lang="en-US" sz="1600"/>
          </a:p>
        </p:txBody>
      </p:sp>
      <p:pic>
        <p:nvPicPr>
          <p:cNvPr id="5" name="Picture 4" descr="Cars in a traffic jam"/>
          <p:cNvPicPr>
            <a:picLocks noChangeAspect="1"/>
          </p:cNvPicPr>
          <p:nvPr/>
        </p:nvPicPr>
        <p:blipFill rotWithShape="1">
          <a:blip r:embed="rId1"/>
          <a:srcRect l="21383" r="2210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4100">
                <a:solidFill>
                  <a:srgbClr val="FFFFFF"/>
                </a:solidFill>
              </a:rPr>
              <a:t>IMPORTANCE OF COLLECTING DATA</a:t>
            </a:r>
            <a:endParaRPr lang="en-US" sz="410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7186527" cy="5585619"/>
          </a:xfrm>
        </p:spPr>
        <p:txBody>
          <a:bodyPr anchor="ctr">
            <a:normAutofit/>
          </a:bodyPr>
          <a:lstStyle/>
          <a:p>
            <a:r>
              <a:rPr lang="en-US" sz="2400" dirty="0"/>
              <a:t>The movement of people, goods, and vehicles across international borders is referred to as a border crossing. Trade, tourism, and other economic and social activity depend on these crossings. </a:t>
            </a:r>
            <a:endParaRPr lang="en-US" sz="2400" dirty="0"/>
          </a:p>
          <a:p>
            <a:r>
              <a:rPr lang="en-US" sz="2400" dirty="0"/>
              <a:t>Such information, which includes the quantity of crossings, the varieties of people and commodities moving across borders, as well as the routes and means of transportation taken, can shed light on trends and patterns in cross-border mobility. </a:t>
            </a:r>
            <a:endParaRPr lang="en-US" sz="2400" dirty="0"/>
          </a:p>
          <a:p>
            <a:r>
              <a:rPr lang="en-US" sz="2400" dirty="0"/>
              <a:t>The utilization of this information can enhance border security, ease commerce and tourism, and advance public health and safety.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DATASET</a:t>
            </a:r>
            <a:endParaRPr lang="en-US" sz="3200" kern="1200" dirty="0">
              <a:solidFill>
                <a:schemeClr val="bg1"/>
              </a:solidFill>
              <a:latin typeface="+mj-lt"/>
              <a:ea typeface="+mj-ea"/>
              <a:cs typeface="+mj-cs"/>
            </a:endParaRPr>
          </a:p>
        </p:txBody>
      </p:sp>
      <p:pic>
        <p:nvPicPr>
          <p:cNvPr id="4" name="Content Placeholder 3"/>
          <p:cNvPicPr>
            <a:picLocks noGrp="1" noChangeAspect="1"/>
          </p:cNvPicPr>
          <p:nvPr>
            <p:ph idx="1"/>
          </p:nvPr>
        </p:nvPicPr>
        <p:blipFill>
          <a:blip r:embed="rId1"/>
          <a:stretch>
            <a:fillRect/>
          </a:stretch>
        </p:blipFill>
        <p:spPr>
          <a:xfrm>
            <a:off x="643467" y="1773102"/>
            <a:ext cx="10905066" cy="41984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p:cNvSpPr>
            <a:spLocks noGrp="1" noRot="1" noChangeAspect="1" noMove="1" noResize="1" noEditPoints="1" noAdjustHandles="1" noChangeArrowheads="1" noChangeShapeType="1" noTextEdit="1"/>
          </p:cNvSpPr>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Which states and ports receives the highest number of inbound flow?</a:t>
            </a:r>
            <a:endParaRPr lang="en-US" sz="2800" dirty="0">
              <a:solidFill>
                <a:srgbClr val="FFFFFF"/>
              </a:solidFill>
            </a:endParaRPr>
          </a:p>
        </p:txBody>
      </p:sp>
      <p:pic>
        <p:nvPicPr>
          <p:cNvPr id="4" name="Picture 3"/>
          <p:cNvPicPr>
            <a:picLocks noChangeAspect="1"/>
          </p:cNvPicPr>
          <p:nvPr/>
        </p:nvPicPr>
        <p:blipFill>
          <a:blip r:embed="rId1"/>
          <a:stretch>
            <a:fillRect/>
          </a:stretch>
        </p:blipFill>
        <p:spPr>
          <a:xfrm>
            <a:off x="6095998" y="2295532"/>
            <a:ext cx="5653704" cy="3807011"/>
          </a:xfrm>
          <a:prstGeom prst="rect">
            <a:avLst/>
          </a:prstGeom>
        </p:spPr>
      </p:pic>
      <p:pic>
        <p:nvPicPr>
          <p:cNvPr id="7" name="Picture 6"/>
          <p:cNvPicPr>
            <a:picLocks noChangeAspect="1"/>
          </p:cNvPicPr>
          <p:nvPr/>
        </p:nvPicPr>
        <p:blipFill>
          <a:blip r:embed="rId2"/>
          <a:stretch>
            <a:fillRect/>
          </a:stretch>
        </p:blipFill>
        <p:spPr>
          <a:xfrm>
            <a:off x="226748" y="2295532"/>
            <a:ext cx="5869250" cy="39030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3473" y="452348"/>
            <a:ext cx="5185538" cy="2290852"/>
          </a:xfrm>
        </p:spPr>
        <p:txBody>
          <a:bodyPr vert="horz" lIns="91440" tIns="45720" rIns="91440" bIns="45720" rtlCol="0" anchor="b">
            <a:normAutofit/>
          </a:bodyPr>
          <a:lstStyle/>
          <a:p>
            <a:pPr algn="ctr"/>
            <a:r>
              <a:rPr lang="en-US" sz="3600" b="1" dirty="0"/>
              <a:t>How does the border crossing volume at the different borders changed over time?</a:t>
            </a:r>
            <a:endParaRPr lang="en-US" sz="3600" b="1" dirty="0"/>
          </a:p>
        </p:txBody>
      </p:sp>
      <p:pic>
        <p:nvPicPr>
          <p:cNvPr id="4" name="Content Placeholder 3"/>
          <p:cNvPicPr>
            <a:picLocks noGrp="1" noChangeAspect="1"/>
          </p:cNvPicPr>
          <p:nvPr>
            <p:ph idx="1"/>
          </p:nvPr>
        </p:nvPicPr>
        <p:blipFill>
          <a:blip r:embed="rId1"/>
          <a:stretch>
            <a:fillRect/>
          </a:stretch>
        </p:blipFill>
        <p:spPr>
          <a:xfrm>
            <a:off x="5366331" y="96875"/>
            <a:ext cx="6530780" cy="3429000"/>
          </a:xfrm>
          <a:prstGeom prst="rect">
            <a:avLst/>
          </a:prstGeom>
        </p:spPr>
      </p:pic>
      <p:pic>
        <p:nvPicPr>
          <p:cNvPr id="10" name="Picture 9"/>
          <p:cNvPicPr>
            <a:picLocks noChangeAspect="1"/>
          </p:cNvPicPr>
          <p:nvPr/>
        </p:nvPicPr>
        <p:blipFill>
          <a:blip r:embed="rId2"/>
          <a:stretch>
            <a:fillRect/>
          </a:stretch>
        </p:blipFill>
        <p:spPr>
          <a:xfrm>
            <a:off x="93472" y="3438427"/>
            <a:ext cx="6236027"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p:cNvSpPr>
            <a:spLocks noGrp="1" noRot="1" noChangeAspect="1" noMove="1" noResize="1" noEditPoints="1" noAdjustHandles="1" noChangeArrowheads="1" noChangeShapeType="1" noTextEdit="1"/>
          </p:cNvSpPr>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a:spLocks noGrp="1" noRot="1" noChangeAspect="1" noMove="1" noResize="1" noEditPoints="1" noAdjustHandles="1" noChangeArrowheads="1" noChangeShapeType="1" noTextEdit="1"/>
          </p:cNvSpPr>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a:spLocks noGrp="1" noRot="1" noChangeAspect="1" noMove="1" noResize="1" noEditPoints="1" noAdjustHandles="1" noChangeArrowheads="1" noChangeShapeType="1" noTextEdit="1"/>
          </p:cNvSpPr>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what are the frequently used measures at US-Mexico border for different States </a:t>
            </a:r>
            <a:endParaRPr lang="en-US" sz="2800" dirty="0">
              <a:solidFill>
                <a:srgbClr val="FFFFFF"/>
              </a:solidFill>
            </a:endParaRPr>
          </a:p>
        </p:txBody>
      </p:sp>
      <p:pic>
        <p:nvPicPr>
          <p:cNvPr id="5" name="Picture 4" descr="Chart, bar chart&#10;&#10;Description automatically generated"/>
          <p:cNvPicPr>
            <a:picLocks noChangeAspect="1"/>
          </p:cNvPicPr>
          <p:nvPr/>
        </p:nvPicPr>
        <p:blipFill rotWithShape="1">
          <a:blip r:embed="rId1"/>
          <a:srcRect l="1728" r="5410" b="2"/>
          <a:stretch>
            <a:fillRect/>
          </a:stretch>
        </p:blipFill>
        <p:spPr>
          <a:xfrm>
            <a:off x="175944" y="2334175"/>
            <a:ext cx="5670892" cy="3526601"/>
          </a:xfrm>
          <a:prstGeom prst="rect">
            <a:avLst/>
          </a:prstGeom>
        </p:spPr>
      </p:pic>
      <p:pic>
        <p:nvPicPr>
          <p:cNvPr id="12" name="Picture 11" descr="Chart"/>
          <p:cNvPicPr>
            <a:picLocks noChangeAspect="1"/>
          </p:cNvPicPr>
          <p:nvPr/>
        </p:nvPicPr>
        <p:blipFill>
          <a:blip r:embed="rId2"/>
          <a:stretch>
            <a:fillRect/>
          </a:stretch>
        </p:blipFill>
        <p:spPr>
          <a:xfrm>
            <a:off x="6345165" y="2292573"/>
            <a:ext cx="5131087" cy="38483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90891" y="2956222"/>
            <a:ext cx="5166808" cy="3901778"/>
          </a:xfrm>
          <a:prstGeom prst="rect">
            <a:avLst/>
          </a:prstGeom>
        </p:spPr>
      </p:pic>
      <p:sp>
        <p:nvSpPr>
          <p:cNvPr id="9" name="TextBox 8"/>
          <p:cNvSpPr txBox="1"/>
          <p:nvPr/>
        </p:nvSpPr>
        <p:spPr>
          <a:xfrm>
            <a:off x="383457" y="245806"/>
            <a:ext cx="11631561" cy="1384995"/>
          </a:xfrm>
          <a:prstGeom prst="rect">
            <a:avLst/>
          </a:prstGeom>
          <a:noFill/>
        </p:spPr>
        <p:txBody>
          <a:bodyPr wrap="square">
            <a:spAutoFit/>
          </a:bodyPr>
          <a:lstStyle/>
          <a:p>
            <a:r>
              <a:rPr lang="en-GB" sz="2800" b="1" i="0" dirty="0">
                <a:effectLst/>
                <a:latin typeface="+mj-lt"/>
              </a:rPr>
              <a:t>Can we develop a regression model to predict the volume of border crossings at a given port and date based on the type of border crossing measure, latitude, and longitude?</a:t>
            </a:r>
            <a:endParaRPr lang="en-IN" sz="2800" b="1" dirty="0">
              <a:latin typeface="+mj-lt"/>
            </a:endParaRPr>
          </a:p>
        </p:txBody>
      </p:sp>
      <p:pic>
        <p:nvPicPr>
          <p:cNvPr id="13" name="Picture 12"/>
          <p:cNvPicPr>
            <a:picLocks noChangeAspect="1"/>
          </p:cNvPicPr>
          <p:nvPr/>
        </p:nvPicPr>
        <p:blipFill>
          <a:blip r:embed="rId2"/>
          <a:stretch>
            <a:fillRect/>
          </a:stretch>
        </p:blipFill>
        <p:spPr>
          <a:xfrm>
            <a:off x="6672376" y="2956222"/>
            <a:ext cx="5220152" cy="3886537"/>
          </a:xfrm>
          <a:prstGeom prst="rect">
            <a:avLst/>
          </a:prstGeom>
        </p:spPr>
      </p:pic>
      <p:sp>
        <p:nvSpPr>
          <p:cNvPr id="15" name="TextBox 14"/>
          <p:cNvSpPr txBox="1"/>
          <p:nvPr/>
        </p:nvSpPr>
        <p:spPr>
          <a:xfrm>
            <a:off x="2736911" y="1571227"/>
            <a:ext cx="6361472"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000000"/>
                </a:solidFill>
                <a:effectLst/>
              </a:rPr>
              <a:t>Random Forest model (Regression)</a:t>
            </a:r>
            <a:br>
              <a:rPr kumimoji="0" lang="en-US" altLang="en-US" sz="1200" b="1" i="0" u="none" strike="noStrike" cap="none" normalizeH="0" baseline="0" dirty="0">
                <a:ln>
                  <a:noFill/>
                </a:ln>
                <a:solidFill>
                  <a:srgbClr val="000000"/>
                </a:solidFill>
                <a:effectLst/>
              </a:rPr>
            </a:br>
            <a:br>
              <a:rPr kumimoji="0" lang="en-US" altLang="en-US" sz="1200" b="0" i="0" u="none" strike="noStrike" cap="none" normalizeH="0" baseline="0" dirty="0">
                <a:ln>
                  <a:noFill/>
                </a:ln>
                <a:solidFill>
                  <a:srgbClr val="000000"/>
                </a:solidFill>
                <a:effectLst/>
              </a:rPr>
            </a:br>
            <a:r>
              <a:rPr kumimoji="0" lang="en-US" altLang="en-US" sz="1200" b="1" i="0" u="none" strike="noStrike" cap="none" normalizeH="0" baseline="0" dirty="0">
                <a:ln>
                  <a:noFill/>
                </a:ln>
                <a:solidFill>
                  <a:srgbClr val="000000"/>
                </a:solidFill>
                <a:effectLst/>
              </a:rPr>
              <a:t>Feature Variables:</a:t>
            </a:r>
            <a:r>
              <a:rPr kumimoji="0" lang="en-US" altLang="en-US" sz="1200" b="0" i="0" u="none" strike="noStrike" cap="none" normalizeH="0" baseline="0" dirty="0">
                <a:ln>
                  <a:noFill/>
                </a:ln>
                <a:solidFill>
                  <a:srgbClr val="000000"/>
                </a:solidFill>
                <a:effectLst/>
              </a:rPr>
              <a:t> Month, Latitude, Longitude, Measure</a:t>
            </a:r>
            <a:endParaRPr kumimoji="0" lang="en-US" altLang="en-US" sz="12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1200" b="1" dirty="0">
                <a:solidFill>
                  <a:srgbClr val="000000"/>
                </a:solidFill>
              </a:rPr>
              <a:t>Target Variable: </a:t>
            </a:r>
            <a:r>
              <a:rPr lang="en-US" altLang="en-US" sz="1200" dirty="0">
                <a:solidFill>
                  <a:srgbClr val="000000"/>
                </a:solidFill>
              </a:rPr>
              <a:t>Value</a:t>
            </a:r>
            <a:br>
              <a:rPr kumimoji="0" lang="en-US" altLang="en-US" sz="1200" b="0" i="0" u="none" strike="noStrike" cap="none" normalizeH="0" baseline="0" dirty="0">
                <a:ln>
                  <a:noFill/>
                </a:ln>
                <a:solidFill>
                  <a:srgbClr val="000000"/>
                </a:solidFill>
                <a:effectLst/>
              </a:rPr>
            </a:br>
            <a:br>
              <a:rPr kumimoji="0" lang="en-US" altLang="en-US" sz="1200" b="0" i="0" u="none" strike="noStrike" cap="none" normalizeH="0" baseline="0" dirty="0">
                <a:ln>
                  <a:noFill/>
                </a:ln>
                <a:solidFill>
                  <a:srgbClr val="000000"/>
                </a:solidFill>
                <a:effectLst/>
              </a:rPr>
            </a:br>
            <a:r>
              <a:rPr kumimoji="0" lang="en-US" altLang="en-US" sz="1200" b="1" i="0" u="none" strike="noStrike" cap="none" normalizeH="0" baseline="0" dirty="0">
                <a:ln>
                  <a:noFill/>
                </a:ln>
                <a:solidFill>
                  <a:srgbClr val="000000"/>
                </a:solidFill>
                <a:effectLst/>
              </a:rPr>
              <a:t>Result metrics</a:t>
            </a:r>
            <a:br>
              <a:rPr kumimoji="0" lang="en-US" altLang="en-US" sz="1200" b="0" i="0" u="none" strike="noStrike" cap="none" normalizeH="0" baseline="0" dirty="0">
                <a:ln>
                  <a:noFill/>
                </a:ln>
                <a:solidFill>
                  <a:srgbClr val="000000"/>
                </a:solidFill>
                <a:effectLst/>
              </a:rPr>
            </a:br>
            <a:r>
              <a:rPr kumimoji="0" lang="en-US" altLang="en-US" sz="1200" b="0" i="0" u="none" strike="noStrike" cap="none" normalizeH="0" baseline="0" dirty="0">
                <a:ln>
                  <a:noFill/>
                </a:ln>
                <a:solidFill>
                  <a:srgbClr val="000000"/>
                </a:solidFill>
                <a:effectLst/>
              </a:rPr>
              <a:t>R-Squared: 0.87</a:t>
            </a:r>
            <a:endParaRPr kumimoji="0" lang="en-US" altLang="en-US" sz="1200" b="0" i="0" u="none" strike="noStrike" cap="none" normalizeH="0" baseline="0" dirty="0">
              <a:ln>
                <a:noFill/>
              </a:ln>
              <a:solidFill>
                <a:schemeClr val="tx1"/>
              </a:solidFill>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4200"/>
              <a:t>DATA ON BORDER CROSSINGS AND SECURITY CONCERNS </a:t>
            </a:r>
            <a:endParaRPr lang="en-US" sz="4200"/>
          </a:p>
        </p:txBody>
      </p:sp>
      <p:sp>
        <p:nvSpPr>
          <p:cNvPr id="12" name="sketch line"/>
          <p:cNvSpPr>
            <a:spLocks noGrp="1" noRot="1" noChangeAspect="1" noMove="1" noResize="1" noEditPoints="1" noAdjustHandles="1" noChangeArrowheads="1" noChangeShapeType="1" noTextEdit="1"/>
          </p:cNvSpPr>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2388</Words>
  <Application>WPS Writer</Application>
  <PresentationFormat>Widescreen</PresentationFormat>
  <Paragraphs>45</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Calibri</vt:lpstr>
      <vt:lpstr>Helvetica Neue</vt:lpstr>
      <vt:lpstr>Microsoft YaHei</vt:lpstr>
      <vt:lpstr>汉仪旗黑</vt:lpstr>
      <vt:lpstr>Arial Unicode MS</vt:lpstr>
      <vt:lpstr>Calibri Light</vt:lpstr>
      <vt:lpstr>Office Theme</vt:lpstr>
      <vt:lpstr>BORDER CROSSING  ENTRY DATA</vt:lpstr>
      <vt:lpstr>BORDER CROSSING DATA </vt:lpstr>
      <vt:lpstr>IMPORTANCE OF COLLECTING DATA</vt:lpstr>
      <vt:lpstr>DATASET</vt:lpstr>
      <vt:lpstr>Which states and ports receives the highest number of inbound flow?</vt:lpstr>
      <vt:lpstr>How does the border crossing volume at the different borders changed over time?</vt:lpstr>
      <vt:lpstr>what are the frequently used measures at US-Mexico border for different States </vt:lpstr>
      <vt:lpstr>PowerPoint 演示文稿</vt:lpstr>
      <vt:lpstr>DATA ON BORDER CROSSINGS AND SECURITY CONCERNS </vt:lpstr>
      <vt:lpstr>POTENTIAL USES VS LIMITATIONS: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CROSSING  ENTRY DATA</dc:title>
  <dc:creator>Meghana Katta</dc:creator>
  <cp:lastModifiedBy>bhavanakatta</cp:lastModifiedBy>
  <cp:revision>11</cp:revision>
  <dcterms:created xsi:type="dcterms:W3CDTF">2025-07-18T02:16:31Z</dcterms:created>
  <dcterms:modified xsi:type="dcterms:W3CDTF">2025-07-18T02:16:31Z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1033-5.2.0.7913</vt:lpwstr>
  </property>
</Properties>
</file>