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Roboto Slab"/>
      <p:regular r:id="rId45"/>
      <p:bold r:id="rId46"/>
    </p:embeddedFont>
    <p:embeddedFont>
      <p:font typeface="Roboto"/>
      <p:regular r:id="rId47"/>
      <p:bold r:id="rId48"/>
      <p:italic r:id="rId49"/>
      <p:boldItalic r:id="rId50"/>
    </p:embeddedFont>
    <p:embeddedFont>
      <p:font typeface="Lato"/>
      <p:regular r:id="rId51"/>
      <p:bold r:id="rId52"/>
      <p:italic r:id="rId53"/>
      <p:boldItalic r:id="rId54"/>
    </p:embeddedFont>
    <p:embeddedFont>
      <p:font typeface="Old Standard TT"/>
      <p:regular r:id="rId55"/>
      <p:bold r:id="rId56"/>
      <p: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RobotoSlab-bold.fntdata"/><Relationship Id="rId45" Type="http://schemas.openxmlformats.org/officeDocument/2006/relationships/font" Target="fonts/RobotoSlab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-bold.fntdata"/><Relationship Id="rId47" Type="http://schemas.openxmlformats.org/officeDocument/2006/relationships/font" Target="fonts/Roboto-regular.fntdata"/><Relationship Id="rId4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Lato-regular.fntdata"/><Relationship Id="rId50" Type="http://schemas.openxmlformats.org/officeDocument/2006/relationships/font" Target="fonts/Roboto-boldItalic.fntdata"/><Relationship Id="rId53" Type="http://schemas.openxmlformats.org/officeDocument/2006/relationships/font" Target="fonts/Lato-italic.fntdata"/><Relationship Id="rId52" Type="http://schemas.openxmlformats.org/officeDocument/2006/relationships/font" Target="fonts/Lato-bold.fntdata"/><Relationship Id="rId11" Type="http://schemas.openxmlformats.org/officeDocument/2006/relationships/slide" Target="slides/slide6.xml"/><Relationship Id="rId55" Type="http://schemas.openxmlformats.org/officeDocument/2006/relationships/font" Target="fonts/OldStandardTT-regular.fntdata"/><Relationship Id="rId10" Type="http://schemas.openxmlformats.org/officeDocument/2006/relationships/slide" Target="slides/slide5.xml"/><Relationship Id="rId54" Type="http://schemas.openxmlformats.org/officeDocument/2006/relationships/font" Target="fonts/Lato-boldItalic.fntdata"/><Relationship Id="rId13" Type="http://schemas.openxmlformats.org/officeDocument/2006/relationships/slide" Target="slides/slide8.xml"/><Relationship Id="rId57" Type="http://schemas.openxmlformats.org/officeDocument/2006/relationships/font" Target="fonts/OldStandardTT-italic.fntdata"/><Relationship Id="rId12" Type="http://schemas.openxmlformats.org/officeDocument/2006/relationships/slide" Target="slides/slide7.xml"/><Relationship Id="rId56" Type="http://schemas.openxmlformats.org/officeDocument/2006/relationships/font" Target="fonts/OldStandardTT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93aa8e39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93aa8e39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93aa8e39d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93aa8e39d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93aa8e39d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93aa8e39d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93aa8e39d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93aa8e39d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93aa8e39d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93aa8e39d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93aa8e39d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93aa8e39d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93aa8e39d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93aa8e39d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93aa8e39d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93aa8e39d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93aa8e39d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093aa8e39d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93aa8e39d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093aa8e39d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93aa8e39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93aa8e39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93aa8e39d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093aa8e39d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3aa8e39d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093aa8e39d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93aa8e39d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093aa8e39d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093aa8e39d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093aa8e39d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093aa8e39d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093aa8e39d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093aa8e39d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093aa8e39d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93aa8e39d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93aa8e39d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093aa8e39d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093aa8e39d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93aa8e39d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093aa8e39d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093aa8e39d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093aa8e39d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93aa8e39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93aa8e39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3aa8e39d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093aa8e39d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093aa8e39d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093aa8e39d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093aa8e39d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093aa8e39d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093aa8e39d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093aa8e39d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093aa8e39d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093aa8e39d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093aa8e39d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093aa8e39d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093aa8e39d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093aa8e39d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093aa8e39d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093aa8e39d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093aa8e39d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093aa8e39d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093aa8e39d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093aa8e39d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93aa8e39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93aa8e39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93aa8e39d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93aa8e39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93aa8e39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93aa8e39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93aa8e39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93aa8e39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93aa8e39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93aa8e39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93aa8e39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93aa8e39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kaggle.com/ronitf/heart-disease-uci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4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Relationship Id="rId4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272075" y="104895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HEART DISEASE UCI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388906"/>
            <a:ext cx="8118600" cy="1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Link</a:t>
            </a: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GB"/>
              <a:t> </a:t>
            </a:r>
            <a:r>
              <a:rPr lang="en-GB" sz="17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https://www.kaggle.com/ronitf/heart-disease-uci</a:t>
            </a:r>
            <a:endParaRPr sz="17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Data- heart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-GB"/>
              <a:t>5</a:t>
            </a:r>
            <a:r>
              <a:rPr lang="en-GB"/>
              <a:t>th variable- chol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Continuous variable                                                                                                          There are outliers.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No null values</a:t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900" y="2116675"/>
            <a:ext cx="3359025" cy="222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5600" y="2116675"/>
            <a:ext cx="3705225" cy="222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-GB"/>
              <a:t>6</a:t>
            </a:r>
            <a:r>
              <a:rPr lang="en-GB"/>
              <a:t>th variable- fbs 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Categorical variable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No null values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0- No, 1-Yes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0513" y="1711025"/>
            <a:ext cx="3705225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-GB"/>
              <a:t>7</a:t>
            </a:r>
            <a:r>
              <a:rPr lang="en-GB"/>
              <a:t>th variable- restecg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Categorical variable                                                                                                                  After merging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No null values</a:t>
            </a: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100" y="2225500"/>
            <a:ext cx="3521750" cy="20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225500"/>
            <a:ext cx="3705225" cy="20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-GB"/>
              <a:t>8</a:t>
            </a:r>
            <a:r>
              <a:rPr lang="en-GB"/>
              <a:t>th variable- thalach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Continuous variable                                                                                                          There are outliers.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No null values</a:t>
            </a:r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050" y="2140850"/>
            <a:ext cx="3857625" cy="219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1900" y="2140850"/>
            <a:ext cx="3705225" cy="219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-GB"/>
              <a:t>9</a:t>
            </a:r>
            <a:r>
              <a:rPr lang="en-GB"/>
              <a:t>th variable- exang</a:t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Categorical variable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No null values</a:t>
            </a:r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8338" y="1622425"/>
            <a:ext cx="3705225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-GB"/>
              <a:t>10</a:t>
            </a:r>
            <a:r>
              <a:rPr lang="en-GB"/>
              <a:t>th variable- oldpeak</a:t>
            </a:r>
            <a:endParaRPr/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Continuous variable                                                                                                          There are outliers.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No null values</a:t>
            </a:r>
            <a:endParaRPr/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000" y="2165050"/>
            <a:ext cx="3459100" cy="21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5525" y="2165050"/>
            <a:ext cx="3581400" cy="21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-GB"/>
              <a:t>11th variable-</a:t>
            </a:r>
            <a:endParaRPr/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Categorical variable                                                                                                                  After merging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No null values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700" y="2152950"/>
            <a:ext cx="3705225" cy="219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0450" y="2152950"/>
            <a:ext cx="3705225" cy="201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-GB"/>
              <a:t>12th variable- ca</a:t>
            </a:r>
            <a:endParaRPr/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Categorical variable                                                                                                                  After merging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No null values</a:t>
            </a:r>
            <a:endParaRPr/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125" y="2189250"/>
            <a:ext cx="3705225" cy="212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6575" y="2189250"/>
            <a:ext cx="3705225" cy="20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-GB"/>
              <a:t>13th variable- thal</a:t>
            </a:r>
            <a:endParaRPr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Categorical variable                                                                                                                  After merging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No null values</a:t>
            </a:r>
            <a:endParaRPr/>
          </a:p>
        </p:txBody>
      </p:sp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300" y="2237625"/>
            <a:ext cx="3705225" cy="217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0725" y="2237625"/>
            <a:ext cx="3705225" cy="217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LOGISTIC MODEL BY STATISTIC APPROACH</a:t>
            </a:r>
            <a:endParaRPr/>
          </a:p>
        </p:txBody>
      </p:sp>
      <p:sp>
        <p:nvSpPr>
          <p:cNvPr id="193" name="Google Shape;193;p3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Recursive Feature Elimination-11</a:t>
            </a:r>
            <a:endParaRPr/>
          </a:p>
        </p:txBody>
      </p:sp>
      <p:pic>
        <p:nvPicPr>
          <p:cNvPr id="194" name="Google Shape;19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450" y="1547025"/>
            <a:ext cx="6233099" cy="314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-GB">
                <a:latin typeface="Roboto Slab"/>
                <a:ea typeface="Roboto Slab"/>
                <a:cs typeface="Roboto Slab"/>
                <a:sym typeface="Roboto Slab"/>
              </a:rPr>
              <a:t>CHALLENGES IN THE PROJECT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No challenges faced.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-GB"/>
              <a:t>LOGISTIC MODEL BY SK LEARN APPROACH</a:t>
            </a:r>
            <a:endParaRPr/>
          </a:p>
        </p:txBody>
      </p:sp>
      <p:sp>
        <p:nvSpPr>
          <p:cNvPr id="200" name="Google Shape;200;p3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300" y="1269350"/>
            <a:ext cx="7995450" cy="6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450" y="2160925"/>
            <a:ext cx="6678600" cy="222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5575" y="1247775"/>
            <a:ext cx="37528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DECISION TREE MODEL</a:t>
            </a:r>
            <a:endParaRPr/>
          </a:p>
        </p:txBody>
      </p:sp>
      <p:sp>
        <p:nvSpPr>
          <p:cNvPr id="215" name="Google Shape;215;p3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Ccp alpha-0.015</a:t>
            </a:r>
            <a:endParaRPr/>
          </a:p>
        </p:txBody>
      </p:sp>
      <p:pic>
        <p:nvPicPr>
          <p:cNvPr id="216" name="Google Shape;21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113" y="1639575"/>
            <a:ext cx="8105775" cy="3183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125" y="1870701"/>
            <a:ext cx="7404525" cy="242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525" y="1657838"/>
            <a:ext cx="6523324" cy="242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2238" y="1219200"/>
            <a:ext cx="3819525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RANDOM FOREST MODEL</a:t>
            </a:r>
            <a:endParaRPr/>
          </a:p>
        </p:txBody>
      </p:sp>
      <p:sp>
        <p:nvSpPr>
          <p:cNvPr id="243" name="Google Shape;243;p3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575" y="1527137"/>
            <a:ext cx="7635050" cy="26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Extract Feature Importance- 5</a:t>
            </a:r>
            <a:endParaRPr/>
          </a:p>
        </p:txBody>
      </p:sp>
      <p:pic>
        <p:nvPicPr>
          <p:cNvPr id="251" name="Google Shape;25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5375" y="1752664"/>
            <a:ext cx="6696151" cy="2816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4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000" y="1520000"/>
            <a:ext cx="7538351" cy="267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4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5" name="Google Shape;26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4250" y="1219200"/>
            <a:ext cx="4207525" cy="302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-GB">
                <a:latin typeface="Roboto Slab"/>
                <a:ea typeface="Roboto Slab"/>
                <a:cs typeface="Roboto Slab"/>
                <a:sym typeface="Roboto Slab"/>
              </a:rPr>
              <a:t>MAJOR FINDINGS THROUGH EDA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Fixing outliers.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GRADIENT BOOSTING MODEL</a:t>
            </a:r>
            <a:endParaRPr/>
          </a:p>
        </p:txBody>
      </p:sp>
      <p:sp>
        <p:nvSpPr>
          <p:cNvPr id="271" name="Google Shape;271;p4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2" name="Google Shape;27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025" y="1470163"/>
            <a:ext cx="7113699" cy="28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4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00" y="1518075"/>
            <a:ext cx="7457425" cy="270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4"/>
          <p:cNvSpPr txBox="1"/>
          <p:nvPr>
            <p:ph type="title"/>
          </p:nvPr>
        </p:nvSpPr>
        <p:spPr>
          <a:xfrm>
            <a:off x="258800" y="1673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KNOWING YOUR NEAREST NEIGHBOURS(KNN) MODEL</a:t>
            </a:r>
            <a:endParaRPr/>
          </a:p>
        </p:txBody>
      </p:sp>
      <p:sp>
        <p:nvSpPr>
          <p:cNvPr id="285" name="Google Shape;285;p4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N_neighbours- 9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848" y="1724225"/>
            <a:ext cx="6022001" cy="20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4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3" name="Google Shape;29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575" y="1831275"/>
            <a:ext cx="6528174" cy="247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SUPPORT VECTOR MACHINE (SVM) MODEL</a:t>
            </a:r>
            <a:endParaRPr/>
          </a:p>
        </p:txBody>
      </p:sp>
      <p:sp>
        <p:nvSpPr>
          <p:cNvPr id="299" name="Google Shape;299;p4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0" name="Google Shape;30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250" y="1913200"/>
            <a:ext cx="6078725" cy="176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4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7" name="Google Shape;30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550" y="1381077"/>
            <a:ext cx="6783074" cy="23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NAIVE BAYES MODEL</a:t>
            </a:r>
            <a:endParaRPr/>
          </a:p>
        </p:txBody>
      </p:sp>
      <p:sp>
        <p:nvSpPr>
          <p:cNvPr id="313" name="Google Shape;313;p4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4" name="Google Shape;31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575" y="1532000"/>
            <a:ext cx="6772625" cy="23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4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1" name="Google Shape;32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250" y="1584450"/>
            <a:ext cx="6673001" cy="237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5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700">
                <a:latin typeface="Roboto"/>
                <a:ea typeface="Roboto"/>
                <a:cs typeface="Roboto"/>
                <a:sym typeface="Roboto"/>
              </a:rPr>
              <a:t>By comparing all the accuracies we can say that the best model is Random Forest model with the accuracy of 0.81.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5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4400"/>
              <a:t>THANK YOU</a:t>
            </a:r>
            <a:endParaRPr b="1" sz="4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BINARY CLASSIFICATION 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Shape-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(303, 14)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2425" y="884250"/>
            <a:ext cx="4885374" cy="397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Target Variable- target 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Categorical variable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No null values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9763" y="1622425"/>
            <a:ext cx="3705225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1st variable- age 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Continuous variable                                                                                                          There are no outliers.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No null values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275" y="2165050"/>
            <a:ext cx="3733800" cy="228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1775" y="2243963"/>
            <a:ext cx="3638550" cy="212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2nd variable- sex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Categorical variable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No null values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1- Male and 0- Female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5563" y="1493325"/>
            <a:ext cx="3705225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3rd variable- cp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Categorical variable                                                                                                                  After merging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No null values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050" y="2382750"/>
            <a:ext cx="3705225" cy="206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8650" y="2310200"/>
            <a:ext cx="3705225" cy="21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4th variable- trestbps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Continuous variable                                                                                                          There are outliers.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No null values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050" y="2080375"/>
            <a:ext cx="3810000" cy="228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1900" y="2080375"/>
            <a:ext cx="3705225" cy="228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