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Nuni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6.xml"/><Relationship Id="rId44" Type="http://schemas.openxmlformats.org/officeDocument/2006/relationships/font" Target="fonts/Nunito-regular.fntdata"/><Relationship Id="rId43" Type="http://schemas.openxmlformats.org/officeDocument/2006/relationships/font" Target="fonts/RobotoSlab-bold.fntdata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avenPr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7d02534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7d02534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7d02534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7d02534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7d02534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7d02534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7d02534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7d02534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7d02534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7d02534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7d02534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7d02534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7d02534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7d02534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7d02534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7d02534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7d02534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7d02534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7d025345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7d025345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7d02534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7d0253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7d025345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7d025345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7d025345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7d025345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7d025345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7d025345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7d025345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7d025345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7d025345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07d025345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7d025345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7d025345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7d025345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7d025345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7d02534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7d02534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7d025345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7d025345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7d025345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7d025345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94bd01f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94bd01f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7d025345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7d025345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7d025345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07d025345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7d025345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7d025345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7d025345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7d025345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7d025345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7d025345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7d025345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7d025345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7d025345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7d025345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94bd01f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94bd01f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94bd01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94bd01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7d02534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7d02534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7d02534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7d02534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7d02534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7d02534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7d02534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7d02534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tombutton/roomoccupanc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66775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ROOM OCCUPANCY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87725" y="31850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Link-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sz="1200" u="sng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https://www.kaggle.com/tombutton/roomoccupancy</a:t>
            </a:r>
            <a:endParaRPr sz="1200" u="sng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r>
              <a:rPr lang="en-GB"/>
              <a:t>- occupancy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1(b) </a:t>
            </a:r>
            <a:r>
              <a:rPr lang="en-GB"/>
              <a:t>Variable</a:t>
            </a:r>
            <a:r>
              <a:rPr lang="en-GB"/>
              <a:t>- Month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659675"/>
            <a:ext cx="70305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Continuous variable- No null values 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 outliers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525" y="2033500"/>
            <a:ext cx="5329300" cy="19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800" y="16814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375" y="1809200"/>
            <a:ext cx="3638550" cy="2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1(c) </a:t>
            </a:r>
            <a:r>
              <a:rPr lang="en-GB"/>
              <a:t>Variable</a:t>
            </a:r>
            <a:r>
              <a:rPr lang="en-GB"/>
              <a:t>- Day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Continuous variable- No null values 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 outliers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921" y="1948900"/>
            <a:ext cx="5751351" cy="20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00" y="145710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375" y="1563450"/>
            <a:ext cx="35814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1(d) </a:t>
            </a:r>
            <a:r>
              <a:rPr lang="en-GB"/>
              <a:t>Variable</a:t>
            </a:r>
            <a:r>
              <a:rPr lang="en-GB"/>
              <a:t>- Hour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229025" y="126892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Continuous variable- No null values 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 outliers</a:t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25" y="20402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25" y="204025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1(e) </a:t>
            </a:r>
            <a:r>
              <a:rPr lang="en-GB"/>
              <a:t>Variable</a:t>
            </a:r>
            <a:r>
              <a:rPr lang="en-GB"/>
              <a:t>- Minute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1303800" y="1345675"/>
            <a:ext cx="70305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Continuous variable- No null values 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 outliers</a:t>
            </a:r>
            <a:endParaRPr/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38" y="2100000"/>
            <a:ext cx="38195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475" y="210000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2nd Variable-  Temperature</a:t>
            </a:r>
            <a:endParaRPr/>
          </a:p>
        </p:txBody>
      </p:sp>
      <p:sp>
        <p:nvSpPr>
          <p:cNvPr id="381" name="Google Shape;381;p28"/>
          <p:cNvSpPr txBox="1"/>
          <p:nvPr>
            <p:ph idx="1" type="body"/>
          </p:nvPr>
        </p:nvSpPr>
        <p:spPr>
          <a:xfrm>
            <a:off x="1303800" y="1480250"/>
            <a:ext cx="70305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Continuous variable- No null values 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There are outliers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250" y="223460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850" y="198330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3rd Variable- Humidity</a:t>
            </a:r>
            <a:endParaRPr/>
          </a:p>
        </p:txBody>
      </p:sp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1303800" y="1465300"/>
            <a:ext cx="70305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Continuous variable- No null values 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There are outliers</a:t>
            </a:r>
            <a:endParaRPr/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75" y="215982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425" y="2078325"/>
            <a:ext cx="3638550" cy="24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4th Variable- Light </a:t>
            </a:r>
            <a:endParaRPr/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1303800" y="1390550"/>
            <a:ext cx="70305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Continuous variable- No null values 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63" y="2129950"/>
            <a:ext cx="38576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088" y="1883600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5th Variable- CO2 </a:t>
            </a:r>
            <a:endParaRPr/>
          </a:p>
        </p:txBody>
      </p:sp>
      <p:sp>
        <p:nvSpPr>
          <p:cNvPr id="405" name="Google Shape;405;p31"/>
          <p:cNvSpPr txBox="1"/>
          <p:nvPr>
            <p:ph idx="1" type="body"/>
          </p:nvPr>
        </p:nvSpPr>
        <p:spPr>
          <a:xfrm>
            <a:off x="1303800" y="1360625"/>
            <a:ext cx="70305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Continuous variable- No null values 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There are outliers</a:t>
            </a:r>
            <a:endParaRPr/>
          </a:p>
        </p:txBody>
      </p:sp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192625"/>
            <a:ext cx="38862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238" y="1998250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9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 Slab"/>
                <a:ea typeface="Roboto Slab"/>
                <a:cs typeface="Roboto Slab"/>
                <a:sym typeface="Roboto Slab"/>
              </a:rPr>
              <a:t>CHALLENGES IN THE PROJECT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76550" y="1450350"/>
            <a:ext cx="72579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Dealing with date column was difficult.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Dilemma whether to consider various columns as categorical or continuous.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6th Variable- HumidityRatio</a:t>
            </a:r>
            <a:endParaRPr/>
          </a:p>
        </p:txBody>
      </p:sp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1303800" y="1525100"/>
            <a:ext cx="70305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Continuous variable- No null values 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There are outliers</a:t>
            </a:r>
            <a:endParaRPr/>
          </a:p>
        </p:txBody>
      </p:sp>
      <p:pic>
        <p:nvPicPr>
          <p:cNvPr id="414" name="Google Shape;4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25" y="2384125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888" y="2147775"/>
            <a:ext cx="38576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MODEL BY STATISTIC APPROACH</a:t>
            </a:r>
            <a:endParaRPr/>
          </a:p>
        </p:txBody>
      </p:sp>
      <p:sp>
        <p:nvSpPr>
          <p:cNvPr id="421" name="Google Shape;421;p33"/>
          <p:cNvSpPr txBox="1"/>
          <p:nvPr>
            <p:ph idx="1" type="body"/>
          </p:nvPr>
        </p:nvSpPr>
        <p:spPr>
          <a:xfrm>
            <a:off x="1303800" y="1360625"/>
            <a:ext cx="70305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Recursive Feature Elimination=  6</a:t>
            </a:r>
            <a:endParaRPr/>
          </a:p>
        </p:txBody>
      </p:sp>
      <p:pic>
        <p:nvPicPr>
          <p:cNvPr id="422" name="Google Shape;4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75" y="1794225"/>
            <a:ext cx="7656200" cy="29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MODEL BY SK LEARN APPROACH</a:t>
            </a:r>
            <a:endParaRPr/>
          </a:p>
        </p:txBody>
      </p:sp>
      <p:sp>
        <p:nvSpPr>
          <p:cNvPr id="428" name="Google Shape;428;p34"/>
          <p:cNvSpPr txBox="1"/>
          <p:nvPr>
            <p:ph idx="1" type="body"/>
          </p:nvPr>
        </p:nvSpPr>
        <p:spPr>
          <a:xfrm>
            <a:off x="1303800" y="1465300"/>
            <a:ext cx="70305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"Accuracy of logistic regression classifier on test data:{}"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(log_score))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00" y="1936849"/>
            <a:ext cx="6698501" cy="24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475" y="1247775"/>
            <a:ext cx="4414950" cy="29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MODEL</a:t>
            </a:r>
            <a:endParaRPr/>
          </a:p>
        </p:txBody>
      </p:sp>
      <p:sp>
        <p:nvSpPr>
          <p:cNvPr id="442" name="Google Shape;442;p36"/>
          <p:cNvSpPr txBox="1"/>
          <p:nvPr>
            <p:ph idx="1" type="body"/>
          </p:nvPr>
        </p:nvSpPr>
        <p:spPr>
          <a:xfrm>
            <a:off x="1303800" y="1091500"/>
            <a:ext cx="70305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Ccp alpha- </a:t>
            </a:r>
            <a:endParaRPr/>
          </a:p>
        </p:txBody>
      </p:sp>
      <p:pic>
        <p:nvPicPr>
          <p:cNvPr id="443" name="Google Shape;4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175" y="1597875"/>
            <a:ext cx="6048149" cy="32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75" y="1392277"/>
            <a:ext cx="7505925" cy="3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650" y="1597878"/>
            <a:ext cx="6585201" cy="23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00" y="1249100"/>
            <a:ext cx="3819525" cy="28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MODEL</a:t>
            </a:r>
            <a:endParaRPr/>
          </a:p>
        </p:txBody>
      </p:sp>
      <p:sp>
        <p:nvSpPr>
          <p:cNvPr id="470" name="Google Shape;470;p40"/>
          <p:cNvSpPr txBox="1"/>
          <p:nvPr>
            <p:ph idx="1" type="body"/>
          </p:nvPr>
        </p:nvSpPr>
        <p:spPr>
          <a:xfrm>
            <a:off x="1184175" y="1391950"/>
            <a:ext cx="70305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12" y="1302750"/>
            <a:ext cx="7437174" cy="28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idx="1" type="body"/>
          </p:nvPr>
        </p:nvSpPr>
        <p:spPr>
          <a:xfrm>
            <a:off x="1303800" y="822350"/>
            <a:ext cx="70305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EXTRACT FEATURE ELIMINATION- 2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477" name="Google Shape;4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325" y="1410575"/>
            <a:ext cx="6829976" cy="25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 Slab"/>
                <a:ea typeface="Roboto Slab"/>
                <a:cs typeface="Roboto Slab"/>
                <a:sym typeface="Roboto Slab"/>
              </a:rPr>
              <a:t>MAJOR FINDINGS THROUGH EDA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Important factors which can be considered to decide room occupancy.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00" y="1523098"/>
            <a:ext cx="7302499" cy="26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00" y="1219200"/>
            <a:ext cx="4986575" cy="30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BOOSTING MODEL</a:t>
            </a:r>
            <a:endParaRPr/>
          </a:p>
        </p:txBody>
      </p:sp>
      <p:sp>
        <p:nvSpPr>
          <p:cNvPr id="497" name="Google Shape;497;p44"/>
          <p:cNvSpPr txBox="1"/>
          <p:nvPr>
            <p:ph idx="1" type="body"/>
          </p:nvPr>
        </p:nvSpPr>
        <p:spPr>
          <a:xfrm>
            <a:off x="1303800" y="1450350"/>
            <a:ext cx="70305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75" y="1808474"/>
            <a:ext cx="7772850" cy="27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375" y="1597875"/>
            <a:ext cx="7719634" cy="23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KNOWING YOUR NEAREST NEIGHBORS</a:t>
            </a:r>
            <a:endParaRPr/>
          </a:p>
        </p:txBody>
      </p:sp>
      <p:sp>
        <p:nvSpPr>
          <p:cNvPr id="511" name="Google Shape;511;p46"/>
          <p:cNvSpPr txBox="1"/>
          <p:nvPr>
            <p:ph idx="1" type="body"/>
          </p:nvPr>
        </p:nvSpPr>
        <p:spPr>
          <a:xfrm>
            <a:off x="1303800" y="1420450"/>
            <a:ext cx="70305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5" y="1597873"/>
            <a:ext cx="7627125" cy="26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7"/>
          <p:cNvSpPr txBox="1"/>
          <p:nvPr>
            <p:ph idx="1" type="body"/>
          </p:nvPr>
        </p:nvSpPr>
        <p:spPr>
          <a:xfrm>
            <a:off x="1303800" y="1510150"/>
            <a:ext cx="70305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/>
              <a:t>We can see all the models have almost same accuracy. So all the models can be considered as good.</a:t>
            </a:r>
            <a:endParaRPr b="1"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8"/>
          <p:cNvSpPr txBox="1"/>
          <p:nvPr>
            <p:ph idx="1" type="body"/>
          </p:nvPr>
        </p:nvSpPr>
        <p:spPr>
          <a:xfrm>
            <a:off x="1214075" y="1870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4700"/>
              <a:t>THANK YOU</a:t>
            </a:r>
            <a:endParaRPr b="1" sz="4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 Slab"/>
                <a:ea typeface="Roboto Slab"/>
                <a:cs typeface="Roboto Slab"/>
                <a:sym typeface="Roboto Slab"/>
              </a:rPr>
              <a:t>MY LEARNING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Decision making whether to consider a column as categorical or continuous.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CLASSIFICATION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076550" y="1450350"/>
            <a:ext cx="72579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Shape- (10808, 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2212900"/>
            <a:ext cx="6724650" cy="26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VARIABLE- ‘Occupancy’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Categorical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0: Not occupied,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1: Occupied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863" y="1742625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Variable- Date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variable has been split into 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Year, month, day, hour, minute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63" y="2769438"/>
            <a:ext cx="70580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698875"/>
            <a:ext cx="70305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New columns:-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50" y="1083000"/>
            <a:ext cx="5772576" cy="34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031700"/>
            <a:ext cx="70305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Dropping date, which is the original column and also year as it has same value i.e., 2015 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5" y="1638300"/>
            <a:ext cx="8410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