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33"/>
  </p:notesMasterIdLst>
  <p:handoutMasterIdLst>
    <p:handoutMasterId r:id="rId34"/>
  </p:handoutMasterIdLst>
  <p:sldIdLst>
    <p:sldId id="256" r:id="rId5"/>
    <p:sldId id="257" r:id="rId6"/>
    <p:sldId id="286" r:id="rId7"/>
    <p:sldId id="260" r:id="rId8"/>
    <p:sldId id="258" r:id="rId9"/>
    <p:sldId id="261" r:id="rId10"/>
    <p:sldId id="287" r:id="rId11"/>
    <p:sldId id="288" r:id="rId12"/>
    <p:sldId id="289" r:id="rId13"/>
    <p:sldId id="290" r:id="rId14"/>
    <p:sldId id="291" r:id="rId15"/>
    <p:sldId id="292" r:id="rId16"/>
    <p:sldId id="293" r:id="rId17"/>
    <p:sldId id="294" r:id="rId18"/>
    <p:sldId id="295" r:id="rId19"/>
    <p:sldId id="296" r:id="rId20"/>
    <p:sldId id="297" r:id="rId21"/>
    <p:sldId id="298" r:id="rId22"/>
    <p:sldId id="299" r:id="rId23"/>
    <p:sldId id="300" r:id="rId24"/>
    <p:sldId id="301" r:id="rId25"/>
    <p:sldId id="302" r:id="rId26"/>
    <p:sldId id="303" r:id="rId27"/>
    <p:sldId id="304" r:id="rId28"/>
    <p:sldId id="305" r:id="rId29"/>
    <p:sldId id="306" r:id="rId30"/>
    <p:sldId id="307" r:id="rId31"/>
    <p:sldId id="269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94949"/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6/28/2024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6/28/2024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7" r:id="rId7"/>
    <p:sldLayoutId id="2147483674" r:id="rId8"/>
    <p:sldLayoutId id="2147483665" r:id="rId9"/>
    <p:sldLayoutId id="2147483673" r:id="rId10"/>
    <p:sldLayoutId id="2147483662" r:id="rId11"/>
    <p:sldLayoutId id="2147483663" r:id="rId12"/>
    <p:sldLayoutId id="2147483664" r:id="rId13"/>
    <p:sldLayoutId id="2147483675" r:id="rId14"/>
    <p:sldLayoutId id="2147483676" r:id="rId15"/>
    <p:sldLayoutId id="2147483672" r:id="rId16"/>
    <p:sldLayoutId id="2147483667" r:id="rId17"/>
    <p:sldLayoutId id="2147483668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/>
              <a:t>Exploring YouTube data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537F64-4C96-4AA8-BB21-E8053A3186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Sai Meghana Marrapu</a:t>
            </a:r>
          </a:p>
        </p:txBody>
      </p:sp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8F54476-E872-908A-B381-D1135997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F973CF5-63BC-B149-715D-7BDAFC48B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013" y="166255"/>
            <a:ext cx="7781544" cy="1066801"/>
          </a:xfrm>
        </p:spPr>
        <p:txBody>
          <a:bodyPr anchor="ctr">
            <a:normAutofit fontScale="90000"/>
          </a:bodyPr>
          <a:lstStyle/>
          <a:p>
            <a:br>
              <a:rPr lang="en-US" sz="3600" dirty="0">
                <a:effectLst/>
                <a:latin typeface="Trebuchet MS" panose="020B06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3600" dirty="0">
                <a:effectLst/>
                <a:latin typeface="Trebuchet MS" panose="020B06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3600" dirty="0">
                <a:effectLst/>
                <a:latin typeface="Trebuchet MS" panose="020B06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 many videos, on average, are uploaded by YouTube channels in each category?</a:t>
            </a:r>
            <a:b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7B5492-F172-1B8B-6604-969B789FA8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191" y="1313752"/>
            <a:ext cx="3477110" cy="5001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1230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6946EFE-5430-6586-930F-8EBA29400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812B383-F736-3B44-02B4-C668BACED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646" y="367146"/>
            <a:ext cx="7781544" cy="859055"/>
          </a:xfrm>
        </p:spPr>
        <p:txBody>
          <a:bodyPr>
            <a:noAutofit/>
          </a:bodyPr>
          <a:lstStyle/>
          <a:p>
            <a:r>
              <a:rPr lang="en-US" sz="3200" dirty="0">
                <a:effectLst/>
                <a:latin typeface="Trebuchet MS" panose="020B06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 are the top 5 countries with the highest number of YouTube channels?</a:t>
            </a:r>
            <a:endParaRPr lang="en-IN" sz="3200" dirty="0">
              <a:latin typeface="Trebuchet MS" panose="020B0603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6AC6131-ECCA-BF7A-CE01-E97732F04D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0822" y="1840362"/>
            <a:ext cx="5053368" cy="2412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8383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52070E6-CD96-3EAD-2397-0C7573459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7F4D010-6CA4-74D5-C8B0-DE3FEF0BA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646" y="464127"/>
            <a:ext cx="7781544" cy="859055"/>
          </a:xfrm>
        </p:spPr>
        <p:txBody>
          <a:bodyPr>
            <a:noAutofit/>
          </a:bodyPr>
          <a:lstStyle/>
          <a:p>
            <a:r>
              <a:rPr lang="en-US" sz="3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What is the distribution of channel types across different categories?</a:t>
            </a:r>
            <a:endParaRPr lang="en-IN" sz="3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07243D2-7A9B-479D-0FDF-3B152848E0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3408" y="1323182"/>
            <a:ext cx="6096628" cy="545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8382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C08321E-7959-F06C-4E22-272EE14B4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C3EBAC2-6EDE-3575-2245-17F96F212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646" y="671946"/>
            <a:ext cx="7781544" cy="859055"/>
          </a:xfrm>
        </p:spPr>
        <p:txBody>
          <a:bodyPr>
            <a:noAutofit/>
          </a:bodyPr>
          <a:lstStyle/>
          <a:p>
            <a:r>
              <a:rPr lang="en-US" sz="3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Is there a correlation between the number of subscribers and total video views for YouTube channels?</a:t>
            </a:r>
            <a:endParaRPr lang="en-IN" sz="3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CAAD3BF-7084-4AEE-1054-089C18C170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3650" y="1531001"/>
            <a:ext cx="6878010" cy="5163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5092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61958C8-56CD-31FE-25FF-523EC6425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7B11AD2-639B-89F9-3500-AEE4D3036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646" y="297873"/>
            <a:ext cx="7781544" cy="859055"/>
          </a:xfrm>
        </p:spPr>
        <p:txBody>
          <a:bodyPr>
            <a:noAutofit/>
          </a:bodyPr>
          <a:lstStyle/>
          <a:p>
            <a:r>
              <a:rPr lang="en-US" sz="3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How do the monthly earnings vary throughout different categories?</a:t>
            </a:r>
            <a:endParaRPr lang="en-IN" sz="3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FFB1610-9E6F-20E8-6506-C88DF59891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5662" y="1156928"/>
            <a:ext cx="5400675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5671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C99A68B-65BF-5E15-B1AA-005E251E5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58FD778-2CEF-BC20-8DD9-1F064E098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230" y="-332509"/>
            <a:ext cx="10071424" cy="1420164"/>
          </a:xfrm>
        </p:spPr>
        <p:txBody>
          <a:bodyPr>
            <a:noAutofit/>
          </a:bodyPr>
          <a:lstStyle/>
          <a:p>
            <a:r>
              <a:rPr lang="en-US" sz="3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What is the overall trend in subscribers gained in the last 30 days across all channels?</a:t>
            </a:r>
            <a:endParaRPr lang="en-IN" sz="3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29AB245-8231-0509-EB67-104E17A2DB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6082" y="1087655"/>
            <a:ext cx="5219836" cy="5488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4152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544667B-5A7D-9787-9162-E8E84A1756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92B113F-3A9C-9AE3-B412-1C5442EAA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4EE9A09-AD5B-8225-F250-54F5F4A2A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650" y="138545"/>
            <a:ext cx="7781544" cy="1434019"/>
          </a:xfrm>
        </p:spPr>
        <p:txBody>
          <a:bodyPr>
            <a:noAutofit/>
          </a:bodyPr>
          <a:lstStyle/>
          <a:p>
            <a:r>
              <a:rPr lang="en-US" sz="3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Are there any outliers in terms of yearly earnings from YouTube channels?</a:t>
            </a:r>
            <a:endParaRPr lang="en-IN" sz="32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126530B-E949-89BD-9590-A49F5BC481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650" y="1830098"/>
            <a:ext cx="3463018" cy="303014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A37EB10-028A-7B31-34DD-010AE51F1C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7307" y="1820034"/>
            <a:ext cx="3463018" cy="303014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9CD344F-E0F2-C534-CD4F-0389A005F2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65964" y="1809970"/>
            <a:ext cx="3962748" cy="3040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9573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DFC9659-7B03-8753-C5C8-E0E3C66771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747" y="990673"/>
            <a:ext cx="3855235" cy="671872"/>
          </a:xfrm>
          <a:solidFill>
            <a:schemeClr val="tx1">
              <a:lumMod val="95000"/>
              <a:lumOff val="5000"/>
            </a:schemeClr>
          </a:solidFill>
        </p:spPr>
        <p:txBody>
          <a:bodyPr>
            <a:normAutofit fontScale="25000" lnSpcReduction="20000"/>
          </a:bodyPr>
          <a:lstStyle/>
          <a:p>
            <a:pPr algn="l"/>
            <a:r>
              <a:rPr lang="en-US" sz="5600" b="0" i="0" dirty="0">
                <a:solidFill>
                  <a:srgbClr val="CCCCCC"/>
                </a:solidFill>
                <a:effectLst/>
                <a:latin typeface="+mj-lt"/>
              </a:rPr>
              <a:t>The average number of channels created per year is </a:t>
            </a:r>
          </a:p>
          <a:p>
            <a:pPr algn="l"/>
            <a:r>
              <a:rPr lang="en-US" sz="5600" b="0" i="0" dirty="0">
                <a:solidFill>
                  <a:srgbClr val="CCCCCC"/>
                </a:solidFill>
                <a:effectLst/>
                <a:latin typeface="+mj-lt"/>
              </a:rPr>
              <a:t>55.166666666666664</a:t>
            </a:r>
          </a:p>
          <a:p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06EFDBC-654B-1AAF-F2AC-40603E2B6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AE1A7C0-9665-ED80-1173-18442B087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47" y="0"/>
            <a:ext cx="9711205" cy="990673"/>
          </a:xfrm>
        </p:spPr>
        <p:txBody>
          <a:bodyPr>
            <a:noAutofit/>
          </a:bodyPr>
          <a:lstStyle/>
          <a:p>
            <a:r>
              <a:rPr lang="en-US" sz="3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What is the distribution of channel creation dates? Is there any trend over time?</a:t>
            </a:r>
            <a:endParaRPr lang="en-IN" sz="3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325B832-678A-287A-9A02-A701F5054C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4003" y="1146175"/>
            <a:ext cx="8096250" cy="553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5255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2890470-9613-C4E4-4565-77E0A178F9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14A6775-BE7D-8CB1-E200-FD9660992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2755834-8536-95C5-90B8-4ECC463D8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813" y="167661"/>
            <a:ext cx="11720114" cy="1614128"/>
          </a:xfrm>
        </p:spPr>
        <p:txBody>
          <a:bodyPr>
            <a:noAutofit/>
          </a:bodyPr>
          <a:lstStyle/>
          <a:p>
            <a:r>
              <a:rPr lang="en-US" sz="3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Is there a relationship between gross tertiary education enrollment and the number of YouTube channels in a country?</a:t>
            </a:r>
            <a:endParaRPr lang="en-IN" sz="3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9F080FE-C2A7-E4D3-526E-15BC16DD45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2217" y="1652613"/>
            <a:ext cx="7059757" cy="5129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829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D335367-CA28-C10B-3302-2498073F02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8838C27-09C1-EA8B-8419-ED745AC47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4F9A892-A4B1-7F8F-F899-16EB00581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891" y="177800"/>
            <a:ext cx="11790218" cy="1629756"/>
          </a:xfrm>
        </p:spPr>
        <p:txBody>
          <a:bodyPr>
            <a:noAutofit/>
          </a:bodyPr>
          <a:lstStyle/>
          <a:p>
            <a:r>
              <a:rPr lang="en-US" sz="3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How does the unemployment rate vary among the top 10 countries with the highest number of YouTube channels?</a:t>
            </a:r>
            <a:endParaRPr lang="en-IN" sz="3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2BAFFDF-F9E0-A15E-63B7-642FE20B38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0273" y="1274864"/>
            <a:ext cx="8078327" cy="5572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682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3BD8413-C238-49D7-A4E1-E8FEF1811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359" y="962891"/>
            <a:ext cx="7781544" cy="859055"/>
          </a:xfrm>
        </p:spPr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95F4DE-39B7-4CE2-BC1E-8B8AE662A8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9411" y="2521528"/>
            <a:ext cx="7668492" cy="2313709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</a:rPr>
              <a:t>Data cleaning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</a:rPr>
              <a:t>Exploratory data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</a:rPr>
              <a:t>Questions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794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6496B5E-3EEE-FB78-5AD3-4F5E95C1D6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79995" y="1623752"/>
            <a:ext cx="6803136" cy="1560195"/>
          </a:xfrm>
          <a:solidFill>
            <a:schemeClr val="tx1">
              <a:lumMod val="95000"/>
              <a:lumOff val="5000"/>
            </a:schemeClr>
          </a:solidFill>
        </p:spPr>
        <p:txBody>
          <a:bodyPr>
            <a:normAutofit fontScale="25000" lnSpcReduction="20000"/>
          </a:bodyPr>
          <a:lstStyle/>
          <a:p>
            <a:pPr algn="l"/>
            <a:r>
              <a:rPr lang="en-US" sz="12800" b="0" i="0" dirty="0">
                <a:solidFill>
                  <a:srgbClr val="CCCCCC"/>
                </a:solidFill>
                <a:effectLst/>
                <a:latin typeface="+mj-lt"/>
              </a:rPr>
              <a:t>The average urban population percentage in countries with YouTube channels is : </a:t>
            </a:r>
          </a:p>
          <a:p>
            <a:pPr algn="l"/>
            <a:r>
              <a:rPr lang="en-US" sz="12800" b="0" i="0" dirty="0">
                <a:solidFill>
                  <a:srgbClr val="CCCCCC"/>
                </a:solidFill>
                <a:effectLst/>
                <a:latin typeface="+mj-lt"/>
              </a:rPr>
              <a:t>229874814.0694864</a:t>
            </a:r>
          </a:p>
          <a:p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A6DA686-2E19-0420-6AC9-F4B389BF1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4D8377D-E90E-5566-DE26-A5124E4D8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77800"/>
            <a:ext cx="11099800" cy="1073800"/>
          </a:xfrm>
        </p:spPr>
        <p:txBody>
          <a:bodyPr>
            <a:noAutofit/>
          </a:bodyPr>
          <a:lstStyle/>
          <a:p>
            <a:r>
              <a:rPr lang="en-US" sz="3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What is the average urban population percentage in countries with YouTube channels?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25344420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A47E376-8B24-3583-2F1F-776D5570AD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6BEA40A-3D2B-087F-F8F5-B51159B8B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7B64EA1-170F-1AFD-1C81-073CD5DEE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521" y="167661"/>
            <a:ext cx="11429169" cy="1614127"/>
          </a:xfrm>
        </p:spPr>
        <p:txBody>
          <a:bodyPr>
            <a:noAutofit/>
          </a:bodyPr>
          <a:lstStyle/>
          <a:p>
            <a:r>
              <a:rPr lang="en-US" sz="3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Are there any patterns in the distribution of YouTube channels based on latitude and longitude coordinates?</a:t>
            </a:r>
            <a:endParaRPr lang="en-IN" sz="3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339CFC7-141C-B2E9-E66C-D2E6BA9C69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7700" y="1480164"/>
            <a:ext cx="8172450" cy="521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2555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46C8261-A863-87C0-17DC-6CDB672708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15522" y="1914698"/>
            <a:ext cx="6803136" cy="579120"/>
          </a:xfrm>
          <a:solidFill>
            <a:schemeClr val="tx1">
              <a:lumMod val="95000"/>
              <a:lumOff val="5000"/>
            </a:schemeClr>
          </a:solidFill>
        </p:spPr>
        <p:txBody>
          <a:bodyPr>
            <a:noAutofit/>
          </a:bodyPr>
          <a:lstStyle/>
          <a:p>
            <a:r>
              <a:rPr lang="en-US" b="0" i="0" dirty="0">
                <a:solidFill>
                  <a:srgbClr val="CCCCCC"/>
                </a:solidFill>
                <a:effectLst/>
                <a:latin typeface="+mj-lt"/>
              </a:rPr>
              <a:t>The correlation between the number of subscribers and the population of a country is 0.28</a:t>
            </a:r>
            <a:endParaRPr lang="en-IN" dirty="0">
              <a:latin typeface="+mj-lt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E7425AD-6F2F-0FC0-04AF-CF4C3A565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91A8D7F-A9EF-C12E-F942-AC7194505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375" y="124690"/>
            <a:ext cx="10722587" cy="1087656"/>
          </a:xfrm>
        </p:spPr>
        <p:txBody>
          <a:bodyPr>
            <a:noAutofit/>
          </a:bodyPr>
          <a:lstStyle/>
          <a:p>
            <a:r>
              <a:rPr lang="en-US" sz="3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What is the correlation between the number of subscribers and the population of a country?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14386678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2F4027E-4F15-21D9-DAAB-D7A33349DF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983" y="2155768"/>
            <a:ext cx="5181600" cy="3233650"/>
          </a:xfrm>
          <a:solidFill>
            <a:schemeClr val="tx1">
              <a:lumMod val="95000"/>
              <a:lumOff val="5000"/>
            </a:schemeClr>
          </a:solidFill>
        </p:spPr>
        <p:txBody>
          <a:bodyPr>
            <a:noAutofit/>
          </a:bodyPr>
          <a:lstStyle/>
          <a:p>
            <a:r>
              <a:rPr lang="en-IN" sz="1200" b="0" i="0" dirty="0">
                <a:solidFill>
                  <a:srgbClr val="CCCCCC"/>
                </a:solidFill>
                <a:effectLst/>
                <a:latin typeface="+mj-lt"/>
              </a:rPr>
              <a:t>Country subscribers Population </a:t>
            </a:r>
          </a:p>
          <a:p>
            <a:r>
              <a:rPr lang="en-IN" sz="1200" b="0" i="0" dirty="0">
                <a:solidFill>
                  <a:srgbClr val="CCCCCC"/>
                </a:solidFill>
                <a:effectLst/>
                <a:latin typeface="+mj-lt"/>
              </a:rPr>
              <a:t>45 United States 1.021540e+10 3.282395e+08 </a:t>
            </a:r>
          </a:p>
          <a:p>
            <a:r>
              <a:rPr lang="en-IN" sz="1200" b="0" i="0" dirty="0">
                <a:solidFill>
                  <a:srgbClr val="CCCCCC"/>
                </a:solidFill>
                <a:effectLst/>
                <a:latin typeface="+mj-lt"/>
              </a:rPr>
              <a:t>17 India 4.065600e+09 1.366418e+09 </a:t>
            </a:r>
          </a:p>
          <a:p>
            <a:r>
              <a:rPr lang="en-IN" sz="1200" b="0" i="0" dirty="0">
                <a:solidFill>
                  <a:srgbClr val="CCCCCC"/>
                </a:solidFill>
                <a:effectLst/>
                <a:latin typeface="+mj-lt"/>
              </a:rPr>
              <a:t>5 Brazil 1.221800e+09 2.125594e+08 </a:t>
            </a:r>
          </a:p>
          <a:p>
            <a:r>
              <a:rPr lang="en-IN" sz="1200" b="0" i="0" dirty="0">
                <a:solidFill>
                  <a:srgbClr val="CCCCCC"/>
                </a:solidFill>
                <a:effectLst/>
                <a:latin typeface="+mj-lt"/>
              </a:rPr>
              <a:t>44 United Kingdom 9.174000e+08 6.683440e+07 </a:t>
            </a:r>
          </a:p>
          <a:p>
            <a:r>
              <a:rPr lang="en-IN" sz="1200" b="0" i="0" dirty="0">
                <a:solidFill>
                  <a:srgbClr val="CCCCCC"/>
                </a:solidFill>
                <a:effectLst/>
                <a:latin typeface="+mj-lt"/>
              </a:rPr>
              <a:t>26 Mexico 6.269000e+08 1.260140e+08</a:t>
            </a:r>
          </a:p>
          <a:p>
            <a:r>
              <a:rPr lang="en-IN" sz="1200" b="0" i="0" dirty="0">
                <a:solidFill>
                  <a:srgbClr val="CCCCCC"/>
                </a:solidFill>
                <a:effectLst/>
                <a:latin typeface="+mj-lt"/>
              </a:rPr>
              <a:t> 18 Indonesia 5.341000e+08 2.702039e+08</a:t>
            </a:r>
          </a:p>
          <a:p>
            <a:r>
              <a:rPr lang="en-IN" sz="1200" b="0" i="0" dirty="0">
                <a:solidFill>
                  <a:srgbClr val="CCCCCC"/>
                </a:solidFill>
                <a:effectLst/>
                <a:latin typeface="+mj-lt"/>
              </a:rPr>
              <a:t> 36 South Korea 4.817000e+08 5.170910e+07 </a:t>
            </a:r>
          </a:p>
          <a:p>
            <a:r>
              <a:rPr lang="en-IN" sz="1200" b="0" i="0" dirty="0">
                <a:solidFill>
                  <a:srgbClr val="CCCCCC"/>
                </a:solidFill>
                <a:effectLst/>
                <a:latin typeface="+mj-lt"/>
              </a:rPr>
              <a:t>32 Russia 4.072000e+08 1.443735e+08 </a:t>
            </a:r>
          </a:p>
          <a:p>
            <a:r>
              <a:rPr lang="en-IN" sz="1200" b="0" i="0" dirty="0">
                <a:solidFill>
                  <a:srgbClr val="CCCCCC"/>
                </a:solidFill>
                <a:effectLst/>
                <a:latin typeface="+mj-lt"/>
              </a:rPr>
              <a:t>40 Thailand 3.865000e+08 6.962558e+07 </a:t>
            </a:r>
          </a:p>
          <a:p>
            <a:r>
              <a:rPr lang="en-IN" sz="1200" b="0" i="0" dirty="0">
                <a:solidFill>
                  <a:srgbClr val="CCCCCC"/>
                </a:solidFill>
                <a:effectLst/>
                <a:latin typeface="+mj-lt"/>
              </a:rPr>
              <a:t>37 Spain 3.851000e+08 4.707678e+07</a:t>
            </a:r>
            <a:endParaRPr lang="en-IN" sz="1200" dirty="0">
              <a:latin typeface="+mj-lt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CA37464-582F-1020-7136-05BED509F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3DA4F27-06FE-4F53-BFF4-C37F576AB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648" y="133004"/>
            <a:ext cx="10861133" cy="1604356"/>
          </a:xfrm>
        </p:spPr>
        <p:txBody>
          <a:bodyPr>
            <a:noAutofit/>
          </a:bodyPr>
          <a:lstStyle/>
          <a:p>
            <a:r>
              <a:rPr lang="en-US" sz="3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How do the top 10 countries with the highest number of YouTube channels compare in terms of their total population?</a:t>
            </a:r>
            <a:endParaRPr lang="en-IN" sz="3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D5F3A80-E9FB-F25C-5DEA-801A019BAF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549236"/>
            <a:ext cx="5999017" cy="4175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5051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E83660B-A01E-7CF2-4A4A-F14FB0E2DD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97E09B2-88F6-A665-59F2-EE2305AA1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FCC5779-AC3E-01B1-95BE-DD22C96F6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085" y="99023"/>
            <a:ext cx="9725059" cy="1669546"/>
          </a:xfrm>
        </p:spPr>
        <p:txBody>
          <a:bodyPr>
            <a:noAutofit/>
          </a:bodyPr>
          <a:lstStyle/>
          <a:p>
            <a:r>
              <a:rPr lang="en-US" sz="3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Is there a correlation between the number of subscribers gained in the last 30 days and the unemployment rate in a country?</a:t>
            </a:r>
            <a:endParaRPr lang="en-IN" sz="3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DB25810-43F0-EF75-BE24-9A3A61737B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9055" y="1699743"/>
            <a:ext cx="7904999" cy="5111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154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D8145BA-4F85-C9CB-AECA-D14E09B29D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8ACB49F-353B-AC93-7077-55FBCDFEC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C4D32EA-120D-763D-499B-68A7E62E7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522" y="177800"/>
            <a:ext cx="11126678" cy="1129220"/>
          </a:xfrm>
        </p:spPr>
        <p:txBody>
          <a:bodyPr>
            <a:noAutofit/>
          </a:bodyPr>
          <a:lstStyle/>
          <a:p>
            <a:r>
              <a:rPr lang="en-US" sz="3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How does the distribution of video views for the last 30 days vary across different channel types?</a:t>
            </a:r>
            <a:endParaRPr lang="en-IN" sz="3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E2A8E54-1455-2E3A-71A9-FE5DF10D73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9781" y="1376443"/>
            <a:ext cx="6982692" cy="5416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8114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FD862B5-633E-1757-DCC6-379BDA80B2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F7C9BA8-71CB-C21F-BA67-71AEEF253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3403C39-0C68-4D74-1F50-C44A41744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832" y="177800"/>
            <a:ext cx="11124368" cy="1156928"/>
          </a:xfrm>
        </p:spPr>
        <p:txBody>
          <a:bodyPr>
            <a:noAutofit/>
          </a:bodyPr>
          <a:lstStyle/>
          <a:p>
            <a:r>
              <a:rPr lang="en-US" sz="3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Are there any seasonal trends in the number of videos uploaded by YouTube channels?</a:t>
            </a:r>
            <a:endParaRPr lang="en-IN" sz="3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02C511-6EFD-450F-EB11-FA5474D5F3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1132" y="1470025"/>
            <a:ext cx="8267700" cy="521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9208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9740234-4C27-BC44-8C63-2C8563E1AE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72723" y="2011678"/>
            <a:ext cx="6803136" cy="551411"/>
          </a:xfrm>
          <a:solidFill>
            <a:schemeClr val="tx1">
              <a:lumMod val="95000"/>
              <a:lumOff val="5000"/>
            </a:schemeClr>
          </a:solidFill>
        </p:spPr>
        <p:txBody>
          <a:bodyPr>
            <a:normAutofit fontScale="25000" lnSpcReduction="20000"/>
          </a:bodyPr>
          <a:lstStyle/>
          <a:p>
            <a:pPr algn="l"/>
            <a:r>
              <a:rPr lang="en-US" sz="6000" b="0" i="0" dirty="0">
                <a:solidFill>
                  <a:srgbClr val="CCCCCC"/>
                </a:solidFill>
                <a:effectLst/>
                <a:latin typeface="+mj-lt"/>
              </a:rPr>
              <a:t>Average number of subscribers gained per month: </a:t>
            </a:r>
          </a:p>
          <a:p>
            <a:pPr algn="l"/>
            <a:r>
              <a:rPr lang="en-US" sz="6000" b="0" i="0" dirty="0">
                <a:solidFill>
                  <a:srgbClr val="CCCCCC"/>
                </a:solidFill>
                <a:effectLst/>
                <a:latin typeface="+mj-lt"/>
              </a:rPr>
              <a:t>171471.00721860278</a:t>
            </a:r>
          </a:p>
          <a:p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BDC565-9B3F-6E0F-36FD-02A81E931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A76A470-75FA-980B-F678-F09C73A4A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797" y="177800"/>
            <a:ext cx="11692405" cy="1572564"/>
          </a:xfrm>
        </p:spPr>
        <p:txBody>
          <a:bodyPr>
            <a:noAutofit/>
          </a:bodyPr>
          <a:lstStyle/>
          <a:p>
            <a:r>
              <a:rPr lang="en-US" sz="3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What is the average number of subscribers gained per month since the creation of YouTube channels till now?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32890781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9771863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542267C-D69D-2B55-8386-0BF083DBCC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0795" y="2565861"/>
            <a:ext cx="11651096" cy="2435629"/>
          </a:xfrm>
          <a:solidFill>
            <a:schemeClr val="tx1">
              <a:lumMod val="95000"/>
              <a:lumOff val="5000"/>
            </a:schemeClr>
          </a:solidFill>
        </p:spPr>
        <p:txBody>
          <a:bodyPr>
            <a:normAutofit fontScale="32500" lnSpcReduction="20000"/>
          </a:bodyPr>
          <a:lstStyle/>
          <a:p>
            <a:r>
              <a:rPr lang="en-IN" sz="6000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from</a:t>
            </a:r>
            <a:r>
              <a:rPr lang="en-IN" sz="6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IN" sz="6000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unicodedata</a:t>
            </a:r>
            <a:r>
              <a:rPr lang="en-IN" sz="6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IN" sz="6000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import</a:t>
            </a:r>
            <a:r>
              <a:rPr lang="en-IN" sz="6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IN" sz="6000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category</a:t>
            </a:r>
            <a:endParaRPr lang="en-IN" sz="60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IN" sz="6000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import</a:t>
            </a:r>
            <a:r>
              <a:rPr lang="en-IN" sz="6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IN" sz="6000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pandas</a:t>
            </a:r>
            <a:r>
              <a:rPr lang="en-IN" sz="6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IN" sz="6000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as</a:t>
            </a:r>
            <a:r>
              <a:rPr lang="en-IN" sz="6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IN" sz="6000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pd</a:t>
            </a:r>
            <a:endParaRPr lang="en-IN" sz="60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IN" sz="6000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import</a:t>
            </a:r>
            <a:r>
              <a:rPr lang="en-IN" sz="6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IN" sz="6000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seaborn</a:t>
            </a:r>
            <a:r>
              <a:rPr lang="en-IN" sz="6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IN" sz="6000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as</a:t>
            </a:r>
            <a:r>
              <a:rPr lang="en-IN" sz="6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IN" sz="6000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sns</a:t>
            </a:r>
            <a:endParaRPr lang="en-IN" sz="60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IN" sz="6000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import</a:t>
            </a:r>
            <a:r>
              <a:rPr lang="en-IN" sz="6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IN" sz="6000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matplotlib</a:t>
            </a:r>
            <a:r>
              <a:rPr lang="en-IN" sz="60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IN" sz="6000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pyplot</a:t>
            </a:r>
            <a:r>
              <a:rPr lang="en-IN" sz="6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IN" sz="6000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as</a:t>
            </a:r>
            <a:r>
              <a:rPr lang="en-IN" sz="6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IN" sz="6000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plt</a:t>
            </a:r>
            <a:endParaRPr lang="en-IN" sz="6000" b="0" dirty="0">
              <a:solidFill>
                <a:srgbClr val="4EC9B0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br>
              <a:rPr lang="en-IN" sz="6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en-IN" sz="66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df</a:t>
            </a:r>
            <a:r>
              <a:rPr lang="en-IN" sz="66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IN" sz="6600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pd</a:t>
            </a:r>
            <a:r>
              <a:rPr lang="en-IN" sz="66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IN" sz="6600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read_csv</a:t>
            </a:r>
            <a:r>
              <a:rPr lang="en-IN" sz="6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IN" sz="6600" b="0" dirty="0" err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</a:t>
            </a:r>
            <a:r>
              <a:rPr lang="en-IN" sz="6600" b="0" dirty="0" err="1">
                <a:solidFill>
                  <a:srgbClr val="D16969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"C</a:t>
            </a:r>
            <a:r>
              <a:rPr lang="en-IN" sz="6600" b="0" dirty="0">
                <a:solidFill>
                  <a:srgbClr val="D16969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:</a:t>
            </a:r>
            <a:r>
              <a:rPr lang="en-IN" sz="6600" b="0" dirty="0">
                <a:solidFill>
                  <a:srgbClr val="D7BA7D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\U</a:t>
            </a:r>
            <a:r>
              <a:rPr lang="en-IN" sz="6600" b="0" dirty="0">
                <a:solidFill>
                  <a:srgbClr val="D16969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sers</a:t>
            </a:r>
            <a:r>
              <a:rPr lang="en-IN" sz="6600" b="0" dirty="0">
                <a:solidFill>
                  <a:srgbClr val="D7BA7D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\h</a:t>
            </a:r>
            <a:r>
              <a:rPr lang="en-IN" sz="6600" b="0" dirty="0">
                <a:solidFill>
                  <a:srgbClr val="D16969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p\Desktop</a:t>
            </a:r>
            <a:r>
              <a:rPr lang="en-IN" sz="6600" b="0" dirty="0">
                <a:solidFill>
                  <a:srgbClr val="D7BA7D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\F</a:t>
            </a:r>
            <a:r>
              <a:rPr lang="en-IN" sz="6600" b="0" dirty="0">
                <a:solidFill>
                  <a:srgbClr val="D16969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inlatics\DsResearch\DsResearch</a:t>
            </a:r>
            <a:r>
              <a:rPr lang="en-IN" sz="6600" b="0" dirty="0">
                <a:solidFill>
                  <a:srgbClr val="D7BA7D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\M</a:t>
            </a:r>
            <a:r>
              <a:rPr lang="en-IN" sz="6600" b="0" dirty="0">
                <a:solidFill>
                  <a:srgbClr val="D16969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edia and Technology</a:t>
            </a:r>
            <a:r>
              <a:rPr lang="en-IN" sz="6600" b="0" dirty="0">
                <a:solidFill>
                  <a:srgbClr val="D7BA7D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\M</a:t>
            </a:r>
            <a:r>
              <a:rPr lang="en-IN" sz="6600" b="0" dirty="0">
                <a:solidFill>
                  <a:srgbClr val="D16969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edia and Technology</a:t>
            </a:r>
            <a:r>
              <a:rPr lang="en-IN" sz="6600" b="0" dirty="0">
                <a:solidFill>
                  <a:srgbClr val="D7BA7D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\G</a:t>
            </a:r>
            <a:r>
              <a:rPr lang="en-IN" sz="6600" b="0" dirty="0">
                <a:solidFill>
                  <a:srgbClr val="D16969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lobal YouTube Statistics.csv"</a:t>
            </a:r>
            <a:r>
              <a:rPr lang="en-IN" sz="6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IN" sz="66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encoding</a:t>
            </a:r>
            <a:r>
              <a:rPr lang="en-IN" sz="66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IN" sz="66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'latin1'</a:t>
            </a:r>
            <a:r>
              <a:rPr lang="en-IN" sz="6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  <a:endParaRPr lang="en-IN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3296CA4-9727-B211-2D6C-468B49ED4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B3A4000-EF7F-255E-B9D4-34CE71623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940" y="193964"/>
            <a:ext cx="7781544" cy="2057473"/>
          </a:xfrm>
        </p:spPr>
        <p:txBody>
          <a:bodyPr>
            <a:normAutofit fontScale="90000"/>
          </a:bodyPr>
          <a:lstStyle/>
          <a:p>
            <a:r>
              <a:rPr lang="en-US" dirty="0"/>
              <a:t>Import all the necessary libraries and input the data file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4885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179B88-D43C-4A31-9A52-3498E9430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646" y="297873"/>
            <a:ext cx="7781544" cy="859055"/>
          </a:xfrm>
        </p:spPr>
        <p:txBody>
          <a:bodyPr>
            <a:normAutofit fontScale="90000"/>
          </a:bodyPr>
          <a:lstStyle/>
          <a:p>
            <a:r>
              <a:rPr lang="en-US" dirty="0"/>
              <a:t>Delete the duplicate rows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DDBE65-9AB1-4989-AF86-726591A6A1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Subtitle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065C75-272B-4BB5-BA23-D80E8654D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39311BC-AF10-CE3D-876B-31DAD9487C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60" y="1635388"/>
            <a:ext cx="12041280" cy="392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828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978729"/>
          </a:xfrm>
        </p:spPr>
        <p:txBody>
          <a:bodyPr/>
          <a:lstStyle/>
          <a:p>
            <a:r>
              <a:rPr lang="en-US" dirty="0"/>
              <a:t>Number of missing values in each column</a:t>
            </a:r>
            <a:br>
              <a:rPr lang="en-US" dirty="0"/>
            </a:br>
            <a:r>
              <a:rPr lang="en-US" dirty="0" err="1"/>
              <a:t>df.isnull</a:t>
            </a:r>
            <a:r>
              <a:rPr lang="en-US" dirty="0"/>
              <a:t>().sum()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36981F-7D72-B459-8CBE-8829101C90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5009" y="1521654"/>
            <a:ext cx="3720991" cy="5060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48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Drop duplicate columns from the dataset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7DC4E62-1A34-4F98-A451-214F1808519C}"/>
              </a:ext>
            </a:extLst>
          </p:cNvPr>
          <p:cNvSpPr>
            <a:spLocks noGrp="1"/>
          </p:cNvSpPr>
          <p:nvPr>
            <p:ph type="body" sz="quarter" idx="2"/>
          </p:nvPr>
        </p:nvSpPr>
        <p:spPr>
          <a:xfrm>
            <a:off x="444500" y="2505075"/>
            <a:ext cx="7674264" cy="1956089"/>
          </a:xfrm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IN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df</a:t>
            </a:r>
            <a:r>
              <a:rPr lang="en-IN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drop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columns</a:t>
            </a:r>
            <a:r>
              <a:rPr lang="en-IN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</a:t>
            </a:r>
            <a:r>
              <a:rPr lang="en-IN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'Country of origin'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],</a:t>
            </a:r>
            <a:r>
              <a:rPr lang="en-IN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inplace</a:t>
            </a:r>
            <a:r>
              <a:rPr lang="en-IN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True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IN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df</a:t>
            </a:r>
            <a:r>
              <a:rPr lang="en-IN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drop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columns</a:t>
            </a:r>
            <a:r>
              <a:rPr lang="en-IN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</a:t>
            </a:r>
            <a:r>
              <a:rPr lang="en-IN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'Abbreviation'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],</a:t>
            </a:r>
            <a:r>
              <a:rPr lang="en-IN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inplace</a:t>
            </a:r>
            <a:r>
              <a:rPr lang="en-IN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True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IN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df</a:t>
            </a:r>
            <a:r>
              <a:rPr lang="en-IN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drop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columns</a:t>
            </a:r>
            <a:r>
              <a:rPr lang="en-IN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</a:t>
            </a:r>
            <a:r>
              <a:rPr lang="en-IN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'Title'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],</a:t>
            </a:r>
            <a:r>
              <a:rPr lang="en-IN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inplace</a:t>
            </a:r>
            <a:r>
              <a:rPr lang="en-IN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True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IN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df</a:t>
            </a:r>
            <a:r>
              <a:rPr lang="en-IN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drop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columns</a:t>
            </a:r>
            <a:r>
              <a:rPr lang="en-IN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</a:t>
            </a:r>
            <a:r>
              <a:rPr lang="en-IN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</a:t>
            </a:r>
            <a:r>
              <a:rPr lang="en-IN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country_rank</a:t>
            </a:r>
            <a:r>
              <a:rPr lang="en-IN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],</a:t>
            </a:r>
            <a:r>
              <a:rPr lang="en-IN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inplace</a:t>
            </a:r>
            <a:r>
              <a:rPr lang="en-IN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True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IN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df</a:t>
            </a:r>
            <a:r>
              <a:rPr lang="en-IN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drop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columns</a:t>
            </a:r>
            <a:r>
              <a:rPr lang="en-IN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</a:t>
            </a:r>
            <a:r>
              <a:rPr lang="en-IN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</a:t>
            </a:r>
            <a:r>
              <a:rPr lang="en-IN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channel_type_rank</a:t>
            </a:r>
            <a:r>
              <a:rPr lang="en-IN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],</a:t>
            </a:r>
            <a:r>
              <a:rPr lang="en-IN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inplace</a:t>
            </a:r>
            <a:r>
              <a:rPr lang="en-IN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True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270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670E8-9E11-69FB-8FC3-4FCBD6FA1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Fill the missing values in all columns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0B0AC53-4F1C-C492-2EB2-8A3FE1B55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9243FB1-80B0-24B3-9267-DBC37F3A35D7}"/>
              </a:ext>
            </a:extLst>
          </p:cNvPr>
          <p:cNvSpPr txBox="1"/>
          <p:nvPr/>
        </p:nvSpPr>
        <p:spPr>
          <a:xfrm>
            <a:off x="263236" y="1828801"/>
            <a:ext cx="1034934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Fill the missing values in subscribers with most frequent value</a:t>
            </a:r>
            <a:endParaRPr lang="en-US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Fill the missing values in channel type with corresponding value with category</a:t>
            </a:r>
            <a:endParaRPr lang="en-US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Fill the missing values in category with corresponding value with channel 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Fill the missing values of category and channel type with most frequent value</a:t>
            </a:r>
            <a:endParaRPr lang="en-US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Fill the missing values in country with the most frequent value</a:t>
            </a:r>
            <a:endParaRPr lang="en-US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Fill the missing values in video_views_for_the_last_30_days, subscribers_for_last_30_days</a:t>
            </a:r>
            <a:r>
              <a:rPr lang="en-US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with mean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Fill the missing values in </a:t>
            </a:r>
            <a:r>
              <a:rPr lang="en-US" b="1" dirty="0" err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created_year</a:t>
            </a:r>
            <a:r>
              <a:rPr lang="en-US" b="1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b="1" dirty="0" err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created_month</a:t>
            </a:r>
            <a:r>
              <a:rPr lang="en-US" b="1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b="1" dirty="0" err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created_date</a:t>
            </a:r>
            <a:r>
              <a:rPr lang="en-US" b="1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with most frequent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569CD6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G</a:t>
            </a:r>
            <a:r>
              <a:rPr lang="en-US" b="1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roup by country and give a function to fill the nan values in </a:t>
            </a:r>
            <a:r>
              <a:rPr lang="fr-FR" b="1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Population,</a:t>
            </a:r>
            <a:r>
              <a:rPr lang="en-US" b="1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Gross_tertiary_education</a:t>
            </a:r>
            <a:r>
              <a:rPr lang="en-US" b="1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fr-FR" b="1" dirty="0" err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Unemployement</a:t>
            </a:r>
            <a:r>
              <a:rPr lang="fr-FR" b="1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fr-FR" b="1" dirty="0" err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Urban_population</a:t>
            </a:r>
            <a:r>
              <a:rPr lang="fr-FR" b="1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Latitude, Longitude</a:t>
            </a:r>
            <a:r>
              <a:rPr lang="fr-FR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with the mean</a:t>
            </a:r>
          </a:p>
          <a:p>
            <a:endParaRPr lang="en-US" b="1" dirty="0">
              <a:solidFill>
                <a:srgbClr val="569CD6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endParaRPr lang="en-US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endParaRPr lang="en-US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endParaRPr lang="en-US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endParaRPr lang="en-US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56640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CDB58-84DA-39C7-1B21-9688794CB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1421928"/>
          </a:xfrm>
        </p:spPr>
        <p:txBody>
          <a:bodyPr/>
          <a:lstStyle/>
          <a:p>
            <a:r>
              <a:rPr lang="en-US" dirty="0">
                <a:effectLst/>
                <a:latin typeface="Trebuchet MS" panose="020B06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 are the top 10 YouTube channels based on the number of subscribers?</a:t>
            </a:r>
            <a:b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53F2056-271A-2FE6-0665-C1CB6BF77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8</a:t>
            </a:fld>
            <a:endParaRPr lang="en-US" noProof="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5C33097-54FE-966C-7CE8-ED5E6D0B74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7986" y="1625946"/>
            <a:ext cx="5037263" cy="4317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9348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E5069-2CF3-74BB-4D08-9FADB6DD7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978729"/>
          </a:xfrm>
        </p:spPr>
        <p:txBody>
          <a:bodyPr/>
          <a:lstStyle/>
          <a:p>
            <a:r>
              <a:rPr lang="en-US" dirty="0">
                <a:effectLst/>
                <a:latin typeface="Trebuchet MS" panose="020B06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Which category has the highest average number of subscribers?</a:t>
            </a:r>
            <a:endParaRPr lang="en-IN" dirty="0">
              <a:latin typeface="Trebuchet MS" panose="020B0603020202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9BFC1D2-412F-4C3D-1101-D0533E536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E07D33-F093-4F17-AC0E-1F652EC16A5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55336" y="1957895"/>
            <a:ext cx="6718300" cy="826870"/>
          </a:xfrm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The category with the highest average number of subscribers is 'Shows' with an average of 41615384.62 subscribers.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747293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5757914-1161-4661-9696-421FD6935CD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4C103400-4A22-4E35-B588-4C4D426389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blue presentation</Template>
  <TotalTime>1720</TotalTime>
  <Words>833</Words>
  <Application>Microsoft Office PowerPoint</Application>
  <PresentationFormat>Widescreen</PresentationFormat>
  <Paragraphs>100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Consolas</vt:lpstr>
      <vt:lpstr>Trade Gothic LT Pro</vt:lpstr>
      <vt:lpstr>Trebuchet MS</vt:lpstr>
      <vt:lpstr>Office Theme</vt:lpstr>
      <vt:lpstr>Exploring YouTube data analysis</vt:lpstr>
      <vt:lpstr>Table of contents</vt:lpstr>
      <vt:lpstr>Import all the necessary libraries and input the data file</vt:lpstr>
      <vt:lpstr>Delete the duplicate rows</vt:lpstr>
      <vt:lpstr>Number of missing values in each column df.isnull().sum()</vt:lpstr>
      <vt:lpstr>Drop duplicate columns from the dataset</vt:lpstr>
      <vt:lpstr>Fill the missing values in all columns</vt:lpstr>
      <vt:lpstr>What are the top 10 YouTube channels based on the number of subscribers? </vt:lpstr>
      <vt:lpstr>Which category has the highest average number of subscribers?</vt:lpstr>
      <vt:lpstr>  How many videos, on average, are uploaded by YouTube channels in each category? </vt:lpstr>
      <vt:lpstr>What are the top 5 countries with the highest number of YouTube channels?</vt:lpstr>
      <vt:lpstr>What is the distribution of channel types across different categories?</vt:lpstr>
      <vt:lpstr>Is there a correlation between the number of subscribers and total video views for YouTube channels?</vt:lpstr>
      <vt:lpstr>How do the monthly earnings vary throughout different categories?</vt:lpstr>
      <vt:lpstr>What is the overall trend in subscribers gained in the last 30 days across all channels?</vt:lpstr>
      <vt:lpstr>Are there any outliers in terms of yearly earnings from YouTube channels?</vt:lpstr>
      <vt:lpstr>What is the distribution of channel creation dates? Is there any trend over time?</vt:lpstr>
      <vt:lpstr>Is there a relationship between gross tertiary education enrollment and the number of YouTube channels in a country?</vt:lpstr>
      <vt:lpstr>How does the unemployment rate vary among the top 10 countries with the highest number of YouTube channels?</vt:lpstr>
      <vt:lpstr>What is the average urban population percentage in countries with YouTube channels?</vt:lpstr>
      <vt:lpstr>Are there any patterns in the distribution of YouTube channels based on latitude and longitude coordinates?</vt:lpstr>
      <vt:lpstr>What is the correlation between the number of subscribers and the population of a country?</vt:lpstr>
      <vt:lpstr>How do the top 10 countries with the highest number of YouTube channels compare in terms of their total population?</vt:lpstr>
      <vt:lpstr>Is there a correlation between the number of subscribers gained in the last 30 days and the unemployment rate in a country?</vt:lpstr>
      <vt:lpstr>How does the distribution of video views for the last 30 days vary across different channel types?</vt:lpstr>
      <vt:lpstr>Are there any seasonal trends in the number of videos uploaded by YouTube channels?</vt:lpstr>
      <vt:lpstr>What is the average number of subscribers gained per month since the creation of YouTube channels till now?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Sai Meghana Marrapu</dc:creator>
  <cp:lastModifiedBy>Sai Meghana Marrapu</cp:lastModifiedBy>
  <cp:revision>3</cp:revision>
  <dcterms:created xsi:type="dcterms:W3CDTF">2024-06-26T23:15:04Z</dcterms:created>
  <dcterms:modified xsi:type="dcterms:W3CDTF">2024-06-28T04:45:34Z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