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3" r:id="rId1"/>
  </p:sldMasterIdLst>
  <p:notesMasterIdLst>
    <p:notesMasterId r:id="rId10"/>
  </p:notesMasterIdLst>
  <p:sldIdLst>
    <p:sldId id="256" r:id="rId2"/>
    <p:sldId id="279" r:id="rId3"/>
    <p:sldId id="280" r:id="rId4"/>
    <p:sldId id="281" r:id="rId5"/>
    <p:sldId id="282" r:id="rId6"/>
    <p:sldId id="283" r:id="rId7"/>
    <p:sldId id="272" r:id="rId8"/>
    <p:sldId id="27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5" d="100"/>
          <a:sy n="75" d="100"/>
        </p:scale>
        <p:origin x="62" y="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A77B36-B57B-C045-9D67-B1C7D9E0F10D}" type="datetimeFigureOut">
              <a:rPr lang="en-US" smtClean="0"/>
              <a:t>3/18/2022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9040E-4C27-AC43-B1A3-94A23AD05D4E}" type="slidenum">
              <a:rPr lang="en-US" smtClean="0"/>
              <a:t>‹#›</a:t>
            </a:fld>
            <a:endParaRPr lang="en-US"/>
          </a:p>
        </p:txBody>
      </p:sp>
    </p:spTree>
    <p:extLst>
      <p:ext uri="{BB962C8B-B14F-4D97-AF65-F5344CB8AC3E}">
        <p14:creationId xmlns:p14="http://schemas.microsoft.com/office/powerpoint/2010/main" val="2271167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7AA473-D82F-4EFF-9DF7-AE6D83C51288}" type="datetime1">
              <a:rPr lang="en-US" smtClean="0"/>
              <a:t>3/18/2022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085835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4BCCD4-CEB1-405B-A443-DD9CBCBEA552}" type="datetime1">
              <a:rPr lang="en-US" smtClean="0"/>
              <a:t>3/18/2022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87264687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4BCCD4-CEB1-405B-A443-DD9CBCBEA552}" type="datetime1">
              <a:rPr lang="en-US" smtClean="0"/>
              <a:t>3/18/2022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8808623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4BCCD4-CEB1-405B-A443-DD9CBCBEA552}" type="datetime1">
              <a:rPr lang="en-US" smtClean="0"/>
              <a:t>3/18/2022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714305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4BCCD4-CEB1-405B-A443-DD9CBCBEA552}" type="datetime1">
              <a:rPr lang="en-US" smtClean="0"/>
              <a:t>3/18/2022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1944284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4BCCD4-CEB1-405B-A443-DD9CBCBEA552}" type="datetime1">
              <a:rPr lang="en-US" smtClean="0"/>
              <a:t>3/18/2022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32606064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12F1F0-FE2D-4C1C-B320-8CB9BE735F0F}" type="datetime1">
              <a:rPr lang="en-US" smtClean="0"/>
              <a:t>3/18/2022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2457315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F1B96C-10FD-4EBC-9029-9652B7535D02}" type="datetime1">
              <a:rPr lang="en-US" smtClean="0"/>
              <a:t>3/18/2022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54638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878474-CC00-4A95-9D50-A41C12D1EEC4}" type="datetime1">
              <a:rPr lang="en-US" smtClean="0"/>
              <a:t>3/18/2022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210580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38C8B4-7FBB-408F-BDB9-F0496874AFB2}" type="datetime1">
              <a:rPr lang="en-US" smtClean="0"/>
              <a:t>3/18/2022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599405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B8EE20-A5E2-47D3-8F6D-A2BA7AB2E093}" type="datetime1">
              <a:rPr lang="en-US" smtClean="0"/>
              <a:t>3/18/2022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84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82CF99-132F-413F-B7EF-71A5C33F2ED6}" type="datetime1">
              <a:rPr lang="en-US" smtClean="0"/>
              <a:t>3/18/2022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867280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17AE06-98E0-4D9F-A059-92C3548821BB}" type="datetime1">
              <a:rPr lang="en-US" smtClean="0"/>
              <a:t>3/18/2022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568140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BA00CA-3DDC-4705-B840-978EF5EA0707}" type="datetime1">
              <a:rPr lang="en-US" smtClean="0"/>
              <a:t>3/18/2022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62603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366D49-0BBA-4C5A-AD96-6448CA63451A}" type="datetime1">
              <a:rPr lang="en-US" smtClean="0"/>
              <a:t>3/18/2022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193855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4EB293-A316-472D-A8B4-6947CF1A12B7}" type="datetime1">
              <a:rPr lang="en-US" smtClean="0"/>
              <a:t>3/18/2022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529866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34BCCD4-CEB1-405B-A443-DD9CBCBEA552}" type="datetime1">
              <a:rPr lang="en-US" smtClean="0"/>
              <a:t>3/18/2022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699269034"/>
      </p:ext>
    </p:extLst>
  </p:cSld>
  <p:clrMap bg1="lt1" tx1="dk1" bg2="lt2" tx2="dk2" accent1="accent1" accent2="accent2" accent3="accent3" accent4="accent4" accent5="accent5" accent6="accent6" hlink="hlink" folHlink="folHlink"/>
  <p:sldLayoutIdLst>
    <p:sldLayoutId id="2147484004" r:id="rId1"/>
    <p:sldLayoutId id="2147484005" r:id="rId2"/>
    <p:sldLayoutId id="2147484006" r:id="rId3"/>
    <p:sldLayoutId id="2147484007" r:id="rId4"/>
    <p:sldLayoutId id="2147484008" r:id="rId5"/>
    <p:sldLayoutId id="2147484009" r:id="rId6"/>
    <p:sldLayoutId id="2147484010" r:id="rId7"/>
    <p:sldLayoutId id="2147484011" r:id="rId8"/>
    <p:sldLayoutId id="2147484012" r:id="rId9"/>
    <p:sldLayoutId id="2147484013" r:id="rId10"/>
    <p:sldLayoutId id="2147484014" r:id="rId11"/>
    <p:sldLayoutId id="2147484015" r:id="rId12"/>
    <p:sldLayoutId id="2147484016" r:id="rId13"/>
    <p:sldLayoutId id="2147484017" r:id="rId14"/>
    <p:sldLayoutId id="2147484018" r:id="rId15"/>
    <p:sldLayoutId id="214748401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flickr.com/photos/x1brett/7886998216" TargetMode="External"/><Relationship Id="rId2" Type="http://schemas.openxmlformats.org/officeDocument/2006/relationships/image" Target="../media/image3.jpe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hyperlink" Target="http://scherlund.blogspot.com/2016/07/a-library-devoted-to-educational.html" TargetMode="External"/><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Abstract blurred public library with bookshelves">
            <a:extLst>
              <a:ext uri="{FF2B5EF4-FFF2-40B4-BE49-F238E27FC236}">
                <a16:creationId xmlns:a16="http://schemas.microsoft.com/office/drawing/2014/main" id="{5F238834-F084-46A1-AD4C-960262EFA84F}"/>
              </a:ext>
            </a:extLst>
          </p:cNvPr>
          <p:cNvPicPr>
            <a:picLocks noChangeAspect="1"/>
          </p:cNvPicPr>
          <p:nvPr/>
        </p:nvPicPr>
        <p:blipFill rotWithShape="1">
          <a:blip r:embed="rId2">
            <a:alphaModFix amt="40000"/>
          </a:blip>
          <a:srcRect t="2771" b="12960"/>
          <a:stretch/>
        </p:blipFill>
        <p:spPr>
          <a:xfrm>
            <a:off x="-35860" y="-1"/>
            <a:ext cx="12192001" cy="6858001"/>
          </a:xfrm>
          <a:prstGeom prst="rect">
            <a:avLst/>
          </a:prstGeom>
        </p:spPr>
      </p:pic>
      <p:sp>
        <p:nvSpPr>
          <p:cNvPr id="2" name="Title 1"/>
          <p:cNvSpPr>
            <a:spLocks noGrp="1"/>
          </p:cNvSpPr>
          <p:nvPr>
            <p:ph type="ctrTitle"/>
          </p:nvPr>
        </p:nvSpPr>
        <p:spPr>
          <a:xfrm>
            <a:off x="517870" y="978408"/>
            <a:ext cx="5470554" cy="2334248"/>
          </a:xfrm>
        </p:spPr>
        <p:txBody>
          <a:bodyPr anchor="t">
            <a:normAutofit/>
          </a:bodyPr>
          <a:lstStyle/>
          <a:p>
            <a:r>
              <a:rPr lang="en-US" dirty="0">
                <a:solidFill>
                  <a:srgbClr val="002060"/>
                </a:solidFill>
                <a:latin typeface="Lucida Calligraphy" panose="03010101010101010101" pitchFamily="66" charset="0"/>
                <a:cs typeface="Calibri Light"/>
              </a:rPr>
              <a:t>Branch predictor.</a:t>
            </a:r>
            <a:endParaRPr lang="en-US" dirty="0">
              <a:solidFill>
                <a:srgbClr val="002060"/>
              </a:solidFill>
              <a:latin typeface="Lucida Calligraphy" panose="03010101010101010101" pitchFamily="66" charset="0"/>
            </a:endParaRPr>
          </a:p>
        </p:txBody>
      </p:sp>
      <p:sp>
        <p:nvSpPr>
          <p:cNvPr id="3" name="Subtitle 2"/>
          <p:cNvSpPr>
            <a:spLocks noGrp="1"/>
          </p:cNvSpPr>
          <p:nvPr>
            <p:ph type="subTitle" idx="1"/>
          </p:nvPr>
        </p:nvSpPr>
        <p:spPr>
          <a:xfrm>
            <a:off x="3083800" y="3901728"/>
            <a:ext cx="7765196" cy="1854437"/>
          </a:xfrm>
        </p:spPr>
        <p:txBody>
          <a:bodyPr anchor="b">
            <a:normAutofit/>
          </a:bodyPr>
          <a:lstStyle/>
          <a:p>
            <a:r>
              <a:rPr lang="en-US" sz="2000" cap="none" dirty="0">
                <a:solidFill>
                  <a:srgbClr val="002060"/>
                </a:solidFill>
                <a:latin typeface="Algerian" panose="04020705040A02060702" pitchFamily="82" charset="0"/>
                <a:ea typeface="Source Sans Pro"/>
              </a:rPr>
              <a:t>WE DIRECT YOU TO THE branch OF YOUR </a:t>
            </a:r>
          </a:p>
          <a:p>
            <a:r>
              <a:rPr lang="en-IN" sz="2000" cap="none" dirty="0">
                <a:solidFill>
                  <a:srgbClr val="002060"/>
                </a:solidFill>
                <a:latin typeface="Algerian" panose="04020705040A02060702" pitchFamily="82" charset="0"/>
                <a:ea typeface="Source Sans Pro"/>
              </a:rPr>
              <a:t>REQUIREMENTS!</a:t>
            </a:r>
          </a:p>
          <a:p>
            <a:r>
              <a:rPr lang="en-IN" sz="2000" cap="none" dirty="0">
                <a:solidFill>
                  <a:srgbClr val="002060"/>
                </a:solidFill>
                <a:latin typeface="Algerian" panose="04020705040A02060702" pitchFamily="82" charset="0"/>
                <a:ea typeface="Source Sans Pro"/>
              </a:rPr>
              <a:t>WE MAKE IT EASY FOR U!!</a:t>
            </a:r>
          </a:p>
          <a:p>
            <a:endParaRPr lang="en-US" sz="2000" cap="none" dirty="0">
              <a:solidFill>
                <a:srgbClr val="002060"/>
              </a:solidFill>
              <a:ea typeface="Source Sans Pro"/>
            </a:endParaRPr>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A2C57-200B-4E5B-9894-E07FFC46EE5A}"/>
              </a:ext>
            </a:extLst>
          </p:cNvPr>
          <p:cNvSpPr>
            <a:spLocks noGrp="1"/>
          </p:cNvSpPr>
          <p:nvPr>
            <p:ph type="title"/>
          </p:nvPr>
        </p:nvSpPr>
        <p:spPr>
          <a:xfrm>
            <a:off x="677334" y="609600"/>
            <a:ext cx="8596668" cy="738909"/>
          </a:xfrm>
        </p:spPr>
        <p:txBody>
          <a:bodyPr/>
          <a:lstStyle/>
          <a:p>
            <a:r>
              <a:rPr lang="en-IN" dirty="0">
                <a:latin typeface="Algerian" panose="04020705040A02060702" pitchFamily="82" charset="0"/>
              </a:rPr>
              <a:t>OBJECTIVES</a:t>
            </a:r>
            <a:r>
              <a:rPr lang="en-IN" dirty="0"/>
              <a:t> :      </a:t>
            </a:r>
          </a:p>
        </p:txBody>
      </p:sp>
      <p:sp>
        <p:nvSpPr>
          <p:cNvPr id="3" name="Content Placeholder 2">
            <a:extLst>
              <a:ext uri="{FF2B5EF4-FFF2-40B4-BE49-F238E27FC236}">
                <a16:creationId xmlns:a16="http://schemas.microsoft.com/office/drawing/2014/main" id="{40B1D17C-7A0D-4F9F-9966-BB4B04FF91B2}"/>
              </a:ext>
            </a:extLst>
          </p:cNvPr>
          <p:cNvSpPr>
            <a:spLocks noGrp="1"/>
          </p:cNvSpPr>
          <p:nvPr>
            <p:ph idx="1"/>
          </p:nvPr>
        </p:nvSpPr>
        <p:spPr>
          <a:xfrm>
            <a:off x="677334" y="1348509"/>
            <a:ext cx="8596668" cy="4692853"/>
          </a:xfrm>
        </p:spPr>
        <p:txBody>
          <a:bodyPr/>
          <a:lstStyle/>
          <a:p>
            <a:r>
              <a:rPr lang="en-US" dirty="0"/>
              <a:t>Train Artificial  Network models to perform classification tasks to acknowledge the precise branch recommendations with  good specification of  branch best suiting  the clients' features of rank, college, caste, gender.</a:t>
            </a:r>
          </a:p>
          <a:p>
            <a:r>
              <a:rPr lang="en-US" dirty="0"/>
              <a:t>Branch predicting is an important decision in students life, our project aims at providing guidance to make proper assumptions and have accurate calculations.</a:t>
            </a:r>
          </a:p>
          <a:p>
            <a:r>
              <a:rPr lang="en-US" dirty="0"/>
              <a:t>This Branch predictor is based on category , rank , college , gender entered and on last years openings and on closing ranks. </a:t>
            </a:r>
          </a:p>
          <a:p>
            <a:r>
              <a:rPr lang="en-US" dirty="0"/>
              <a:t>Understand the theory and intuition behind machine learning models of multiple classification.</a:t>
            </a:r>
          </a:p>
          <a:p>
            <a:r>
              <a:rPr lang="en-US" dirty="0"/>
              <a:t>Effortless and smart decision making to the students by </a:t>
            </a:r>
            <a:r>
              <a:rPr lang="en-US" dirty="0" err="1"/>
              <a:t>minimising</a:t>
            </a:r>
            <a:r>
              <a:rPr lang="en-US" dirty="0"/>
              <a:t> their work load. </a:t>
            </a:r>
          </a:p>
          <a:p>
            <a:r>
              <a:rPr lang="en-US" dirty="0"/>
              <a:t>Fast, efficient and reliable tool for quick access of information.</a:t>
            </a:r>
            <a:endParaRPr lang="en-IN" dirty="0"/>
          </a:p>
        </p:txBody>
      </p:sp>
    </p:spTree>
    <p:extLst>
      <p:ext uri="{BB962C8B-B14F-4D97-AF65-F5344CB8AC3E}">
        <p14:creationId xmlns:p14="http://schemas.microsoft.com/office/powerpoint/2010/main" val="1069993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6AC1E-55B3-4E7D-948D-297580EE8F30}"/>
              </a:ext>
            </a:extLst>
          </p:cNvPr>
          <p:cNvSpPr>
            <a:spLocks noGrp="1"/>
          </p:cNvSpPr>
          <p:nvPr>
            <p:ph type="title"/>
          </p:nvPr>
        </p:nvSpPr>
        <p:spPr>
          <a:xfrm>
            <a:off x="677334" y="609600"/>
            <a:ext cx="8596668" cy="711200"/>
          </a:xfrm>
        </p:spPr>
        <p:txBody>
          <a:bodyPr/>
          <a:lstStyle/>
          <a:p>
            <a:r>
              <a:rPr lang="en-IN" dirty="0">
                <a:latin typeface="Algerian" panose="04020705040A02060702" pitchFamily="82" charset="0"/>
              </a:rPr>
              <a:t>BENEFICIARIES</a:t>
            </a:r>
            <a:r>
              <a:rPr lang="en-IN" dirty="0"/>
              <a:t> : </a:t>
            </a:r>
            <a:r>
              <a:rPr lang="en-IN" dirty="0">
                <a:solidFill>
                  <a:schemeClr val="tx2">
                    <a:lumMod val="60000"/>
                    <a:lumOff val="40000"/>
                  </a:schemeClr>
                </a:solidFill>
                <a:latin typeface="Agency FB" panose="020B0503020202020204" pitchFamily="34" charset="0"/>
              </a:rPr>
              <a:t>Students</a:t>
            </a:r>
          </a:p>
        </p:txBody>
      </p:sp>
      <p:sp>
        <p:nvSpPr>
          <p:cNvPr id="3" name="Content Placeholder 2">
            <a:extLst>
              <a:ext uri="{FF2B5EF4-FFF2-40B4-BE49-F238E27FC236}">
                <a16:creationId xmlns:a16="http://schemas.microsoft.com/office/drawing/2014/main" id="{EB0AB083-58B4-4E66-9CCB-58CCA05DBED8}"/>
              </a:ext>
            </a:extLst>
          </p:cNvPr>
          <p:cNvSpPr>
            <a:spLocks noGrp="1"/>
          </p:cNvSpPr>
          <p:nvPr>
            <p:ph idx="1"/>
          </p:nvPr>
        </p:nvSpPr>
        <p:spPr>
          <a:xfrm>
            <a:off x="677334" y="1514765"/>
            <a:ext cx="8596668" cy="4526598"/>
          </a:xfrm>
        </p:spPr>
        <p:txBody>
          <a:bodyPr/>
          <a:lstStyle/>
          <a:p>
            <a:r>
              <a:rPr lang="en-US" dirty="0"/>
              <a:t>Applicants’ convenience: The applicants can get branch at their convenience without taking the workload of memorizing and </a:t>
            </a:r>
            <a:r>
              <a:rPr lang="en-US" dirty="0" err="1"/>
              <a:t>analysing</a:t>
            </a:r>
            <a:r>
              <a:rPr lang="en-US" dirty="0"/>
              <a:t> different criteria’s of rank, college ,gender and caste. </a:t>
            </a:r>
          </a:p>
          <a:p>
            <a:r>
              <a:rPr lang="en-US" dirty="0"/>
              <a:t>Greater reliability : the machine learning models account to greater reliability as it has all the necessary dataset and the accurate predictions are made using multiple classification algorithm such as decision tree and random forest of machine learning. </a:t>
            </a:r>
          </a:p>
          <a:p>
            <a:r>
              <a:rPr lang="en-US" dirty="0"/>
              <a:t>Easy access: This application can be accessed anytime and anywhere from the world without any difficulty and with great ease.</a:t>
            </a:r>
          </a:p>
          <a:p>
            <a:r>
              <a:rPr lang="en-US" dirty="0"/>
              <a:t>User friendly: This application will be user friendly since the user interface will be simple and easy to understand even by the common man. </a:t>
            </a:r>
          </a:p>
          <a:p>
            <a:r>
              <a:rPr lang="en-US" dirty="0"/>
              <a:t>Saves time: This application can help in saving time since there is no need to worry about selecting college for their required branch.</a:t>
            </a:r>
            <a:endParaRPr lang="en-IN" dirty="0"/>
          </a:p>
        </p:txBody>
      </p:sp>
    </p:spTree>
    <p:extLst>
      <p:ext uri="{BB962C8B-B14F-4D97-AF65-F5344CB8AC3E}">
        <p14:creationId xmlns:p14="http://schemas.microsoft.com/office/powerpoint/2010/main" val="3717135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6756D-C755-4A4F-9CB5-E3E0D483B0AE}"/>
              </a:ext>
            </a:extLst>
          </p:cNvPr>
          <p:cNvSpPr>
            <a:spLocks noGrp="1"/>
          </p:cNvSpPr>
          <p:nvPr>
            <p:ph type="title"/>
          </p:nvPr>
        </p:nvSpPr>
        <p:spPr>
          <a:xfrm>
            <a:off x="614581" y="1048871"/>
            <a:ext cx="8596668" cy="735104"/>
          </a:xfrm>
        </p:spPr>
        <p:txBody>
          <a:bodyPr/>
          <a:lstStyle/>
          <a:p>
            <a:r>
              <a:rPr lang="en-IN" dirty="0">
                <a:latin typeface="Algerian" panose="04020705040A02060702" pitchFamily="82" charset="0"/>
              </a:rPr>
              <a:t>DATA INSIGHTS </a:t>
            </a:r>
            <a:r>
              <a:rPr lang="en-IN" dirty="0"/>
              <a:t>:</a:t>
            </a:r>
          </a:p>
        </p:txBody>
      </p:sp>
      <p:sp>
        <p:nvSpPr>
          <p:cNvPr id="3" name="Content Placeholder 2">
            <a:extLst>
              <a:ext uri="{FF2B5EF4-FFF2-40B4-BE49-F238E27FC236}">
                <a16:creationId xmlns:a16="http://schemas.microsoft.com/office/drawing/2014/main" id="{86A0F55D-2EFC-43AA-A7CC-D197C4854BB8}"/>
              </a:ext>
            </a:extLst>
          </p:cNvPr>
          <p:cNvSpPr>
            <a:spLocks noGrp="1"/>
          </p:cNvSpPr>
          <p:nvPr>
            <p:ph idx="1"/>
          </p:nvPr>
        </p:nvSpPr>
        <p:spPr>
          <a:xfrm>
            <a:off x="542863" y="1900518"/>
            <a:ext cx="8596668" cy="3370730"/>
          </a:xfrm>
        </p:spPr>
        <p:txBody>
          <a:bodyPr/>
          <a:lstStyle/>
          <a:p>
            <a:r>
              <a:rPr lang="en-IN" dirty="0"/>
              <a:t>INPUT FEATURES :</a:t>
            </a:r>
          </a:p>
          <a:p>
            <a:pPr marL="0" indent="0">
              <a:buNone/>
            </a:pPr>
            <a:r>
              <a:rPr lang="en-IN" dirty="0"/>
              <a:t>    1. College </a:t>
            </a:r>
          </a:p>
          <a:p>
            <a:pPr marL="0" indent="0">
              <a:buNone/>
            </a:pPr>
            <a:r>
              <a:rPr lang="en-IN" dirty="0"/>
              <a:t>    2. Rank   </a:t>
            </a:r>
          </a:p>
          <a:p>
            <a:pPr marL="0" indent="0">
              <a:buNone/>
            </a:pPr>
            <a:r>
              <a:rPr lang="en-IN" dirty="0"/>
              <a:t>    3. Caste (among OC ,SC ,ST ,BC-A ,BC-B ,BC-C ,BC-D ,BC-E)</a:t>
            </a:r>
          </a:p>
          <a:p>
            <a:pPr marL="0" indent="0">
              <a:buNone/>
            </a:pPr>
            <a:r>
              <a:rPr lang="en-IN" dirty="0"/>
              <a:t>    4. Gender (among male ,female )</a:t>
            </a:r>
          </a:p>
          <a:p>
            <a:r>
              <a:rPr lang="en-IN" dirty="0"/>
              <a:t>OUTPUT FEATURES : </a:t>
            </a:r>
          </a:p>
          <a:p>
            <a:pPr marL="0" indent="0">
              <a:buNone/>
            </a:pPr>
            <a:r>
              <a:rPr lang="en-IN" dirty="0"/>
              <a:t>    1. Branch name(CSE ,ECE ,EEE ,ME ,CE)  </a:t>
            </a:r>
          </a:p>
        </p:txBody>
      </p:sp>
    </p:spTree>
    <p:extLst>
      <p:ext uri="{BB962C8B-B14F-4D97-AF65-F5344CB8AC3E}">
        <p14:creationId xmlns:p14="http://schemas.microsoft.com/office/powerpoint/2010/main" val="1799212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36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17A4C-9D34-441E-B419-F532EC1FCA1F}"/>
              </a:ext>
            </a:extLst>
          </p:cNvPr>
          <p:cNvSpPr>
            <a:spLocks noGrp="1"/>
          </p:cNvSpPr>
          <p:nvPr>
            <p:ph type="title"/>
          </p:nvPr>
        </p:nvSpPr>
        <p:spPr>
          <a:xfrm>
            <a:off x="677334" y="609600"/>
            <a:ext cx="8596668" cy="762000"/>
          </a:xfrm>
        </p:spPr>
        <p:txBody>
          <a:bodyPr/>
          <a:lstStyle/>
          <a:p>
            <a:r>
              <a:rPr lang="en-IN" dirty="0">
                <a:latin typeface="Algerian" panose="04020705040A02060702" pitchFamily="82" charset="0"/>
              </a:rPr>
              <a:t>MACHINE LEARNING MODEL</a:t>
            </a:r>
          </a:p>
        </p:txBody>
      </p:sp>
      <p:sp>
        <p:nvSpPr>
          <p:cNvPr id="7" name="Content Placeholder 6">
            <a:extLst>
              <a:ext uri="{FF2B5EF4-FFF2-40B4-BE49-F238E27FC236}">
                <a16:creationId xmlns:a16="http://schemas.microsoft.com/office/drawing/2014/main" id="{EB8487D0-1D02-4310-955C-20202D19A808}"/>
              </a:ext>
            </a:extLst>
          </p:cNvPr>
          <p:cNvSpPr>
            <a:spLocks noGrp="1"/>
          </p:cNvSpPr>
          <p:nvPr>
            <p:ph idx="1"/>
          </p:nvPr>
        </p:nvSpPr>
        <p:spPr>
          <a:xfrm>
            <a:off x="677334" y="1672909"/>
            <a:ext cx="10498666" cy="3880773"/>
          </a:xfrm>
        </p:spPr>
        <p:txBody>
          <a:bodyPr/>
          <a:lstStyle/>
          <a:p>
            <a:r>
              <a:rPr lang="en-US" dirty="0">
                <a:solidFill>
                  <a:schemeClr val="tx2">
                    <a:lumMod val="60000"/>
                    <a:lumOff val="40000"/>
                  </a:schemeClr>
                </a:solidFill>
              </a:rPr>
              <a:t>CLASSFICATION</a:t>
            </a:r>
          </a:p>
          <a:p>
            <a:pPr marL="0" indent="0">
              <a:buNone/>
            </a:pPr>
            <a:r>
              <a:rPr lang="en-US" dirty="0"/>
              <a:t>     Classification is the task that requires the use of machine learning algorithms that</a:t>
            </a:r>
          </a:p>
          <a:p>
            <a:pPr marL="0" indent="0">
              <a:buNone/>
            </a:pPr>
            <a:r>
              <a:rPr lang="en-US" dirty="0"/>
              <a:t>     learn how to assign a class label to examples from the problem domain.</a:t>
            </a:r>
          </a:p>
          <a:p>
            <a:r>
              <a:rPr lang="en-US" dirty="0">
                <a:solidFill>
                  <a:schemeClr val="tx2">
                    <a:lumMod val="60000"/>
                    <a:lumOff val="40000"/>
                  </a:schemeClr>
                </a:solidFill>
              </a:rPr>
              <a:t>MULTICLASS CLASSIFICATION</a:t>
            </a:r>
          </a:p>
          <a:p>
            <a:pPr marL="0" indent="0">
              <a:buNone/>
            </a:pPr>
            <a:r>
              <a:rPr lang="en-US" dirty="0"/>
              <a:t>     Multi-class classification is the task of classifying elements into </a:t>
            </a:r>
          </a:p>
          <a:p>
            <a:pPr marL="0" indent="0">
              <a:buNone/>
            </a:pPr>
            <a:r>
              <a:rPr lang="en-US" dirty="0"/>
              <a:t>     different classes .Unlike binary, it doesn’t restrict itself to any number of classes.</a:t>
            </a:r>
          </a:p>
          <a:p>
            <a:pPr marL="0" indent="0">
              <a:buNone/>
            </a:pPr>
            <a:r>
              <a:rPr lang="en-US" dirty="0"/>
              <a:t>     Using decision tree and random forest. </a:t>
            </a:r>
            <a:endParaRPr lang="en-IN" dirty="0"/>
          </a:p>
        </p:txBody>
      </p:sp>
    </p:spTree>
    <p:extLst>
      <p:ext uri="{BB962C8B-B14F-4D97-AF65-F5344CB8AC3E}">
        <p14:creationId xmlns:p14="http://schemas.microsoft.com/office/powerpoint/2010/main" val="3225685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5898-3D2E-42AB-BC3C-14A12D61D64E}"/>
              </a:ext>
            </a:extLst>
          </p:cNvPr>
          <p:cNvSpPr>
            <a:spLocks noGrp="1"/>
          </p:cNvSpPr>
          <p:nvPr>
            <p:ph type="title"/>
          </p:nvPr>
        </p:nvSpPr>
        <p:spPr>
          <a:xfrm>
            <a:off x="677334" y="609600"/>
            <a:ext cx="8596668" cy="721360"/>
          </a:xfrm>
        </p:spPr>
        <p:txBody>
          <a:bodyPr/>
          <a:lstStyle/>
          <a:p>
            <a:r>
              <a:rPr lang="en-IN" dirty="0">
                <a:latin typeface="Algerian" panose="04020705040A02060702" pitchFamily="82" charset="0"/>
              </a:rPr>
              <a:t>Multi class classification picture</a:t>
            </a:r>
          </a:p>
        </p:txBody>
      </p:sp>
      <p:pic>
        <p:nvPicPr>
          <p:cNvPr id="5" name="Content Placeholder 4">
            <a:extLst>
              <a:ext uri="{FF2B5EF4-FFF2-40B4-BE49-F238E27FC236}">
                <a16:creationId xmlns:a16="http://schemas.microsoft.com/office/drawing/2014/main" id="{05AA9D80-87D3-4561-B64C-1094A50270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0456" y="1802289"/>
            <a:ext cx="4721384" cy="3419475"/>
          </a:xfrm>
          <a:effectLst>
            <a:outerShdw blurRad="50800" dist="50800" dir="5400000" algn="ctr" rotWithShape="0">
              <a:schemeClr val="accent2">
                <a:lumMod val="60000"/>
                <a:lumOff val="40000"/>
              </a:schemeClr>
            </a:outerShdw>
          </a:effectLst>
        </p:spPr>
      </p:pic>
    </p:spTree>
    <p:extLst>
      <p:ext uri="{BB962C8B-B14F-4D97-AF65-F5344CB8AC3E}">
        <p14:creationId xmlns:p14="http://schemas.microsoft.com/office/powerpoint/2010/main" val="3662462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Picture 3" descr="A picture containing person&#10;&#10;Description automatically generated">
            <a:extLst>
              <a:ext uri="{FF2B5EF4-FFF2-40B4-BE49-F238E27FC236}">
                <a16:creationId xmlns:a16="http://schemas.microsoft.com/office/drawing/2014/main" id="{DEBE6496-38E5-4BAC-8EC6-B33B6F5B8105}"/>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22450" r="-1" b="21285"/>
          <a:stretch/>
        </p:blipFill>
        <p:spPr>
          <a:xfrm>
            <a:off x="3068" y="10"/>
            <a:ext cx="12188932" cy="6857990"/>
          </a:xfrm>
          <a:prstGeom prst="rect">
            <a:avLst/>
          </a:prstGeom>
        </p:spPr>
      </p:pic>
      <p:sp>
        <p:nvSpPr>
          <p:cNvPr id="2" name="Title 1">
            <a:extLst>
              <a:ext uri="{FF2B5EF4-FFF2-40B4-BE49-F238E27FC236}">
                <a16:creationId xmlns:a16="http://schemas.microsoft.com/office/drawing/2014/main" id="{6F150753-557F-439E-87C8-0F8BEB7F7EB6}"/>
              </a:ext>
            </a:extLst>
          </p:cNvPr>
          <p:cNvSpPr>
            <a:spLocks noGrp="1"/>
          </p:cNvSpPr>
          <p:nvPr>
            <p:ph type="title"/>
          </p:nvPr>
        </p:nvSpPr>
        <p:spPr>
          <a:xfrm>
            <a:off x="507187" y="671292"/>
            <a:ext cx="11597346" cy="2334248"/>
          </a:xfrm>
        </p:spPr>
        <p:txBody>
          <a:bodyPr vert="horz" lIns="91440" tIns="45720" rIns="91440" bIns="45720" rtlCol="0" anchor="t">
            <a:normAutofit/>
          </a:bodyPr>
          <a:lstStyle/>
          <a:p>
            <a:pPr>
              <a:lnSpc>
                <a:spcPct val="90000"/>
              </a:lnSpc>
            </a:pPr>
            <a:r>
              <a:rPr lang="en-US" sz="4800" dirty="0">
                <a:solidFill>
                  <a:srgbClr val="FFFFFF"/>
                </a:solidFill>
              </a:rPr>
              <a:t>WIRE FRAME MODEL OF </a:t>
            </a:r>
            <a:r>
              <a:rPr lang="en-US" sz="4800">
                <a:solidFill>
                  <a:srgbClr val="FFFFFF"/>
                </a:solidFill>
              </a:rPr>
              <a:t>WEB APPLICATION</a:t>
            </a:r>
            <a:br>
              <a:rPr lang="en-US" sz="4800">
                <a:solidFill>
                  <a:srgbClr val="FFFFFF"/>
                </a:solidFill>
              </a:rPr>
            </a:br>
            <a:br>
              <a:rPr lang="en-US" sz="4800">
                <a:solidFill>
                  <a:srgbClr val="FFFFFF"/>
                </a:solidFill>
              </a:rPr>
            </a:br>
            <a:endParaRPr lang="en-US" sz="4800" dirty="0">
              <a:solidFill>
                <a:srgbClr val="FFFFFF"/>
              </a:solidFill>
              <a:ea typeface="Source Sans Pro"/>
            </a:endParaRPr>
          </a:p>
        </p:txBody>
      </p:sp>
      <p:pic>
        <p:nvPicPr>
          <p:cNvPr id="5" name="Picture 5">
            <a:extLst>
              <a:ext uri="{FF2B5EF4-FFF2-40B4-BE49-F238E27FC236}">
                <a16:creationId xmlns:a16="http://schemas.microsoft.com/office/drawing/2014/main" id="{7A7C75DD-9DB6-FA48-8F24-7AEA29C9F9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0625" y="1874135"/>
            <a:ext cx="9160437" cy="3946882"/>
          </a:xfrm>
          <a:prstGeom prst="rect">
            <a:avLst/>
          </a:prstGeom>
        </p:spPr>
      </p:pic>
    </p:spTree>
    <p:extLst>
      <p:ext uri="{BB962C8B-B14F-4D97-AF65-F5344CB8AC3E}">
        <p14:creationId xmlns:p14="http://schemas.microsoft.com/office/powerpoint/2010/main" val="314792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Picture 3" descr="A pile of colored pencils&#10;&#10;Description automatically generated with medium confidence">
            <a:extLst>
              <a:ext uri="{FF2B5EF4-FFF2-40B4-BE49-F238E27FC236}">
                <a16:creationId xmlns:a16="http://schemas.microsoft.com/office/drawing/2014/main" id="{0A33F3CB-87FD-4D58-8A14-1F10CA2C4B6D}"/>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19189" r="-1" b="5791"/>
          <a:stretch/>
        </p:blipFill>
        <p:spPr>
          <a:xfrm>
            <a:off x="82216" y="0"/>
            <a:ext cx="12188932" cy="68579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E834B700-82E5-45F8-9DC5-534BFE286CF7}"/>
              </a:ext>
            </a:extLst>
          </p:cNvPr>
          <p:cNvSpPr txBox="1"/>
          <p:nvPr/>
        </p:nvSpPr>
        <p:spPr>
          <a:xfrm>
            <a:off x="6176682" y="2428545"/>
            <a:ext cx="6221506" cy="923330"/>
          </a:xfrm>
          <a:prstGeom prst="rect">
            <a:avLst/>
          </a:prstGeom>
          <a:noFill/>
        </p:spPr>
        <p:txBody>
          <a:bodyPr wrap="square">
            <a:spAutoFit/>
          </a:bodyPr>
          <a:lstStyle/>
          <a:p>
            <a:r>
              <a:rPr lang="en-IN" sz="5400" dirty="0">
                <a:solidFill>
                  <a:schemeClr val="accent5">
                    <a:lumMod val="75000"/>
                  </a:schemeClr>
                </a:solidFill>
                <a:latin typeface="Algerian" panose="04020705040A02060702" pitchFamily="82" charset="0"/>
              </a:rPr>
              <a:t>Thank you!!</a:t>
            </a:r>
          </a:p>
        </p:txBody>
      </p:sp>
    </p:spTree>
    <p:extLst>
      <p:ext uri="{BB962C8B-B14F-4D97-AF65-F5344CB8AC3E}">
        <p14:creationId xmlns:p14="http://schemas.microsoft.com/office/powerpoint/2010/main" val="217939123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301</TotalTime>
  <Words>440</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Agency FB</vt:lpstr>
      <vt:lpstr>Algerian</vt:lpstr>
      <vt:lpstr>Arial</vt:lpstr>
      <vt:lpstr>Calibri</vt:lpstr>
      <vt:lpstr>Lucida Calligraphy</vt:lpstr>
      <vt:lpstr>Trebuchet MS</vt:lpstr>
      <vt:lpstr>Wingdings 3</vt:lpstr>
      <vt:lpstr>Facet</vt:lpstr>
      <vt:lpstr>Branch predictor.</vt:lpstr>
      <vt:lpstr>OBJECTIVES :      </vt:lpstr>
      <vt:lpstr>BENEFICIARIES : Students</vt:lpstr>
      <vt:lpstr>DATA INSIGHTS :</vt:lpstr>
      <vt:lpstr>MACHINE LEARNING MODEL</vt:lpstr>
      <vt:lpstr>Multi class classification picture</vt:lpstr>
      <vt:lpstr>WIRE FRAME MODEL OF WEB APPLICATION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meghana daddanala</dc:creator>
  <cp:lastModifiedBy>MURALI KRISHNA</cp:lastModifiedBy>
  <cp:revision>548</cp:revision>
  <dcterms:created xsi:type="dcterms:W3CDTF">2021-10-21T16:36:25Z</dcterms:created>
  <dcterms:modified xsi:type="dcterms:W3CDTF">2022-03-18T05:47:44Z</dcterms:modified>
</cp:coreProperties>
</file>