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7" r:id="rId5"/>
    <p:sldId id="269" r:id="rId6"/>
    <p:sldId id="272" r:id="rId7"/>
    <p:sldId id="273" r:id="rId8"/>
    <p:sldId id="278" r:id="rId9"/>
    <p:sldId id="276" r:id="rId10"/>
    <p:sldId id="277" r:id="rId11"/>
    <p:sldId id="280" r:id="rId12"/>
    <p:sldId id="279"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65" autoAdjust="0"/>
  </p:normalViewPr>
  <p:slideViewPr>
    <p:cSldViewPr snapToGrid="0" showGuides="1">
      <p:cViewPr varScale="1">
        <p:scale>
          <a:sx n="85" d="100"/>
          <a:sy n="85" d="100"/>
        </p:scale>
        <p:origin x="590" y="62"/>
      </p:cViewPr>
      <p:guideLst>
        <p:guide orient="horz" pos="2160"/>
        <p:guide pos="3840"/>
      </p:guideLst>
    </p:cSldViewPr>
  </p:slideViewPr>
  <p:notesTextViewPr>
    <p:cViewPr>
      <p:scale>
        <a:sx n="1" d="1"/>
        <a:sy n="1" d="1"/>
      </p:scale>
      <p:origin x="0" y="0"/>
    </p:cViewPr>
  </p:notesTextViewPr>
  <p:sorterViewPr>
    <p:cViewPr>
      <p:scale>
        <a:sx n="100" d="100"/>
        <a:sy n="100" d="100"/>
      </p:scale>
      <p:origin x="0" y="-413"/>
    </p:cViewPr>
  </p:sorter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51B4DD-15C8-4661-884B-618628EC12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678A688-EE94-44BF-A9B6-FD51CF6D64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50357-9784-4A90-96B4-0B331B4230FA}" type="datetimeFigureOut">
              <a:rPr lang="en-US" smtClean="0"/>
              <a:t>8/29/2024</a:t>
            </a:fld>
            <a:endParaRPr lang="en-US" dirty="0"/>
          </a:p>
        </p:txBody>
      </p:sp>
      <p:sp>
        <p:nvSpPr>
          <p:cNvPr id="4" name="Footer Placeholder 3">
            <a:extLst>
              <a:ext uri="{FF2B5EF4-FFF2-40B4-BE49-F238E27FC236}">
                <a16:creationId xmlns:a16="http://schemas.microsoft.com/office/drawing/2014/main" id="{97CB2C68-562A-4D2A-9890-4436EDCEC7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41883F-BA65-4049-B6C2-7C1A5A6D08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150802-3B37-42FB-BECC-88074371FEFB}" type="slidenum">
              <a:rPr lang="en-US" smtClean="0"/>
              <a:t>‹#›</a:t>
            </a:fld>
            <a:endParaRPr lang="en-US" dirty="0"/>
          </a:p>
        </p:txBody>
      </p:sp>
    </p:spTree>
    <p:extLst>
      <p:ext uri="{BB962C8B-B14F-4D97-AF65-F5344CB8AC3E}">
        <p14:creationId xmlns:p14="http://schemas.microsoft.com/office/powerpoint/2010/main" val="968079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8/29/2024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4</a:t>
            </a:fld>
            <a:endParaRPr lang="en-US" noProof="0" dirty="0"/>
          </a:p>
        </p:txBody>
      </p:sp>
    </p:spTree>
    <p:extLst>
      <p:ext uri="{BB962C8B-B14F-4D97-AF65-F5344CB8AC3E}">
        <p14:creationId xmlns:p14="http://schemas.microsoft.com/office/powerpoint/2010/main" val="2712020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405712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4"/>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87995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EC519AB8-2D8F-4EE5-B4E4-7A48430A4C96}"/>
              </a:ext>
            </a:extLst>
          </p:cNvPr>
          <p:cNvSpPr>
            <a:spLocks noGrp="1"/>
          </p:cNvSpPr>
          <p:nvPr>
            <p:ph type="title"/>
          </p:nvPr>
        </p:nvSpPr>
        <p:spPr>
          <a:xfrm>
            <a:off x="6372998" y="3309109"/>
            <a:ext cx="5163222" cy="673365"/>
          </a:xfrm>
          <a:noFill/>
        </p:spPr>
        <p:txBody>
          <a:bodyPr wrap="square" rtlCol="0">
            <a:noAutofit/>
          </a:bodyPr>
          <a:lstStyle>
            <a:lvl1pPr>
              <a:defRPr lang="en-US" sz="6000" b="1" cap="all" baseline="0">
                <a:solidFill>
                  <a:schemeClr val="accent4"/>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pic>
        <p:nvPicPr>
          <p:cNvPr id="18"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41475" y="4452337"/>
            <a:ext cx="387795" cy="387795"/>
          </a:xfrm>
          <a:prstGeom prst="rect">
            <a:avLst/>
          </a:prstGeom>
        </p:spPr>
      </p:pic>
      <p:pic>
        <p:nvPicPr>
          <p:cNvPr id="23"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32666C42-DD4B-4BFA-BE15-4D20CFD5DD60}"/>
              </a:ext>
            </a:extLst>
          </p:cNvPr>
          <p:cNvSpPr>
            <a:spLocks noGrp="1"/>
          </p:cNvSpPr>
          <p:nvPr>
            <p:ph type="title"/>
          </p:nvPr>
        </p:nvSpPr>
        <p:spPr>
          <a:xfrm>
            <a:off x="6347744" y="3275218"/>
            <a:ext cx="5188475" cy="826628"/>
          </a:xfrm>
          <a:noFill/>
        </p:spPr>
        <p:txBody>
          <a:bodyPr wrap="square" rtlCol="0">
            <a:noAutofit/>
          </a:bodyPr>
          <a:lstStyle>
            <a:lvl1pPr>
              <a:defRPr lang="en-US" sz="6000" b="1" cap="all" baseline="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0007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6716521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4" name="Title 3">
            <a:extLst>
              <a:ext uri="{FF2B5EF4-FFF2-40B4-BE49-F238E27FC236}">
                <a16:creationId xmlns:a16="http://schemas.microsoft.com/office/drawing/2014/main" id="{48706DBD-D7E1-4734-A193-C7FE296EA001}"/>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0385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4616185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476319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76897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31464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with Images">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4"/>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3" name="Text Placeholder 2">
            <a:extLst>
              <a:ext uri="{FF2B5EF4-FFF2-40B4-BE49-F238E27FC236}">
                <a16:creationId xmlns:a16="http://schemas.microsoft.com/office/drawing/2014/main" id="{7E3A6D02-D902-4B4A-B727-07D0E5BBC359}"/>
              </a:ext>
            </a:extLst>
          </p:cNvPr>
          <p:cNvSpPr>
            <a:spLocks noGrp="1"/>
          </p:cNvSpPr>
          <p:nvPr>
            <p:ph type="body" sz="quarter" idx="13"/>
          </p:nvPr>
        </p:nvSpPr>
        <p:spPr>
          <a:xfrm>
            <a:off x="1447800" y="1847056"/>
            <a:ext cx="9296400" cy="31638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211575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8/29/2024</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76" r:id="rId9"/>
    <p:sldLayoutId id="2147483675" r:id="rId10"/>
    <p:sldLayoutId id="2147483664" r:id="rId11"/>
    <p:sldLayoutId id="2147483665" r:id="rId12"/>
    <p:sldLayoutId id="2147483666" r:id="rId13"/>
    <p:sldLayoutId id="2147483667" r:id="rId14"/>
    <p:sldLayoutId id="2147483668" r:id="rId15"/>
    <p:sldLayoutId id="2147483669" r:id="rId16"/>
    <p:sldLayoutId id="2147483671" r:id="rId17"/>
    <p:sldLayoutId id="2147483672" r:id="rId18"/>
    <p:sldLayoutId id="2147483674" r:id="rId19"/>
    <p:sldLayoutId id="2147483673"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1.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a:srcRect/>
          <a:stretch/>
        </p:blipFill>
        <p:spPr/>
      </p:pic>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p:txBody>
          <a:bodyPr/>
          <a:lstStyle/>
          <a:p>
            <a:r>
              <a:rPr lang="en-US" dirty="0"/>
              <a:t>Network </a:t>
            </a:r>
            <a:br>
              <a:rPr lang="en-US" dirty="0"/>
            </a:br>
            <a:r>
              <a:rPr lang="en-US" dirty="0"/>
              <a:t>enterprise</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p:txBody>
          <a:bodyPr/>
          <a:lstStyle/>
          <a:p>
            <a:r>
              <a:rPr lang="en-US" dirty="0"/>
              <a:t>Company network enterprise</a:t>
            </a:r>
          </a:p>
        </p:txBody>
      </p:sp>
      <p:pic>
        <p:nvPicPr>
          <p:cNvPr id="5" name="Picture 4">
            <a:extLst>
              <a:ext uri="{FF2B5EF4-FFF2-40B4-BE49-F238E27FC236}">
                <a16:creationId xmlns:a16="http://schemas.microsoft.com/office/drawing/2014/main" id="{495FD894-E8F0-FC69-0322-E07A9CD0ED92}"/>
              </a:ext>
            </a:extLst>
          </p:cNvPr>
          <p:cNvPicPr>
            <a:picLocks noChangeAspect="1"/>
          </p:cNvPicPr>
          <p:nvPr/>
        </p:nvPicPr>
        <p:blipFill>
          <a:blip r:embed="rId4"/>
          <a:stretch>
            <a:fillRect/>
          </a:stretch>
        </p:blipFill>
        <p:spPr>
          <a:xfrm>
            <a:off x="6343650" y="1162012"/>
            <a:ext cx="2918713" cy="876376"/>
          </a:xfrm>
          <a:prstGeom prst="rect">
            <a:avLst/>
          </a:prstGeom>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skyscrappers">
            <a:extLst>
              <a:ext uri="{FF2B5EF4-FFF2-40B4-BE49-F238E27FC236}">
                <a16:creationId xmlns:a16="http://schemas.microsoft.com/office/drawing/2014/main" id="{3A7EDB62-3E60-F44C-AE34-9495623E004A}"/>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7" name="Title 6">
            <a:extLst>
              <a:ext uri="{FF2B5EF4-FFF2-40B4-BE49-F238E27FC236}">
                <a16:creationId xmlns:a16="http://schemas.microsoft.com/office/drawing/2014/main" id="{532C5D74-7E71-4488-B3EF-73A86F046614}"/>
              </a:ext>
            </a:extLst>
          </p:cNvPr>
          <p:cNvSpPr>
            <a:spLocks noGrp="1"/>
          </p:cNvSpPr>
          <p:nvPr>
            <p:ph type="title"/>
          </p:nvPr>
        </p:nvSpPr>
        <p:spPr/>
        <p:txBody>
          <a:bodyPr/>
          <a:lstStyle/>
          <a:p>
            <a:r>
              <a:rPr lang="en-US" dirty="0"/>
              <a:t>Thank you</a:t>
            </a:r>
          </a:p>
        </p:txBody>
      </p:sp>
      <p:pic>
        <p:nvPicPr>
          <p:cNvPr id="4" name="Picture 3">
            <a:extLst>
              <a:ext uri="{FF2B5EF4-FFF2-40B4-BE49-F238E27FC236}">
                <a16:creationId xmlns:a16="http://schemas.microsoft.com/office/drawing/2014/main" id="{DA10A6C4-D6E7-6252-46DC-3BD718D1E3DF}"/>
              </a:ext>
            </a:extLst>
          </p:cNvPr>
          <p:cNvPicPr>
            <a:picLocks noChangeAspect="1"/>
          </p:cNvPicPr>
          <p:nvPr/>
        </p:nvPicPr>
        <p:blipFill>
          <a:blip r:embed="rId4"/>
          <a:stretch>
            <a:fillRect/>
          </a:stretch>
        </p:blipFill>
        <p:spPr>
          <a:xfrm>
            <a:off x="6372998" y="1749778"/>
            <a:ext cx="2104958" cy="838985"/>
          </a:xfrm>
          <a:prstGeom prst="rect">
            <a:avLst/>
          </a:prstGeom>
        </p:spPr>
      </p:pic>
      <p:pic>
        <p:nvPicPr>
          <p:cNvPr id="11" name="Picture Placeholder 9">
            <a:extLst>
              <a:ext uri="{FF2B5EF4-FFF2-40B4-BE49-F238E27FC236}">
                <a16:creationId xmlns:a16="http://schemas.microsoft.com/office/drawing/2014/main" id="{2A174109-21C5-A101-C0EF-F6157E95DE8F}"/>
              </a:ext>
            </a:extLst>
          </p:cNvPr>
          <p:cNvPicPr>
            <a:picLocks noChangeAspect="1"/>
          </p:cNvPicPr>
          <p:nvPr/>
        </p:nvPicPr>
        <p:blipFill>
          <a:blip r:embed="rId5"/>
          <a:srcRect/>
          <a:stretch/>
        </p:blipFill>
        <p:spPr>
          <a:xfrm>
            <a:off x="710812" y="728545"/>
            <a:ext cx="5305661" cy="5305661"/>
          </a:xfrm>
          <a:prstGeom prst="ellipse">
            <a:avLst/>
          </a:prstGeom>
          <a:solidFill>
            <a:schemeClr val="bg2"/>
          </a:solidFill>
        </p:spPr>
      </p:pic>
      <p:pic>
        <p:nvPicPr>
          <p:cNvPr id="13" name="Picture 12">
            <a:extLst>
              <a:ext uri="{FF2B5EF4-FFF2-40B4-BE49-F238E27FC236}">
                <a16:creationId xmlns:a16="http://schemas.microsoft.com/office/drawing/2014/main" id="{F8B3710E-6FDA-408E-A13A-68B61B63D363}"/>
              </a:ext>
            </a:extLst>
          </p:cNvPr>
          <p:cNvPicPr>
            <a:picLocks noChangeAspect="1"/>
          </p:cNvPicPr>
          <p:nvPr/>
        </p:nvPicPr>
        <p:blipFill>
          <a:blip r:embed="rId6"/>
          <a:stretch>
            <a:fillRect/>
          </a:stretch>
        </p:blipFill>
        <p:spPr>
          <a:xfrm>
            <a:off x="6175529" y="4450621"/>
            <a:ext cx="1762371" cy="1076475"/>
          </a:xfrm>
          <a:prstGeom prst="rect">
            <a:avLst/>
          </a:prstGeom>
        </p:spPr>
      </p:pic>
    </p:spTree>
    <p:extLst>
      <p:ext uri="{BB962C8B-B14F-4D97-AF65-F5344CB8AC3E}">
        <p14:creationId xmlns:p14="http://schemas.microsoft.com/office/powerpoint/2010/main" val="292880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4830898" cy="4351338"/>
          </a:xfrm>
        </p:spPr>
        <p:txBody>
          <a:bodyPr/>
          <a:lstStyle/>
          <a:p>
            <a:pPr marL="0" indent="0">
              <a:buNone/>
            </a:pPr>
            <a:r>
              <a:rPr lang="en-US" sz="1800" dirty="0"/>
              <a:t>In today's digital landscape, a robust and secure network infrastructure is the backbone of any successful enterprise. We specialize in designing, deploying, and managing cutting-edge network solutions that empower businesses to thrive in an interconnected world. Our expertise spans a wide range of services including network architecture, cybersecurity, and performance optimization, all tailored to meet the unique needs of our clients.</a:t>
            </a:r>
          </a:p>
          <a:p>
            <a:pPr marL="0" indent="0">
              <a:buNone/>
            </a:pPr>
            <a:r>
              <a:rPr lang="en-US" sz="1800" dirty="0"/>
              <a:t>We are committed to delivering seamless, scalable, and secure networks that drive productivity, enhance collaboration, and protect your business from evolving cyber threats. </a:t>
            </a:r>
          </a:p>
        </p:txBody>
      </p:sp>
      <p:pic>
        <p:nvPicPr>
          <p:cNvPr id="7" name="Picture Placehold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a:srcRect/>
          <a:stretch/>
        </p:blipFill>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a:t>
            </a:fld>
            <a:endParaRPr lang="en-US" dirty="0"/>
          </a:p>
        </p:txBody>
      </p:sp>
      <p:pic>
        <p:nvPicPr>
          <p:cNvPr id="6" name="Picture 5">
            <a:extLst>
              <a:ext uri="{FF2B5EF4-FFF2-40B4-BE49-F238E27FC236}">
                <a16:creationId xmlns:a16="http://schemas.microsoft.com/office/drawing/2014/main" id="{475D5A3A-B085-8F9D-0878-92716B3B5455}"/>
              </a:ext>
            </a:extLst>
          </p:cNvPr>
          <p:cNvPicPr>
            <a:picLocks noChangeAspect="1"/>
          </p:cNvPicPr>
          <p:nvPr/>
        </p:nvPicPr>
        <p:blipFill>
          <a:blip r:embed="rId4"/>
          <a:stretch>
            <a:fillRect/>
          </a:stretch>
        </p:blipFill>
        <p:spPr>
          <a:xfrm>
            <a:off x="65831" y="6176963"/>
            <a:ext cx="1796836" cy="619630"/>
          </a:xfrm>
          <a:prstGeom prst="rect">
            <a:avLst/>
          </a:prstGeom>
        </p:spPr>
      </p:pic>
    </p:spTree>
    <p:extLst>
      <p:ext uri="{BB962C8B-B14F-4D97-AF65-F5344CB8AC3E}">
        <p14:creationId xmlns:p14="http://schemas.microsoft.com/office/powerpoint/2010/main" val="43356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a:t>methodology</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p:txBody>
          <a:bodyPr/>
          <a:lstStyle/>
          <a:p>
            <a:r>
              <a:rPr lang="en-US" dirty="0"/>
              <a:t>Blue print</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a:xfrm>
            <a:off x="680934" y="2863158"/>
            <a:ext cx="4327946" cy="3080442"/>
          </a:xfrm>
        </p:spPr>
        <p:txBody>
          <a:bodyPr/>
          <a:lstStyle/>
          <a:p>
            <a:pPr marL="285750" indent="-285750" algn="l">
              <a:buFont typeface="Wingdings" panose="05000000000000000000" pitchFamily="2" charset="2"/>
              <a:buChar char="§"/>
            </a:pPr>
            <a:endParaRPr lang="en-US" dirty="0"/>
          </a:p>
          <a:p>
            <a:pPr marL="285750" indent="-285750" algn="l">
              <a:buFont typeface="Wingdings" panose="05000000000000000000" pitchFamily="2" charset="2"/>
              <a:buChar char="§"/>
            </a:pPr>
            <a:r>
              <a:rPr lang="en-US" dirty="0"/>
              <a:t>First floor: Sales and Marketing Department-120 users expected and Human Resource and Logistics Department-120 users expected. </a:t>
            </a:r>
          </a:p>
          <a:p>
            <a:pPr marL="285750" indent="-285750" algn="l">
              <a:buFont typeface="Wingdings" panose="05000000000000000000" pitchFamily="2" charset="2"/>
              <a:buChar char="§"/>
            </a:pPr>
            <a:r>
              <a:rPr lang="en-US" dirty="0"/>
              <a:t>Second floor: Finance and Accounts Department-120 users expected and Administrator and Public Relations Department-120 users expected. </a:t>
            </a:r>
          </a:p>
          <a:p>
            <a:pPr marL="285750" indent="-285750" algn="l">
              <a:buFont typeface="Wingdings" panose="05000000000000000000" pitchFamily="2" charset="2"/>
              <a:buChar char="§"/>
            </a:pPr>
            <a:r>
              <a:rPr lang="en-US" dirty="0"/>
              <a:t>Third floor: ICT-120 users expected and Server Room-12 devices expected. </a:t>
            </a:r>
            <a:endParaRPr lang="en-US" sz="1600" dirty="0"/>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a:xfrm>
            <a:off x="6298783" y="932329"/>
            <a:ext cx="5212284" cy="3550365"/>
          </a:xfrm>
        </p:spPr>
        <p:txBody>
          <a:bodyPr/>
          <a:lstStyle/>
          <a:p>
            <a:pPr marL="285750" indent="-285750">
              <a:buFont typeface="Wingdings" panose="05000000000000000000" pitchFamily="2" charset="2"/>
              <a:buChar char="§"/>
            </a:pPr>
            <a:r>
              <a:rPr lang="en-US" dirty="0"/>
              <a:t>The router supports unified communications, energy efficiency, and up to 75 Mbps performance with enhanced WAN interface slots offering advanced routing protocols, built-in security (VPN, firewall, intrusion prevention), and modular configurations. </a:t>
            </a:r>
          </a:p>
          <a:p>
            <a:pPr marL="285750" indent="-285750">
              <a:buFont typeface="Wingdings" panose="05000000000000000000" pitchFamily="2" charset="2"/>
              <a:buChar char="§"/>
            </a:pPr>
            <a:r>
              <a:rPr lang="en-US" dirty="0"/>
              <a:t>Multilayer switches combine Layer 2 and Layer 3 functions, supporting high-speed switching, VLAN routing, and advanced features like multicast routing. The switch supports Layer 2 switching with stacking capabilities, robust security, and energy efficiency. </a:t>
            </a:r>
          </a:p>
          <a:p>
            <a:pPr marL="285750" indent="-285750">
              <a:buFont typeface="Wingdings" panose="05000000000000000000" pitchFamily="2" charset="2"/>
              <a:buChar char="§"/>
            </a:pPr>
            <a:r>
              <a:rPr lang="en-US" dirty="0"/>
              <a:t>Access ports typically connect end devices such as PCs, laptops, printers, and tablets to a single VLAN, enhancing network security and performance while isolating traffic within specific VLANs.</a:t>
            </a:r>
            <a:endParaRPr lang="en-US" sz="1600" dirty="0"/>
          </a:p>
        </p:txBody>
      </p:sp>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p:txBody>
          <a:bodyPr/>
          <a:lstStyle/>
          <a:p>
            <a:r>
              <a:rPr lang="en-US" dirty="0"/>
              <a:t>DEVICES</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3</a:t>
            </a:fld>
            <a:endParaRPr lang="en-US" dirty="0"/>
          </a:p>
        </p:txBody>
      </p:sp>
      <p:pic>
        <p:nvPicPr>
          <p:cNvPr id="6" name="Picture 5">
            <a:extLst>
              <a:ext uri="{FF2B5EF4-FFF2-40B4-BE49-F238E27FC236}">
                <a16:creationId xmlns:a16="http://schemas.microsoft.com/office/drawing/2014/main" id="{D1DB68EF-BB08-ACD9-762E-372198C71B84}"/>
              </a:ext>
            </a:extLst>
          </p:cNvPr>
          <p:cNvPicPr>
            <a:picLocks noChangeAspect="1"/>
          </p:cNvPicPr>
          <p:nvPr/>
        </p:nvPicPr>
        <p:blipFill>
          <a:blip r:embed="rId7"/>
          <a:stretch>
            <a:fillRect/>
          </a:stretch>
        </p:blipFill>
        <p:spPr>
          <a:xfrm>
            <a:off x="62754" y="6173847"/>
            <a:ext cx="1806222" cy="619630"/>
          </a:xfrm>
          <a:prstGeom prst="rect">
            <a:avLst/>
          </a:prstGeom>
        </p:spPr>
      </p:pic>
    </p:spTree>
    <p:extLst>
      <p:ext uri="{BB962C8B-B14F-4D97-AF65-F5344CB8AC3E}">
        <p14:creationId xmlns:p14="http://schemas.microsoft.com/office/powerpoint/2010/main" val="26940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p:txBody>
          <a:bodyPr/>
          <a:lstStyle/>
          <a:p>
            <a:r>
              <a:rPr lang="en-US" dirty="0"/>
              <a:t>Project outline</a:t>
            </a:r>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US" smtClean="0"/>
              <a:pPr/>
              <a:t>4</a:t>
            </a:fld>
            <a:endParaRPr lang="en-US" dirty="0"/>
          </a:p>
        </p:txBody>
      </p:sp>
      <p:pic>
        <p:nvPicPr>
          <p:cNvPr id="4" name="Picture 3">
            <a:extLst>
              <a:ext uri="{FF2B5EF4-FFF2-40B4-BE49-F238E27FC236}">
                <a16:creationId xmlns:a16="http://schemas.microsoft.com/office/drawing/2014/main" id="{3F454A84-1310-DEA6-E217-8F0CA3BA84C7}"/>
              </a:ext>
            </a:extLst>
          </p:cNvPr>
          <p:cNvPicPr>
            <a:picLocks noChangeAspect="1"/>
          </p:cNvPicPr>
          <p:nvPr/>
        </p:nvPicPr>
        <p:blipFill>
          <a:blip r:embed="rId3"/>
          <a:stretch>
            <a:fillRect/>
          </a:stretch>
        </p:blipFill>
        <p:spPr>
          <a:xfrm>
            <a:off x="1" y="6176963"/>
            <a:ext cx="1806222" cy="619630"/>
          </a:xfrm>
          <a:prstGeom prst="rect">
            <a:avLst/>
          </a:prstGeom>
        </p:spPr>
      </p:pic>
      <p:pic>
        <p:nvPicPr>
          <p:cNvPr id="7" name="Picture 6">
            <a:extLst>
              <a:ext uri="{FF2B5EF4-FFF2-40B4-BE49-F238E27FC236}">
                <a16:creationId xmlns:a16="http://schemas.microsoft.com/office/drawing/2014/main" id="{A28757D4-BC21-806B-0990-532BE1F8E116}"/>
              </a:ext>
            </a:extLst>
          </p:cNvPr>
          <p:cNvPicPr>
            <a:picLocks noChangeAspect="1"/>
          </p:cNvPicPr>
          <p:nvPr/>
        </p:nvPicPr>
        <p:blipFill>
          <a:blip r:embed="rId4"/>
          <a:stretch>
            <a:fillRect/>
          </a:stretch>
        </p:blipFill>
        <p:spPr>
          <a:xfrm>
            <a:off x="1264024" y="1313632"/>
            <a:ext cx="10031506" cy="4863331"/>
          </a:xfrm>
          <a:prstGeom prst="rect">
            <a:avLst/>
          </a:prstGeom>
        </p:spPr>
      </p:pic>
    </p:spTree>
    <p:extLst>
      <p:ext uri="{BB962C8B-B14F-4D97-AF65-F5344CB8AC3E}">
        <p14:creationId xmlns:p14="http://schemas.microsoft.com/office/powerpoint/2010/main" val="1169930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5F3D-3F1B-6B1F-75D1-04F24583ED07}"/>
              </a:ext>
            </a:extLst>
          </p:cNvPr>
          <p:cNvSpPr>
            <a:spLocks noGrp="1"/>
          </p:cNvSpPr>
          <p:nvPr>
            <p:ph type="title"/>
          </p:nvPr>
        </p:nvSpPr>
        <p:spPr/>
        <p:txBody>
          <a:bodyPr/>
          <a:lstStyle/>
          <a:p>
            <a:r>
              <a:rPr lang="en-IN" dirty="0"/>
              <a:t>Key concepts</a:t>
            </a:r>
          </a:p>
        </p:txBody>
      </p:sp>
      <p:sp>
        <p:nvSpPr>
          <p:cNvPr id="3" name="Slide Number Placeholder 2">
            <a:extLst>
              <a:ext uri="{FF2B5EF4-FFF2-40B4-BE49-F238E27FC236}">
                <a16:creationId xmlns:a16="http://schemas.microsoft.com/office/drawing/2014/main" id="{64AC0220-C326-9270-D503-FC1433DC3F80}"/>
              </a:ext>
            </a:extLst>
          </p:cNvPr>
          <p:cNvSpPr>
            <a:spLocks noGrp="1"/>
          </p:cNvSpPr>
          <p:nvPr>
            <p:ph type="sldNum" sz="quarter" idx="12"/>
          </p:nvPr>
        </p:nvSpPr>
        <p:spPr/>
        <p:txBody>
          <a:bodyPr/>
          <a:lstStyle/>
          <a:p>
            <a:fld id="{9EC71654-96A5-4280-94F3-931C61A9F92C}" type="slidenum">
              <a:rPr lang="en-US" noProof="0" smtClean="0"/>
              <a:pPr/>
              <a:t>5</a:t>
            </a:fld>
            <a:endParaRPr lang="en-US" noProof="0" dirty="0"/>
          </a:p>
        </p:txBody>
      </p:sp>
      <p:sp>
        <p:nvSpPr>
          <p:cNvPr id="4" name="Text Placeholder 3">
            <a:extLst>
              <a:ext uri="{FF2B5EF4-FFF2-40B4-BE49-F238E27FC236}">
                <a16:creationId xmlns:a16="http://schemas.microsoft.com/office/drawing/2014/main" id="{592B2773-D871-3CC7-90CA-0CC1E1C2D79C}"/>
              </a:ext>
            </a:extLst>
          </p:cNvPr>
          <p:cNvSpPr>
            <a:spLocks noGrp="1"/>
          </p:cNvSpPr>
          <p:nvPr>
            <p:ph type="body" sz="quarter" idx="13"/>
          </p:nvPr>
        </p:nvSpPr>
        <p:spPr>
          <a:xfrm>
            <a:off x="515938" y="1595717"/>
            <a:ext cx="10228262" cy="3693459"/>
          </a:xfrm>
        </p:spPr>
        <p:txBody>
          <a:bodyPr>
            <a:normAutofit/>
          </a:bodyPr>
          <a:lstStyle/>
          <a:p>
            <a:pPr algn="l"/>
            <a:r>
              <a:rPr lang="en-US" sz="1800" b="1" dirty="0"/>
              <a:t>1. Devices by VLAN: </a:t>
            </a:r>
          </a:p>
          <a:p>
            <a:pPr algn="l"/>
            <a:r>
              <a:rPr lang="en-US" sz="1800" dirty="0"/>
              <a:t>PCs, printers, tablets, and laptops for specific departments on each floor. Servers (DHCP, DNS, Email, Syslog) in the server room VLAN.</a:t>
            </a:r>
          </a:p>
          <a:p>
            <a:pPr algn="l"/>
            <a:endParaRPr lang="en-US" sz="1800" dirty="0"/>
          </a:p>
          <a:p>
            <a:pPr algn="l"/>
            <a:r>
              <a:rPr lang="en-US" sz="1800" b="1" dirty="0"/>
              <a:t>2. Switches and Connections:</a:t>
            </a:r>
          </a:p>
          <a:p>
            <a:pPr marL="285750" indent="-285750" algn="l">
              <a:buFont typeface="Arial" panose="020B0604020202020204" pitchFamily="34" charset="0"/>
              <a:buChar char="•"/>
            </a:pPr>
            <a:r>
              <a:rPr lang="en-US" sz="1800" dirty="0"/>
              <a:t>Access Switches: One per floor connects all devices on that floor.</a:t>
            </a:r>
          </a:p>
          <a:p>
            <a:pPr marL="285750" indent="-285750" algn="l">
              <a:buFont typeface="Arial" panose="020B0604020202020204" pitchFamily="34" charset="0"/>
              <a:buChar char="•"/>
            </a:pPr>
            <a:r>
              <a:rPr lang="en-US" sz="1800" dirty="0"/>
              <a:t>Multilayer Switch: Connects access switches to core routers.</a:t>
            </a:r>
          </a:p>
          <a:p>
            <a:pPr marL="285750" indent="-285750" algn="l">
              <a:buFont typeface="Arial" panose="020B0604020202020204" pitchFamily="34" charset="0"/>
              <a:buChar char="•"/>
            </a:pPr>
            <a:r>
              <a:rPr lang="en-US" sz="1800" dirty="0"/>
              <a:t>Trunk Links: Carry multiple VLANs between switches and routers.</a:t>
            </a:r>
          </a:p>
        </p:txBody>
      </p:sp>
      <p:pic>
        <p:nvPicPr>
          <p:cNvPr id="6" name="Picture 5">
            <a:extLst>
              <a:ext uri="{FF2B5EF4-FFF2-40B4-BE49-F238E27FC236}">
                <a16:creationId xmlns:a16="http://schemas.microsoft.com/office/drawing/2014/main" id="{9DA42914-EA0D-C101-19FC-A96A4F3BE5A3}"/>
              </a:ext>
            </a:extLst>
          </p:cNvPr>
          <p:cNvPicPr>
            <a:picLocks noChangeAspect="1"/>
          </p:cNvPicPr>
          <p:nvPr/>
        </p:nvPicPr>
        <p:blipFill>
          <a:blip r:embed="rId2"/>
          <a:stretch>
            <a:fillRect/>
          </a:stretch>
        </p:blipFill>
        <p:spPr>
          <a:xfrm>
            <a:off x="107578" y="6176963"/>
            <a:ext cx="1806222" cy="619630"/>
          </a:xfrm>
          <a:prstGeom prst="rect">
            <a:avLst/>
          </a:prstGeom>
        </p:spPr>
      </p:pic>
    </p:spTree>
    <p:extLst>
      <p:ext uri="{BB962C8B-B14F-4D97-AF65-F5344CB8AC3E}">
        <p14:creationId xmlns:p14="http://schemas.microsoft.com/office/powerpoint/2010/main" val="237136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5F3D-3F1B-6B1F-75D1-04F24583ED07}"/>
              </a:ext>
            </a:extLst>
          </p:cNvPr>
          <p:cNvSpPr>
            <a:spLocks noGrp="1"/>
          </p:cNvSpPr>
          <p:nvPr>
            <p:ph type="title"/>
          </p:nvPr>
        </p:nvSpPr>
        <p:spPr/>
        <p:txBody>
          <a:bodyPr/>
          <a:lstStyle/>
          <a:p>
            <a:r>
              <a:rPr lang="en-IN" dirty="0"/>
              <a:t>Key concepts</a:t>
            </a:r>
          </a:p>
        </p:txBody>
      </p:sp>
      <p:sp>
        <p:nvSpPr>
          <p:cNvPr id="3" name="Slide Number Placeholder 2">
            <a:extLst>
              <a:ext uri="{FF2B5EF4-FFF2-40B4-BE49-F238E27FC236}">
                <a16:creationId xmlns:a16="http://schemas.microsoft.com/office/drawing/2014/main" id="{64AC0220-C326-9270-D503-FC1433DC3F80}"/>
              </a:ext>
            </a:extLst>
          </p:cNvPr>
          <p:cNvSpPr>
            <a:spLocks noGrp="1"/>
          </p:cNvSpPr>
          <p:nvPr>
            <p:ph type="sldNum" sz="quarter" idx="12"/>
          </p:nvPr>
        </p:nvSpPr>
        <p:spPr/>
        <p:txBody>
          <a:bodyPr/>
          <a:lstStyle/>
          <a:p>
            <a:fld id="{9EC71654-96A5-4280-94F3-931C61A9F92C}" type="slidenum">
              <a:rPr lang="en-US" noProof="0" smtClean="0"/>
              <a:pPr/>
              <a:t>6</a:t>
            </a:fld>
            <a:endParaRPr lang="en-US" noProof="0" dirty="0"/>
          </a:p>
        </p:txBody>
      </p:sp>
      <p:sp>
        <p:nvSpPr>
          <p:cNvPr id="4" name="Text Placeholder 3">
            <a:extLst>
              <a:ext uri="{FF2B5EF4-FFF2-40B4-BE49-F238E27FC236}">
                <a16:creationId xmlns:a16="http://schemas.microsoft.com/office/drawing/2014/main" id="{592B2773-D871-3CC7-90CA-0CC1E1C2D79C}"/>
              </a:ext>
            </a:extLst>
          </p:cNvPr>
          <p:cNvSpPr>
            <a:spLocks noGrp="1"/>
          </p:cNvSpPr>
          <p:nvPr>
            <p:ph type="body" sz="quarter" idx="13"/>
          </p:nvPr>
        </p:nvSpPr>
        <p:spPr>
          <a:xfrm>
            <a:off x="515938" y="1398493"/>
            <a:ext cx="10228262" cy="4760260"/>
          </a:xfrm>
        </p:spPr>
        <p:txBody>
          <a:bodyPr>
            <a:normAutofit/>
          </a:bodyPr>
          <a:lstStyle/>
          <a:p>
            <a:pPr algn="l"/>
            <a:r>
              <a:rPr lang="en-US" sz="1800" b="1" dirty="0"/>
              <a:t>3. Network Layers:</a:t>
            </a:r>
          </a:p>
          <a:p>
            <a:pPr marL="285750" indent="-285750" algn="l">
              <a:buFont typeface="Wingdings" panose="05000000000000000000" pitchFamily="2" charset="2"/>
              <a:buChar char="§"/>
            </a:pPr>
            <a:r>
              <a:rPr lang="en-US" sz="1800" dirty="0"/>
              <a:t>Core Layer: Top layer with core routers using OSPF for redundancy and routing between routers.</a:t>
            </a:r>
          </a:p>
          <a:p>
            <a:pPr marL="285750" indent="-285750" algn="l">
              <a:buFont typeface="Wingdings" panose="05000000000000000000" pitchFamily="2" charset="2"/>
              <a:buChar char="§"/>
            </a:pPr>
            <a:r>
              <a:rPr lang="en-US" sz="1800" dirty="0"/>
              <a:t>Distribution Layer: Middle layer with distribution switches, aggregating traffic from access switches and communicating with core routers using OSPF.</a:t>
            </a:r>
          </a:p>
          <a:p>
            <a:pPr marL="285750" indent="-285750" algn="l">
              <a:buFont typeface="Wingdings" panose="05000000000000000000" pitchFamily="2" charset="2"/>
              <a:buChar char="§"/>
            </a:pPr>
            <a:r>
              <a:rPr lang="en-US" sz="1800" dirty="0"/>
              <a:t>Access Layer: Bottom layer with access switches connected to devices, organized into VLANs for different departments.</a:t>
            </a:r>
          </a:p>
          <a:p>
            <a:pPr algn="l"/>
            <a:endParaRPr lang="en-US" sz="1800" dirty="0"/>
          </a:p>
          <a:p>
            <a:pPr algn="l"/>
            <a:r>
              <a:rPr lang="en-US" sz="1800" b="1" dirty="0"/>
              <a:t>4. Authentication &amp; Authorization:</a:t>
            </a:r>
          </a:p>
          <a:p>
            <a:pPr marL="285750" indent="-285750" algn="l">
              <a:buFont typeface="Wingdings" panose="05000000000000000000" pitchFamily="2" charset="2"/>
              <a:buChar char="§"/>
            </a:pPr>
            <a:r>
              <a:rPr lang="en-US" sz="1800" dirty="0"/>
              <a:t>Local authentication using passwords for console access and privileged EXEC mode.</a:t>
            </a:r>
          </a:p>
          <a:p>
            <a:pPr marL="285750" indent="-285750" algn="l">
              <a:buFont typeface="Wingdings" panose="05000000000000000000" pitchFamily="2" charset="2"/>
              <a:buChar char="§"/>
            </a:pPr>
            <a:r>
              <a:rPr lang="en-US" sz="1800" dirty="0"/>
              <a:t>Passwords are encrypted using the service password-encryption command.</a:t>
            </a:r>
          </a:p>
          <a:p>
            <a:pPr marL="285750" indent="-285750" algn="l">
              <a:buFont typeface="Wingdings" panose="05000000000000000000" pitchFamily="2" charset="2"/>
              <a:buChar char="§"/>
            </a:pPr>
            <a:r>
              <a:rPr lang="en-US" sz="1800" dirty="0"/>
              <a:t>Security measures include banner messages and potential use of AAA protocols like RADIUS and TACACS+.</a:t>
            </a:r>
          </a:p>
        </p:txBody>
      </p:sp>
      <p:pic>
        <p:nvPicPr>
          <p:cNvPr id="6" name="Picture 5">
            <a:extLst>
              <a:ext uri="{FF2B5EF4-FFF2-40B4-BE49-F238E27FC236}">
                <a16:creationId xmlns:a16="http://schemas.microsoft.com/office/drawing/2014/main" id="{9DA42914-EA0D-C101-19FC-A96A4F3BE5A3}"/>
              </a:ext>
            </a:extLst>
          </p:cNvPr>
          <p:cNvPicPr>
            <a:picLocks noChangeAspect="1"/>
          </p:cNvPicPr>
          <p:nvPr/>
        </p:nvPicPr>
        <p:blipFill>
          <a:blip r:embed="rId2"/>
          <a:stretch>
            <a:fillRect/>
          </a:stretch>
        </p:blipFill>
        <p:spPr>
          <a:xfrm>
            <a:off x="107578" y="6176963"/>
            <a:ext cx="1806222" cy="619630"/>
          </a:xfrm>
          <a:prstGeom prst="rect">
            <a:avLst/>
          </a:prstGeom>
        </p:spPr>
      </p:pic>
    </p:spTree>
    <p:extLst>
      <p:ext uri="{BB962C8B-B14F-4D97-AF65-F5344CB8AC3E}">
        <p14:creationId xmlns:p14="http://schemas.microsoft.com/office/powerpoint/2010/main" val="3962196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5F3D-3F1B-6B1F-75D1-04F24583ED07}"/>
              </a:ext>
            </a:extLst>
          </p:cNvPr>
          <p:cNvSpPr>
            <a:spLocks noGrp="1"/>
          </p:cNvSpPr>
          <p:nvPr>
            <p:ph type="title"/>
          </p:nvPr>
        </p:nvSpPr>
        <p:spPr/>
        <p:txBody>
          <a:bodyPr/>
          <a:lstStyle/>
          <a:p>
            <a:r>
              <a:rPr lang="en-IN" dirty="0"/>
              <a:t>Key concepts</a:t>
            </a:r>
          </a:p>
        </p:txBody>
      </p:sp>
      <p:sp>
        <p:nvSpPr>
          <p:cNvPr id="3" name="Slide Number Placeholder 2">
            <a:extLst>
              <a:ext uri="{FF2B5EF4-FFF2-40B4-BE49-F238E27FC236}">
                <a16:creationId xmlns:a16="http://schemas.microsoft.com/office/drawing/2014/main" id="{64AC0220-C326-9270-D503-FC1433DC3F80}"/>
              </a:ext>
            </a:extLst>
          </p:cNvPr>
          <p:cNvSpPr>
            <a:spLocks noGrp="1"/>
          </p:cNvSpPr>
          <p:nvPr>
            <p:ph type="sldNum" sz="quarter" idx="12"/>
          </p:nvPr>
        </p:nvSpPr>
        <p:spPr/>
        <p:txBody>
          <a:bodyPr/>
          <a:lstStyle/>
          <a:p>
            <a:fld id="{9EC71654-96A5-4280-94F3-931C61A9F92C}" type="slidenum">
              <a:rPr lang="en-US" noProof="0" smtClean="0"/>
              <a:pPr/>
              <a:t>7</a:t>
            </a:fld>
            <a:endParaRPr lang="en-US" noProof="0" dirty="0"/>
          </a:p>
        </p:txBody>
      </p:sp>
      <p:sp>
        <p:nvSpPr>
          <p:cNvPr id="4" name="Text Placeholder 3">
            <a:extLst>
              <a:ext uri="{FF2B5EF4-FFF2-40B4-BE49-F238E27FC236}">
                <a16:creationId xmlns:a16="http://schemas.microsoft.com/office/drawing/2014/main" id="{592B2773-D871-3CC7-90CA-0CC1E1C2D79C}"/>
              </a:ext>
            </a:extLst>
          </p:cNvPr>
          <p:cNvSpPr>
            <a:spLocks noGrp="1"/>
          </p:cNvSpPr>
          <p:nvPr>
            <p:ph type="body" sz="quarter" idx="13"/>
          </p:nvPr>
        </p:nvSpPr>
        <p:spPr>
          <a:xfrm>
            <a:off x="515938" y="1564640"/>
            <a:ext cx="10228262" cy="4001844"/>
          </a:xfrm>
        </p:spPr>
        <p:txBody>
          <a:bodyPr>
            <a:normAutofit/>
          </a:bodyPr>
          <a:lstStyle/>
          <a:p>
            <a:pPr algn="l"/>
            <a:r>
              <a:rPr lang="en-US" sz="1800" b="1" dirty="0"/>
              <a:t>5. OSPF Implementation:</a:t>
            </a:r>
            <a:endParaRPr lang="en-US" sz="1800" dirty="0"/>
          </a:p>
          <a:p>
            <a:pPr marL="285750" indent="-285750" algn="l">
              <a:buFont typeface="Arial" panose="020B0604020202020204" pitchFamily="34" charset="0"/>
              <a:buChar char="•"/>
            </a:pPr>
            <a:r>
              <a:rPr lang="en-US" sz="1800" dirty="0"/>
              <a:t>OSPF is used for routing in the core and distribution layers, utilizing cost and metric values to determine path selection.</a:t>
            </a:r>
          </a:p>
          <a:p>
            <a:pPr marL="285750" indent="-285750" algn="l">
              <a:buFont typeface="Arial" panose="020B0604020202020204" pitchFamily="34" charset="0"/>
              <a:buChar char="•"/>
            </a:pPr>
            <a:r>
              <a:rPr lang="en-US" sz="1800" dirty="0"/>
              <a:t>Commands like router OSPF, network, and show IP route are used for configuration and verification.</a:t>
            </a:r>
          </a:p>
          <a:p>
            <a:pPr marL="285750" indent="-285750" algn="l">
              <a:buFont typeface="Arial" panose="020B0604020202020204" pitchFamily="34" charset="0"/>
              <a:buChar char="•"/>
            </a:pPr>
            <a:endParaRPr lang="en-US" sz="1800" dirty="0"/>
          </a:p>
          <a:p>
            <a:pPr algn="l"/>
            <a:r>
              <a:rPr lang="en-US" sz="1800" b="1" dirty="0"/>
              <a:t>6. VLANs and Subnets:</a:t>
            </a:r>
            <a:endParaRPr lang="en-US" sz="1800" dirty="0"/>
          </a:p>
          <a:p>
            <a:pPr marL="285750" indent="-285750" algn="l">
              <a:buFont typeface="Arial" panose="020B0604020202020204" pitchFamily="34" charset="0"/>
              <a:buChar char="•"/>
            </a:pPr>
            <a:r>
              <a:rPr lang="en-US" sz="1800" dirty="0"/>
              <a:t>VLAN segmentation for different departments (e.g., Sales, HR, Finance).</a:t>
            </a:r>
          </a:p>
          <a:p>
            <a:pPr marL="285750" indent="-285750" algn="l">
              <a:buFont typeface="Arial" panose="020B0604020202020204" pitchFamily="34" charset="0"/>
              <a:buChar char="•"/>
            </a:pPr>
            <a:r>
              <a:rPr lang="en-US" sz="1800" dirty="0"/>
              <a:t>OSPF routes traffic between VLANs and subnets.</a:t>
            </a:r>
          </a:p>
        </p:txBody>
      </p:sp>
      <p:pic>
        <p:nvPicPr>
          <p:cNvPr id="5" name="Picture 4">
            <a:extLst>
              <a:ext uri="{FF2B5EF4-FFF2-40B4-BE49-F238E27FC236}">
                <a16:creationId xmlns:a16="http://schemas.microsoft.com/office/drawing/2014/main" id="{6FB7A735-30AE-B7CA-BE6A-22ACDB61D20D}"/>
              </a:ext>
            </a:extLst>
          </p:cNvPr>
          <p:cNvPicPr>
            <a:picLocks noChangeAspect="1"/>
          </p:cNvPicPr>
          <p:nvPr/>
        </p:nvPicPr>
        <p:blipFill>
          <a:blip r:embed="rId2"/>
          <a:stretch>
            <a:fillRect/>
          </a:stretch>
        </p:blipFill>
        <p:spPr>
          <a:xfrm>
            <a:off x="107578" y="6176963"/>
            <a:ext cx="1806222" cy="619630"/>
          </a:xfrm>
          <a:prstGeom prst="rect">
            <a:avLst/>
          </a:prstGeom>
        </p:spPr>
      </p:pic>
    </p:spTree>
    <p:extLst>
      <p:ext uri="{BB962C8B-B14F-4D97-AF65-F5344CB8AC3E}">
        <p14:creationId xmlns:p14="http://schemas.microsoft.com/office/powerpoint/2010/main" val="3216401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5F3D-3F1B-6B1F-75D1-04F24583ED07}"/>
              </a:ext>
            </a:extLst>
          </p:cNvPr>
          <p:cNvSpPr>
            <a:spLocks noGrp="1"/>
          </p:cNvSpPr>
          <p:nvPr>
            <p:ph type="title"/>
          </p:nvPr>
        </p:nvSpPr>
        <p:spPr/>
        <p:txBody>
          <a:bodyPr/>
          <a:lstStyle/>
          <a:p>
            <a:r>
              <a:rPr lang="en-IN" dirty="0"/>
              <a:t>Key concepts</a:t>
            </a:r>
          </a:p>
        </p:txBody>
      </p:sp>
      <p:sp>
        <p:nvSpPr>
          <p:cNvPr id="3" name="Slide Number Placeholder 2">
            <a:extLst>
              <a:ext uri="{FF2B5EF4-FFF2-40B4-BE49-F238E27FC236}">
                <a16:creationId xmlns:a16="http://schemas.microsoft.com/office/drawing/2014/main" id="{64AC0220-C326-9270-D503-FC1433DC3F80}"/>
              </a:ext>
            </a:extLst>
          </p:cNvPr>
          <p:cNvSpPr>
            <a:spLocks noGrp="1"/>
          </p:cNvSpPr>
          <p:nvPr>
            <p:ph type="sldNum" sz="quarter" idx="12"/>
          </p:nvPr>
        </p:nvSpPr>
        <p:spPr/>
        <p:txBody>
          <a:bodyPr/>
          <a:lstStyle/>
          <a:p>
            <a:fld id="{9EC71654-96A5-4280-94F3-931C61A9F92C}" type="slidenum">
              <a:rPr lang="en-US" noProof="0" smtClean="0"/>
              <a:pPr/>
              <a:t>8</a:t>
            </a:fld>
            <a:endParaRPr lang="en-US" noProof="0" dirty="0"/>
          </a:p>
        </p:txBody>
      </p:sp>
      <p:sp>
        <p:nvSpPr>
          <p:cNvPr id="4" name="Text Placeholder 3">
            <a:extLst>
              <a:ext uri="{FF2B5EF4-FFF2-40B4-BE49-F238E27FC236}">
                <a16:creationId xmlns:a16="http://schemas.microsoft.com/office/drawing/2014/main" id="{592B2773-D871-3CC7-90CA-0CC1E1C2D79C}"/>
              </a:ext>
            </a:extLst>
          </p:cNvPr>
          <p:cNvSpPr>
            <a:spLocks noGrp="1"/>
          </p:cNvSpPr>
          <p:nvPr>
            <p:ph type="body" sz="quarter" idx="13"/>
          </p:nvPr>
        </p:nvSpPr>
        <p:spPr>
          <a:xfrm>
            <a:off x="515938" y="1605748"/>
            <a:ext cx="10228262" cy="3768892"/>
          </a:xfrm>
        </p:spPr>
        <p:txBody>
          <a:bodyPr>
            <a:normAutofit/>
          </a:bodyPr>
          <a:lstStyle/>
          <a:p>
            <a:pPr algn="l"/>
            <a:r>
              <a:rPr lang="en-US" sz="1800" b="1" dirty="0"/>
              <a:t>7. SSH Implementation: </a:t>
            </a:r>
          </a:p>
          <a:p>
            <a:pPr marL="285750" indent="-285750" algn="l">
              <a:buFont typeface="Arial" panose="020B0604020202020204" pitchFamily="34" charset="0"/>
              <a:buChar char="•"/>
            </a:pPr>
            <a:r>
              <a:rPr lang="en-US" sz="1800" dirty="0"/>
              <a:t>Remote Management: SSH enables network administrators to remotely manage and configure network devices without needing physical access.</a:t>
            </a:r>
          </a:p>
          <a:p>
            <a:pPr marL="285750" indent="-285750" algn="l">
              <a:buFont typeface="Arial" panose="020B0604020202020204" pitchFamily="34" charset="0"/>
              <a:buChar char="•"/>
            </a:pPr>
            <a:r>
              <a:rPr lang="en-US" sz="1800" dirty="0"/>
              <a:t>Security: By encrypting traffic, SSH prevents unauthorized access, eavesdropping, and tampering with data during transmission.</a:t>
            </a:r>
          </a:p>
          <a:p>
            <a:pPr algn="l"/>
            <a:endParaRPr lang="en-US" sz="1800" dirty="0"/>
          </a:p>
          <a:p>
            <a:pPr algn="l"/>
            <a:r>
              <a:rPr lang="en-US" sz="1800" b="1" dirty="0"/>
              <a:t>8. Network Design:</a:t>
            </a:r>
            <a:endParaRPr lang="en-US" sz="1800" dirty="0"/>
          </a:p>
          <a:p>
            <a:pPr algn="l"/>
            <a:r>
              <a:rPr lang="en-US" sz="1800" dirty="0"/>
              <a:t>Focuses on security, scalability, redundancy, and performance with technologies like OSPF, VLANs, SSH, and IPsec.</a:t>
            </a:r>
            <a:endParaRPr lang="en-IN" sz="1800" dirty="0"/>
          </a:p>
        </p:txBody>
      </p:sp>
      <p:pic>
        <p:nvPicPr>
          <p:cNvPr id="5" name="Picture 4">
            <a:extLst>
              <a:ext uri="{FF2B5EF4-FFF2-40B4-BE49-F238E27FC236}">
                <a16:creationId xmlns:a16="http://schemas.microsoft.com/office/drawing/2014/main" id="{6FB7A735-30AE-B7CA-BE6A-22ACDB61D20D}"/>
              </a:ext>
            </a:extLst>
          </p:cNvPr>
          <p:cNvPicPr>
            <a:picLocks noChangeAspect="1"/>
          </p:cNvPicPr>
          <p:nvPr/>
        </p:nvPicPr>
        <p:blipFill>
          <a:blip r:embed="rId2"/>
          <a:stretch>
            <a:fillRect/>
          </a:stretch>
        </p:blipFill>
        <p:spPr>
          <a:xfrm>
            <a:off x="107578" y="6176963"/>
            <a:ext cx="1806222" cy="619630"/>
          </a:xfrm>
          <a:prstGeom prst="rect">
            <a:avLst/>
          </a:prstGeom>
        </p:spPr>
      </p:pic>
    </p:spTree>
    <p:extLst>
      <p:ext uri="{BB962C8B-B14F-4D97-AF65-F5344CB8AC3E}">
        <p14:creationId xmlns:p14="http://schemas.microsoft.com/office/powerpoint/2010/main" val="221489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207F-36AD-3D37-8C73-C7B7F5EA01FE}"/>
              </a:ext>
            </a:extLst>
          </p:cNvPr>
          <p:cNvSpPr>
            <a:spLocks noGrp="1"/>
          </p:cNvSpPr>
          <p:nvPr>
            <p:ph type="title"/>
          </p:nvPr>
        </p:nvSpPr>
        <p:spPr/>
        <p:txBody>
          <a:bodyPr/>
          <a:lstStyle/>
          <a:p>
            <a:r>
              <a:rPr lang="en-IN" dirty="0"/>
              <a:t>conclusion</a:t>
            </a:r>
          </a:p>
        </p:txBody>
      </p:sp>
      <p:sp>
        <p:nvSpPr>
          <p:cNvPr id="3" name="Slide Number Placeholder 2">
            <a:extLst>
              <a:ext uri="{FF2B5EF4-FFF2-40B4-BE49-F238E27FC236}">
                <a16:creationId xmlns:a16="http://schemas.microsoft.com/office/drawing/2014/main" id="{BDD24761-F14D-0E33-131B-F13F4C8AB727}"/>
              </a:ext>
            </a:extLst>
          </p:cNvPr>
          <p:cNvSpPr>
            <a:spLocks noGrp="1"/>
          </p:cNvSpPr>
          <p:nvPr>
            <p:ph type="sldNum" sz="quarter" idx="12"/>
          </p:nvPr>
        </p:nvSpPr>
        <p:spPr/>
        <p:txBody>
          <a:bodyPr/>
          <a:lstStyle/>
          <a:p>
            <a:fld id="{9EC71654-96A5-4280-94F3-931C61A9F92C}" type="slidenum">
              <a:rPr lang="en-US" noProof="0" smtClean="0"/>
              <a:pPr/>
              <a:t>9</a:t>
            </a:fld>
            <a:endParaRPr lang="en-US" noProof="0" dirty="0"/>
          </a:p>
        </p:txBody>
      </p:sp>
      <p:sp>
        <p:nvSpPr>
          <p:cNvPr id="4" name="Text Placeholder 3">
            <a:extLst>
              <a:ext uri="{FF2B5EF4-FFF2-40B4-BE49-F238E27FC236}">
                <a16:creationId xmlns:a16="http://schemas.microsoft.com/office/drawing/2014/main" id="{4D89E448-CD0D-3C87-57C6-485246183CB7}"/>
              </a:ext>
            </a:extLst>
          </p:cNvPr>
          <p:cNvSpPr>
            <a:spLocks noGrp="1"/>
          </p:cNvSpPr>
          <p:nvPr>
            <p:ph type="body" sz="quarter" idx="13"/>
          </p:nvPr>
        </p:nvSpPr>
        <p:spPr>
          <a:xfrm>
            <a:off x="515937" y="1676726"/>
            <a:ext cx="11150599" cy="3163888"/>
          </a:xfrm>
        </p:spPr>
        <p:txBody>
          <a:bodyPr>
            <a:normAutofit/>
          </a:bodyPr>
          <a:lstStyle/>
          <a:p>
            <a:pPr algn="just"/>
            <a:r>
              <a:rPr lang="en-US" sz="1800" dirty="0"/>
              <a:t>The project successfully designed a scalable, secure, and compliant network infrastructure for the new building. It addressed critical issues such as unreliable connectivity, limited wireless coverage, and security vulnerabilities. Through the hierarchical network model, VLAN segmentation, redundant core routers, and OSPF routing, the network ensures high availability, enhanced performance, and seamless communication across departments. Cisco's advanced technologies provide robust security, scalability, and compliance with industry standards, supporting both current and future business needs effectively.</a:t>
            </a:r>
            <a:endParaRPr lang="en-IN" sz="1800" dirty="0"/>
          </a:p>
        </p:txBody>
      </p:sp>
      <p:pic>
        <p:nvPicPr>
          <p:cNvPr id="5" name="Picture 4">
            <a:extLst>
              <a:ext uri="{FF2B5EF4-FFF2-40B4-BE49-F238E27FC236}">
                <a16:creationId xmlns:a16="http://schemas.microsoft.com/office/drawing/2014/main" id="{65EBABB8-3BD6-91E8-5382-8DB4B87941E9}"/>
              </a:ext>
            </a:extLst>
          </p:cNvPr>
          <p:cNvPicPr>
            <a:picLocks noChangeAspect="1"/>
          </p:cNvPicPr>
          <p:nvPr/>
        </p:nvPicPr>
        <p:blipFill>
          <a:blip r:embed="rId2"/>
          <a:stretch>
            <a:fillRect/>
          </a:stretch>
        </p:blipFill>
        <p:spPr>
          <a:xfrm>
            <a:off x="107578" y="6176963"/>
            <a:ext cx="1806222" cy="619630"/>
          </a:xfrm>
          <a:prstGeom prst="rect">
            <a:avLst/>
          </a:prstGeom>
        </p:spPr>
      </p:pic>
    </p:spTree>
    <p:extLst>
      <p:ext uri="{BB962C8B-B14F-4D97-AF65-F5344CB8AC3E}">
        <p14:creationId xmlns:p14="http://schemas.microsoft.com/office/powerpoint/2010/main" val="3252027384"/>
      </p:ext>
    </p:extLst>
  </p:cSld>
  <p:clrMapOvr>
    <a:masterClrMapping/>
  </p:clrMapOvr>
</p:sld>
</file>

<file path=ppt/theme/theme1.xml><?xml version="1.0" encoding="utf-8"?>
<a:theme xmlns:a="http://schemas.openxmlformats.org/drawingml/2006/main" name="Office Theme">
  <a:themeElements>
    <a:clrScheme name="Contoso v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ontoso v2">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8997677_Rose suite presentation_AAS_v4" id="{97C8BA14-D802-4795-89C7-EAA620DD846B}" vid="{D162D178-FB75-4B8B-B67A-CA51C6DCA1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72F8CF-3688-4B14-A13A-EB7FF46D2F4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94996C2-A795-46F9-93BE-0C463FDCD1BC}">
  <ds:schemaRefs>
    <ds:schemaRef ds:uri="http://schemas.microsoft.com/sharepoint/v3/contenttype/forms"/>
  </ds:schemaRefs>
</ds:datastoreItem>
</file>

<file path=customXml/itemProps3.xml><?xml version="1.0" encoding="utf-8"?>
<ds:datastoreItem xmlns:ds="http://schemas.openxmlformats.org/officeDocument/2006/customXml" ds:itemID="{75D9C8E3-B635-4963-8B68-3FC691872B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Rose suite presentation</Template>
  <TotalTime>757</TotalTime>
  <Words>716</Words>
  <Application>Microsoft Office PowerPoint</Application>
  <PresentationFormat>Widescreen</PresentationFormat>
  <Paragraphs>65</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Wingdings</vt:lpstr>
      <vt:lpstr>Office Theme</vt:lpstr>
      <vt:lpstr>Network  enterprise</vt:lpstr>
      <vt:lpstr>introduction</vt:lpstr>
      <vt:lpstr>methodology</vt:lpstr>
      <vt:lpstr>Project outline</vt:lpstr>
      <vt:lpstr>Key concepts</vt:lpstr>
      <vt:lpstr>Key concepts</vt:lpstr>
      <vt:lpstr>Key concepts</vt:lpstr>
      <vt:lpstr>Key concepts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Meghana Pullagura</dc:creator>
  <cp:lastModifiedBy>Meghana Pullagura</cp:lastModifiedBy>
  <cp:revision>4</cp:revision>
  <dcterms:created xsi:type="dcterms:W3CDTF">2024-08-25T05:57:49Z</dcterms:created>
  <dcterms:modified xsi:type="dcterms:W3CDTF">2024-08-29T04:30:52Z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