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70" r:id="rId2"/>
    <p:sldId id="256" r:id="rId3"/>
    <p:sldId id="277" r:id="rId4"/>
    <p:sldId id="274" r:id="rId5"/>
    <p:sldId id="271" r:id="rId6"/>
    <p:sldId id="281" r:id="rId7"/>
    <p:sldId id="282" r:id="rId8"/>
    <p:sldId id="272" r:id="rId9"/>
    <p:sldId id="291" r:id="rId10"/>
    <p:sldId id="279" r:id="rId11"/>
    <p:sldId id="280" r:id="rId12"/>
    <p:sldId id="285" r:id="rId13"/>
    <p:sldId id="286" r:id="rId14"/>
    <p:sldId id="287" r:id="rId15"/>
    <p:sldId id="283" r:id="rId16"/>
    <p:sldId id="288" r:id="rId17"/>
    <p:sldId id="284" r:id="rId18"/>
    <p:sldId id="289" r:id="rId19"/>
    <p:sldId id="2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994" y="245"/>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pPr/>
              <a:t>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pPr/>
              <a:t>‹#›</a:t>
            </a:fld>
            <a:endParaRPr lang="en-US"/>
          </a:p>
        </p:txBody>
      </p:sp>
    </p:spTree>
    <p:extLst>
      <p:ext uri="{BB962C8B-B14F-4D97-AF65-F5344CB8AC3E}">
        <p14:creationId xmlns:p14="http://schemas.microsoft.com/office/powerpoint/2010/main" xmlns=""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pPr/>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pPr/>
              <a:t>‹#›</a:t>
            </a:fld>
            <a:endParaRPr lang="en-US"/>
          </a:p>
        </p:txBody>
      </p:sp>
    </p:spTree>
    <p:extLst>
      <p:ext uri="{BB962C8B-B14F-4D97-AF65-F5344CB8AC3E}">
        <p14:creationId xmlns:p14="http://schemas.microsoft.com/office/powerpoint/2010/main" xmlns=""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5235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2282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5878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460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460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460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pPr/>
              <a:t>2/6/2022</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pPr/>
              <a:t>2/6/2022</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pPr/>
              <a:t>2/6/2022</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pPr/>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1762"/>
            <a:ext cx="8229600" cy="4954587"/>
          </a:xfrm>
        </p:spPr>
        <p:txBody>
          <a:bodyPr>
            <a:normAutofit fontScale="85000" lnSpcReduction="20000"/>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endParaRPr lang="en-US" sz="2000" u="sng" dirty="0">
              <a:latin typeface="Times New Roman" pitchFamily="18" charset="0"/>
              <a:cs typeface="Times New Roman" pitchFamily="18" charset="0"/>
            </a:endParaRPr>
          </a:p>
          <a:p>
            <a:pPr marL="0" indent="0" algn="ctr">
              <a:buNone/>
            </a:pPr>
            <a:endParaRPr lang="en-US" sz="2000" u="sng" dirty="0">
              <a:latin typeface="Times New Roman" pitchFamily="18" charset="0"/>
              <a:cs typeface="Times New Roman" pitchFamily="18" charset="0"/>
            </a:endParaRPr>
          </a:p>
          <a:p>
            <a:pPr marL="0" indent="0" algn="ctr">
              <a:buNone/>
            </a:pPr>
            <a:endParaRPr lang="en-US" sz="1800" dirty="0">
              <a:latin typeface="Times New Roman" pitchFamily="18" charset="0"/>
              <a:cs typeface="Times New Roman" pitchFamily="18" charset="0"/>
            </a:endParaRPr>
          </a:p>
          <a:p>
            <a:pPr marL="0" indent="0" algn="ctr">
              <a:buNone/>
            </a:pPr>
            <a:r>
              <a:rPr lang="en-US" sz="2400" b="1" dirty="0">
                <a:latin typeface="Times New Roman" pitchFamily="18" charset="0"/>
                <a:cs typeface="Times New Roman" pitchFamily="18" charset="0"/>
              </a:rPr>
              <a:t>R.MEGHANA            1NT18EC118</a:t>
            </a:r>
          </a:p>
          <a:p>
            <a:pPr marL="0" indent="0" algn="ctr">
              <a:buNone/>
            </a:pPr>
            <a:endParaRPr lang="en-US"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Under the Guidance of</a:t>
            </a:r>
          </a:p>
          <a:p>
            <a:pPr marL="0" indent="0" algn="ctr">
              <a:buNone/>
            </a:pPr>
            <a:r>
              <a:rPr lang="en-US" sz="1500" b="1" dirty="0" err="1">
                <a:latin typeface="Times New Roman" pitchFamily="18" charset="0"/>
                <a:cs typeface="Times New Roman" pitchFamily="18" charset="0"/>
              </a:rPr>
              <a:t>Dr.Sowmya</a:t>
            </a:r>
            <a:r>
              <a:rPr lang="en-US" sz="1500" b="1" dirty="0">
                <a:latin typeface="Times New Roman" pitchFamily="18" charset="0"/>
                <a:cs typeface="Times New Roman" pitchFamily="18" charset="0"/>
              </a:rPr>
              <a:t> </a:t>
            </a:r>
            <a:r>
              <a:rPr lang="en-US" sz="1500" b="1" dirty="0" err="1">
                <a:latin typeface="Times New Roman" pitchFamily="18" charset="0"/>
                <a:cs typeface="Times New Roman" pitchFamily="18" charset="0"/>
              </a:rPr>
              <a:t>Madhavan</a:t>
            </a:r>
            <a:endParaRPr lang="en-US" sz="1500" b="1" dirty="0">
              <a:latin typeface="Times New Roman" pitchFamily="18" charset="0"/>
              <a:cs typeface="Times New Roman" pitchFamily="18" charset="0"/>
            </a:endParaRPr>
          </a:p>
          <a:p>
            <a:pPr marL="0" indent="0" algn="ctr">
              <a:buNone/>
            </a:pPr>
            <a:r>
              <a:rPr lang="en-US" sz="1200" dirty="0">
                <a:latin typeface="Times New Roman" pitchFamily="18" charset="0"/>
                <a:cs typeface="Times New Roman" pitchFamily="18" charset="0"/>
              </a:rPr>
              <a:t>Associate Professor</a:t>
            </a:r>
          </a:p>
          <a:p>
            <a:pPr marL="0" indent="0" algn="ctr">
              <a:buNone/>
            </a:pPr>
            <a:r>
              <a:rPr lang="en-US" sz="1200" dirty="0">
                <a:latin typeface="Times New Roman" pitchFamily="18" charset="0"/>
                <a:cs typeface="Times New Roman" pitchFamily="18" charset="0"/>
              </a:rPr>
              <a:t>Dept. of Electronics and Communication</a:t>
            </a:r>
          </a:p>
          <a:p>
            <a:pPr marL="0" indent="0" algn="ctr">
              <a:buNone/>
            </a:pPr>
            <a:r>
              <a:rPr lang="en-US" sz="1200" dirty="0">
                <a:latin typeface="Times New Roman" pitchFamily="18" charset="0"/>
                <a:cs typeface="Times New Roman" pitchFamily="18" charset="0"/>
              </a:rPr>
              <a:t>Engineering</a:t>
            </a:r>
          </a:p>
          <a:p>
            <a:pPr marL="0" indent="0" algn="ctr">
              <a:buNone/>
            </a:pPr>
            <a:r>
              <a:rPr lang="en-US" sz="1200" dirty="0" err="1">
                <a:latin typeface="Times New Roman" pitchFamily="18" charset="0"/>
                <a:cs typeface="Times New Roman" pitchFamily="18" charset="0"/>
              </a:rPr>
              <a:t>Nitte</a:t>
            </a:r>
            <a:r>
              <a:rPr lang="en-US" sz="1200" dirty="0">
                <a:latin typeface="Times New Roman" pitchFamily="18" charset="0"/>
                <a:cs typeface="Times New Roman" pitchFamily="18" charset="0"/>
              </a:rPr>
              <a:t> Meenakshi Institute of Technology</a:t>
            </a:r>
          </a:p>
          <a:p>
            <a:pPr marL="0" indent="0" algn="ctr">
              <a:buNone/>
            </a:pPr>
            <a:r>
              <a:rPr lang="en-US" sz="1200" dirty="0">
                <a:latin typeface="Times New Roman" pitchFamily="18" charset="0"/>
                <a:cs typeface="Times New Roman" pitchFamily="18" charset="0"/>
              </a:rPr>
              <a:t>Yelahanka, Bangalore-560064</a:t>
            </a:r>
          </a:p>
          <a:p>
            <a:pPr marL="0" indent="0" algn="ctr">
              <a:buNone/>
            </a:pPr>
            <a:endParaRPr lang="en-US" sz="1200" dirty="0">
              <a:latin typeface="Times New Roman" pitchFamily="18" charset="0"/>
              <a:cs typeface="Times New Roman" pitchFamily="18" charset="0"/>
            </a:endParaRPr>
          </a:p>
          <a:p>
            <a:pPr marL="0" indent="0" algn="ctr">
              <a:buNone/>
            </a:pPr>
            <a:r>
              <a:rPr lang="en-US" sz="12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B28C256-BA31-4BE2-88A4-7A2E4C261B41}"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9" name="TextBox 8">
            <a:extLst>
              <a:ext uri="{FF2B5EF4-FFF2-40B4-BE49-F238E27FC236}">
                <a16:creationId xmlns:a16="http://schemas.microsoft.com/office/drawing/2014/main" xmlns="" id="{25DC99B2-CC99-45DD-B65A-EA637BB18577}"/>
              </a:ext>
            </a:extLst>
          </p:cNvPr>
          <p:cNvSpPr txBox="1"/>
          <p:nvPr/>
        </p:nvSpPr>
        <p:spPr>
          <a:xfrm>
            <a:off x="0" y="2057400"/>
            <a:ext cx="9144000" cy="461665"/>
          </a:xfrm>
          <a:prstGeom prst="rect">
            <a:avLst/>
          </a:prstGeom>
          <a:noFill/>
        </p:spPr>
        <p:txBody>
          <a:bodyPr wrap="square">
            <a:spAutoFit/>
          </a:bodyPr>
          <a:lstStyle/>
          <a:p>
            <a:pPr algn="ctr"/>
            <a:r>
              <a:rPr lang="en-US" sz="2400" b="1" dirty="0">
                <a:solidFill>
                  <a:srgbClr val="0070C0"/>
                </a:solidFill>
                <a:latin typeface="Bookman Old Style" pitchFamily="18" charset="0"/>
              </a:rPr>
              <a:t>INTERNSHIP PRESENTATION</a:t>
            </a:r>
            <a:endParaRPr lang="en-US" sz="2400" dirty="0">
              <a:solidFill>
                <a:srgbClr val="0070C0"/>
              </a:solidFill>
            </a:endParaRPr>
          </a:p>
        </p:txBody>
      </p:sp>
      <p:sp>
        <p:nvSpPr>
          <p:cNvPr id="19" name="Title 1">
            <a:extLst>
              <a:ext uri="{FF2B5EF4-FFF2-40B4-BE49-F238E27FC236}">
                <a16:creationId xmlns:a16="http://schemas.microsoft.com/office/drawing/2014/main" xmlns="" id="{BBB39431-FB41-42A7-9D33-B58D41187BBD}"/>
              </a:ext>
            </a:extLst>
          </p:cNvPr>
          <p:cNvSpPr>
            <a:spLocks noGrp="1"/>
          </p:cNvSpPr>
          <p:nvPr>
            <p:ph type="title"/>
          </p:nvPr>
        </p:nvSpPr>
        <p:spPr>
          <a:xfrm>
            <a:off x="1249" y="-28846"/>
            <a:ext cx="9144000" cy="1248046"/>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Design and Verification </a:t>
            </a:r>
            <a:r>
              <a:rPr lang="en-US" sz="3600" b="1" dirty="0" smtClean="0">
                <a:solidFill>
                  <a:schemeClr val="bg1"/>
                </a:solidFill>
                <a:latin typeface="Times New Roman" pitchFamily="18" charset="0"/>
                <a:cs typeface="Times New Roman" pitchFamily="18" charset="0"/>
              </a:rPr>
              <a:t>of 4-bit serial adder using Verilog</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pPr>
              <a:buNone/>
            </a:pPr>
            <a:r>
              <a:rPr lang="en-US" sz="2000" b="1" dirty="0" smtClean="0">
                <a:latin typeface="Times New Roman" pitchFamily="18" charset="0"/>
                <a:cs typeface="Times New Roman" pitchFamily="18" charset="0"/>
              </a:rPr>
              <a:t>Brief  Explanation Of 4-Bit Serial Adder With Parallel Load</a:t>
            </a:r>
          </a:p>
          <a:p>
            <a:pPr>
              <a:buNone/>
            </a:pPr>
            <a:endParaRPr lang="en-US" sz="2000" b="1" dirty="0" smtClean="0">
              <a:latin typeface="Times New Roman" pitchFamily="18" charset="0"/>
              <a:cs typeface="Times New Roman" pitchFamily="18" charset="0"/>
            </a:endParaRPr>
          </a:p>
          <a:p>
            <a:pPr>
              <a:lnSpc>
                <a:spcPct val="150000"/>
              </a:lnSpc>
              <a:buFont typeface="Wingdings" pitchFamily="2" charset="2"/>
              <a:buChar char="Ø"/>
            </a:pPr>
            <a:r>
              <a:rPr lang="en-US" sz="1600" dirty="0" smtClean="0">
                <a:latin typeface="Times New Roman" pitchFamily="18" charset="0"/>
                <a:cs typeface="Times New Roman" pitchFamily="18" charset="0"/>
              </a:rPr>
              <a:t>It consists of two 4-bit shift registers with parallel load, a full adder, and a D-type flip-flop for storing carry-out. In order to load data (4-bit)  to these shift registers initially, shift capability of the registers should be </a:t>
            </a:r>
            <a:r>
              <a:rPr lang="en-US" sz="1600" dirty="0" smtClean="0">
                <a:latin typeface="Times New Roman" pitchFamily="18" charset="0"/>
                <a:cs typeface="Times New Roman" pitchFamily="18" charset="0"/>
              </a:rPr>
              <a:t>dis</a:t>
            </a:r>
            <a:r>
              <a:rPr lang="en-US" sz="1600" dirty="0" smtClean="0">
                <a:latin typeface="Times New Roman" pitchFamily="18" charset="0"/>
                <a:cs typeface="Times New Roman" pitchFamily="18" charset="0"/>
              </a:rPr>
              <a:t>abled </a:t>
            </a:r>
            <a:r>
              <a:rPr lang="en-US" sz="1600" dirty="0" smtClean="0">
                <a:latin typeface="Times New Roman" pitchFamily="18" charset="0"/>
                <a:cs typeface="Times New Roman" pitchFamily="18" charset="0"/>
              </a:rPr>
              <a:t>and loading mode should be enabled. Loading of numbers to these shift registers will occur in one clock cycle. After this, shifting mode should be enabled to perform the arithmetic operation. The addition of numbers stored in these shift registers requires 4 clock cycles. Starting with LSB (least significant bit), at each cycle one bit of first number and one bit of second number are being added. The sum is stored at the MSB (most significant bit) of first shift register as in circuit above. Carry-out output produced after each cycle is fed-back to the full adder as a carry-in of the next significant bit. For this purpose one D-type flip-flop is used as a temporary storage element. The LSB of the data in second shift register is fed as the input to the MSB of the same data. Hence rotation operation of this second shift register happens.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a:t>
            </a:r>
            <a:r>
              <a:rPr lang="en-US" sz="3600" b="1" dirty="0" smtClean="0">
                <a:solidFill>
                  <a:schemeClr val="bg1"/>
                </a:solidFill>
                <a:latin typeface="Times New Roman" pitchFamily="18" charset="0"/>
                <a:cs typeface="Times New Roman" pitchFamily="18" charset="0"/>
              </a:rPr>
              <a:t>Carried </a:t>
            </a:r>
            <a:r>
              <a:rPr lang="en-US" sz="3600" b="1" dirty="0" smtClean="0">
                <a:solidFill>
                  <a:schemeClr val="bg1"/>
                </a:solidFill>
                <a:latin typeface="Times New Roman" pitchFamily="18" charset="0"/>
                <a:cs typeface="Times New Roman" pitchFamily="18" charset="0"/>
              </a:rPr>
              <a:t>Out ( 4-bit </a:t>
            </a:r>
            <a:r>
              <a:rPr lang="en-US" sz="3600" b="1" dirty="0" smtClean="0">
                <a:solidFill>
                  <a:schemeClr val="bg1"/>
                </a:solidFill>
                <a:latin typeface="Times New Roman" pitchFamily="18" charset="0"/>
                <a:cs typeface="Times New Roman" pitchFamily="18" charset="0"/>
              </a:rPr>
              <a:t>serial </a:t>
            </a:r>
            <a:r>
              <a:rPr lang="en-US" sz="3600" b="1" dirty="0" smtClean="0">
                <a:solidFill>
                  <a:schemeClr val="bg1"/>
                </a:solidFill>
                <a:latin typeface="Times New Roman" pitchFamily="18" charset="0"/>
                <a:cs typeface="Times New Roman" pitchFamily="18" charset="0"/>
              </a:rPr>
              <a:t>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itchFamily="18" charset="0"/>
                <a:cs typeface="Times New Roman" pitchFamily="18" charset="0"/>
              </a:rPr>
              <a:t>Here initially the two shift registers are loaded with data 1011 and 1000 respectively. Initially </a:t>
            </a:r>
            <a:r>
              <a:rPr lang="en-US" sz="1600" dirty="0" err="1" smtClean="0">
                <a:latin typeface="Times New Roman" pitchFamily="18" charset="0"/>
                <a:cs typeface="Times New Roman" pitchFamily="18" charset="0"/>
              </a:rPr>
              <a:t>Cin</a:t>
            </a:r>
            <a:r>
              <a:rPr lang="en-US" sz="1600" dirty="0" smtClean="0">
                <a:latin typeface="Times New Roman" pitchFamily="18" charset="0"/>
                <a:cs typeface="Times New Roman" pitchFamily="18" charset="0"/>
              </a:rPr>
              <a:t> is set as 0. When reset=1 data is fed </a:t>
            </a:r>
            <a:r>
              <a:rPr lang="en-US" sz="1600" dirty="0" err="1" smtClean="0">
                <a:latin typeface="Times New Roman" pitchFamily="18" charset="0"/>
                <a:cs typeface="Times New Roman" pitchFamily="18" charset="0"/>
              </a:rPr>
              <a:t>parallely</a:t>
            </a:r>
            <a:r>
              <a:rPr lang="en-US" sz="1600" dirty="0" smtClean="0">
                <a:latin typeface="Times New Roman" pitchFamily="18" charset="0"/>
                <a:cs typeface="Times New Roman" pitchFamily="18" charset="0"/>
              </a:rPr>
              <a:t> to these shift registers and output is 0. When reset=0, shift operation is performed be these registers. A variable count is declared because we just have to shift data 4 times in order to calculate sum of a 4-bit number. Therefore when count&lt;4, enable=1 the circuit adds the LSB bits. When count&gt;0 and enable=0 the same output value is retained.</a:t>
            </a: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a:t>
            </a:r>
            <a:r>
              <a:rPr lang="en-US" sz="3600" b="1" dirty="0" smtClean="0">
                <a:solidFill>
                  <a:schemeClr val="bg1"/>
                </a:solidFill>
                <a:latin typeface="Times New Roman" pitchFamily="18" charset="0"/>
                <a:cs typeface="Times New Roman" pitchFamily="18" charset="0"/>
              </a:rPr>
              <a:t>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Font typeface="Wingdings" pitchFamily="2" charset="2"/>
              <a:buChar char="Ø"/>
            </a:pPr>
            <a:r>
              <a:rPr lang="en-IN" sz="1800" dirty="0" smtClean="0">
                <a:latin typeface="Times New Roman" panose="02020603050405020304" pitchFamily="18" charset="0"/>
                <a:cs typeface="Times New Roman" panose="02020603050405020304" pitchFamily="18" charset="0"/>
              </a:rPr>
              <a:t>Code</a:t>
            </a: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descr="C:\Users\LOHITH\AppData\Local\Temp\Temp1_vlsi assignment jpeg.zip\Screenshot (62).jpg"/>
          <p:cNvPicPr/>
          <p:nvPr/>
        </p:nvPicPr>
        <p:blipFill>
          <a:blip r:embed="rId3"/>
          <a:srcRect/>
          <a:stretch>
            <a:fillRect/>
          </a:stretch>
        </p:blipFill>
        <p:spPr bwMode="auto">
          <a:xfrm>
            <a:off x="428596" y="2000240"/>
            <a:ext cx="8215370" cy="4286280"/>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IN" sz="1800" dirty="0" smtClean="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descr="C:\Users\LOHITH\AppData\Local\Temp\Temp1_vlsi assignment jpeg.zip\Screenshot (63).jpg"/>
          <p:cNvPicPr/>
          <p:nvPr/>
        </p:nvPicPr>
        <p:blipFill>
          <a:blip r:embed="rId3"/>
          <a:srcRect/>
          <a:stretch>
            <a:fillRect/>
          </a:stretch>
        </p:blipFill>
        <p:spPr bwMode="auto">
          <a:xfrm>
            <a:off x="714348" y="1440180"/>
            <a:ext cx="7786742" cy="4703464"/>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IN" sz="1800" dirty="0" smtClean="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Picture 8" descr="C:\Users\LOHITH\AppData\Local\Temp\Temp1_vlsi assignment jpeg.zip\Screenshot (64).jpg"/>
          <p:cNvPicPr/>
          <p:nvPr/>
        </p:nvPicPr>
        <p:blipFill>
          <a:blip r:embed="rId3"/>
          <a:srcRect/>
          <a:stretch>
            <a:fillRect/>
          </a:stretch>
        </p:blipFill>
        <p:spPr bwMode="auto">
          <a:xfrm>
            <a:off x="642910" y="1428736"/>
            <a:ext cx="7500990" cy="4709160"/>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descr="C:\Users\LOHITH\AppData\Local\Temp\Temp1_vlsi assignment jpeg.zip\Screenshot (65).jpg"/>
          <p:cNvPicPr/>
          <p:nvPr/>
        </p:nvPicPr>
        <p:blipFill>
          <a:blip r:embed="rId3"/>
          <a:srcRect/>
          <a:stretch>
            <a:fillRect/>
          </a:stretch>
        </p:blipFill>
        <p:spPr bwMode="auto">
          <a:xfrm>
            <a:off x="1000100" y="1857364"/>
            <a:ext cx="6929486" cy="2857520"/>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Font typeface="Wingdings" pitchFamily="2" charset="2"/>
              <a:buChar char="Ø"/>
            </a:pPr>
            <a:r>
              <a:rPr lang="en-IN" sz="1800" dirty="0" err="1" smtClean="0">
                <a:latin typeface="Times New Roman" panose="02020603050405020304" pitchFamily="18" charset="0"/>
                <a:cs typeface="Times New Roman" panose="02020603050405020304" pitchFamily="18" charset="0"/>
              </a:rPr>
              <a:t>Testbench</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7" descr="C:\Users\LOHITH\AppData\Local\Temp\Temp1_vlsi assignment jpeg.zip\Screenshot (67).jpg"/>
          <p:cNvPicPr/>
          <p:nvPr/>
        </p:nvPicPr>
        <p:blipFill>
          <a:blip r:embed="rId3"/>
          <a:srcRect/>
          <a:stretch>
            <a:fillRect/>
          </a:stretch>
        </p:blipFill>
        <p:spPr bwMode="auto">
          <a:xfrm>
            <a:off x="857224" y="2143116"/>
            <a:ext cx="7572428" cy="4143404"/>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Font typeface="Wingdings" pitchFamily="2" charset="2"/>
              <a:buChar char="Ø"/>
            </a:pPr>
            <a:r>
              <a:rPr lang="en-IN" sz="1800" dirty="0" smtClean="0">
                <a:latin typeface="Times New Roman" panose="02020603050405020304" pitchFamily="18" charset="0"/>
                <a:cs typeface="Times New Roman" panose="02020603050405020304" pitchFamily="18" charset="0"/>
              </a:rPr>
              <a:t>Simulation and </a:t>
            </a:r>
            <a:r>
              <a:rPr lang="en-IN" sz="1800" dirty="0" err="1" smtClean="0">
                <a:latin typeface="Times New Roman" panose="02020603050405020304" pitchFamily="18" charset="0"/>
                <a:cs typeface="Times New Roman" panose="02020603050405020304" pitchFamily="18" charset="0"/>
              </a:rPr>
              <a:t>Implemention</a:t>
            </a:r>
            <a:endParaRPr lang="en-IN" sz="1800" dirty="0" smtClean="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6" descr="C:\Users\LOHITH\AppData\Local\Temp\Temp1_vlsi assignment jpeg.zip\Screenshot (70).jpg"/>
          <p:cNvPicPr/>
          <p:nvPr/>
        </p:nvPicPr>
        <p:blipFill>
          <a:blip r:embed="rId3"/>
          <a:srcRect/>
          <a:stretch>
            <a:fillRect/>
          </a:stretch>
        </p:blipFill>
        <p:spPr bwMode="auto">
          <a:xfrm>
            <a:off x="857224" y="2214554"/>
            <a:ext cx="7429552" cy="3823336"/>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IN" sz="1800" dirty="0" smtClean="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Picture 7" descr="C:\Users\LOHITH\AppData\Local\Temp\Temp1_vlsi assignment jpeg.zip\Screenshot (69).jpg"/>
          <p:cNvPicPr/>
          <p:nvPr/>
        </p:nvPicPr>
        <p:blipFill>
          <a:blip r:embed="rId3"/>
          <a:srcRect/>
          <a:stretch>
            <a:fillRect/>
          </a:stretch>
        </p:blipFill>
        <p:spPr bwMode="auto">
          <a:xfrm>
            <a:off x="500034" y="1687830"/>
            <a:ext cx="7858180" cy="4241500"/>
          </a:xfrm>
          <a:prstGeom prst="rect">
            <a:avLst/>
          </a:prstGeom>
          <a:noFill/>
          <a:ln w="9525">
            <a:noFill/>
            <a:miter lim="800000"/>
            <a:headEnd/>
            <a:tailEnd/>
          </a:ln>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Conclusion</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nSpc>
                <a:spcPct val="150000"/>
              </a:lnSpc>
            </a:pPr>
            <a:r>
              <a:rPr lang="en-US" sz="1600" dirty="0" smtClean="0">
                <a:latin typeface="Times New Roman" pitchFamily="18" charset="0"/>
                <a:cs typeface="Times New Roman" pitchFamily="18" charset="0"/>
              </a:rPr>
              <a:t>As seen in the above simulated waveform, there are two 4-bit shift registers namely register a and register b which are loaded with 4-bit data each i.e,1011 and 1000 respectively</a:t>
            </a:r>
            <a:r>
              <a:rPr lang="en-US" sz="1600" dirty="0" smtClean="0">
                <a:latin typeface="Times New Roman" pitchFamily="18" charset="0"/>
                <a:cs typeface="Times New Roman" pitchFamily="18" charset="0"/>
              </a:rPr>
              <a:t>. This loading of data to registers take one clock cycle. </a:t>
            </a:r>
            <a:r>
              <a:rPr lang="en-US" sz="1600" dirty="0" smtClean="0">
                <a:latin typeface="Times New Roman" pitchFamily="18" charset="0"/>
                <a:cs typeface="Times New Roman" pitchFamily="18" charset="0"/>
              </a:rPr>
              <a:t>D</a:t>
            </a:r>
            <a:r>
              <a:rPr lang="en-US" sz="1600" dirty="0" smtClean="0">
                <a:latin typeface="Times New Roman" pitchFamily="18" charset="0"/>
                <a:cs typeface="Times New Roman" pitchFamily="18" charset="0"/>
              </a:rPr>
              <a:t>uring </a:t>
            </a:r>
            <a:r>
              <a:rPr lang="en-US" sz="1600" dirty="0" smtClean="0">
                <a:latin typeface="Times New Roman" pitchFamily="18" charset="0"/>
                <a:cs typeface="Times New Roman" pitchFamily="18" charset="0"/>
              </a:rPr>
              <a:t>further</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clock cycle LSB bits are added considering </a:t>
            </a:r>
            <a:r>
              <a:rPr lang="en-US" sz="1600" dirty="0" err="1" smtClean="0">
                <a:latin typeface="Times New Roman" pitchFamily="18" charset="0"/>
                <a:cs typeface="Times New Roman" pitchFamily="18" charset="0"/>
              </a:rPr>
              <a:t>Cin</a:t>
            </a:r>
            <a:r>
              <a:rPr lang="en-US" sz="1600" dirty="0" smtClean="0">
                <a:latin typeface="Times New Roman" pitchFamily="18" charset="0"/>
                <a:cs typeface="Times New Roman" pitchFamily="18" charset="0"/>
              </a:rPr>
              <a:t>=0.  Output of this addition is assigned to </a:t>
            </a:r>
            <a:r>
              <a:rPr lang="en-US" sz="1600" dirty="0" smtClean="0">
                <a:latin typeface="Times New Roman" pitchFamily="18" charset="0"/>
                <a:cs typeface="Times New Roman" pitchFamily="18" charset="0"/>
              </a:rPr>
              <a:t>registers sum </a:t>
            </a:r>
            <a:r>
              <a:rPr lang="en-US" sz="1600" dirty="0" smtClean="0">
                <a:latin typeface="Times New Roman" pitchFamily="18" charset="0"/>
                <a:cs typeface="Times New Roman" pitchFamily="18" charset="0"/>
              </a:rPr>
              <a:t>and </a:t>
            </a:r>
            <a:r>
              <a:rPr lang="en-US" sz="1600" dirty="0" err="1" smtClean="0">
                <a:latin typeface="Times New Roman" pitchFamily="18" charset="0"/>
                <a:cs typeface="Times New Roman" pitchFamily="18" charset="0"/>
              </a:rPr>
              <a:t>Cout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This repeats for four clock cycles to ensure the addition of four bits. Final sum and </a:t>
            </a:r>
            <a:r>
              <a:rPr lang="en-US" sz="1600" dirty="0" err="1" smtClean="0">
                <a:latin typeface="Times New Roman" pitchFamily="18" charset="0"/>
                <a:cs typeface="Times New Roman" pitchFamily="18" charset="0"/>
              </a:rPr>
              <a:t>Cout</a:t>
            </a:r>
            <a:r>
              <a:rPr lang="en-US" sz="1600" dirty="0" smtClean="0">
                <a:latin typeface="Times New Roman" pitchFamily="18" charset="0"/>
                <a:cs typeface="Times New Roman" pitchFamily="18" charset="0"/>
              </a:rPr>
              <a:t> registers each of 4-bit will have 0011 and 1000 respectively. There is a input reset signal given to 4-bit shift registers. When reset=1, data is fed </a:t>
            </a:r>
            <a:r>
              <a:rPr lang="en-US" sz="1600" dirty="0" err="1" smtClean="0">
                <a:latin typeface="Times New Roman" pitchFamily="18" charset="0"/>
                <a:cs typeface="Times New Roman" pitchFamily="18" charset="0"/>
              </a:rPr>
              <a:t>parallely</a:t>
            </a:r>
            <a:r>
              <a:rPr lang="en-US" sz="1600" dirty="0" smtClean="0">
                <a:latin typeface="Times New Roman" pitchFamily="18" charset="0"/>
                <a:cs typeface="Times New Roman" pitchFamily="18" charset="0"/>
              </a:rPr>
              <a:t> to these shift registers and output is 0. When reset=0, shift operation is performed by these registers. we have to shift data 4 times in order to calculate sum of a 4-bit number. So, a variable count is declared for this. When count &lt; 4, enable=1 the circuit adds the LSB bits. When count &gt; 0 and enable=0 the same output value is retained.</a:t>
            </a:r>
          </a:p>
          <a:p>
            <a:pPr algn="just">
              <a:buNone/>
            </a:pP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9993"/>
            <a:ext cx="9144000" cy="1305393"/>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a:xfrm>
            <a:off x="457200" y="1600200"/>
            <a:ext cx="8229600" cy="4186254"/>
          </a:xfrm>
        </p:spPr>
        <p:txBody>
          <a:bodyPr>
            <a:normAutofit lnSpcReduction="10000"/>
          </a:bodyPr>
          <a:lstStyle/>
          <a:p>
            <a:pPr>
              <a:lnSpc>
                <a:spcPct val="200000"/>
              </a:lnSpc>
            </a:pPr>
            <a:r>
              <a:rPr lang="en-US" sz="1800" dirty="0">
                <a:latin typeface="Times New Roman" pitchFamily="18" charset="0"/>
                <a:cs typeface="Times New Roman" pitchFamily="18" charset="0"/>
              </a:rPr>
              <a:t>Overview of the Company</a:t>
            </a:r>
          </a:p>
          <a:p>
            <a:pPr>
              <a:lnSpc>
                <a:spcPct val="200000"/>
              </a:lnSpc>
            </a:pPr>
            <a:r>
              <a:rPr lang="en-US" sz="1800" dirty="0">
                <a:latin typeface="Times New Roman" pitchFamily="18" charset="0"/>
                <a:cs typeface="Times New Roman" pitchFamily="18" charset="0"/>
              </a:rPr>
              <a:t>Products made by </a:t>
            </a:r>
            <a:r>
              <a:rPr lang="en-US" sz="1800" dirty="0" smtClean="0">
                <a:latin typeface="Times New Roman" pitchFamily="18" charset="0"/>
                <a:cs typeface="Times New Roman" pitchFamily="18" charset="0"/>
              </a:rPr>
              <a:t>Company</a:t>
            </a:r>
          </a:p>
          <a:p>
            <a:pPr>
              <a:lnSpc>
                <a:spcPct val="200000"/>
              </a:lnSpc>
            </a:pPr>
            <a:r>
              <a:rPr lang="en-IN" sz="1800" dirty="0" smtClean="0">
                <a:latin typeface="Times New Roman" pitchFamily="18" charset="0"/>
                <a:cs typeface="Times New Roman" pitchFamily="18" charset="0"/>
              </a:rPr>
              <a:t>Program Description</a:t>
            </a:r>
          </a:p>
          <a:p>
            <a:pPr>
              <a:lnSpc>
                <a:spcPct val="200000"/>
              </a:lnSpc>
            </a:pPr>
            <a:r>
              <a:rPr lang="en-IN" sz="1800" dirty="0" smtClean="0">
                <a:latin typeface="Times New Roman" pitchFamily="18" charset="0"/>
                <a:cs typeface="Times New Roman" pitchFamily="18" charset="0"/>
              </a:rPr>
              <a:t>Internship Work </a:t>
            </a:r>
            <a:r>
              <a:rPr lang="en-IN" sz="1800" dirty="0" smtClean="0">
                <a:latin typeface="Times New Roman" pitchFamily="18" charset="0"/>
                <a:cs typeface="Times New Roman" pitchFamily="18" charset="0"/>
              </a:rPr>
              <a:t>description</a:t>
            </a:r>
          </a:p>
          <a:p>
            <a:pPr>
              <a:lnSpc>
                <a:spcPct val="200000"/>
              </a:lnSpc>
            </a:pPr>
            <a:r>
              <a:rPr lang="en-IN" sz="1800" dirty="0" smtClean="0">
                <a:latin typeface="Times New Roman" pitchFamily="18" charset="0"/>
                <a:cs typeface="Times New Roman" pitchFamily="18" charset="0"/>
              </a:rPr>
              <a:t>Adders and its applications</a:t>
            </a:r>
            <a:endParaRPr lang="en-IN" sz="1800" dirty="0" smtClean="0">
              <a:latin typeface="Times New Roman" pitchFamily="18" charset="0"/>
              <a:cs typeface="Times New Roman" pitchFamily="18" charset="0"/>
            </a:endParaRPr>
          </a:p>
          <a:p>
            <a:pPr>
              <a:lnSpc>
                <a:spcPct val="200000"/>
              </a:lnSpc>
            </a:pPr>
            <a:r>
              <a:rPr lang="en-IN" sz="1800" dirty="0" smtClean="0">
                <a:latin typeface="Times New Roman" pitchFamily="18" charset="0"/>
                <a:cs typeface="Times New Roman" pitchFamily="18" charset="0"/>
              </a:rPr>
              <a:t>Work </a:t>
            </a:r>
            <a:r>
              <a:rPr lang="en-IN" sz="1800" dirty="0" smtClean="0">
                <a:latin typeface="Times New Roman" pitchFamily="18" charset="0"/>
                <a:cs typeface="Times New Roman" pitchFamily="18" charset="0"/>
              </a:rPr>
              <a:t>Carried Out</a:t>
            </a:r>
            <a:endParaRPr lang="en-US" sz="1800" dirty="0" smtClean="0">
              <a:latin typeface="Times New Roman" pitchFamily="18" charset="0"/>
              <a:cs typeface="Times New Roman" pitchFamily="18" charset="0"/>
            </a:endParaRPr>
          </a:p>
          <a:p>
            <a:pPr>
              <a:lnSpc>
                <a:spcPct val="200000"/>
              </a:lnSpc>
            </a:pPr>
            <a:r>
              <a:rPr lang="en-IN" sz="1800" dirty="0" smtClean="0">
                <a:latin typeface="Times New Roman" pitchFamily="18" charset="0"/>
                <a:cs typeface="Times New Roman" pitchFamily="18" charset="0"/>
              </a:rPr>
              <a:t>Conclusion</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9225918-4B1F-407E-95F6-5E3A63A61B6D}"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10" name="Picture 2" descr="Entuple Technologies | Ansys, Cadence, Orcad, DFR Solutions, MITS &amp;amp; Wavect  - Solutions Provider">
            <a:extLst>
              <a:ext uri="{FF2B5EF4-FFF2-40B4-BE49-F238E27FC236}">
                <a16:creationId xmlns:a16="http://schemas.microsoft.com/office/drawing/2014/main" xmlns="" id="{695151B9-BF36-478E-A7AC-DC2804653BE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1485122" y="1371600"/>
            <a:ext cx="6172200" cy="257524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BAE87D76-BA0D-469D-B02C-13E0D5118F23}"/>
              </a:ext>
            </a:extLst>
          </p:cNvPr>
          <p:cNvSpPr txBox="1"/>
          <p:nvPr/>
        </p:nvSpPr>
        <p:spPr>
          <a:xfrm>
            <a:off x="570722" y="4470737"/>
            <a:ext cx="8001000" cy="249299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sz="1600" b="0" i="0" dirty="0">
                <a:solidFill>
                  <a:srgbClr val="212529"/>
                </a:solidFill>
                <a:effectLst/>
                <a:latin typeface="Times New Roman" panose="02020603050405020304" pitchFamily="18" charset="0"/>
                <a:cs typeface="Times New Roman" panose="02020603050405020304" pitchFamily="18" charset="0"/>
              </a:rPr>
              <a:t>Head Quartered at Bangalore, India, </a:t>
            </a:r>
            <a:r>
              <a:rPr lang="en-GB" sz="1600" b="0" i="0" dirty="0" err="1">
                <a:solidFill>
                  <a:srgbClr val="212529"/>
                </a:solidFill>
                <a:effectLst/>
                <a:latin typeface="Times New Roman" panose="02020603050405020304" pitchFamily="18" charset="0"/>
                <a:cs typeface="Times New Roman" panose="02020603050405020304" pitchFamily="18" charset="0"/>
              </a:rPr>
              <a:t>Entuple</a:t>
            </a:r>
            <a:r>
              <a:rPr lang="en-GB" sz="1600" b="0" i="0" dirty="0">
                <a:solidFill>
                  <a:srgbClr val="212529"/>
                </a:solidFill>
                <a:effectLst/>
                <a:latin typeface="Times New Roman" panose="02020603050405020304" pitchFamily="18" charset="0"/>
                <a:cs typeface="Times New Roman" panose="02020603050405020304" pitchFamily="18" charset="0"/>
              </a:rPr>
              <a:t> Technologies was Founded on 1st January 2010 by professionals with a combined experience of over 80 years in the Electronics Industry.</a:t>
            </a:r>
          </a:p>
          <a:p>
            <a:pPr marL="285750" indent="-285750" algn="just">
              <a:lnSpc>
                <a:spcPct val="150000"/>
              </a:lnSpc>
              <a:buFont typeface="Wingdings" panose="05000000000000000000" pitchFamily="2" charset="2"/>
              <a:buChar char="Ø"/>
            </a:pPr>
            <a:r>
              <a:rPr lang="en-GB" sz="1600" b="0" i="0" dirty="0">
                <a:solidFill>
                  <a:srgbClr val="212529"/>
                </a:solidFill>
                <a:effectLst/>
                <a:latin typeface="Times New Roman" panose="02020603050405020304" pitchFamily="18" charset="0"/>
                <a:cs typeface="Times New Roman" panose="02020603050405020304" pitchFamily="18" charset="0"/>
              </a:rPr>
              <a:t>Combined from the words "Enable" and "n-tuple", </a:t>
            </a:r>
            <a:r>
              <a:rPr lang="en-GB" sz="1600" b="0" i="0" dirty="0" err="1">
                <a:solidFill>
                  <a:srgbClr val="212529"/>
                </a:solidFill>
                <a:effectLst/>
                <a:latin typeface="Times New Roman" panose="02020603050405020304" pitchFamily="18" charset="0"/>
                <a:cs typeface="Times New Roman" panose="02020603050405020304" pitchFamily="18" charset="0"/>
              </a:rPr>
              <a:t>Entuple</a:t>
            </a:r>
            <a:r>
              <a:rPr lang="en-GB" sz="1600" b="0" i="0" dirty="0">
                <a:solidFill>
                  <a:srgbClr val="212529"/>
                </a:solidFill>
                <a:effectLst/>
                <a:latin typeface="Times New Roman" panose="02020603050405020304" pitchFamily="18" charset="0"/>
                <a:cs typeface="Times New Roman" panose="02020603050405020304" pitchFamily="18" charset="0"/>
              </a:rPr>
              <a:t> is suggestive of enabling multi-dimensional possibilities and growth for all their stakeholders.</a:t>
            </a:r>
          </a:p>
          <a:p>
            <a:pPr marL="285750" indent="-285750"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888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GB" sz="1600" b="0" i="0" dirty="0" smtClean="0">
                <a:solidFill>
                  <a:srgbClr val="323232"/>
                </a:solidFill>
                <a:effectLst/>
                <a:latin typeface="Times New Roman" panose="02020603050405020304" pitchFamily="18" charset="0"/>
                <a:cs typeface="Times New Roman" panose="02020603050405020304" pitchFamily="18" charset="0"/>
              </a:rPr>
              <a:t>The objective of the company is </a:t>
            </a:r>
            <a:r>
              <a:rPr lang="en-GB" sz="1600" dirty="0" smtClean="0">
                <a:solidFill>
                  <a:srgbClr val="212529"/>
                </a:solidFill>
                <a:latin typeface="Times New Roman" panose="02020603050405020304" pitchFamily="18" charset="0"/>
                <a:cs typeface="Times New Roman" panose="02020603050405020304" pitchFamily="18" charset="0"/>
              </a:rPr>
              <a:t>t</a:t>
            </a:r>
            <a:r>
              <a:rPr lang="en-GB" sz="1600" b="0" i="0" dirty="0" smtClean="0">
                <a:solidFill>
                  <a:srgbClr val="212529"/>
                </a:solidFill>
                <a:effectLst/>
                <a:latin typeface="Times New Roman" panose="02020603050405020304" pitchFamily="18" charset="0"/>
                <a:cs typeface="Times New Roman" panose="02020603050405020304" pitchFamily="18" charset="0"/>
              </a:rPr>
              <a:t>o provide precise quality solutions to their customers and win loyalty by leveraging their technical capability. Satisfaction of the customer is valued and is of paramount importance right from the beginning of the engagement with the customer.</a:t>
            </a:r>
          </a:p>
          <a:p>
            <a:pPr algn="just">
              <a:lnSpc>
                <a:spcPct val="150000"/>
              </a:lnSpc>
              <a:buFont typeface="Wingdings" panose="05000000000000000000" pitchFamily="2" charset="2"/>
              <a:buChar char="Ø"/>
            </a:pPr>
            <a:r>
              <a:rPr lang="en-GB" sz="1600" b="0" i="0" dirty="0" smtClean="0">
                <a:solidFill>
                  <a:srgbClr val="212529"/>
                </a:solidFill>
                <a:effectLst/>
                <a:latin typeface="Times New Roman" panose="02020603050405020304" pitchFamily="18" charset="0"/>
                <a:cs typeface="Times New Roman" panose="02020603050405020304" pitchFamily="18" charset="0"/>
              </a:rPr>
              <a:t>The management team with its experience in different sectors such as Aerospace &amp; Defence, Small &amp; Medium Business, Research &amp; Academia has joined together to build a world class team of Next Generation Solution Enablers in system design technologies. Partnering with technology leaders in such areas they also bring together a dynamic eco-system for their customers.</a:t>
            </a:r>
          </a:p>
          <a:p>
            <a:pPr algn="just">
              <a:lnSpc>
                <a:spcPct val="150000"/>
              </a:lnSpc>
              <a:buFont typeface="Wingdings" panose="05000000000000000000" pitchFamily="2" charset="2"/>
              <a:buChar char="Ø"/>
            </a:pPr>
            <a:r>
              <a:rPr lang="en-GB" sz="1600" b="0" i="0" dirty="0" smtClean="0">
                <a:solidFill>
                  <a:srgbClr val="212529"/>
                </a:solidFill>
                <a:effectLst/>
                <a:latin typeface="Times New Roman" panose="02020603050405020304" pitchFamily="18" charset="0"/>
                <a:cs typeface="Times New Roman" panose="02020603050405020304" pitchFamily="18" charset="0"/>
              </a:rPr>
              <a:t>In the academic sector, </a:t>
            </a:r>
            <a:r>
              <a:rPr lang="en-GB" sz="1600" b="0" i="0" dirty="0" err="1" smtClean="0">
                <a:solidFill>
                  <a:srgbClr val="212529"/>
                </a:solidFill>
                <a:effectLst/>
                <a:latin typeface="Times New Roman" panose="02020603050405020304" pitchFamily="18" charset="0"/>
                <a:cs typeface="Times New Roman" panose="02020603050405020304" pitchFamily="18" charset="0"/>
              </a:rPr>
              <a:t>Entuple</a:t>
            </a:r>
            <a:r>
              <a:rPr lang="en-GB" sz="1600" b="0" i="0" dirty="0" smtClean="0">
                <a:solidFill>
                  <a:srgbClr val="212529"/>
                </a:solidFill>
                <a:effectLst/>
                <a:latin typeface="Times New Roman" panose="02020603050405020304" pitchFamily="18" charset="0"/>
                <a:cs typeface="Times New Roman" panose="02020603050405020304" pitchFamily="18" charset="0"/>
              </a:rPr>
              <a:t> is committed to bridge the growing gap between curriculum and advancements in the industry by providing effective tools, technologies and enablement to the campuses.</a:t>
            </a:r>
            <a:endParaRPr lang="en-GB" sz="1600" b="0" i="0" dirty="0" smtClean="0">
              <a:solidFill>
                <a:srgbClr val="32323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10668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Products Made by Company</a:t>
            </a:r>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Automated Test Equipment (ATE) </a:t>
            </a:r>
            <a:r>
              <a:rPr lang="en-US" sz="1600" dirty="0">
                <a:latin typeface="Times New Roman" panose="02020603050405020304" pitchFamily="18" charset="0"/>
                <a:cs typeface="Times New Roman" panose="02020603050405020304" pitchFamily="18" charset="0"/>
              </a:rPr>
              <a:t>: It </a:t>
            </a:r>
            <a:r>
              <a:rPr lang="en-GB" sz="1600" b="0" i="0" dirty="0">
                <a:solidFill>
                  <a:srgbClr val="212529"/>
                </a:solidFill>
                <a:effectLst/>
                <a:latin typeface="Times New Roman" panose="02020603050405020304" pitchFamily="18" charset="0"/>
                <a:cs typeface="Times New Roman" panose="02020603050405020304" pitchFamily="18" charset="0"/>
              </a:rPr>
              <a:t>plays a crucial role as it enables more vigorous testing at faster rates and in a more controlled manner than was previously possible using manual procedures. ATE can involve a single measurement made continuously at very high rates or multiple measurements made by a host of different instruments.</a:t>
            </a:r>
          </a:p>
          <a:p>
            <a:pPr algn="just">
              <a:lnSpc>
                <a:spcPct val="150000"/>
              </a:lnSpc>
              <a:buFont typeface="Wingdings" panose="05000000000000000000" pitchFamily="2" charset="2"/>
              <a:buChar char="Ø"/>
            </a:pPr>
            <a:r>
              <a:rPr lang="en-GB" sz="1600" b="1" i="0" dirty="0" err="1">
                <a:solidFill>
                  <a:srgbClr val="212529"/>
                </a:solidFill>
                <a:effectLst/>
                <a:latin typeface="Times New Roman" panose="02020603050405020304" pitchFamily="18" charset="0"/>
                <a:cs typeface="Times New Roman" panose="02020603050405020304" pitchFamily="18" charset="0"/>
              </a:rPr>
              <a:t>Wavect</a:t>
            </a:r>
            <a:r>
              <a:rPr lang="en-GB" sz="1600" b="1" i="0" dirty="0">
                <a:solidFill>
                  <a:srgbClr val="212529"/>
                </a:solidFill>
                <a:effectLst/>
                <a:latin typeface="Times New Roman" panose="02020603050405020304" pitchFamily="18" charset="0"/>
                <a:cs typeface="Times New Roman" panose="02020603050405020304" pitchFamily="18" charset="0"/>
              </a:rPr>
              <a:t> - Control and Measurements </a:t>
            </a:r>
            <a:r>
              <a:rPr lang="en-GB" sz="1600" b="0" i="0" dirty="0">
                <a:solidFill>
                  <a:srgbClr val="212529"/>
                </a:solidFill>
                <a:effectLst/>
                <a:latin typeface="Times New Roman" panose="02020603050405020304" pitchFamily="18" charset="0"/>
                <a:cs typeface="Times New Roman" panose="02020603050405020304" pitchFamily="18" charset="0"/>
              </a:rPr>
              <a:t>: Wavect real–time control prototyping system is modular, scalable and supported by a powerful model based design environment. It is ideal for leading edge research and development in power conversion systems. They provide example designs and hardware setups for applications such as Motor drives, Renewable Energy systems, Power Quality, Electric Vehicles and Microgrid etc.</a:t>
            </a:r>
          </a:p>
          <a:p>
            <a:pPr>
              <a:lnSpc>
                <a:spcPct val="150000"/>
              </a:lnSpc>
              <a:buFont typeface="Wingdings" panose="05000000000000000000" pitchFamily="2" charset="2"/>
              <a:buChar char="Ø"/>
            </a:pPr>
            <a:r>
              <a:rPr lang="en-GB" sz="1600" b="1" dirty="0">
                <a:effectLst/>
                <a:latin typeface="Times New Roman" panose="02020603050405020304" pitchFamily="18" charset="0"/>
                <a:cs typeface="Times New Roman" panose="02020603050405020304" pitchFamily="18" charset="0"/>
              </a:rPr>
              <a:t>Antenna Feed </a:t>
            </a:r>
            <a:r>
              <a:rPr lang="en-GB" sz="1600" dirty="0">
                <a:effectLst/>
                <a:latin typeface="Times New Roman" panose="02020603050405020304" pitchFamily="18" charset="0"/>
                <a:cs typeface="Times New Roman" panose="02020603050405020304" pitchFamily="18" charset="0"/>
              </a:rPr>
              <a:t>: An antenna feed may be insignificant in size but plays a very important role in attaining the required performance of the intended RF beam. At </a:t>
            </a:r>
            <a:r>
              <a:rPr lang="en-GB" sz="1600" dirty="0" err="1">
                <a:effectLst/>
                <a:latin typeface="Times New Roman" panose="02020603050405020304" pitchFamily="18" charset="0"/>
                <a:cs typeface="Times New Roman" panose="02020603050405020304" pitchFamily="18" charset="0"/>
              </a:rPr>
              <a:t>Entuple</a:t>
            </a:r>
            <a:r>
              <a:rPr lang="en-GB" sz="1600" dirty="0">
                <a:effectLst/>
                <a:latin typeface="Times New Roman" panose="02020603050405020304" pitchFamily="18" charset="0"/>
                <a:cs typeface="Times New Roman" panose="02020603050405020304" pitchFamily="18" charset="0"/>
              </a:rPr>
              <a:t>, they specialise in making custom feeds for particular applications.</a:t>
            </a:r>
          </a:p>
          <a:p>
            <a:pPr algn="just">
              <a:buFont typeface="Wingdings" panose="05000000000000000000" pitchFamily="2" charset="2"/>
              <a:buChar char="Ø"/>
            </a:pPr>
            <a:endParaRPr lang="en-US" sz="18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2722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IN" sz="3600" b="1" dirty="0" smtClean="0">
                <a:solidFill>
                  <a:schemeClr val="bg1"/>
                </a:solidFill>
                <a:latin typeface="Times New Roman" pitchFamily="18" charset="0"/>
                <a:cs typeface="Times New Roman" pitchFamily="18" charset="0"/>
              </a:rPr>
              <a:t>Program Description</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1800" b="1" dirty="0" smtClean="0">
                <a:solidFill>
                  <a:srgbClr val="212529"/>
                </a:solidFill>
                <a:latin typeface="Times New Roman" pitchFamily="18" charset="0"/>
                <a:cs typeface="Times New Roman" pitchFamily="18" charset="0"/>
              </a:rPr>
              <a:t>Outcomes of internship program:</a:t>
            </a:r>
            <a:endParaRPr lang="en-US" sz="1800" b="1"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Complete understanding of ASIC flow and FPGA flow</a:t>
            </a:r>
          </a:p>
          <a:p>
            <a:pPr>
              <a:lnSpc>
                <a:spcPct val="150000"/>
              </a:lnSpc>
            </a:pPr>
            <a:r>
              <a:rPr lang="en-US" sz="1600" dirty="0" smtClean="0">
                <a:latin typeface="Times New Roman" pitchFamily="18" charset="0"/>
                <a:cs typeface="Times New Roman" pitchFamily="18" charset="0"/>
              </a:rPr>
              <a:t>Learning Verilog constructs</a:t>
            </a:r>
          </a:p>
          <a:p>
            <a:pPr>
              <a:lnSpc>
                <a:spcPct val="150000"/>
              </a:lnSpc>
            </a:pPr>
            <a:r>
              <a:rPr lang="en-US" sz="1600" dirty="0" smtClean="0">
                <a:latin typeface="Times New Roman" pitchFamily="18" charset="0"/>
                <a:cs typeface="Times New Roman" pitchFamily="18" charset="0"/>
              </a:rPr>
              <a:t>Combinational circuit design using Verilog</a:t>
            </a:r>
          </a:p>
          <a:p>
            <a:pPr>
              <a:lnSpc>
                <a:spcPct val="150000"/>
              </a:lnSpc>
            </a:pPr>
            <a:r>
              <a:rPr lang="en-US" sz="1600" dirty="0" smtClean="0">
                <a:latin typeface="Times New Roman" pitchFamily="18" charset="0"/>
                <a:cs typeface="Times New Roman" pitchFamily="18" charset="0"/>
              </a:rPr>
              <a:t>Sequential circuit design using Verilog</a:t>
            </a:r>
          </a:p>
          <a:p>
            <a:pPr>
              <a:lnSpc>
                <a:spcPct val="150000"/>
              </a:lnSpc>
            </a:pPr>
            <a:r>
              <a:rPr lang="en-US" sz="1600" dirty="0" smtClean="0">
                <a:latin typeface="Times New Roman" pitchFamily="18" charset="0"/>
                <a:cs typeface="Times New Roman" pitchFamily="18" charset="0"/>
              </a:rPr>
              <a:t>Understanding modeling of </a:t>
            </a: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state machine</a:t>
            </a:r>
          </a:p>
          <a:p>
            <a:pPr>
              <a:lnSpc>
                <a:spcPct val="150000"/>
              </a:lnSpc>
            </a:pPr>
            <a:r>
              <a:rPr lang="en-US" sz="1600" dirty="0" smtClean="0">
                <a:latin typeface="Times New Roman" pitchFamily="18" charset="0"/>
                <a:cs typeface="Times New Roman" pitchFamily="18" charset="0"/>
              </a:rPr>
              <a:t>Writing </a:t>
            </a:r>
            <a:r>
              <a:rPr lang="en-US" sz="1600" dirty="0" smtClean="0">
                <a:latin typeface="Times New Roman" pitchFamily="18" charset="0"/>
                <a:cs typeface="Times New Roman" pitchFamily="18" charset="0"/>
              </a:rPr>
              <a:t>Test bench for a given </a:t>
            </a:r>
            <a:r>
              <a:rPr lang="en-US" sz="1600" dirty="0" smtClean="0">
                <a:latin typeface="Times New Roman" pitchFamily="18" charset="0"/>
                <a:cs typeface="Times New Roman" pitchFamily="18" charset="0"/>
              </a:rPr>
              <a:t>design</a:t>
            </a:r>
            <a:endParaRPr lang="en-US" sz="1600" dirty="0" smtClean="0">
              <a:latin typeface="Times New Roman" pitchFamily="18" charset="0"/>
              <a:cs typeface="Times New Roman" pitchFamily="18" charset="0"/>
            </a:endParaRPr>
          </a:p>
          <a:p>
            <a:pPr algn="just">
              <a:buNone/>
            </a:pPr>
            <a:endParaRPr lang="en-IN" sz="1800" dirty="0" smtClean="0">
              <a:solidFill>
                <a:srgbClr val="212529"/>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2722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IN" sz="3600" b="1" dirty="0" smtClean="0">
                <a:solidFill>
                  <a:schemeClr val="bg1"/>
                </a:solidFill>
                <a:latin typeface="Times New Roman" pitchFamily="18" charset="0"/>
                <a:cs typeface="Times New Roman" pitchFamily="18" charset="0"/>
              </a:rPr>
              <a:t>Internship work Description</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1600" dirty="0" smtClean="0">
                <a:solidFill>
                  <a:srgbClr val="212529"/>
                </a:solidFill>
                <a:latin typeface="Times New Roman" pitchFamily="18" charset="0"/>
                <a:cs typeface="Times New Roman" pitchFamily="18" charset="0"/>
              </a:rPr>
              <a:t>Trained in Design and Verification using </a:t>
            </a:r>
            <a:r>
              <a:rPr lang="en-IN" sz="1600" dirty="0" err="1" smtClean="0">
                <a:solidFill>
                  <a:srgbClr val="212529"/>
                </a:solidFill>
                <a:latin typeface="Times New Roman" pitchFamily="18" charset="0"/>
                <a:cs typeface="Times New Roman" pitchFamily="18" charset="0"/>
              </a:rPr>
              <a:t>Verilog</a:t>
            </a:r>
            <a:r>
              <a:rPr lang="en-IN" sz="1600" dirty="0" smtClean="0">
                <a:solidFill>
                  <a:srgbClr val="212529"/>
                </a:solidFill>
                <a:latin typeface="Times New Roman" pitchFamily="18" charset="0"/>
                <a:cs typeface="Times New Roman" pitchFamily="18" charset="0"/>
              </a:rPr>
              <a:t>(both theory and lab session)</a:t>
            </a:r>
          </a:p>
          <a:p>
            <a:pPr algn="just">
              <a:lnSpc>
                <a:spcPct val="150000"/>
              </a:lnSpc>
              <a:buFont typeface="Wingdings" panose="05000000000000000000" pitchFamily="2" charset="2"/>
              <a:buChar char="Ø"/>
            </a:pPr>
            <a:r>
              <a:rPr lang="en-IN" sz="1600" dirty="0" smtClean="0">
                <a:solidFill>
                  <a:srgbClr val="212529"/>
                </a:solidFill>
                <a:latin typeface="Times New Roman" pitchFamily="18" charset="0"/>
                <a:cs typeface="Times New Roman" pitchFamily="18" charset="0"/>
              </a:rPr>
              <a:t>Assigned project to design and verify a 4-bit serial adder as per the mentioned problem statement</a:t>
            </a:r>
          </a:p>
          <a:p>
            <a:pPr algn="just">
              <a:lnSpc>
                <a:spcPct val="150000"/>
              </a:lnSpc>
              <a:buFont typeface="Wingdings" panose="05000000000000000000" pitchFamily="2" charset="2"/>
              <a:buChar char="Ø"/>
            </a:pPr>
            <a:r>
              <a:rPr lang="en-IN" sz="1600" dirty="0" smtClean="0">
                <a:solidFill>
                  <a:srgbClr val="212529"/>
                </a:solidFill>
                <a:latin typeface="Times New Roman" pitchFamily="18" charset="0"/>
                <a:cs typeface="Times New Roman" pitchFamily="18" charset="0"/>
              </a:rPr>
              <a:t>Cadence genus and EDA playground were used for simulating the developed RTL code along with the </a:t>
            </a:r>
            <a:r>
              <a:rPr lang="en-IN" sz="1600" dirty="0" err="1" smtClean="0">
                <a:solidFill>
                  <a:srgbClr val="212529"/>
                </a:solidFill>
                <a:latin typeface="Times New Roman" pitchFamily="18" charset="0"/>
                <a:cs typeface="Times New Roman" pitchFamily="18" charset="0"/>
              </a:rPr>
              <a:t>testbench</a:t>
            </a:r>
            <a:r>
              <a:rPr lang="en-IN" sz="1600" dirty="0" smtClean="0">
                <a:solidFill>
                  <a:srgbClr val="212529"/>
                </a:solidFill>
                <a:latin typeface="Times New Roman" pitchFamily="18" charset="0"/>
                <a:cs typeface="Times New Roman" pitchFamily="18" charset="0"/>
              </a:rPr>
              <a:t> for the same assigned problem statement</a:t>
            </a:r>
          </a:p>
          <a:p>
            <a:pPr algn="just">
              <a:lnSpc>
                <a:spcPct val="150000"/>
              </a:lnSpc>
              <a:buFont typeface="Wingdings" panose="05000000000000000000" pitchFamily="2" charset="2"/>
              <a:buChar char="Ø"/>
            </a:pPr>
            <a:r>
              <a:rPr lang="en-IN" sz="1600" dirty="0" smtClean="0">
                <a:solidFill>
                  <a:srgbClr val="212529"/>
                </a:solidFill>
                <a:latin typeface="Times New Roman" pitchFamily="18" charset="0"/>
                <a:cs typeface="Times New Roman" pitchFamily="18" charset="0"/>
              </a:rPr>
              <a:t>Detailed report along with the simulated waveforms was prepared and submitted</a:t>
            </a:r>
          </a:p>
          <a:p>
            <a:pPr algn="just">
              <a:lnSpc>
                <a:spcPct val="150000"/>
              </a:lnSpc>
              <a:buFont typeface="Wingdings" panose="05000000000000000000" pitchFamily="2" charset="2"/>
              <a:buChar char="Ø"/>
            </a:pPr>
            <a:r>
              <a:rPr lang="en-IN" sz="1600" dirty="0" smtClean="0">
                <a:latin typeface="Times New Roman" pitchFamily="18" charset="0"/>
                <a:cs typeface="Times New Roman" pitchFamily="18" charset="0"/>
              </a:rPr>
              <a:t>Final project results was analysed</a:t>
            </a:r>
            <a:endParaRPr lang="en-US" sz="16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xmlns="" val="2722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IN" sz="3600" b="1" dirty="0" smtClean="0">
                <a:solidFill>
                  <a:schemeClr val="bg1"/>
                </a:solidFill>
                <a:latin typeface="Times New Roman" pitchFamily="18" charset="0"/>
                <a:cs typeface="Times New Roman" pitchFamily="18" charset="0"/>
              </a:rPr>
              <a:t>Adders and its applications</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835541"/>
          </a:xfrm>
        </p:spPr>
        <p:txBody>
          <a:bodyPr>
            <a:normAutofit fontScale="32500" lnSpcReduction="20000"/>
          </a:bodyPr>
          <a:lstStyle/>
          <a:p>
            <a:pPr>
              <a:lnSpc>
                <a:spcPct val="150000"/>
              </a:lnSpc>
            </a:pPr>
            <a:endParaRPr lang="en-US" sz="5200" dirty="0" smtClean="0">
              <a:latin typeface="Times New Roman" pitchFamily="18" charset="0"/>
              <a:cs typeface="Times New Roman" pitchFamily="18" charset="0"/>
            </a:endParaRPr>
          </a:p>
          <a:p>
            <a:pPr>
              <a:lnSpc>
                <a:spcPct val="150000"/>
              </a:lnSpc>
            </a:pPr>
            <a:r>
              <a:rPr lang="en-US" sz="5200" dirty="0" smtClean="0">
                <a:latin typeface="Times New Roman" pitchFamily="18" charset="0"/>
                <a:cs typeface="Times New Roman" pitchFamily="18" charset="0"/>
              </a:rPr>
              <a:t>An </a:t>
            </a:r>
            <a:r>
              <a:rPr lang="en-US" sz="5200" dirty="0" smtClean="0">
                <a:latin typeface="Times New Roman" pitchFamily="18" charset="0"/>
                <a:cs typeface="Times New Roman" pitchFamily="18" charset="0"/>
              </a:rPr>
              <a:t>adder is a digital logic circuit in electronics that is extensively used for the addition of numbers. Adders are basically classified into two types: Half Adder and Full Adder.</a:t>
            </a:r>
          </a:p>
          <a:p>
            <a:pPr>
              <a:lnSpc>
                <a:spcPct val="150000"/>
              </a:lnSpc>
            </a:pPr>
            <a:r>
              <a:rPr lang="en-US" sz="5200" dirty="0" smtClean="0">
                <a:latin typeface="Times New Roman" pitchFamily="18" charset="0"/>
                <a:cs typeface="Times New Roman" pitchFamily="18" charset="0"/>
              </a:rPr>
              <a:t>In many computers and other types of processors, adders are even used to calculate addresses and related activities and calculate table indices in the ALU and even utilized in other parts of the processors</a:t>
            </a:r>
          </a:p>
          <a:p>
            <a:pPr lvl="0">
              <a:lnSpc>
                <a:spcPct val="150000"/>
              </a:lnSpc>
            </a:pPr>
            <a:r>
              <a:rPr lang="en-US" sz="5200" dirty="0" smtClean="0">
                <a:latin typeface="Times New Roman" pitchFamily="18" charset="0"/>
                <a:cs typeface="Times New Roman" pitchFamily="18" charset="0"/>
              </a:rPr>
              <a:t>Adder are basically used for performing arithmetical functions like addition, subtraction, multiplication and division in electronic calculators and digital instruments</a:t>
            </a:r>
          </a:p>
          <a:p>
            <a:pPr lvl="0">
              <a:lnSpc>
                <a:spcPct val="150000"/>
              </a:lnSpc>
            </a:pPr>
            <a:r>
              <a:rPr lang="en-US" sz="5200" dirty="0" smtClean="0">
                <a:latin typeface="Times New Roman" pitchFamily="18" charset="0"/>
                <a:cs typeface="Times New Roman" pitchFamily="18" charset="0"/>
              </a:rPr>
              <a:t>They are also used in microcontrollers for arithmetic additions, PC (program counter) and timers</a:t>
            </a:r>
          </a:p>
          <a:p>
            <a:pPr lvl="0">
              <a:lnSpc>
                <a:spcPct val="150000"/>
              </a:lnSpc>
            </a:pPr>
            <a:r>
              <a:rPr lang="en-US" sz="5200" dirty="0" smtClean="0">
                <a:latin typeface="Times New Roman" pitchFamily="18" charset="0"/>
                <a:cs typeface="Times New Roman" pitchFamily="18" charset="0"/>
              </a:rPr>
              <a:t>It is also used in networking and DSP (Digital signal processor) oriented system</a:t>
            </a:r>
          </a:p>
          <a:p>
            <a:pPr>
              <a:lnSpc>
                <a:spcPct val="150000"/>
              </a:lnSpc>
            </a:pPr>
            <a:r>
              <a:rPr lang="en-US" sz="5200" dirty="0" smtClean="0">
                <a:latin typeface="Times New Roman" pitchFamily="18" charset="0"/>
                <a:cs typeface="Times New Roman" pitchFamily="18" charset="0"/>
              </a:rPr>
              <a:t>Adders are used in digital calculators for arithmetic addition and </a:t>
            </a:r>
            <a:r>
              <a:rPr lang="en-US" sz="5200" dirty="0" smtClean="0">
                <a:latin typeface="Times New Roman" pitchFamily="18" charset="0"/>
                <a:cs typeface="Times New Roman" pitchFamily="18" charset="0"/>
              </a:rPr>
              <a:t>devices </a:t>
            </a:r>
            <a:r>
              <a:rPr lang="en-US" sz="5200" dirty="0" smtClean="0">
                <a:latin typeface="Times New Roman" pitchFamily="18" charset="0"/>
                <a:cs typeface="Times New Roman" pitchFamily="18" charset="0"/>
              </a:rPr>
              <a:t>that uses some kind of increment or arithmetic process</a:t>
            </a:r>
          </a:p>
          <a:p>
            <a:pPr lvl="0">
              <a:lnSpc>
                <a:spcPct val="150000"/>
              </a:lnSpc>
              <a:buNone/>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buNone/>
            </a:pPr>
            <a:endParaRPr lang="en-US" sz="1800" dirty="0" smtClean="0">
              <a:latin typeface="Times New Roman" pitchFamily="18" charset="0"/>
              <a:cs typeface="Times New Roman" pitchFamily="18" charset="0"/>
            </a:endParaRPr>
          </a:p>
          <a:p>
            <a:pPr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smtClean="0">
                <a:solidFill>
                  <a:schemeClr val="bg1"/>
                </a:solidFill>
                <a:latin typeface="Times New Roman" pitchFamily="18" charset="0"/>
                <a:cs typeface="Times New Roman" pitchFamily="18" charset="0"/>
              </a:rPr>
              <a:t>Work Carried Out ( 4-bit serial adder )</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Using Verilog, Designing and Verifying a 4 bit Serial adder as shown in below block diagram?</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2/7/2022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1028" name="Picture 4">
            <a:extLst>
              <a:ext uri="{FF2B5EF4-FFF2-40B4-BE49-F238E27FC236}">
                <a16:creationId xmlns:a16="http://schemas.microsoft.com/office/drawing/2014/main" xmlns="" id="{B32EF5F8-A59D-40E0-B808-B9210CA7BF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2514600"/>
            <a:ext cx="5181600"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4738</TotalTime>
  <Words>1341</Words>
  <Application>Microsoft Office PowerPoint</Application>
  <PresentationFormat>On-screen Show (4:3)</PresentationFormat>
  <Paragraphs>161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Design and Verification of 4-bit serial adder using Verilog</vt:lpstr>
      <vt:lpstr>Presentation Outline</vt:lpstr>
      <vt:lpstr>Overview of the Company</vt:lpstr>
      <vt:lpstr>Overview of the Company</vt:lpstr>
      <vt:lpstr>Products Made by Company</vt:lpstr>
      <vt:lpstr>Program Description</vt:lpstr>
      <vt:lpstr>Internship work Description</vt:lpstr>
      <vt:lpstr>Adders and its applications</vt:lpstr>
      <vt:lpstr>Work Carried Out ( 4-bit serial adder )</vt:lpstr>
      <vt:lpstr>Work Carried Out ( 4-bit serial adder )</vt:lpstr>
      <vt:lpstr>Work Carried Out ( 4-bit serial adder )</vt:lpstr>
      <vt:lpstr>Work Carried Out ( 4-bit serial adder )</vt:lpstr>
      <vt:lpstr>Work Carried Out ( 4-bit serial adder )</vt:lpstr>
      <vt:lpstr>Work Carried Out ( 4-bit serial adder )</vt:lpstr>
      <vt:lpstr>Work Carried Out ( 4-bit serial adder )</vt:lpstr>
      <vt:lpstr>Work Carried Out ( 4-bit serial adder )</vt:lpstr>
      <vt:lpstr>Work Carried Out ( 4-bit serial adder )</vt:lpstr>
      <vt:lpstr>Work Carried Out ( 4-bit serial adder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LOHITH</cp:lastModifiedBy>
  <cp:revision>60</cp:revision>
  <dcterms:created xsi:type="dcterms:W3CDTF">2006-08-16T00:00:00Z</dcterms:created>
  <dcterms:modified xsi:type="dcterms:W3CDTF">2022-02-06T20:44:51Z</dcterms:modified>
</cp:coreProperties>
</file>