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70" r:id="rId2"/>
    <p:sldId id="256" r:id="rId3"/>
    <p:sldId id="277" r:id="rId4"/>
    <p:sldId id="274" r:id="rId5"/>
    <p:sldId id="271" r:id="rId6"/>
    <p:sldId id="281" r:id="rId7"/>
    <p:sldId id="291" r:id="rId8"/>
    <p:sldId id="279" r:id="rId9"/>
    <p:sldId id="280" r:id="rId10"/>
    <p:sldId id="29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8" d="100"/>
          <a:sy n="98" d="100"/>
        </p:scale>
        <p:origin x="-994"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D7D9A4-864C-425A-A0E2-E462B7191CCD}" type="datetimeFigureOut">
              <a:rPr lang="en-US" smtClean="0"/>
              <a:pPr/>
              <a:t>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DD7797-0E61-462D-AFD1-109569B13C65}" type="slidenum">
              <a:rPr lang="en-US" smtClean="0"/>
              <a:pPr/>
              <a:t>‹#›</a:t>
            </a:fld>
            <a:endParaRPr lang="en-US"/>
          </a:p>
        </p:txBody>
      </p:sp>
    </p:spTree>
    <p:extLst>
      <p:ext uri="{BB962C8B-B14F-4D97-AF65-F5344CB8AC3E}">
        <p14:creationId xmlns:p14="http://schemas.microsoft.com/office/powerpoint/2010/main" xmlns="" val="20124776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57A201-3D04-47CC-A82F-11BC07E53FD5}" type="datetimeFigureOut">
              <a:rPr lang="en-US" smtClean="0"/>
              <a:pPr/>
              <a:t>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6A691-D0B5-41B4-960D-285FD24C2D45}" type="slidenum">
              <a:rPr lang="en-US" smtClean="0"/>
              <a:pPr/>
              <a:t>‹#›</a:t>
            </a:fld>
            <a:endParaRPr lang="en-US"/>
          </a:p>
        </p:txBody>
      </p:sp>
    </p:spTree>
    <p:extLst>
      <p:ext uri="{BB962C8B-B14F-4D97-AF65-F5344CB8AC3E}">
        <p14:creationId xmlns:p14="http://schemas.microsoft.com/office/powerpoint/2010/main" xmlns="" val="6577117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352353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981786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352353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322824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958780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534600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534600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981786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981786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981786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13B166-C7D6-4C94-A6BD-5B1BBEDA4C48}" type="datetime1">
              <a:rPr lang="en-US" smtClean="0"/>
              <a:pPr/>
              <a:t>2/6/2022</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D4D53-478D-4793-8D8C-E4ABC8799B41}" type="datetime1">
              <a:rPr lang="en-US" smtClean="0"/>
              <a:pPr/>
              <a:t>2/6/2022</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BA153E-3C25-492C-83EA-B515869BC366}" type="datetime1">
              <a:rPr lang="en-US" smtClean="0"/>
              <a:pPr/>
              <a:t>2/6/2022</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229871-6294-4FDC-ADFB-03568C29F7D6}" type="datetime1">
              <a:rPr lang="en-US" smtClean="0"/>
              <a:pPr/>
              <a:t>2/6/2022</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B815F-E36B-43A6-831C-C1EAFFD9FEDA}" type="datetime1">
              <a:rPr lang="en-US" smtClean="0"/>
              <a:pPr/>
              <a:t>2/6/2022</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86034-6584-4FEB-842B-02B8F09CF863}" type="datetime1">
              <a:rPr lang="en-US" smtClean="0"/>
              <a:pPr/>
              <a:t>2/6/2022</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7E5B39-4D72-42B0-9EF8-9F09B6A7862F}" type="datetime1">
              <a:rPr lang="en-US" smtClean="0"/>
              <a:pPr/>
              <a:t>2/6/2022</a:t>
            </a:fld>
            <a:endParaRPr lang="en-US"/>
          </a:p>
        </p:txBody>
      </p:sp>
      <p:sp>
        <p:nvSpPr>
          <p:cNvPr id="8" name="Footer Placeholder 7"/>
          <p:cNvSpPr>
            <a:spLocks noGrp="1"/>
          </p:cNvSpPr>
          <p:nvPr>
            <p:ph type="ftr" sz="quarter" idx="11"/>
          </p:nvPr>
        </p:nvSpPr>
        <p:spPr/>
        <p:txBody>
          <a:bodyPr/>
          <a:lstStyle/>
          <a:p>
            <a:r>
              <a:rPr lang="en-US"/>
              <a:t>Dept. of ECE, NMIT, Bangalore-64</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7F936D-E883-4531-8AEF-F8AE01E88733}" type="datetime1">
              <a:rPr lang="en-US" smtClean="0"/>
              <a:pPr/>
              <a:t>2/6/2022</a:t>
            </a:fld>
            <a:endParaRPr lang="en-US"/>
          </a:p>
        </p:txBody>
      </p:sp>
      <p:sp>
        <p:nvSpPr>
          <p:cNvPr id="4" name="Footer Placeholder 3"/>
          <p:cNvSpPr>
            <a:spLocks noGrp="1"/>
          </p:cNvSpPr>
          <p:nvPr>
            <p:ph type="ftr" sz="quarter" idx="11"/>
          </p:nvPr>
        </p:nvSpPr>
        <p:spPr/>
        <p:txBody>
          <a:bodyPr/>
          <a:lstStyle/>
          <a:p>
            <a:r>
              <a:rPr lang="en-US"/>
              <a:t>Dept. of ECE, NMIT, Bangalore-64</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F7B00-5559-4C0B-A04A-2A61C1D412D8}" type="datetime1">
              <a:rPr lang="en-US" smtClean="0"/>
              <a:pPr/>
              <a:t>2/6/2022</a:t>
            </a:fld>
            <a:endParaRPr lang="en-US"/>
          </a:p>
        </p:txBody>
      </p:sp>
      <p:sp>
        <p:nvSpPr>
          <p:cNvPr id="3" name="Footer Placeholder 2"/>
          <p:cNvSpPr>
            <a:spLocks noGrp="1"/>
          </p:cNvSpPr>
          <p:nvPr>
            <p:ph type="ftr" sz="quarter" idx="11"/>
          </p:nvPr>
        </p:nvSpPr>
        <p:spPr/>
        <p:txBody>
          <a:bodyPr/>
          <a:lstStyle/>
          <a:p>
            <a:r>
              <a:rPr lang="en-US"/>
              <a:t>Dept. of ECE, NMIT, Bangalore-64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B09C-8B88-4EE5-A6E5-A23145D8C69B}" type="datetime1">
              <a:rPr lang="en-US" smtClean="0"/>
              <a:pPr/>
              <a:t>2/6/2022</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FAC93-0C6C-42E5-BB9F-89E4B9974B73}" type="datetime1">
              <a:rPr lang="en-US" smtClean="0"/>
              <a:pPr/>
              <a:t>2/6/2022</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CF5A0-9552-4C4C-8A8F-2A5A2C8C8E36}" type="datetime1">
              <a:rPr lang="en-US" smtClean="0"/>
              <a:pPr/>
              <a:t>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ECE, NMIT, Bangalore-64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01762"/>
            <a:ext cx="8229600" cy="4954587"/>
          </a:xfrm>
        </p:spPr>
        <p:txBody>
          <a:bodyPr>
            <a:normAutofit fontScale="85000" lnSpcReduction="20000"/>
          </a:bodyPr>
          <a:lstStyle/>
          <a:p>
            <a:pPr marL="0" indent="0">
              <a:buNone/>
            </a:pPr>
            <a:endParaRPr lang="en-US" dirty="0"/>
          </a:p>
          <a:p>
            <a:pPr marL="0" indent="0">
              <a:buNone/>
            </a:pPr>
            <a:endParaRPr lang="en-US" dirty="0"/>
          </a:p>
          <a:p>
            <a:pPr marL="0" indent="0" algn="ctr">
              <a:buNone/>
            </a:pPr>
            <a:endParaRPr lang="en-US" sz="2000" u="sng" dirty="0">
              <a:latin typeface="Times New Roman" pitchFamily="18" charset="0"/>
              <a:cs typeface="Times New Roman" pitchFamily="18" charset="0"/>
            </a:endParaRPr>
          </a:p>
          <a:p>
            <a:pPr marL="0" indent="0" algn="ctr">
              <a:buNone/>
            </a:pPr>
            <a:endParaRPr lang="en-US" sz="2000" u="sng" dirty="0">
              <a:latin typeface="Times New Roman" pitchFamily="18" charset="0"/>
              <a:cs typeface="Times New Roman" pitchFamily="18" charset="0"/>
            </a:endParaRPr>
          </a:p>
          <a:p>
            <a:pPr marL="0" indent="0" algn="ctr">
              <a:buNone/>
            </a:pPr>
            <a:endParaRPr lang="en-US" sz="2000" u="sng" dirty="0">
              <a:latin typeface="Times New Roman" pitchFamily="18" charset="0"/>
              <a:cs typeface="Times New Roman" pitchFamily="18" charset="0"/>
            </a:endParaRPr>
          </a:p>
          <a:p>
            <a:pPr marL="0" indent="0" algn="ctr">
              <a:buNone/>
            </a:pPr>
            <a:endParaRPr lang="en-US" sz="1800" dirty="0">
              <a:latin typeface="Times New Roman" pitchFamily="18" charset="0"/>
              <a:cs typeface="Times New Roman" pitchFamily="18" charset="0"/>
            </a:endParaRPr>
          </a:p>
          <a:p>
            <a:pPr marL="0" indent="0" algn="ctr">
              <a:buNone/>
            </a:pPr>
            <a:r>
              <a:rPr lang="en-US" sz="2400" b="1" dirty="0">
                <a:latin typeface="Times New Roman" pitchFamily="18" charset="0"/>
                <a:cs typeface="Times New Roman" pitchFamily="18" charset="0"/>
              </a:rPr>
              <a:t>R.MEGHANA            1NT18EC118</a:t>
            </a:r>
          </a:p>
          <a:p>
            <a:pPr marL="0" indent="0" algn="ctr">
              <a:buNone/>
            </a:pPr>
            <a:endParaRPr lang="en-US" dirty="0">
              <a:latin typeface="Times New Roman" pitchFamily="18" charset="0"/>
              <a:cs typeface="Times New Roman" pitchFamily="18" charset="0"/>
            </a:endParaRPr>
          </a:p>
          <a:p>
            <a:pPr marL="0" indent="0" algn="ctr">
              <a:buNone/>
            </a:pPr>
            <a:endParaRPr lang="en-US" sz="1400" b="1" dirty="0">
              <a:latin typeface="Times New Roman" pitchFamily="18" charset="0"/>
              <a:cs typeface="Times New Roman" pitchFamily="18" charset="0"/>
            </a:endParaRPr>
          </a:p>
          <a:p>
            <a:pPr marL="0" indent="0" algn="ctr">
              <a:buNone/>
            </a:pPr>
            <a:endParaRPr lang="en-US" sz="1400" b="1" dirty="0">
              <a:latin typeface="Times New Roman" pitchFamily="18" charset="0"/>
              <a:cs typeface="Times New Roman" pitchFamily="18" charset="0"/>
            </a:endParaRPr>
          </a:p>
          <a:p>
            <a:pPr marL="0" indent="0" algn="ctr">
              <a:buNone/>
            </a:pPr>
            <a:endParaRPr lang="en-US" sz="1400" b="1" dirty="0">
              <a:latin typeface="Times New Roman" pitchFamily="18" charset="0"/>
              <a:cs typeface="Times New Roman" pitchFamily="18" charset="0"/>
            </a:endParaRPr>
          </a:p>
          <a:p>
            <a:pPr marL="0" indent="0" algn="ctr">
              <a:buNone/>
            </a:pPr>
            <a:r>
              <a:rPr lang="en-US" sz="1400" b="1" dirty="0">
                <a:latin typeface="Times New Roman" pitchFamily="18" charset="0"/>
                <a:cs typeface="Times New Roman" pitchFamily="18" charset="0"/>
              </a:rPr>
              <a:t>Under the Guidance of</a:t>
            </a:r>
          </a:p>
          <a:p>
            <a:pPr marL="0" indent="0" algn="ctr">
              <a:buNone/>
            </a:pPr>
            <a:r>
              <a:rPr lang="en-US" sz="1500" b="1" dirty="0" err="1">
                <a:latin typeface="Times New Roman" pitchFamily="18" charset="0"/>
                <a:cs typeface="Times New Roman" pitchFamily="18" charset="0"/>
              </a:rPr>
              <a:t>Dr.Sowmya</a:t>
            </a:r>
            <a:r>
              <a:rPr lang="en-US" sz="1500" b="1" dirty="0">
                <a:latin typeface="Times New Roman" pitchFamily="18" charset="0"/>
                <a:cs typeface="Times New Roman" pitchFamily="18" charset="0"/>
              </a:rPr>
              <a:t> </a:t>
            </a:r>
            <a:r>
              <a:rPr lang="en-US" sz="1500" b="1" dirty="0" err="1">
                <a:latin typeface="Times New Roman" pitchFamily="18" charset="0"/>
                <a:cs typeface="Times New Roman" pitchFamily="18" charset="0"/>
              </a:rPr>
              <a:t>Madhavan</a:t>
            </a:r>
            <a:endParaRPr lang="en-US" sz="1500" b="1" dirty="0">
              <a:latin typeface="Times New Roman" pitchFamily="18" charset="0"/>
              <a:cs typeface="Times New Roman" pitchFamily="18" charset="0"/>
            </a:endParaRPr>
          </a:p>
          <a:p>
            <a:pPr marL="0" indent="0" algn="ctr">
              <a:buNone/>
            </a:pPr>
            <a:r>
              <a:rPr lang="en-US" sz="1200" dirty="0">
                <a:latin typeface="Times New Roman" pitchFamily="18" charset="0"/>
                <a:cs typeface="Times New Roman" pitchFamily="18" charset="0"/>
              </a:rPr>
              <a:t>Associate Professor</a:t>
            </a:r>
          </a:p>
          <a:p>
            <a:pPr marL="0" indent="0" algn="ctr">
              <a:buNone/>
            </a:pPr>
            <a:r>
              <a:rPr lang="en-US" sz="1200" dirty="0">
                <a:latin typeface="Times New Roman" pitchFamily="18" charset="0"/>
                <a:cs typeface="Times New Roman" pitchFamily="18" charset="0"/>
              </a:rPr>
              <a:t>Dept. of Electronics and Communication</a:t>
            </a:r>
          </a:p>
          <a:p>
            <a:pPr marL="0" indent="0" algn="ctr">
              <a:buNone/>
            </a:pPr>
            <a:r>
              <a:rPr lang="en-US" sz="1200" dirty="0">
                <a:latin typeface="Times New Roman" pitchFamily="18" charset="0"/>
                <a:cs typeface="Times New Roman" pitchFamily="18" charset="0"/>
              </a:rPr>
              <a:t>Engineering</a:t>
            </a:r>
          </a:p>
          <a:p>
            <a:pPr marL="0" indent="0" algn="ctr">
              <a:buNone/>
            </a:pPr>
            <a:r>
              <a:rPr lang="en-US" sz="1200" dirty="0" err="1">
                <a:latin typeface="Times New Roman" pitchFamily="18" charset="0"/>
                <a:cs typeface="Times New Roman" pitchFamily="18" charset="0"/>
              </a:rPr>
              <a:t>Nitte</a:t>
            </a:r>
            <a:r>
              <a:rPr lang="en-US" sz="1200" dirty="0">
                <a:latin typeface="Times New Roman" pitchFamily="18" charset="0"/>
                <a:cs typeface="Times New Roman" pitchFamily="18" charset="0"/>
              </a:rPr>
              <a:t> Meenakshi Institute of Technology</a:t>
            </a:r>
          </a:p>
          <a:p>
            <a:pPr marL="0" indent="0" algn="ctr">
              <a:buNone/>
            </a:pPr>
            <a:r>
              <a:rPr lang="en-US" sz="1200" dirty="0">
                <a:latin typeface="Times New Roman" pitchFamily="18" charset="0"/>
                <a:cs typeface="Times New Roman" pitchFamily="18" charset="0"/>
              </a:rPr>
              <a:t>Yelahanka, Bangalore-560064</a:t>
            </a:r>
          </a:p>
          <a:p>
            <a:pPr marL="0" indent="0" algn="ctr">
              <a:buNone/>
            </a:pPr>
            <a:endParaRPr lang="en-US" sz="1200" dirty="0">
              <a:latin typeface="Times New Roman" pitchFamily="18" charset="0"/>
              <a:cs typeface="Times New Roman" pitchFamily="18" charset="0"/>
            </a:endParaRPr>
          </a:p>
          <a:p>
            <a:pPr marL="0" indent="0" algn="ctr">
              <a:buNone/>
            </a:pPr>
            <a:r>
              <a:rPr lang="en-US" sz="1200" dirty="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CB28C256-BA31-4BE2-88A4-7A2E4C261B41}" type="datetime1">
              <a:rPr lang="en-US" smtClean="0">
                <a:latin typeface="Times New Roman" pitchFamily="18" charset="0"/>
                <a:cs typeface="Times New Roman" pitchFamily="18" charset="0"/>
              </a:rPr>
              <a:p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9" name="TextBox 8">
            <a:extLst>
              <a:ext uri="{FF2B5EF4-FFF2-40B4-BE49-F238E27FC236}">
                <a16:creationId xmlns:a16="http://schemas.microsoft.com/office/drawing/2014/main" xmlns="" id="{25DC99B2-CC99-45DD-B65A-EA637BB18577}"/>
              </a:ext>
            </a:extLst>
          </p:cNvPr>
          <p:cNvSpPr txBox="1"/>
          <p:nvPr/>
        </p:nvSpPr>
        <p:spPr>
          <a:xfrm>
            <a:off x="0" y="2057400"/>
            <a:ext cx="9144000" cy="461665"/>
          </a:xfrm>
          <a:prstGeom prst="rect">
            <a:avLst/>
          </a:prstGeom>
          <a:noFill/>
        </p:spPr>
        <p:txBody>
          <a:bodyPr wrap="square">
            <a:spAutoFit/>
          </a:bodyPr>
          <a:lstStyle/>
          <a:p>
            <a:pPr algn="ctr"/>
            <a:r>
              <a:rPr lang="en-US" sz="2400" b="1" dirty="0">
                <a:solidFill>
                  <a:srgbClr val="0070C0"/>
                </a:solidFill>
                <a:latin typeface="Bookman Old Style" pitchFamily="18" charset="0"/>
              </a:rPr>
              <a:t>INTERNSHIP PRESENTATION</a:t>
            </a:r>
            <a:endParaRPr lang="en-US" sz="2400" dirty="0">
              <a:solidFill>
                <a:srgbClr val="0070C0"/>
              </a:solidFill>
            </a:endParaRPr>
          </a:p>
        </p:txBody>
      </p:sp>
      <p:sp>
        <p:nvSpPr>
          <p:cNvPr id="19" name="Title 1">
            <a:extLst>
              <a:ext uri="{FF2B5EF4-FFF2-40B4-BE49-F238E27FC236}">
                <a16:creationId xmlns:a16="http://schemas.microsoft.com/office/drawing/2014/main" xmlns="" id="{BBB39431-FB41-42A7-9D33-B58D41187BBD}"/>
              </a:ext>
            </a:extLst>
          </p:cNvPr>
          <p:cNvSpPr>
            <a:spLocks noGrp="1"/>
          </p:cNvSpPr>
          <p:nvPr>
            <p:ph type="title"/>
          </p:nvPr>
        </p:nvSpPr>
        <p:spPr>
          <a:xfrm>
            <a:off x="1249" y="-28846"/>
            <a:ext cx="9144000" cy="1248046"/>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Design and Verification </a:t>
            </a:r>
            <a:r>
              <a:rPr lang="en-US" sz="3600" b="1" dirty="0" smtClean="0">
                <a:solidFill>
                  <a:schemeClr val="bg1"/>
                </a:solidFill>
                <a:latin typeface="Times New Roman" pitchFamily="18" charset="0"/>
                <a:cs typeface="Times New Roman" pitchFamily="18" charset="0"/>
              </a:rPr>
              <a:t>of 4-bit serial adder using Verilog</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788692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rgbClr val="0000FF"/>
          </a:solidFill>
        </p:spPr>
        <p:txBody>
          <a:bodyPr>
            <a:normAutofit/>
          </a:bodyPr>
          <a:lstStyle/>
          <a:p>
            <a:r>
              <a:rPr lang="en-US" sz="3600" b="1" smtClean="0">
                <a:solidFill>
                  <a:schemeClr val="bg1"/>
                </a:solidFill>
                <a:latin typeface="Times New Roman" pitchFamily="18" charset="0"/>
                <a:cs typeface="Times New Roman" pitchFamily="18" charset="0"/>
              </a:rPr>
              <a:t>Conclusion</a:t>
            </a:r>
            <a:endParaRPr lang="en-US" sz="3600" b="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525963"/>
          </a:xfrm>
        </p:spPr>
        <p:txBody>
          <a:bodyPr>
            <a:normAutofit/>
          </a:bodyPr>
          <a:lstStyle/>
          <a:p>
            <a:pPr algn="just">
              <a:buNone/>
            </a:pPr>
            <a:endParaRPr lang="en-US" sz="1800" dirty="0">
              <a:latin typeface="Times New Roman" panose="02020603050405020304" pitchFamily="18" charset="0"/>
              <a:cs typeface="Times New Roman" panose="02020603050405020304" pitchFamily="18" charset="0"/>
            </a:endParaRPr>
          </a:p>
          <a:p>
            <a:pPr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xmlns="" val="1929298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 y="-9993"/>
            <a:ext cx="9144000" cy="1305393"/>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Presentation Outline</a:t>
            </a:r>
          </a:p>
        </p:txBody>
      </p:sp>
      <p:sp>
        <p:nvSpPr>
          <p:cNvPr id="3" name="Content Placeholder 2"/>
          <p:cNvSpPr>
            <a:spLocks noGrp="1"/>
          </p:cNvSpPr>
          <p:nvPr>
            <p:ph idx="1"/>
          </p:nvPr>
        </p:nvSpPr>
        <p:spPr>
          <a:xfrm>
            <a:off x="457200" y="1600200"/>
            <a:ext cx="8229600" cy="4186254"/>
          </a:xfrm>
        </p:spPr>
        <p:txBody>
          <a:bodyPr>
            <a:normAutofit/>
          </a:bodyPr>
          <a:lstStyle/>
          <a:p>
            <a:pPr>
              <a:lnSpc>
                <a:spcPct val="200000"/>
              </a:lnSpc>
            </a:pPr>
            <a:r>
              <a:rPr lang="en-US" sz="1800" dirty="0">
                <a:latin typeface="Times New Roman" pitchFamily="18" charset="0"/>
                <a:cs typeface="Times New Roman" pitchFamily="18" charset="0"/>
              </a:rPr>
              <a:t>Overview of the Company</a:t>
            </a:r>
          </a:p>
          <a:p>
            <a:pPr>
              <a:lnSpc>
                <a:spcPct val="200000"/>
              </a:lnSpc>
            </a:pPr>
            <a:r>
              <a:rPr lang="en-US" sz="1800" dirty="0">
                <a:latin typeface="Times New Roman" pitchFamily="18" charset="0"/>
                <a:cs typeface="Times New Roman" pitchFamily="18" charset="0"/>
              </a:rPr>
              <a:t>Products made by </a:t>
            </a:r>
            <a:r>
              <a:rPr lang="en-US" sz="1800" dirty="0" smtClean="0">
                <a:latin typeface="Times New Roman" pitchFamily="18" charset="0"/>
                <a:cs typeface="Times New Roman" pitchFamily="18" charset="0"/>
              </a:rPr>
              <a:t>Company</a:t>
            </a:r>
          </a:p>
          <a:p>
            <a:pPr>
              <a:lnSpc>
                <a:spcPct val="200000"/>
              </a:lnSpc>
            </a:pPr>
            <a:r>
              <a:rPr lang="en-IN" sz="1800" dirty="0" smtClean="0">
                <a:latin typeface="Times New Roman" pitchFamily="18" charset="0"/>
                <a:cs typeface="Times New Roman" pitchFamily="18" charset="0"/>
              </a:rPr>
              <a:t>Program </a:t>
            </a:r>
            <a:r>
              <a:rPr lang="en-IN" sz="1800" dirty="0" smtClean="0">
                <a:latin typeface="Times New Roman" pitchFamily="18" charset="0"/>
                <a:cs typeface="Times New Roman" pitchFamily="18" charset="0"/>
              </a:rPr>
              <a:t>Description</a:t>
            </a:r>
            <a:endParaRPr lang="en-IN" sz="1800" dirty="0" smtClean="0">
              <a:latin typeface="Times New Roman" pitchFamily="18" charset="0"/>
              <a:cs typeface="Times New Roman" pitchFamily="18" charset="0"/>
            </a:endParaRPr>
          </a:p>
          <a:p>
            <a:pPr>
              <a:lnSpc>
                <a:spcPct val="200000"/>
              </a:lnSpc>
            </a:pPr>
            <a:r>
              <a:rPr lang="en-IN" sz="1800" dirty="0" err="1" smtClean="0">
                <a:latin typeface="Times New Roman" pitchFamily="18" charset="0"/>
                <a:cs typeface="Times New Roman" pitchFamily="18" charset="0"/>
              </a:rPr>
              <a:t>Breif</a:t>
            </a:r>
            <a:r>
              <a:rPr lang="en-IN" sz="1800" dirty="0" smtClean="0">
                <a:latin typeface="Times New Roman" pitchFamily="18" charset="0"/>
                <a:cs typeface="Times New Roman" pitchFamily="18" charset="0"/>
              </a:rPr>
              <a:t> on the Work Carried Out</a:t>
            </a:r>
            <a:endParaRPr lang="en-US" sz="1800" dirty="0" smtClean="0">
              <a:latin typeface="Times New Roman" pitchFamily="18" charset="0"/>
              <a:cs typeface="Times New Roman" pitchFamily="18" charset="0"/>
            </a:endParaRPr>
          </a:p>
          <a:p>
            <a:pPr>
              <a:lnSpc>
                <a:spcPct val="200000"/>
              </a:lnSpc>
            </a:pPr>
            <a:r>
              <a:rPr lang="en-IN" sz="1800" dirty="0" smtClean="0">
                <a:latin typeface="Times New Roman" pitchFamily="18" charset="0"/>
                <a:cs typeface="Times New Roman" pitchFamily="18" charset="0"/>
              </a:rPr>
              <a:t>Conclusion</a:t>
            </a: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9225918-4B1F-407E-95F6-5E3A63A61B6D}" type="datetime1">
              <a:rPr lang="en-US" smtClean="0">
                <a:latin typeface="Times New Roman" pitchFamily="18" charset="0"/>
                <a:cs typeface="Times New Roman" pitchFamily="18" charset="0"/>
              </a:rPr>
              <a:p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xmlns="" val="4154267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Overview of the Company</a:t>
            </a: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latin typeface="Times New Roman" pitchFamily="18" charset="0"/>
                <a:cs typeface="Times New Roman" pitchFamily="18" charset="0"/>
              </a:rPr>
              <a:t>Dept. of ECE, NMIT, Bangalore-64</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pic>
        <p:nvPicPr>
          <p:cNvPr id="10" name="Picture 2" descr="Entuple Technologies | Ansys, Cadence, Orcad, DFR Solutions, MITS &amp;amp; Wavect  - Solutions Provider">
            <a:extLst>
              <a:ext uri="{FF2B5EF4-FFF2-40B4-BE49-F238E27FC236}">
                <a16:creationId xmlns:a16="http://schemas.microsoft.com/office/drawing/2014/main" xmlns="" id="{695151B9-BF36-478E-A7AC-DC2804653BEE}"/>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tretch>
            <a:fillRect/>
          </a:stretch>
        </p:blipFill>
        <p:spPr bwMode="auto">
          <a:xfrm>
            <a:off x="1485122" y="1371600"/>
            <a:ext cx="6172200" cy="2575249"/>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a:extLst>
              <a:ext uri="{FF2B5EF4-FFF2-40B4-BE49-F238E27FC236}">
                <a16:creationId xmlns:a16="http://schemas.microsoft.com/office/drawing/2014/main" xmlns="" id="{BAE87D76-BA0D-469D-B02C-13E0D5118F23}"/>
              </a:ext>
            </a:extLst>
          </p:cNvPr>
          <p:cNvSpPr txBox="1"/>
          <p:nvPr/>
        </p:nvSpPr>
        <p:spPr>
          <a:xfrm>
            <a:off x="570722" y="4470737"/>
            <a:ext cx="8001000" cy="249299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GB" sz="1600" b="0" i="0" dirty="0">
                <a:solidFill>
                  <a:srgbClr val="212529"/>
                </a:solidFill>
                <a:effectLst/>
                <a:latin typeface="Times New Roman" panose="02020603050405020304" pitchFamily="18" charset="0"/>
                <a:cs typeface="Times New Roman" panose="02020603050405020304" pitchFamily="18" charset="0"/>
              </a:rPr>
              <a:t>Head Quartered at Bangalore, India, </a:t>
            </a:r>
            <a:r>
              <a:rPr lang="en-GB" sz="1600" b="0" i="0" dirty="0" err="1">
                <a:solidFill>
                  <a:srgbClr val="212529"/>
                </a:solidFill>
                <a:effectLst/>
                <a:latin typeface="Times New Roman" panose="02020603050405020304" pitchFamily="18" charset="0"/>
                <a:cs typeface="Times New Roman" panose="02020603050405020304" pitchFamily="18" charset="0"/>
              </a:rPr>
              <a:t>Entuple</a:t>
            </a:r>
            <a:r>
              <a:rPr lang="en-GB" sz="1600" b="0" i="0" dirty="0">
                <a:solidFill>
                  <a:srgbClr val="212529"/>
                </a:solidFill>
                <a:effectLst/>
                <a:latin typeface="Times New Roman" panose="02020603050405020304" pitchFamily="18" charset="0"/>
                <a:cs typeface="Times New Roman" panose="02020603050405020304" pitchFamily="18" charset="0"/>
              </a:rPr>
              <a:t> Technologies was Founded on 1st January 2010 by professionals with a combined experience of over 80 years in the Electronics Industry.</a:t>
            </a:r>
          </a:p>
          <a:p>
            <a:pPr marL="285750" indent="-285750" algn="just">
              <a:lnSpc>
                <a:spcPct val="150000"/>
              </a:lnSpc>
              <a:buFont typeface="Wingdings" panose="05000000000000000000" pitchFamily="2" charset="2"/>
              <a:buChar char="Ø"/>
            </a:pPr>
            <a:r>
              <a:rPr lang="en-GB" sz="1600" b="0" i="0" dirty="0">
                <a:solidFill>
                  <a:srgbClr val="212529"/>
                </a:solidFill>
                <a:effectLst/>
                <a:latin typeface="Times New Roman" panose="02020603050405020304" pitchFamily="18" charset="0"/>
                <a:cs typeface="Times New Roman" panose="02020603050405020304" pitchFamily="18" charset="0"/>
              </a:rPr>
              <a:t>Combined from the words "Enable" and "n-tuple", </a:t>
            </a:r>
            <a:r>
              <a:rPr lang="en-GB" sz="1600" b="0" i="0" dirty="0" err="1">
                <a:solidFill>
                  <a:srgbClr val="212529"/>
                </a:solidFill>
                <a:effectLst/>
                <a:latin typeface="Times New Roman" panose="02020603050405020304" pitchFamily="18" charset="0"/>
                <a:cs typeface="Times New Roman" panose="02020603050405020304" pitchFamily="18" charset="0"/>
              </a:rPr>
              <a:t>Entuple</a:t>
            </a:r>
            <a:r>
              <a:rPr lang="en-GB" sz="1600" b="0" i="0" dirty="0">
                <a:solidFill>
                  <a:srgbClr val="212529"/>
                </a:solidFill>
                <a:effectLst/>
                <a:latin typeface="Times New Roman" panose="02020603050405020304" pitchFamily="18" charset="0"/>
                <a:cs typeface="Times New Roman" panose="02020603050405020304" pitchFamily="18" charset="0"/>
              </a:rPr>
              <a:t> is suggestive of enabling multi-dimensional possibilities and growth for all their stakeholders.</a:t>
            </a:r>
          </a:p>
          <a:p>
            <a:pPr marL="285750" indent="-285750" algn="just">
              <a:buFont typeface="Wingdings" panose="05000000000000000000" pitchFamily="2" charset="2"/>
              <a:buChar char="Ø"/>
            </a:pPr>
            <a:endParaRPr lang="en-GB" sz="1800" b="0" i="0" dirty="0">
              <a:solidFill>
                <a:srgbClr val="212529"/>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GB" sz="1800" b="0" i="0" dirty="0">
              <a:solidFill>
                <a:srgbClr val="2125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88887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Overview of the Company</a:t>
            </a: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GB" sz="1600" b="0" i="0" dirty="0" smtClean="0">
                <a:solidFill>
                  <a:srgbClr val="323232"/>
                </a:solidFill>
                <a:effectLst/>
                <a:latin typeface="Times New Roman" panose="02020603050405020304" pitchFamily="18" charset="0"/>
                <a:cs typeface="Times New Roman" panose="02020603050405020304" pitchFamily="18" charset="0"/>
              </a:rPr>
              <a:t>The objective of the company is </a:t>
            </a:r>
            <a:r>
              <a:rPr lang="en-GB" sz="1600" dirty="0" smtClean="0">
                <a:solidFill>
                  <a:srgbClr val="212529"/>
                </a:solidFill>
                <a:latin typeface="Times New Roman" panose="02020603050405020304" pitchFamily="18" charset="0"/>
                <a:cs typeface="Times New Roman" panose="02020603050405020304" pitchFamily="18" charset="0"/>
              </a:rPr>
              <a:t>t</a:t>
            </a:r>
            <a:r>
              <a:rPr lang="en-GB" sz="1600" b="0" i="0" dirty="0" smtClean="0">
                <a:solidFill>
                  <a:srgbClr val="212529"/>
                </a:solidFill>
                <a:effectLst/>
                <a:latin typeface="Times New Roman" panose="02020603050405020304" pitchFamily="18" charset="0"/>
                <a:cs typeface="Times New Roman" panose="02020603050405020304" pitchFamily="18" charset="0"/>
              </a:rPr>
              <a:t>o provide precise quality solutions to their customers and win loyalty by leveraging their technical capability. Satisfaction of the customer is valued and is of paramount importance right from the beginning of the engagement with the customer.</a:t>
            </a:r>
          </a:p>
          <a:p>
            <a:pPr algn="just">
              <a:lnSpc>
                <a:spcPct val="150000"/>
              </a:lnSpc>
              <a:buFont typeface="Wingdings" panose="05000000000000000000" pitchFamily="2" charset="2"/>
              <a:buChar char="Ø"/>
            </a:pPr>
            <a:r>
              <a:rPr lang="en-GB" sz="1600" b="0" i="0" dirty="0" smtClean="0">
                <a:solidFill>
                  <a:srgbClr val="212529"/>
                </a:solidFill>
                <a:effectLst/>
                <a:latin typeface="Times New Roman" panose="02020603050405020304" pitchFamily="18" charset="0"/>
                <a:cs typeface="Times New Roman" panose="02020603050405020304" pitchFamily="18" charset="0"/>
              </a:rPr>
              <a:t>The management team with its experience in different sectors such as Aerospace &amp; Defence, Small &amp; Medium Business, Research &amp; Academia has joined together to build a world class team of Next Generation Solution Enablers in system design technologies. Partnering with technology leaders in such areas they also bring together a dynamic eco-system for their customers.</a:t>
            </a:r>
          </a:p>
          <a:p>
            <a:pPr algn="just">
              <a:lnSpc>
                <a:spcPct val="150000"/>
              </a:lnSpc>
              <a:buFont typeface="Wingdings" panose="05000000000000000000" pitchFamily="2" charset="2"/>
              <a:buChar char="Ø"/>
            </a:pPr>
            <a:r>
              <a:rPr lang="en-GB" sz="1600" b="0" i="0" dirty="0" smtClean="0">
                <a:solidFill>
                  <a:srgbClr val="212529"/>
                </a:solidFill>
                <a:effectLst/>
                <a:latin typeface="Times New Roman" panose="02020603050405020304" pitchFamily="18" charset="0"/>
                <a:cs typeface="Times New Roman" panose="02020603050405020304" pitchFamily="18" charset="0"/>
              </a:rPr>
              <a:t>In the academic sector, </a:t>
            </a:r>
            <a:r>
              <a:rPr lang="en-GB" sz="1600" b="0" i="0" dirty="0" err="1" smtClean="0">
                <a:solidFill>
                  <a:srgbClr val="212529"/>
                </a:solidFill>
                <a:effectLst/>
                <a:latin typeface="Times New Roman" panose="02020603050405020304" pitchFamily="18" charset="0"/>
                <a:cs typeface="Times New Roman" panose="02020603050405020304" pitchFamily="18" charset="0"/>
              </a:rPr>
              <a:t>Entuple</a:t>
            </a:r>
            <a:r>
              <a:rPr lang="en-GB" sz="1600" b="0" i="0" dirty="0" smtClean="0">
                <a:solidFill>
                  <a:srgbClr val="212529"/>
                </a:solidFill>
                <a:effectLst/>
                <a:latin typeface="Times New Roman" panose="02020603050405020304" pitchFamily="18" charset="0"/>
                <a:cs typeface="Times New Roman" panose="02020603050405020304" pitchFamily="18" charset="0"/>
              </a:rPr>
              <a:t> is committed to bridge the growing gap between curriculum and advancements in the industry by providing effective tools, technologies and enablement to the campuses.</a:t>
            </a:r>
            <a:endParaRPr lang="en-GB" sz="1600" b="0" i="0" dirty="0" smtClean="0">
              <a:solidFill>
                <a:srgbClr val="323232"/>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GB" sz="1800" b="0" i="0" dirty="0">
              <a:solidFill>
                <a:srgbClr val="212529"/>
              </a:solidFill>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xmlns="" val="106680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Products Made by Company</a:t>
            </a:r>
          </a:p>
        </p:txBody>
      </p:sp>
      <p:sp>
        <p:nvSpPr>
          <p:cNvPr id="3" name="Content Placeholder 2"/>
          <p:cNvSpPr>
            <a:spLocks noGrp="1"/>
          </p:cNvSpPr>
          <p:nvPr>
            <p:ph idx="1"/>
          </p:nvPr>
        </p:nvSpPr>
        <p:spPr/>
        <p:txBody>
          <a:bodyPr>
            <a:normAutofit lnSpcReduction="10000"/>
          </a:bodyPr>
          <a:lstStyle/>
          <a:p>
            <a:pPr algn="just">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Automated Test Equipment (ATE) </a:t>
            </a:r>
            <a:r>
              <a:rPr lang="en-US" sz="1600" dirty="0">
                <a:latin typeface="Times New Roman" panose="02020603050405020304" pitchFamily="18" charset="0"/>
                <a:cs typeface="Times New Roman" panose="02020603050405020304" pitchFamily="18" charset="0"/>
              </a:rPr>
              <a:t>: It </a:t>
            </a:r>
            <a:r>
              <a:rPr lang="en-GB" sz="1600" b="0" i="0" dirty="0">
                <a:solidFill>
                  <a:srgbClr val="212529"/>
                </a:solidFill>
                <a:effectLst/>
                <a:latin typeface="Times New Roman" panose="02020603050405020304" pitchFamily="18" charset="0"/>
                <a:cs typeface="Times New Roman" panose="02020603050405020304" pitchFamily="18" charset="0"/>
              </a:rPr>
              <a:t>plays a crucial role as it enables more vigorous testing at faster rates and in a more controlled manner than was previously possible using manual procedures. ATE can involve a single measurement made continuously at very high rates or multiple measurements made by a host of different instruments.</a:t>
            </a:r>
          </a:p>
          <a:p>
            <a:pPr algn="just">
              <a:lnSpc>
                <a:spcPct val="150000"/>
              </a:lnSpc>
              <a:buFont typeface="Wingdings" panose="05000000000000000000" pitchFamily="2" charset="2"/>
              <a:buChar char="Ø"/>
            </a:pPr>
            <a:r>
              <a:rPr lang="en-GB" sz="1600" b="1" i="0" dirty="0" err="1">
                <a:solidFill>
                  <a:srgbClr val="212529"/>
                </a:solidFill>
                <a:effectLst/>
                <a:latin typeface="Times New Roman" panose="02020603050405020304" pitchFamily="18" charset="0"/>
                <a:cs typeface="Times New Roman" panose="02020603050405020304" pitchFamily="18" charset="0"/>
              </a:rPr>
              <a:t>Wavect</a:t>
            </a:r>
            <a:r>
              <a:rPr lang="en-GB" sz="1600" b="1" i="0" dirty="0">
                <a:solidFill>
                  <a:srgbClr val="212529"/>
                </a:solidFill>
                <a:effectLst/>
                <a:latin typeface="Times New Roman" panose="02020603050405020304" pitchFamily="18" charset="0"/>
                <a:cs typeface="Times New Roman" panose="02020603050405020304" pitchFamily="18" charset="0"/>
              </a:rPr>
              <a:t> - Control and Measurements </a:t>
            </a:r>
            <a:r>
              <a:rPr lang="en-GB" sz="1600" b="0" i="0" dirty="0">
                <a:solidFill>
                  <a:srgbClr val="212529"/>
                </a:solidFill>
                <a:effectLst/>
                <a:latin typeface="Times New Roman" panose="02020603050405020304" pitchFamily="18" charset="0"/>
                <a:cs typeface="Times New Roman" panose="02020603050405020304" pitchFamily="18" charset="0"/>
              </a:rPr>
              <a:t>: Wavect real–time control prototyping system is modular, scalable and supported by a powerful model based design environment. It is ideal for leading edge research and development in power conversion systems. They provide example designs and hardware setups for applications such as Motor drives, Renewable Energy systems, Power Quality, Electric Vehicles and Microgrid etc.</a:t>
            </a:r>
          </a:p>
          <a:p>
            <a:pPr>
              <a:lnSpc>
                <a:spcPct val="150000"/>
              </a:lnSpc>
              <a:buFont typeface="Wingdings" panose="05000000000000000000" pitchFamily="2" charset="2"/>
              <a:buChar char="Ø"/>
            </a:pPr>
            <a:r>
              <a:rPr lang="en-GB" sz="1600" b="1" dirty="0">
                <a:effectLst/>
                <a:latin typeface="Times New Roman" panose="02020603050405020304" pitchFamily="18" charset="0"/>
                <a:cs typeface="Times New Roman" panose="02020603050405020304" pitchFamily="18" charset="0"/>
              </a:rPr>
              <a:t>Antenna Feed </a:t>
            </a:r>
            <a:r>
              <a:rPr lang="en-GB" sz="1600" dirty="0">
                <a:effectLst/>
                <a:latin typeface="Times New Roman" panose="02020603050405020304" pitchFamily="18" charset="0"/>
                <a:cs typeface="Times New Roman" panose="02020603050405020304" pitchFamily="18" charset="0"/>
              </a:rPr>
              <a:t>: An antenna feed may be insignificant in size but plays a very important role in attaining the required performance of the intended RF beam. At </a:t>
            </a:r>
            <a:r>
              <a:rPr lang="en-GB" sz="1600" dirty="0" err="1">
                <a:effectLst/>
                <a:latin typeface="Times New Roman" panose="02020603050405020304" pitchFamily="18" charset="0"/>
                <a:cs typeface="Times New Roman" panose="02020603050405020304" pitchFamily="18" charset="0"/>
              </a:rPr>
              <a:t>Entuple</a:t>
            </a:r>
            <a:r>
              <a:rPr lang="en-GB" sz="1600" dirty="0">
                <a:effectLst/>
                <a:latin typeface="Times New Roman" panose="02020603050405020304" pitchFamily="18" charset="0"/>
                <a:cs typeface="Times New Roman" panose="02020603050405020304" pitchFamily="18" charset="0"/>
              </a:rPr>
              <a:t>, they specialise in making custom feeds for particular applications.</a:t>
            </a:r>
          </a:p>
          <a:p>
            <a:pPr algn="just">
              <a:buFont typeface="Wingdings" panose="05000000000000000000" pitchFamily="2" charset="2"/>
              <a:buChar char="Ø"/>
            </a:pPr>
            <a:endParaRPr lang="en-US" sz="1800" b="0" i="0" dirty="0">
              <a:solidFill>
                <a:srgbClr val="212529"/>
              </a:solidFill>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xmlns="" val="27225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rgbClr val="0000FF"/>
          </a:solidFill>
        </p:spPr>
        <p:txBody>
          <a:bodyPr>
            <a:normAutofit/>
          </a:bodyPr>
          <a:lstStyle/>
          <a:p>
            <a:r>
              <a:rPr lang="en-IN" sz="3600" b="1" dirty="0" smtClean="0">
                <a:solidFill>
                  <a:schemeClr val="bg1"/>
                </a:solidFill>
                <a:latin typeface="Times New Roman" pitchFamily="18" charset="0"/>
                <a:cs typeface="Times New Roman" pitchFamily="18" charset="0"/>
              </a:rPr>
              <a:t>Program Description</a:t>
            </a:r>
            <a:endParaRPr lang="en-US" sz="3600" b="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IN" sz="1800" b="1" dirty="0" smtClean="0">
                <a:solidFill>
                  <a:srgbClr val="212529"/>
                </a:solidFill>
                <a:latin typeface="Times New Roman" pitchFamily="18" charset="0"/>
                <a:cs typeface="Times New Roman" pitchFamily="18" charset="0"/>
              </a:rPr>
              <a:t>Outcome of the session:</a:t>
            </a:r>
            <a:endParaRPr lang="en-US" sz="1800" b="1" dirty="0" smtClean="0">
              <a:latin typeface="Times New Roman" pitchFamily="18" charset="0"/>
              <a:cs typeface="Times New Roman" pitchFamily="18" charset="0"/>
            </a:endParaRPr>
          </a:p>
          <a:p>
            <a:pPr>
              <a:lnSpc>
                <a:spcPct val="150000"/>
              </a:lnSpc>
            </a:pPr>
            <a:r>
              <a:rPr lang="en-US" sz="1600" dirty="0" smtClean="0">
                <a:latin typeface="Times New Roman" pitchFamily="18" charset="0"/>
                <a:cs typeface="Times New Roman" pitchFamily="18" charset="0"/>
              </a:rPr>
              <a:t>Complete understanding of ASIC flow and FPGA flow</a:t>
            </a:r>
          </a:p>
          <a:p>
            <a:pPr>
              <a:lnSpc>
                <a:spcPct val="150000"/>
              </a:lnSpc>
            </a:pPr>
            <a:r>
              <a:rPr lang="en-US" sz="1600" dirty="0" smtClean="0">
                <a:latin typeface="Times New Roman" pitchFamily="18" charset="0"/>
                <a:cs typeface="Times New Roman" pitchFamily="18" charset="0"/>
              </a:rPr>
              <a:t>Learning Verilog constructs</a:t>
            </a:r>
          </a:p>
          <a:p>
            <a:pPr>
              <a:lnSpc>
                <a:spcPct val="150000"/>
              </a:lnSpc>
            </a:pPr>
            <a:r>
              <a:rPr lang="en-US" sz="1600" dirty="0" smtClean="0">
                <a:latin typeface="Times New Roman" pitchFamily="18" charset="0"/>
                <a:cs typeface="Times New Roman" pitchFamily="18" charset="0"/>
              </a:rPr>
              <a:t>Combinational circuit design using Verilog</a:t>
            </a:r>
          </a:p>
          <a:p>
            <a:pPr>
              <a:lnSpc>
                <a:spcPct val="150000"/>
              </a:lnSpc>
            </a:pPr>
            <a:r>
              <a:rPr lang="en-US" sz="1600" dirty="0" smtClean="0">
                <a:latin typeface="Times New Roman" pitchFamily="18" charset="0"/>
                <a:cs typeface="Times New Roman" pitchFamily="18" charset="0"/>
              </a:rPr>
              <a:t>Sequential circuit design using Verilog</a:t>
            </a:r>
          </a:p>
          <a:p>
            <a:pPr>
              <a:lnSpc>
                <a:spcPct val="150000"/>
              </a:lnSpc>
            </a:pPr>
            <a:r>
              <a:rPr lang="en-US" sz="1600" dirty="0" smtClean="0">
                <a:latin typeface="Times New Roman" pitchFamily="18" charset="0"/>
                <a:cs typeface="Times New Roman" pitchFamily="18" charset="0"/>
              </a:rPr>
              <a:t>Understanding modeling of a protocol state machine, Writing Test bench for a given design</a:t>
            </a:r>
          </a:p>
          <a:p>
            <a:pPr>
              <a:lnSpc>
                <a:spcPct val="150000"/>
              </a:lnSpc>
            </a:pPr>
            <a:r>
              <a:rPr lang="en-US" sz="1600" dirty="0" smtClean="0">
                <a:latin typeface="Times New Roman" pitchFamily="18" charset="0"/>
                <a:cs typeface="Times New Roman" pitchFamily="18" charset="0"/>
              </a:rPr>
              <a:t>Final Project results</a:t>
            </a:r>
          </a:p>
          <a:p>
            <a:pPr algn="just">
              <a:buNone/>
            </a:pPr>
            <a:endParaRPr lang="en-IN" sz="1800" dirty="0" smtClean="0">
              <a:solidFill>
                <a:srgbClr val="212529"/>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xmlns="" val="27225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rgbClr val="0000FF"/>
          </a:solidFill>
        </p:spPr>
        <p:txBody>
          <a:bodyPr>
            <a:normAutofit fontScale="90000"/>
          </a:bodyPr>
          <a:lstStyle/>
          <a:p>
            <a:r>
              <a:rPr lang="en-US" sz="3600" b="1" dirty="0">
                <a:solidFill>
                  <a:schemeClr val="bg1"/>
                </a:solidFill>
                <a:latin typeface="Times New Roman" pitchFamily="18" charset="0"/>
                <a:cs typeface="Times New Roman" pitchFamily="18" charset="0"/>
              </a:rPr>
              <a:t>Brief on the Work Carried Out/ being Carried Out</a:t>
            </a:r>
          </a:p>
        </p:txBody>
      </p:sp>
      <p:sp>
        <p:nvSpPr>
          <p:cNvPr id="3" name="Content Placeholder 2"/>
          <p:cNvSpPr>
            <a:spLocks noGrp="1"/>
          </p:cNvSpPr>
          <p:nvPr>
            <p:ph idx="1"/>
          </p:nvPr>
        </p:nvSpPr>
        <p:spPr>
          <a:xfrm>
            <a:off x="457200" y="1524000"/>
            <a:ext cx="8229600" cy="4525963"/>
          </a:xfrm>
        </p:spPr>
        <p:txBody>
          <a:bodyPr>
            <a:normAutofi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Using Verilog, Designing and Verifying a 4 bit Serial adder as shown in below block diagram?</a:t>
            </a:r>
          </a:p>
          <a:p>
            <a:pPr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pic>
        <p:nvPicPr>
          <p:cNvPr id="1028" name="Picture 4">
            <a:extLst>
              <a:ext uri="{FF2B5EF4-FFF2-40B4-BE49-F238E27FC236}">
                <a16:creationId xmlns:a16="http://schemas.microsoft.com/office/drawing/2014/main" xmlns="" id="{B32EF5F8-A59D-40E0-B808-B9210CA7BFC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81200" y="2514600"/>
            <a:ext cx="5181600" cy="3200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29298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rgbClr val="0000FF"/>
          </a:solidFill>
        </p:spPr>
        <p:txBody>
          <a:bodyPr>
            <a:normAutofit fontScale="90000"/>
          </a:bodyPr>
          <a:lstStyle/>
          <a:p>
            <a:r>
              <a:rPr lang="en-US" sz="3600" b="1" dirty="0">
                <a:solidFill>
                  <a:schemeClr val="bg1"/>
                </a:solidFill>
                <a:latin typeface="Times New Roman" pitchFamily="18" charset="0"/>
                <a:cs typeface="Times New Roman" pitchFamily="18" charset="0"/>
              </a:rPr>
              <a:t>Brief on the Work Carried Out/ being Carried Out</a:t>
            </a:r>
          </a:p>
        </p:txBody>
      </p:sp>
      <p:sp>
        <p:nvSpPr>
          <p:cNvPr id="3" name="Content Placeholder 2"/>
          <p:cNvSpPr>
            <a:spLocks noGrp="1"/>
          </p:cNvSpPr>
          <p:nvPr>
            <p:ph idx="1"/>
          </p:nvPr>
        </p:nvSpPr>
        <p:spPr>
          <a:xfrm>
            <a:off x="457200" y="1524000"/>
            <a:ext cx="8229600" cy="4525963"/>
          </a:xfrm>
        </p:spPr>
        <p:txBody>
          <a:bodyPr>
            <a:normAutofit fontScale="92500" lnSpcReduction="10000"/>
          </a:bodyPr>
          <a:lstStyle/>
          <a:p>
            <a:pPr>
              <a:buNone/>
            </a:pPr>
            <a:r>
              <a:rPr lang="en-US" sz="2000" b="1" dirty="0" smtClean="0">
                <a:latin typeface="Times New Roman" pitchFamily="18" charset="0"/>
                <a:cs typeface="Times New Roman" pitchFamily="18" charset="0"/>
              </a:rPr>
              <a:t>Brief  Explanation Of 4-Bit Serial Adder With Parallel Load</a:t>
            </a:r>
          </a:p>
          <a:p>
            <a:pPr>
              <a:buNone/>
            </a:pPr>
            <a:endParaRPr lang="en-US" sz="2000" b="1" dirty="0" smtClean="0">
              <a:latin typeface="Times New Roman" pitchFamily="18" charset="0"/>
              <a:cs typeface="Times New Roman" pitchFamily="18" charset="0"/>
            </a:endParaRPr>
          </a:p>
          <a:p>
            <a:pPr>
              <a:lnSpc>
                <a:spcPct val="150000"/>
              </a:lnSpc>
              <a:buFont typeface="Wingdings" pitchFamily="2" charset="2"/>
              <a:buChar char="Ø"/>
            </a:pPr>
            <a:r>
              <a:rPr lang="en-US" sz="1600" dirty="0" smtClean="0">
                <a:latin typeface="Times New Roman" pitchFamily="18" charset="0"/>
                <a:cs typeface="Times New Roman" pitchFamily="18" charset="0"/>
              </a:rPr>
              <a:t>It consists of two 4-bit shift registers with parallel load, a full adder, and a D-type flip-flop for storing carry-out. In order to load data (4-bit)  to these shift registers initially, shift capability of the registers should be enabled and loading mode should be enabled. Loading of numbers to these shift registers will occur in one clock cycle. After this, shifting mode should be enabled to perform the arithmetic operation. The addition of numbers stored in these shift registers requires 4 clock cycles. Starting with LSB (least significant bit), at each cycle one bit of first number and one bit of second number are being added. The sum is stored at the MSB (most significant bit) of first shift register as in circuit above. Carry-out output produced after each cycle is fed-back to the full adder as a carry-in of the next significant bit. For this purpose one D-type flip-flop is used as a temporary storage element. The LSB of the data in second shift register is fed as the input to the MSB of the same data. Hence rotation operation of this second shift register happens.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xmlns="" val="1929298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rgbClr val="0000FF"/>
          </a:solidFill>
        </p:spPr>
        <p:txBody>
          <a:bodyPr>
            <a:normAutofit fontScale="90000"/>
          </a:bodyPr>
          <a:lstStyle/>
          <a:p>
            <a:r>
              <a:rPr lang="en-US" sz="3600" b="1" dirty="0">
                <a:solidFill>
                  <a:schemeClr val="bg1"/>
                </a:solidFill>
                <a:latin typeface="Times New Roman" pitchFamily="18" charset="0"/>
                <a:cs typeface="Times New Roman" pitchFamily="18" charset="0"/>
              </a:rPr>
              <a:t>Brief on the Work Carried Out/ being Carried Out</a:t>
            </a:r>
          </a:p>
        </p:txBody>
      </p:sp>
      <p:sp>
        <p:nvSpPr>
          <p:cNvPr id="3" name="Content Placeholder 2"/>
          <p:cNvSpPr>
            <a:spLocks noGrp="1"/>
          </p:cNvSpPr>
          <p:nvPr>
            <p:ph idx="1"/>
          </p:nvPr>
        </p:nvSpPr>
        <p:spPr>
          <a:xfrm>
            <a:off x="457200" y="1524000"/>
            <a:ext cx="8229600" cy="4525963"/>
          </a:xfrm>
        </p:spPr>
        <p:txBody>
          <a:bodyPr>
            <a:normAutofit/>
          </a:bodyPr>
          <a:lstStyle/>
          <a:p>
            <a:pPr algn="just">
              <a:buNone/>
            </a:pP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600" dirty="0" smtClean="0">
                <a:latin typeface="Times New Roman" pitchFamily="18" charset="0"/>
                <a:cs typeface="Times New Roman" pitchFamily="18" charset="0"/>
              </a:rPr>
              <a:t>Here initially the two shift registers are loaded with data 1011 and 1000 respectively. Initially </a:t>
            </a:r>
            <a:r>
              <a:rPr lang="en-US" sz="1600" dirty="0" err="1" smtClean="0">
                <a:latin typeface="Times New Roman" pitchFamily="18" charset="0"/>
                <a:cs typeface="Times New Roman" pitchFamily="18" charset="0"/>
              </a:rPr>
              <a:t>Cin</a:t>
            </a:r>
            <a:r>
              <a:rPr lang="en-US" sz="1600" dirty="0" smtClean="0">
                <a:latin typeface="Times New Roman" pitchFamily="18" charset="0"/>
                <a:cs typeface="Times New Roman" pitchFamily="18" charset="0"/>
              </a:rPr>
              <a:t> is set as 0. When reset=1 data is fed </a:t>
            </a:r>
            <a:r>
              <a:rPr lang="en-US" sz="1600" dirty="0" err="1" smtClean="0">
                <a:latin typeface="Times New Roman" pitchFamily="18" charset="0"/>
                <a:cs typeface="Times New Roman" pitchFamily="18" charset="0"/>
              </a:rPr>
              <a:t>parallely</a:t>
            </a:r>
            <a:r>
              <a:rPr lang="en-US" sz="1600" dirty="0" smtClean="0">
                <a:latin typeface="Times New Roman" pitchFamily="18" charset="0"/>
                <a:cs typeface="Times New Roman" pitchFamily="18" charset="0"/>
              </a:rPr>
              <a:t> to these shift registers and output is 0. When reset=0, shift operation is performed be these registers. A variable count is declared because we just have to shift data 4 times in order to calculate sum of a 4-bit number. Therefore when count&lt;4, enable=1 the circuit adds the LSB bits. When count&gt;0 and enable=0 the same output value is retained.</a:t>
            </a:r>
          </a:p>
          <a:p>
            <a:pPr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8828A6-7C0E-4FFE-BA05-88ED14205D5A}" type="datetime1">
              <a:rPr lang="en-US" smtClean="0">
                <a:latin typeface="Times New Roman" pitchFamily="18" charset="0"/>
                <a:cs typeface="Times New Roman" pitchFamily="18" charset="0"/>
              </a:rPr>
              <a:pPr/>
              <a:t>2/6/2022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xmlns="" val="1929298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4601</TotalTime>
  <Words>932</Words>
  <Application>Microsoft Office PowerPoint</Application>
  <PresentationFormat>On-screen Show (4:3)</PresentationFormat>
  <Paragraphs>91</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Design and Verification of 4-bit serial adder using Verilog</vt:lpstr>
      <vt:lpstr>Presentation Outline</vt:lpstr>
      <vt:lpstr>Overview of the Company</vt:lpstr>
      <vt:lpstr>Overview of the Company</vt:lpstr>
      <vt:lpstr>Products Made by Company</vt:lpstr>
      <vt:lpstr>Program Description</vt:lpstr>
      <vt:lpstr>Brief on the Work Carried Out/ being Carried Out</vt:lpstr>
      <vt:lpstr>Brief on the Work Carried Out/ being Carried Out</vt:lpstr>
      <vt:lpstr>Brief on the Work Carried Out/ being Carried Out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thimr</dc:creator>
  <cp:lastModifiedBy>LOHITH</cp:lastModifiedBy>
  <cp:revision>48</cp:revision>
  <dcterms:created xsi:type="dcterms:W3CDTF">2006-08-16T00:00:00Z</dcterms:created>
  <dcterms:modified xsi:type="dcterms:W3CDTF">2022-02-06T18:16:28Z</dcterms:modified>
</cp:coreProperties>
</file>