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257" r:id="rId5"/>
    <p:sldId id="389" r:id="rId6"/>
    <p:sldId id="394" r:id="rId7"/>
    <p:sldId id="384" r:id="rId8"/>
    <p:sldId id="317" r:id="rId9"/>
    <p:sldId id="278" r:id="rId10"/>
    <p:sldId id="272" r:id="rId11"/>
    <p:sldId id="392" r:id="rId12"/>
    <p:sldId id="270" r:id="rId13"/>
    <p:sldId id="321" r:id="rId14"/>
    <p:sldId id="3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p:scale>
          <a:sx n="74" d="100"/>
          <a:sy n="74" d="100"/>
        </p:scale>
        <p:origin x="376" y="5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12/11/2022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7</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732144" y="1810675"/>
            <a:ext cx="4198188" cy="2384898"/>
          </a:xfrm>
        </p:spPr>
        <p:txBody>
          <a:bodyPr anchor="b" anchorCtr="0">
            <a:normAutofit/>
          </a:bodyPr>
          <a:lstStyle/>
          <a:p>
            <a:r>
              <a:rPr lang="en-US" sz="3600" b="1" dirty="0">
                <a:latin typeface="Calibri" panose="020F0502020204030204" pitchFamily="34" charset="0"/>
                <a:cs typeface="Calibri" panose="020F0502020204030204" pitchFamily="34" charset="0"/>
              </a:rPr>
              <a:t>Vehicle Rental Management database design and Implementation</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sz="4000" b="1" dirty="0">
                <a:latin typeface="Calibri" panose="020F0502020204030204" pitchFamily="34" charset="0"/>
                <a:cs typeface="Calibri" panose="020F0502020204030204" pitchFamily="34" charset="0"/>
              </a:rPr>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r>
              <a:rPr lang="en-US" dirty="0">
                <a:solidFill>
                  <a:schemeClr val="tx1"/>
                </a:solidFill>
                <a:latin typeface="Calibri" panose="020F0502020204030204" pitchFamily="34" charset="0"/>
                <a:ea typeface="+mj-ea"/>
                <a:cs typeface="Calibri" panose="020F0502020204030204" pitchFamily="34" charset="0"/>
              </a:rPr>
              <a:t>We have mainly focused on building a database for a car rental company. We will be handling a wide range of diverse elements. A few of the components include car owners, car types, rental information, customer databases, etc.</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52156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1984076" y="2777705"/>
            <a:ext cx="2725947" cy="792309"/>
          </a:xfrm>
        </p:spPr>
        <p:txBody>
          <a:bodyPr/>
          <a:lstStyle/>
          <a:p>
            <a:r>
              <a:rPr lang="en-US" sz="4000" b="1" dirty="0">
                <a:latin typeface="Calibri" panose="020F0502020204030204" pitchFamily="34" charset="0"/>
                <a:cs typeface="Calibri" panose="020F0502020204030204" pitchFamily="34" charset="0"/>
              </a:rPr>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425510"/>
          </a:xfrm>
        </p:spPr>
        <p:txBody>
          <a:bodyPr/>
          <a:lstStyle/>
          <a:p>
            <a:r>
              <a:rPr lang="en-US" sz="3600" b="1" dirty="0">
                <a:latin typeface="Calibri" panose="020F0502020204030204" pitchFamily="34" charset="0"/>
                <a:cs typeface="Calibri" panose="020F0502020204030204" pitchFamily="34" charset="0"/>
              </a:rPr>
              <a:t>Team</a:t>
            </a:r>
            <a:r>
              <a:rPr lang="en-US" sz="3200" b="1" dirty="0">
                <a:latin typeface="Calibri" panose="020F0502020204030204" pitchFamily="34" charset="0"/>
                <a:cs typeface="Calibri" panose="020F0502020204030204" pitchFamily="34" charset="0"/>
              </a:rPr>
              <a:t> Members</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431321" y="1285336"/>
            <a:ext cx="4516518" cy="4807489"/>
          </a:xfrm>
        </p:spPr>
        <p:txBody>
          <a:bodyPr/>
          <a:lstStyle/>
          <a:p>
            <a:pPr marL="342900" indent="-342900">
              <a:lnSpc>
                <a:spcPct val="100000"/>
              </a:lnSpc>
              <a:buFont typeface="Wingdings" panose="05000000000000000000" pitchFamily="2" charset="2"/>
              <a:buChar char="Ø"/>
            </a:pPr>
            <a:r>
              <a:rPr lang="en-US" dirty="0">
                <a:solidFill>
                  <a:schemeClr val="tx1"/>
                </a:solidFill>
                <a:latin typeface="Calibri" panose="020F0502020204030204" pitchFamily="34" charset="0"/>
                <a:ea typeface="+mj-ea"/>
                <a:cs typeface="Calibri" panose="020F0502020204030204" pitchFamily="34" charset="0"/>
              </a:rPr>
              <a:t>Shashank Rao </a:t>
            </a:r>
            <a:r>
              <a:rPr lang="en-US" dirty="0" err="1">
                <a:solidFill>
                  <a:schemeClr val="tx1"/>
                </a:solidFill>
                <a:latin typeface="Calibri" panose="020F0502020204030204" pitchFamily="34" charset="0"/>
                <a:ea typeface="+mj-ea"/>
                <a:cs typeface="Calibri" panose="020F0502020204030204" pitchFamily="34" charset="0"/>
              </a:rPr>
              <a:t>Gujja</a:t>
            </a:r>
            <a:endParaRPr lang="en-US" dirty="0">
              <a:solidFill>
                <a:schemeClr val="tx1"/>
              </a:solidFill>
              <a:latin typeface="Calibri" panose="020F0502020204030204" pitchFamily="34" charset="0"/>
              <a:ea typeface="+mj-ea"/>
              <a:cs typeface="Calibri" panose="020F0502020204030204" pitchFamily="34" charset="0"/>
            </a:endParaRPr>
          </a:p>
          <a:p>
            <a:pPr marL="342900" indent="-342900">
              <a:lnSpc>
                <a:spcPct val="100000"/>
              </a:lnSpc>
              <a:buFont typeface="Wingdings" panose="05000000000000000000" pitchFamily="2" charset="2"/>
              <a:buChar char="Ø"/>
            </a:pPr>
            <a:r>
              <a:rPr lang="en-US" dirty="0" err="1">
                <a:solidFill>
                  <a:schemeClr val="tx1"/>
                </a:solidFill>
                <a:latin typeface="Calibri" panose="020F0502020204030204" pitchFamily="34" charset="0"/>
                <a:ea typeface="+mj-ea"/>
                <a:cs typeface="Calibri" panose="020F0502020204030204" pitchFamily="34" charset="0"/>
              </a:rPr>
              <a:t>Srikumar</a:t>
            </a:r>
            <a:r>
              <a:rPr lang="en-US" dirty="0">
                <a:solidFill>
                  <a:schemeClr val="tx1"/>
                </a:solidFill>
                <a:latin typeface="Calibri" panose="020F0502020204030204" pitchFamily="34" charset="0"/>
                <a:ea typeface="+mj-ea"/>
                <a:cs typeface="Calibri" panose="020F0502020204030204" pitchFamily="34" charset="0"/>
              </a:rPr>
              <a:t> </a:t>
            </a:r>
            <a:r>
              <a:rPr lang="en-US" dirty="0" err="1">
                <a:solidFill>
                  <a:schemeClr val="tx1"/>
                </a:solidFill>
                <a:latin typeface="Calibri" panose="020F0502020204030204" pitchFamily="34" charset="0"/>
                <a:ea typeface="+mj-ea"/>
                <a:cs typeface="Calibri" panose="020F0502020204030204" pitchFamily="34" charset="0"/>
              </a:rPr>
              <a:t>Dundigalla</a:t>
            </a:r>
            <a:endParaRPr lang="en-US" dirty="0">
              <a:solidFill>
                <a:schemeClr val="tx1"/>
              </a:solidFill>
              <a:latin typeface="Calibri" panose="020F0502020204030204" pitchFamily="34" charset="0"/>
              <a:ea typeface="+mj-ea"/>
              <a:cs typeface="Calibri" panose="020F0502020204030204" pitchFamily="34" charset="0"/>
            </a:endParaRPr>
          </a:p>
          <a:p>
            <a:pPr marL="342900" indent="-342900">
              <a:lnSpc>
                <a:spcPct val="100000"/>
              </a:lnSpc>
              <a:buFont typeface="Wingdings" panose="05000000000000000000" pitchFamily="2" charset="2"/>
              <a:buChar char="Ø"/>
            </a:pPr>
            <a:r>
              <a:rPr lang="en-US" dirty="0" err="1">
                <a:solidFill>
                  <a:schemeClr val="tx1"/>
                </a:solidFill>
                <a:latin typeface="Calibri" panose="020F0502020204030204" pitchFamily="34" charset="0"/>
                <a:ea typeface="+mj-ea"/>
                <a:cs typeface="Calibri" panose="020F0502020204030204" pitchFamily="34" charset="0"/>
              </a:rPr>
              <a:t>Penchala</a:t>
            </a:r>
            <a:r>
              <a:rPr lang="en-US" dirty="0">
                <a:solidFill>
                  <a:schemeClr val="tx1"/>
                </a:solidFill>
                <a:latin typeface="Calibri" panose="020F0502020204030204" pitchFamily="34" charset="0"/>
                <a:ea typeface="+mj-ea"/>
                <a:cs typeface="Calibri" panose="020F0502020204030204" pitchFamily="34" charset="0"/>
              </a:rPr>
              <a:t> Akshay Kumar </a:t>
            </a:r>
            <a:r>
              <a:rPr lang="en-US" dirty="0" err="1">
                <a:solidFill>
                  <a:schemeClr val="tx1"/>
                </a:solidFill>
                <a:latin typeface="Calibri" panose="020F0502020204030204" pitchFamily="34" charset="0"/>
                <a:ea typeface="+mj-ea"/>
                <a:cs typeface="Calibri" panose="020F0502020204030204" pitchFamily="34" charset="0"/>
              </a:rPr>
              <a:t>Kandagaddala</a:t>
            </a:r>
            <a:endParaRPr lang="en-US" dirty="0">
              <a:solidFill>
                <a:schemeClr val="tx1"/>
              </a:solidFill>
              <a:latin typeface="Calibri" panose="020F0502020204030204" pitchFamily="34" charset="0"/>
              <a:ea typeface="+mj-ea"/>
              <a:cs typeface="Calibri" panose="020F0502020204030204" pitchFamily="34" charset="0"/>
            </a:endParaRPr>
          </a:p>
          <a:p>
            <a:pPr marL="342900" indent="-342900">
              <a:lnSpc>
                <a:spcPct val="100000"/>
              </a:lnSpc>
              <a:buFont typeface="Wingdings" panose="05000000000000000000" pitchFamily="2" charset="2"/>
              <a:buChar char="Ø"/>
            </a:pPr>
            <a:r>
              <a:rPr lang="fi-FI" dirty="0">
                <a:solidFill>
                  <a:schemeClr val="tx1"/>
                </a:solidFill>
                <a:latin typeface="Calibri" panose="020F0502020204030204" pitchFamily="34" charset="0"/>
                <a:ea typeface="+mj-ea"/>
                <a:cs typeface="Calibri" panose="020F0502020204030204" pitchFamily="34" charset="0"/>
              </a:rPr>
              <a:t>Venkata Sai Gagan Deep Alusur</a:t>
            </a:r>
            <a:r>
              <a:rPr lang="en-US" dirty="0" err="1">
                <a:solidFill>
                  <a:schemeClr val="tx1"/>
                </a:solidFill>
                <a:latin typeface="Calibri" panose="020F0502020204030204" pitchFamily="34" charset="0"/>
                <a:ea typeface="+mj-ea"/>
                <a:cs typeface="Calibri" panose="020F0502020204030204" pitchFamily="34" charset="0"/>
              </a:rPr>
              <a:t>i</a:t>
            </a:r>
            <a:endParaRPr lang="en-US" dirty="0">
              <a:solidFill>
                <a:schemeClr val="tx1"/>
              </a:solidFill>
              <a:latin typeface="Calibri" panose="020F0502020204030204" pitchFamily="34" charset="0"/>
              <a:ea typeface="+mj-ea"/>
              <a:cs typeface="Calibri" panose="020F0502020204030204" pitchFamily="34" charset="0"/>
            </a:endParaRPr>
          </a:p>
          <a:p>
            <a:pPr marL="342900" indent="-342900">
              <a:lnSpc>
                <a:spcPct val="100000"/>
              </a:lnSpc>
              <a:buFont typeface="Wingdings" panose="05000000000000000000" pitchFamily="2" charset="2"/>
              <a:buChar char="Ø"/>
            </a:pPr>
            <a:r>
              <a:rPr lang="en-US" dirty="0">
                <a:solidFill>
                  <a:schemeClr val="tx1"/>
                </a:solidFill>
                <a:latin typeface="Calibri" panose="020F0502020204030204" pitchFamily="34" charset="0"/>
                <a:ea typeface="+mj-ea"/>
                <a:cs typeface="Calibri" panose="020F0502020204030204" pitchFamily="34" charset="0"/>
              </a:rPr>
              <a:t>Naveen </a:t>
            </a:r>
            <a:r>
              <a:rPr lang="en-US" dirty="0" err="1">
                <a:solidFill>
                  <a:schemeClr val="tx1"/>
                </a:solidFill>
                <a:latin typeface="Calibri" panose="020F0502020204030204" pitchFamily="34" charset="0"/>
                <a:ea typeface="+mj-ea"/>
                <a:cs typeface="Calibri" panose="020F0502020204030204" pitchFamily="34" charset="0"/>
              </a:rPr>
              <a:t>Yeluru</a:t>
            </a:r>
            <a:endParaRPr lang="en-US" dirty="0">
              <a:solidFill>
                <a:schemeClr val="tx1"/>
              </a:solidFill>
              <a:latin typeface="Calibri" panose="020F0502020204030204" pitchFamily="34" charset="0"/>
              <a:ea typeface="+mj-ea"/>
              <a:cs typeface="Calibri" panose="020F0502020204030204" pitchFamily="34" charset="0"/>
            </a:endParaRPr>
          </a:p>
          <a:p>
            <a:pPr marL="342900" indent="-342900">
              <a:lnSpc>
                <a:spcPct val="100000"/>
              </a:lnSpc>
              <a:buFont typeface="Wingdings" panose="05000000000000000000" pitchFamily="2" charset="2"/>
              <a:buChar char="Ø"/>
            </a:pPr>
            <a:r>
              <a:rPr lang="en-US" dirty="0">
                <a:solidFill>
                  <a:schemeClr val="tx1"/>
                </a:solidFill>
                <a:latin typeface="Calibri" panose="020F0502020204030204" pitchFamily="34" charset="0"/>
                <a:ea typeface="+mj-ea"/>
                <a:cs typeface="Calibri" panose="020F0502020204030204" pitchFamily="34" charset="0"/>
              </a:rPr>
              <a:t>Meghana Rudraraju</a:t>
            </a:r>
          </a:p>
          <a:p>
            <a:pPr marL="342900" indent="-342900">
              <a:lnSpc>
                <a:spcPct val="100000"/>
              </a:lnSpc>
              <a:buFont typeface="Wingdings" panose="05000000000000000000" pitchFamily="2" charset="2"/>
              <a:buChar char="Ø"/>
            </a:pPr>
            <a:r>
              <a:rPr lang="en-US" dirty="0">
                <a:solidFill>
                  <a:schemeClr val="tx1"/>
                </a:solidFill>
                <a:latin typeface="Calibri" panose="020F0502020204030204" pitchFamily="34" charset="0"/>
                <a:ea typeface="+mj-ea"/>
                <a:cs typeface="Calibri" panose="020F0502020204030204" pitchFamily="34" charset="0"/>
              </a:rPr>
              <a:t>Rohith </a:t>
            </a:r>
            <a:r>
              <a:rPr lang="en-US" dirty="0" err="1">
                <a:solidFill>
                  <a:schemeClr val="tx1"/>
                </a:solidFill>
                <a:latin typeface="Calibri" panose="020F0502020204030204" pitchFamily="34" charset="0"/>
                <a:ea typeface="+mj-ea"/>
                <a:cs typeface="Calibri" panose="020F0502020204030204" pitchFamily="34" charset="0"/>
              </a:rPr>
              <a:t>Rasamalla</a:t>
            </a:r>
            <a:endParaRPr lang="en-US" dirty="0">
              <a:solidFill>
                <a:schemeClr val="tx1"/>
              </a:solidFill>
              <a:latin typeface="Calibri" panose="020F0502020204030204" pitchFamily="34" charset="0"/>
              <a:ea typeface="+mj-ea"/>
              <a:cs typeface="Calibri" panose="020F0502020204030204" pitchFamily="34" charset="0"/>
            </a:endParaRPr>
          </a:p>
          <a:p>
            <a:pPr marL="342900" indent="-342900">
              <a:lnSpc>
                <a:spcPct val="100000"/>
              </a:lnSpc>
              <a:buFont typeface="Wingdings" panose="05000000000000000000" pitchFamily="2" charset="2"/>
              <a:buChar char="Ø"/>
            </a:pPr>
            <a:r>
              <a:rPr lang="en-US" dirty="0">
                <a:solidFill>
                  <a:schemeClr val="tx1"/>
                </a:solidFill>
                <a:latin typeface="Calibri" panose="020F0502020204030204" pitchFamily="34" charset="0"/>
                <a:ea typeface="+mj-ea"/>
                <a:cs typeface="Calibri" panose="020F0502020204030204" pitchFamily="34" charset="0"/>
              </a:rPr>
              <a:t>Vinay Kumar </a:t>
            </a:r>
            <a:r>
              <a:rPr lang="en-US" dirty="0" err="1">
                <a:solidFill>
                  <a:schemeClr val="tx1"/>
                </a:solidFill>
                <a:latin typeface="Calibri" panose="020F0502020204030204" pitchFamily="34" charset="0"/>
                <a:ea typeface="+mj-ea"/>
                <a:cs typeface="Calibri" panose="020F0502020204030204" pitchFamily="34" charset="0"/>
              </a:rPr>
              <a:t>Moluguri</a:t>
            </a:r>
            <a:r>
              <a:rPr lang="en-US" dirty="0">
                <a:solidFill>
                  <a:schemeClr val="tx1"/>
                </a:solidFill>
                <a:latin typeface="Calibri" panose="020F0502020204030204" pitchFamily="34" charset="0"/>
                <a:ea typeface="+mj-ea"/>
                <a:cs typeface="Calibri" panose="020F0502020204030204" pitchFamily="34" charset="0"/>
              </a:rPr>
              <a:t> </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96000" y="2562929"/>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2" name="Freeform: Shape 2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Shape 2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27" name="Rectangle 2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1270698" y="388979"/>
            <a:ext cx="3442958" cy="755914"/>
          </a:xfrm>
        </p:spPr>
        <p:txBody>
          <a:bodyPr vert="horz" wrap="square" lIns="0" tIns="0" rIns="0" bIns="0" rtlCol="0" anchor="b" anchorCtr="0">
            <a:normAutofit/>
          </a:bodyPr>
          <a:lstStyle/>
          <a:p>
            <a:pPr>
              <a:lnSpc>
                <a:spcPct val="100000"/>
              </a:lnSpc>
            </a:pPr>
            <a:r>
              <a:rPr lang="en-US" sz="4000" b="1" kern="1200" dirty="0">
                <a:solidFill>
                  <a:schemeClr val="tx1"/>
                </a:solidFill>
                <a:latin typeface="Calibri" panose="020F0502020204030204" pitchFamily="34" charset="0"/>
                <a:cs typeface="Calibri" panose="020F0502020204030204" pitchFamily="34" charset="0"/>
              </a:rPr>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1041104" y="1521360"/>
            <a:ext cx="3565525" cy="3414425"/>
          </a:xfrm>
        </p:spPr>
        <p:txBody>
          <a:bodyPr vert="horz" wrap="square" lIns="0" tIns="0" rIns="0" bIns="0" rtlCol="0" anchor="t">
            <a:noAutofit/>
          </a:bodyPr>
          <a:lstStyle/>
          <a:p>
            <a:pPr marL="457200" indent="-342900">
              <a:lnSpc>
                <a:spcPct val="100000"/>
              </a:lnSpc>
              <a:buFont typeface="Wingdings" panose="05000000000000000000" pitchFamily="2" charset="2"/>
              <a:buChar char="§"/>
            </a:pPr>
            <a:r>
              <a:rPr lang="en-US" dirty="0">
                <a:solidFill>
                  <a:schemeClr val="tx1"/>
                </a:solidFill>
                <a:latin typeface="Calibri" panose="020F0502020204030204" pitchFamily="34" charset="0"/>
                <a:ea typeface="+mj-ea"/>
                <a:cs typeface="Calibri" panose="020F0502020204030204" pitchFamily="34" charset="0"/>
              </a:rPr>
              <a:t>Intro - About the Data</a:t>
            </a:r>
          </a:p>
          <a:p>
            <a:pPr marL="457200" indent="-342900">
              <a:lnSpc>
                <a:spcPct val="100000"/>
              </a:lnSpc>
              <a:buFont typeface="Wingdings" panose="05000000000000000000" pitchFamily="2" charset="2"/>
              <a:buChar char="§"/>
            </a:pPr>
            <a:r>
              <a:rPr lang="en-US" dirty="0">
                <a:solidFill>
                  <a:schemeClr val="tx1"/>
                </a:solidFill>
                <a:latin typeface="Calibri" panose="020F0502020204030204" pitchFamily="34" charset="0"/>
                <a:ea typeface="+mj-ea"/>
                <a:cs typeface="Calibri" panose="020F0502020204030204" pitchFamily="34" charset="0"/>
              </a:rPr>
              <a:t>ER diagram</a:t>
            </a:r>
          </a:p>
          <a:p>
            <a:pPr marL="457200" indent="-342900">
              <a:lnSpc>
                <a:spcPct val="100000"/>
              </a:lnSpc>
              <a:buFont typeface="Wingdings" panose="05000000000000000000" pitchFamily="2" charset="2"/>
              <a:buChar char="§"/>
            </a:pPr>
            <a:r>
              <a:rPr lang="en-US" dirty="0">
                <a:solidFill>
                  <a:schemeClr val="tx1"/>
                </a:solidFill>
                <a:latin typeface="Calibri" panose="020F0502020204030204" pitchFamily="34" charset="0"/>
                <a:ea typeface="+mj-ea"/>
                <a:cs typeface="Calibri" panose="020F0502020204030204" pitchFamily="34" charset="0"/>
              </a:rPr>
              <a:t>ER description</a:t>
            </a:r>
          </a:p>
          <a:p>
            <a:pPr marL="457200" indent="-342900">
              <a:lnSpc>
                <a:spcPct val="100000"/>
              </a:lnSpc>
              <a:buFont typeface="Wingdings" panose="05000000000000000000" pitchFamily="2" charset="2"/>
              <a:buChar char="§"/>
            </a:pPr>
            <a:r>
              <a:rPr lang="en-US" dirty="0">
                <a:solidFill>
                  <a:schemeClr val="tx1"/>
                </a:solidFill>
                <a:latin typeface="Calibri" panose="020F0502020204030204" pitchFamily="34" charset="0"/>
                <a:ea typeface="+mj-ea"/>
                <a:cs typeface="Calibri" panose="020F0502020204030204" pitchFamily="34" charset="0"/>
              </a:rPr>
              <a:t>Data </a:t>
            </a:r>
            <a:r>
              <a:rPr lang="en-US" dirty="0" err="1">
                <a:solidFill>
                  <a:schemeClr val="tx1"/>
                </a:solidFill>
                <a:latin typeface="Calibri" panose="020F0502020204030204" pitchFamily="34" charset="0"/>
                <a:ea typeface="+mj-ea"/>
                <a:cs typeface="Calibri" panose="020F0502020204030204" pitchFamily="34" charset="0"/>
              </a:rPr>
              <a:t>Intergrity</a:t>
            </a:r>
            <a:endParaRPr lang="en-US" dirty="0">
              <a:solidFill>
                <a:schemeClr val="tx1"/>
              </a:solidFill>
              <a:latin typeface="Calibri" panose="020F0502020204030204" pitchFamily="34" charset="0"/>
              <a:ea typeface="+mj-ea"/>
              <a:cs typeface="Calibri" panose="020F0502020204030204" pitchFamily="34" charset="0"/>
            </a:endParaRPr>
          </a:p>
          <a:p>
            <a:pPr marL="457200" indent="-342900">
              <a:lnSpc>
                <a:spcPct val="100000"/>
              </a:lnSpc>
              <a:buFont typeface="Wingdings" panose="05000000000000000000" pitchFamily="2" charset="2"/>
              <a:buChar char="§"/>
            </a:pPr>
            <a:r>
              <a:rPr lang="en-US" dirty="0">
                <a:solidFill>
                  <a:schemeClr val="tx1"/>
                </a:solidFill>
                <a:latin typeface="Calibri" panose="020F0502020204030204" pitchFamily="34" charset="0"/>
                <a:ea typeface="+mj-ea"/>
                <a:cs typeface="Calibri" panose="020F0502020204030204" pitchFamily="34" charset="0"/>
              </a:rPr>
              <a:t>Database design</a:t>
            </a:r>
          </a:p>
          <a:p>
            <a:pPr marL="457200" indent="-342900">
              <a:lnSpc>
                <a:spcPct val="100000"/>
              </a:lnSpc>
              <a:buFont typeface="Wingdings" panose="05000000000000000000" pitchFamily="2" charset="2"/>
              <a:buChar char="§"/>
            </a:pPr>
            <a:r>
              <a:rPr lang="en-US" dirty="0">
                <a:solidFill>
                  <a:schemeClr val="tx1"/>
                </a:solidFill>
                <a:latin typeface="Calibri" panose="020F0502020204030204" pitchFamily="34" charset="0"/>
                <a:ea typeface="+mj-ea"/>
                <a:cs typeface="Calibri" panose="020F0502020204030204" pitchFamily="34" charset="0"/>
              </a:rPr>
              <a:t>Data Visualization</a:t>
            </a:r>
          </a:p>
          <a:p>
            <a:pPr marL="457200" indent="-342900">
              <a:lnSpc>
                <a:spcPct val="100000"/>
              </a:lnSpc>
              <a:buFont typeface="Wingdings" panose="05000000000000000000" pitchFamily="2" charset="2"/>
              <a:buChar char="§"/>
            </a:pPr>
            <a:r>
              <a:rPr lang="en-US" dirty="0">
                <a:solidFill>
                  <a:schemeClr val="tx1"/>
                </a:solidFill>
                <a:latin typeface="Calibri" panose="020F0502020204030204" pitchFamily="34" charset="0"/>
                <a:ea typeface="+mj-ea"/>
                <a:cs typeface="Calibri" panose="020F0502020204030204" pitchFamily="34" charset="0"/>
              </a:rPr>
              <a:t>Summary</a:t>
            </a:r>
          </a:p>
          <a:p>
            <a:pPr marL="457200" indent="-342900">
              <a:lnSpc>
                <a:spcPct val="100000"/>
              </a:lnSpc>
              <a:buFont typeface="Wingdings" panose="05000000000000000000" pitchFamily="2" charset="2"/>
              <a:buChar char="§"/>
            </a:pPr>
            <a:r>
              <a:rPr lang="en-US" dirty="0">
                <a:solidFill>
                  <a:schemeClr val="tx1"/>
                </a:solidFill>
                <a:latin typeface="Calibri" panose="020F0502020204030204" pitchFamily="34" charset="0"/>
                <a:ea typeface="+mj-ea"/>
                <a:cs typeface="Calibri" panose="020F0502020204030204" pitchFamily="34" charset="0"/>
              </a:rPr>
              <a:t>Thank you</a:t>
            </a:r>
          </a:p>
        </p:txBody>
      </p:sp>
      <p:grpSp>
        <p:nvGrpSpPr>
          <p:cNvPr id="29" name="Group 28">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30"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4" name="Oval 33">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a:t>
            </a:fld>
            <a:endParaRPr lang="en-US">
              <a:solidFill>
                <a:schemeClr val="tx1">
                  <a:alpha val="80000"/>
                </a:schemeClr>
              </a:solidFill>
            </a:endParaRPr>
          </a:p>
        </p:txBody>
      </p:sp>
      <p:pic>
        <p:nvPicPr>
          <p:cNvPr id="17" name="Picture Placeholder 7" descr="Photo of business man writing in journal&#10;">
            <a:extLst>
              <a:ext uri="{FF2B5EF4-FFF2-40B4-BE49-F238E27FC236}">
                <a16:creationId xmlns:a16="http://schemas.microsoft.com/office/drawing/2014/main" id="{1FD92734-C589-8A38-EB7C-92F5D6D2584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894671" y="196900"/>
            <a:ext cx="4296548" cy="379490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pic>
      <p:pic>
        <p:nvPicPr>
          <p:cNvPr id="18" name="Picture 17">
            <a:extLst>
              <a:ext uri="{FF2B5EF4-FFF2-40B4-BE49-F238E27FC236}">
                <a16:creationId xmlns:a16="http://schemas.microsoft.com/office/drawing/2014/main" id="{18C55A4A-F62B-C155-FCB3-2B9338F85A8C}"/>
              </a:ext>
            </a:extLst>
          </p:cNvPr>
          <p:cNvPicPr>
            <a:picLocks noChangeAspect="1"/>
          </p:cNvPicPr>
          <p:nvPr/>
        </p:nvPicPr>
        <p:blipFill>
          <a:blip r:embed="rId3"/>
          <a:stretch>
            <a:fillRect/>
          </a:stretch>
        </p:blipFill>
        <p:spPr>
          <a:xfrm>
            <a:off x="7829641" y="3589745"/>
            <a:ext cx="2938527" cy="2938527"/>
          </a:xfrm>
          <a:prstGeom prst="rect">
            <a:avLst/>
          </a:prstGeom>
        </p:spPr>
      </p:pic>
    </p:spTree>
    <p:extLst>
      <p:ext uri="{BB962C8B-B14F-4D97-AF65-F5344CB8AC3E}">
        <p14:creationId xmlns:p14="http://schemas.microsoft.com/office/powerpoint/2010/main" val="4207241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301924" y="2693408"/>
            <a:ext cx="4344059" cy="1562959"/>
          </a:xfrm>
        </p:spPr>
        <p:txBody>
          <a:bodyPr/>
          <a:lstStyle/>
          <a:p>
            <a:r>
              <a:rPr lang="en-US" sz="4000" b="1" dirty="0">
                <a:latin typeface="Calibri" panose="020F0502020204030204" pitchFamily="34" charset="0"/>
                <a:cs typeface="Calibri" panose="020F0502020204030204" pitchFamily="34" charset="0"/>
              </a:rPr>
              <a:t>About the Data</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8627"/>
            <a:ext cx="3054096" cy="2441275"/>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69011"/>
            <a:ext cx="3054096" cy="2475781"/>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2441275"/>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2441275"/>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141794" y="2640922"/>
            <a:ext cx="6221412" cy="1563688"/>
          </a:xfrm>
          <a:noFill/>
        </p:spPr>
        <p:txBody>
          <a:bodyPr>
            <a:noAutofit/>
          </a:bodyPr>
          <a:lstStyle/>
          <a:p>
            <a:pPr marL="342900" indent="-342900">
              <a:lnSpc>
                <a:spcPct val="100000"/>
              </a:lnSpc>
              <a:buFont typeface="Wingdings" panose="05000000000000000000" pitchFamily="2" charset="2"/>
              <a:buChar char="Ø"/>
            </a:pPr>
            <a:r>
              <a:rPr lang="en-US" dirty="0">
                <a:solidFill>
                  <a:schemeClr val="tx1"/>
                </a:solidFill>
                <a:latin typeface="Calibri" panose="020F0502020204030204" pitchFamily="34" charset="0"/>
                <a:ea typeface="+mj-ea"/>
                <a:cs typeface="Calibri" panose="020F0502020204030204" pitchFamily="34" charset="0"/>
              </a:rPr>
              <a:t>This project is intended to be used by a car rental company that specializes in providing car rental services profitably. People can use this online database management system to browse available vehicles, assess their condition, register, contact the owners, and more set them aside.</a:t>
            </a:r>
          </a:p>
          <a:p>
            <a:pPr marL="342900" indent="-342900">
              <a:lnSpc>
                <a:spcPct val="100000"/>
              </a:lnSpc>
              <a:buFont typeface="Wingdings" panose="05000000000000000000" pitchFamily="2" charset="2"/>
              <a:buChar char="Ø"/>
            </a:pPr>
            <a:r>
              <a:rPr lang="en-US" dirty="0">
                <a:solidFill>
                  <a:schemeClr val="tx1"/>
                </a:solidFill>
                <a:latin typeface="Calibri" panose="020F0502020204030204" pitchFamily="34" charset="0"/>
                <a:ea typeface="+mj-ea"/>
                <a:cs typeface="Calibri" panose="020F0502020204030204" pitchFamily="34" charset="0"/>
              </a:rPr>
              <a:t>The major purpose of the database is to keep track of all the vehicles that can be rented, including information on each owner, rental rates, specifics of each rental, and vehicles that are available at any given time.</a:t>
            </a:r>
          </a:p>
        </p:txBody>
      </p:sp>
    </p:spTree>
    <p:extLst>
      <p:ext uri="{BB962C8B-B14F-4D97-AF65-F5344CB8AC3E}">
        <p14:creationId xmlns:p14="http://schemas.microsoft.com/office/powerpoint/2010/main" val="215888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223045" y="428393"/>
            <a:ext cx="4236797" cy="546942"/>
          </a:xfrm>
        </p:spPr>
        <p:txBody>
          <a:bodyPr vert="horz" wrap="square" lIns="0" tIns="0" rIns="0" bIns="0" rtlCol="0" anchor="b" anchorCtr="0">
            <a:noAutofit/>
          </a:bodyPr>
          <a:lstStyle/>
          <a:p>
            <a:pPr>
              <a:lnSpc>
                <a:spcPct val="100000"/>
              </a:lnSpc>
            </a:pPr>
            <a:r>
              <a:rPr lang="en-US" sz="4000" b="1" dirty="0">
                <a:latin typeface="Calibri" panose="020F0502020204030204" pitchFamily="34" charset="0"/>
                <a:cs typeface="Calibri" panose="020F0502020204030204" pitchFamily="34" charset="0"/>
              </a:rPr>
              <a:t>ER Diagram</a:t>
            </a:r>
            <a:endParaRPr lang="en-US" sz="4000" b="1" kern="1200" dirty="0">
              <a:solidFill>
                <a:schemeClr val="tx1"/>
              </a:solidFill>
              <a:latin typeface="Calibri" panose="020F0502020204030204" pitchFamily="34" charset="0"/>
              <a:cs typeface="Calibri" panose="020F0502020204030204" pitchFamily="34" charset="0"/>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pic>
        <p:nvPicPr>
          <p:cNvPr id="9" name="Picture 8">
            <a:extLst>
              <a:ext uri="{FF2B5EF4-FFF2-40B4-BE49-F238E27FC236}">
                <a16:creationId xmlns:a16="http://schemas.microsoft.com/office/drawing/2014/main" id="{63F4ECF1-AA29-2E11-50BC-63FF24C18C36}"/>
              </a:ext>
            </a:extLst>
          </p:cNvPr>
          <p:cNvPicPr>
            <a:picLocks noChangeAspect="1"/>
          </p:cNvPicPr>
          <p:nvPr/>
        </p:nvPicPr>
        <p:blipFill>
          <a:blip r:embed="rId4"/>
          <a:stretch>
            <a:fillRect/>
          </a:stretch>
        </p:blipFill>
        <p:spPr>
          <a:xfrm>
            <a:off x="3102493" y="826454"/>
            <a:ext cx="8167585" cy="5428112"/>
          </a:xfrm>
          <a:prstGeom prst="rect">
            <a:avLst/>
          </a:prstGeom>
        </p:spPr>
      </p:pic>
    </p:spTree>
    <p:extLst>
      <p:ext uri="{BB962C8B-B14F-4D97-AF65-F5344CB8AC3E}">
        <p14:creationId xmlns:p14="http://schemas.microsoft.com/office/powerpoint/2010/main" val="56002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933993" y="423034"/>
            <a:ext cx="5437185" cy="608965"/>
          </a:xfrm>
        </p:spPr>
        <p:txBody>
          <a:bodyPr wrap="square" anchor="b">
            <a:normAutofit fontScale="90000"/>
          </a:bodyPr>
          <a:lstStyle/>
          <a:p>
            <a:r>
              <a:rPr lang="en-US" b="1" dirty="0">
                <a:latin typeface="Calibri" panose="020F0502020204030204" pitchFamily="34" charset="0"/>
                <a:cs typeface="Calibri" panose="020F0502020204030204" pitchFamily="34" charset="0"/>
              </a:rPr>
              <a:t>ER </a:t>
            </a:r>
            <a:r>
              <a:rPr lang="en-US" sz="4400" b="1" dirty="0">
                <a:latin typeface="Calibri" panose="020F0502020204030204" pitchFamily="34" charset="0"/>
                <a:cs typeface="Calibri" panose="020F0502020204030204" pitchFamily="34" charset="0"/>
              </a:rPr>
              <a:t>description</a:t>
            </a:r>
          </a:p>
        </p:txBody>
      </p:sp>
      <p:pic>
        <p:nvPicPr>
          <p:cNvPr id="5" name="Picture 4">
            <a:extLst>
              <a:ext uri="{FF2B5EF4-FFF2-40B4-BE49-F238E27FC236}">
                <a16:creationId xmlns:a16="http://schemas.microsoft.com/office/drawing/2014/main" id="{582C095A-B1DD-1600-E7DC-D1A477165356}"/>
              </a:ext>
            </a:extLst>
          </p:cNvPr>
          <p:cNvPicPr>
            <a:picLocks noChangeAspect="1"/>
          </p:cNvPicPr>
          <p:nvPr/>
        </p:nvPicPr>
        <p:blipFill>
          <a:blip r:embed="rId2"/>
          <a:stretch>
            <a:fillRect/>
          </a:stretch>
        </p:blipFill>
        <p:spPr>
          <a:xfrm>
            <a:off x="550863" y="1431473"/>
            <a:ext cx="4722177" cy="3765937"/>
          </a:xfrm>
          <a:custGeom>
            <a:avLst/>
            <a:gdLst/>
            <a:ahLst/>
            <a:cxnLst/>
            <a:rect l="l" t="t" r="r" b="b"/>
            <a:pathLst>
              <a:path w="5092062" h="5759450">
                <a:moveTo>
                  <a:pt x="0" y="0"/>
                </a:moveTo>
                <a:lnTo>
                  <a:pt x="5092062" y="0"/>
                </a:lnTo>
                <a:lnTo>
                  <a:pt x="5092062" y="5759450"/>
                </a:lnTo>
                <a:lnTo>
                  <a:pt x="0" y="5759450"/>
                </a:lnTo>
                <a:close/>
              </a:path>
            </a:pathLst>
          </a:custGeom>
        </p:spPr>
      </p:pic>
      <p:sp>
        <p:nvSpPr>
          <p:cNvPr id="4" name="Content Placeholder 3">
            <a:extLst>
              <a:ext uri="{FF2B5EF4-FFF2-40B4-BE49-F238E27FC236}">
                <a16:creationId xmlns:a16="http://schemas.microsoft.com/office/drawing/2014/main" id="{96445045-2F70-89BF-4D7E-589CC3B6A0C7}"/>
              </a:ext>
            </a:extLst>
          </p:cNvPr>
          <p:cNvSpPr>
            <a:spLocks noGrp="1"/>
          </p:cNvSpPr>
          <p:nvPr>
            <p:ph idx="1"/>
          </p:nvPr>
        </p:nvSpPr>
        <p:spPr>
          <a:xfrm>
            <a:off x="5933991" y="1431473"/>
            <a:ext cx="5437187" cy="4802505"/>
          </a:xfrm>
        </p:spPr>
        <p:txBody>
          <a:bodyPr anchor="t">
            <a:normAutofit/>
          </a:bodyPr>
          <a:lstStyle/>
          <a:p>
            <a:pPr marL="0" indent="0">
              <a:lnSpc>
                <a:spcPct val="100000"/>
              </a:lnSpc>
              <a:buNone/>
            </a:pPr>
            <a:r>
              <a:rPr lang="en-US" dirty="0">
                <a:solidFill>
                  <a:schemeClr val="tx1"/>
                </a:solidFill>
                <a:latin typeface="Calibri" panose="020F0502020204030204" pitchFamily="34" charset="0"/>
                <a:ea typeface="+mj-ea"/>
                <a:cs typeface="Calibri" panose="020F0502020204030204" pitchFamily="34" charset="0"/>
              </a:rPr>
              <a:t>An ER diagram is made from the above-mentioned entities with the following assumptions:</a:t>
            </a:r>
          </a:p>
          <a:p>
            <a:pPr>
              <a:lnSpc>
                <a:spcPct val="100000"/>
              </a:lnSpc>
            </a:pPr>
            <a:r>
              <a:rPr lang="en-US" dirty="0">
                <a:solidFill>
                  <a:schemeClr val="tx1"/>
                </a:solidFill>
                <a:latin typeface="Calibri" panose="020F0502020204030204" pitchFamily="34" charset="0"/>
                <a:ea typeface="+mj-ea"/>
                <a:cs typeface="Calibri" panose="020F0502020204030204" pitchFamily="34" charset="0"/>
              </a:rPr>
              <a:t>One person may own more than one car.</a:t>
            </a:r>
          </a:p>
          <a:p>
            <a:pPr>
              <a:lnSpc>
                <a:spcPct val="100000"/>
              </a:lnSpc>
            </a:pPr>
            <a:r>
              <a:rPr lang="en-US" dirty="0">
                <a:solidFill>
                  <a:schemeClr val="tx1"/>
                </a:solidFill>
                <a:latin typeface="Calibri" panose="020F0502020204030204" pitchFamily="34" charset="0"/>
                <a:ea typeface="+mj-ea"/>
                <a:cs typeface="Calibri" panose="020F0502020204030204" pitchFamily="34" charset="0"/>
              </a:rPr>
              <a:t>Depending on the vehicle's availability, one buyer may reserve numerous automobiles.</a:t>
            </a:r>
          </a:p>
          <a:p>
            <a:pPr>
              <a:lnSpc>
                <a:spcPct val="100000"/>
              </a:lnSpc>
            </a:pPr>
            <a:r>
              <a:rPr lang="en-US" dirty="0">
                <a:solidFill>
                  <a:schemeClr val="tx1"/>
                </a:solidFill>
                <a:latin typeface="Calibri" panose="020F0502020204030204" pitchFamily="34" charset="0"/>
                <a:ea typeface="+mj-ea"/>
                <a:cs typeface="Calibri" panose="020F0502020204030204" pitchFamily="34" charset="0"/>
              </a:rPr>
              <a:t>The vendor for maintenance may receive repeated requests from the owner.</a:t>
            </a:r>
          </a:p>
          <a:p>
            <a:pPr>
              <a:lnSpc>
                <a:spcPct val="100000"/>
              </a:lnSpc>
            </a:pPr>
            <a:r>
              <a:rPr lang="en-US" dirty="0">
                <a:solidFill>
                  <a:schemeClr val="tx1"/>
                </a:solidFill>
                <a:latin typeface="Calibri" panose="020F0502020204030204" pitchFamily="34" charset="0"/>
                <a:ea typeface="+mj-ea"/>
                <a:cs typeface="Calibri" panose="020F0502020204030204" pitchFamily="34" charset="0"/>
              </a:rPr>
              <a:t>A single client has the option to make numerous car maintenance-related complaints to the owner.</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6</a:t>
            </a:fld>
            <a:endParaRPr lang="en-US"/>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4250674" y="348275"/>
            <a:ext cx="3082281" cy="639862"/>
          </a:xfrm>
        </p:spPr>
        <p:txBody>
          <a:bodyPr/>
          <a:lstStyle/>
          <a:p>
            <a:r>
              <a:rPr lang="en-US" sz="4000" b="1" dirty="0">
                <a:latin typeface="Calibri" panose="020F0502020204030204" pitchFamily="34" charset="0"/>
                <a:cs typeface="Calibri" panose="020F0502020204030204" pitchFamily="34" charset="0"/>
              </a:rPr>
              <a:t>Data</a:t>
            </a:r>
            <a:r>
              <a:rPr lang="en-US" b="1" dirty="0">
                <a:latin typeface="Calibri" panose="020F0502020204030204" pitchFamily="34" charset="0"/>
                <a:cs typeface="Calibri" panose="020F0502020204030204" pitchFamily="34" charset="0"/>
              </a:rPr>
              <a:t> </a:t>
            </a:r>
            <a:r>
              <a:rPr lang="en-US" sz="4000" b="1" dirty="0">
                <a:latin typeface="Calibri" panose="020F0502020204030204" pitchFamily="34" charset="0"/>
                <a:cs typeface="Calibri" panose="020F0502020204030204" pitchFamily="34" charset="0"/>
              </a:rPr>
              <a:t>Integrity</a:t>
            </a:r>
          </a:p>
        </p:txBody>
      </p:sp>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8" name="Content Placeholder 7">
            <a:extLst>
              <a:ext uri="{FF2B5EF4-FFF2-40B4-BE49-F238E27FC236}">
                <a16:creationId xmlns:a16="http://schemas.microsoft.com/office/drawing/2014/main" id="{52BC2136-84E8-5FE2-0690-168E47257E9B}"/>
              </a:ext>
            </a:extLst>
          </p:cNvPr>
          <p:cNvSpPr>
            <a:spLocks noGrp="1"/>
          </p:cNvSpPr>
          <p:nvPr>
            <p:ph idx="1"/>
          </p:nvPr>
        </p:nvSpPr>
        <p:spPr>
          <a:xfrm>
            <a:off x="549538" y="1420428"/>
            <a:ext cx="11090274" cy="1340527"/>
          </a:xfrm>
        </p:spPr>
        <p:txBody>
          <a:bodyPr/>
          <a:lstStyle/>
          <a:p>
            <a:pPr marL="0" indent="0">
              <a:buNone/>
            </a:pPr>
            <a:r>
              <a:rPr lang="en-US" dirty="0">
                <a:solidFill>
                  <a:schemeClr val="tx1"/>
                </a:solidFill>
                <a:latin typeface="Calibri" panose="020F0502020204030204" pitchFamily="34" charset="0"/>
                <a:ea typeface="+mj-ea"/>
                <a:cs typeface="Calibri" panose="020F0502020204030204" pitchFamily="34" charset="0"/>
              </a:rPr>
              <a:t>Data integrity refers to the maintenance and consistency of data across the course of a database. Integrity constraints in tables are used to protect data integrity in databases. Business rules are applied to database tables by integrity constraints. Column-level limits and table-level restrictions are two different types of constraints.</a:t>
            </a:r>
          </a:p>
          <a:p>
            <a:pPr marL="0" indent="0">
              <a:buNone/>
            </a:pPr>
            <a:endParaRPr lang="en-US" dirty="0">
              <a:solidFill>
                <a:schemeClr val="tx1"/>
              </a:solidFill>
              <a:latin typeface="Calibri" panose="020F0502020204030204" pitchFamily="34" charset="0"/>
              <a:ea typeface="+mj-ea"/>
              <a:cs typeface="Calibri" panose="020F0502020204030204" pitchFamily="34" charset="0"/>
            </a:endParaRPr>
          </a:p>
          <a:p>
            <a:pPr>
              <a:buFont typeface="Wingdings" panose="05000000000000000000" pitchFamily="2" charset="2"/>
              <a:buChar char="ü"/>
            </a:pPr>
            <a:r>
              <a:rPr lang="en-US" dirty="0">
                <a:solidFill>
                  <a:schemeClr val="tx1"/>
                </a:solidFill>
                <a:latin typeface="Calibri" panose="020F0502020204030204" pitchFamily="34" charset="0"/>
                <a:ea typeface="+mj-ea"/>
                <a:cs typeface="Calibri" panose="020F0502020204030204" pitchFamily="34" charset="0"/>
              </a:rPr>
              <a:t>NOT NULL - Ensures that a column cannot have a NULL value</a:t>
            </a:r>
          </a:p>
          <a:p>
            <a:pPr>
              <a:buFont typeface="Wingdings" panose="05000000000000000000" pitchFamily="2" charset="2"/>
              <a:buChar char="ü"/>
            </a:pPr>
            <a:r>
              <a:rPr lang="en-US" dirty="0">
                <a:solidFill>
                  <a:schemeClr val="tx1"/>
                </a:solidFill>
                <a:latin typeface="Calibri" panose="020F0502020204030204" pitchFamily="34" charset="0"/>
                <a:ea typeface="+mj-ea"/>
                <a:cs typeface="Calibri" panose="020F0502020204030204" pitchFamily="34" charset="0"/>
              </a:rPr>
              <a:t>PRIMARY KEY - A NOT NULL and UNIQUE combination. Identifies each table row in a unique way.</a:t>
            </a:r>
          </a:p>
          <a:p>
            <a:pPr>
              <a:buFont typeface="Wingdings" panose="05000000000000000000" pitchFamily="2" charset="2"/>
              <a:buChar char="ü"/>
            </a:pPr>
            <a:r>
              <a:rPr lang="en-US" dirty="0">
                <a:solidFill>
                  <a:schemeClr val="tx1"/>
                </a:solidFill>
                <a:latin typeface="Calibri" panose="020F0502020204030204" pitchFamily="34" charset="0"/>
                <a:ea typeface="+mj-ea"/>
                <a:cs typeface="Calibri" panose="020F0502020204030204" pitchFamily="34" charset="0"/>
              </a:rPr>
              <a:t>FOREIGN KEY - Guards against acts that would break linkages between tables.</a:t>
            </a:r>
          </a:p>
          <a:p>
            <a:pPr>
              <a:buFont typeface="Wingdings" panose="05000000000000000000" pitchFamily="2" charset="2"/>
              <a:buChar char="ü"/>
            </a:pPr>
            <a:r>
              <a:rPr lang="en-US" dirty="0">
                <a:solidFill>
                  <a:schemeClr val="tx1"/>
                </a:solidFill>
                <a:latin typeface="Calibri" panose="020F0502020204030204" pitchFamily="34" charset="0"/>
                <a:ea typeface="+mj-ea"/>
                <a:cs typeface="Calibri" panose="020F0502020204030204" pitchFamily="34" charset="0"/>
              </a:rPr>
              <a:t>CREATE INDEX - Used to easily create and access data from the database.</a:t>
            </a:r>
          </a:p>
          <a:p>
            <a:pPr marL="0" indent="0">
              <a:buNone/>
            </a:pPr>
            <a:r>
              <a:rPr lang="en-US" b="1" dirty="0"/>
              <a:t> </a:t>
            </a:r>
          </a:p>
          <a:p>
            <a:pPr marL="0" indent="0">
              <a:buNone/>
            </a:pPr>
            <a:r>
              <a:rPr lang="en-US" b="1" dirty="0"/>
              <a:t> </a:t>
            </a:r>
          </a:p>
          <a:p>
            <a:pPr marL="0" indent="0">
              <a:buNone/>
            </a:pPr>
            <a:r>
              <a:rPr lang="en-US" b="1" dirty="0"/>
              <a:t> </a:t>
            </a:r>
          </a:p>
          <a:p>
            <a:pPr marL="0" indent="0">
              <a:buNone/>
            </a:pPr>
            <a:endParaRPr lang="en-US" dirty="0">
              <a:solidFill>
                <a:schemeClr val="tx1"/>
              </a:solidFill>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262463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3FA19-F54E-E8AD-8929-B7FDE0894CE3}"/>
              </a:ext>
            </a:extLst>
          </p:cNvPr>
          <p:cNvSpPr>
            <a:spLocks noGrp="1"/>
          </p:cNvSpPr>
          <p:nvPr>
            <p:ph type="title"/>
          </p:nvPr>
        </p:nvSpPr>
        <p:spPr>
          <a:xfrm>
            <a:off x="292569" y="183089"/>
            <a:ext cx="11097551" cy="1332000"/>
          </a:xfrm>
        </p:spPr>
        <p:txBody>
          <a:bodyPr/>
          <a:lstStyle/>
          <a:p>
            <a:r>
              <a:rPr lang="en-US" dirty="0"/>
              <a:t>Database Design</a:t>
            </a:r>
          </a:p>
        </p:txBody>
      </p:sp>
      <p:sp>
        <p:nvSpPr>
          <p:cNvPr id="4" name="Content Placeholder 3">
            <a:extLst>
              <a:ext uri="{FF2B5EF4-FFF2-40B4-BE49-F238E27FC236}">
                <a16:creationId xmlns:a16="http://schemas.microsoft.com/office/drawing/2014/main" id="{E1D64DF9-E02E-1309-846E-5AFC1EA269ED}"/>
              </a:ext>
            </a:extLst>
          </p:cNvPr>
          <p:cNvSpPr>
            <a:spLocks noGrp="1"/>
          </p:cNvSpPr>
          <p:nvPr>
            <p:ph sz="half" idx="2"/>
          </p:nvPr>
        </p:nvSpPr>
        <p:spPr>
          <a:xfrm>
            <a:off x="292570" y="1043197"/>
            <a:ext cx="10162646" cy="569944"/>
          </a:xfrm>
        </p:spPr>
        <p:txBody>
          <a:bodyPr/>
          <a:lstStyle/>
          <a:p>
            <a:pPr marL="0" indent="0">
              <a:buNone/>
            </a:pPr>
            <a:r>
              <a:rPr lang="en-US" sz="2000" dirty="0">
                <a:solidFill>
                  <a:schemeClr val="tx1"/>
                </a:solidFill>
                <a:latin typeface="Calibri" panose="020F0502020204030204" pitchFamily="34" charset="0"/>
                <a:ea typeface="+mj-ea"/>
                <a:cs typeface="Calibri" panose="020F0502020204030204" pitchFamily="34" charset="0"/>
              </a:rPr>
              <a:t>Following is a snapshot of the Booking Information that is stored in the database</a:t>
            </a:r>
          </a:p>
          <a:p>
            <a:pPr marL="0" indent="0">
              <a:buNone/>
            </a:pPr>
            <a:endParaRPr lang="en-US" sz="2000" dirty="0">
              <a:solidFill>
                <a:schemeClr val="tx1"/>
              </a:solidFill>
              <a:latin typeface="Calibri" panose="020F0502020204030204" pitchFamily="34" charset="0"/>
              <a:ea typeface="+mj-ea"/>
              <a:cs typeface="Calibri" panose="020F0502020204030204" pitchFamily="34" charset="0"/>
            </a:endParaRPr>
          </a:p>
          <a:p>
            <a:pPr marL="0" indent="0">
              <a:buNone/>
            </a:pPr>
            <a:endParaRPr lang="en-US" sz="2000" dirty="0">
              <a:solidFill>
                <a:schemeClr val="tx1"/>
              </a:solidFill>
              <a:latin typeface="Calibri" panose="020F0502020204030204" pitchFamily="34" charset="0"/>
              <a:ea typeface="+mj-ea"/>
              <a:cs typeface="Calibri" panose="020F0502020204030204" pitchFamily="34" charset="0"/>
            </a:endParaRPr>
          </a:p>
        </p:txBody>
      </p:sp>
      <p:sp>
        <p:nvSpPr>
          <p:cNvPr id="7" name="Date Placeholder 6">
            <a:extLst>
              <a:ext uri="{FF2B5EF4-FFF2-40B4-BE49-F238E27FC236}">
                <a16:creationId xmlns:a16="http://schemas.microsoft.com/office/drawing/2014/main" id="{694BAEFF-3429-22BD-6E51-AC3452EEE7E1}"/>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052261B2-81CC-904A-0B71-302D8910B71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1A6213BB-1E4A-4EFC-033E-5F87EA4E65AB}"/>
              </a:ext>
            </a:extLst>
          </p:cNvPr>
          <p:cNvSpPr>
            <a:spLocks noGrp="1"/>
          </p:cNvSpPr>
          <p:nvPr>
            <p:ph type="sldNum" sz="quarter" idx="12"/>
          </p:nvPr>
        </p:nvSpPr>
        <p:spPr/>
        <p:txBody>
          <a:bodyPr/>
          <a:lstStyle/>
          <a:p>
            <a:fld id="{DBA1B0FB-D917-4C8C-928F-313BD683BF39}" type="slidenum">
              <a:rPr lang="en-US" smtClean="0"/>
              <a:t>8</a:t>
            </a:fld>
            <a:endParaRPr lang="en-US"/>
          </a:p>
        </p:txBody>
      </p:sp>
      <p:pic>
        <p:nvPicPr>
          <p:cNvPr id="11" name="Picture 10">
            <a:extLst>
              <a:ext uri="{FF2B5EF4-FFF2-40B4-BE49-F238E27FC236}">
                <a16:creationId xmlns:a16="http://schemas.microsoft.com/office/drawing/2014/main" id="{7FFF4185-58D2-8943-D5D6-46D9373BF454}"/>
              </a:ext>
            </a:extLst>
          </p:cNvPr>
          <p:cNvPicPr>
            <a:picLocks noChangeAspect="1"/>
          </p:cNvPicPr>
          <p:nvPr/>
        </p:nvPicPr>
        <p:blipFill>
          <a:blip r:embed="rId2"/>
          <a:stretch>
            <a:fillRect/>
          </a:stretch>
        </p:blipFill>
        <p:spPr>
          <a:xfrm>
            <a:off x="550863" y="1794293"/>
            <a:ext cx="10762629" cy="4331551"/>
          </a:xfrm>
          <a:prstGeom prst="rect">
            <a:avLst/>
          </a:prstGeom>
        </p:spPr>
      </p:pic>
    </p:spTree>
    <p:extLst>
      <p:ext uri="{BB962C8B-B14F-4D97-AF65-F5344CB8AC3E}">
        <p14:creationId xmlns:p14="http://schemas.microsoft.com/office/powerpoint/2010/main" val="2090550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Data Visualization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{13B95127-C174-41E7-AF55-352B5CAA3337}tf33713516_win32</Template>
  <TotalTime>63</TotalTime>
  <Words>504</Words>
  <Application>Microsoft Office PowerPoint</Application>
  <PresentationFormat>Widescreen</PresentationFormat>
  <Paragraphs>81</Paragraphs>
  <Slides>11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Gill Sans MT</vt:lpstr>
      <vt:lpstr>Walbaum Display</vt:lpstr>
      <vt:lpstr>Wingdings</vt:lpstr>
      <vt:lpstr>3DFloatVTI</vt:lpstr>
      <vt:lpstr>Vehicle Rental Management database design and Implementation</vt:lpstr>
      <vt:lpstr>Team Members</vt:lpstr>
      <vt:lpstr>Agenda</vt:lpstr>
      <vt:lpstr>About the Data</vt:lpstr>
      <vt:lpstr>ER Diagram</vt:lpstr>
      <vt:lpstr>ER description</vt:lpstr>
      <vt:lpstr>Data Integrity</vt:lpstr>
      <vt:lpstr>Database Design</vt:lpstr>
      <vt:lpstr>Data Visualization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Meghana Rudra Raju</dc:creator>
  <cp:lastModifiedBy>Meghana Rudra Raju</cp:lastModifiedBy>
  <cp:revision>19</cp:revision>
  <dcterms:created xsi:type="dcterms:W3CDTF">2022-12-11T20:48:41Z</dcterms:created>
  <dcterms:modified xsi:type="dcterms:W3CDTF">2022-12-11T22:26:08Z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