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77" r:id="rId6"/>
    <p:sldId id="303" r:id="rId7"/>
    <p:sldId id="304" r:id="rId8"/>
    <p:sldId id="307" r:id="rId9"/>
    <p:sldId id="265" r:id="rId10"/>
    <p:sldId id="301" r:id="rId11"/>
    <p:sldId id="302" r:id="rId12"/>
    <p:sldId id="262" r:id="rId13"/>
    <p:sldId id="280" r:id="rId14"/>
    <p:sldId id="271" r:id="rId15"/>
    <p:sldId id="306" r:id="rId16"/>
    <p:sldId id="264" r:id="rId17"/>
    <p:sldId id="292"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FAD85-B349-4F47-8311-983447E9C210}" v="207" dt="2022-10-30T06:33:32.338"/>
    <p1510:client id="{1227CC55-7F3D-466F-9F53-8836801099CF}" v="701" dt="2022-10-30T21:38:25.748"/>
    <p1510:client id="{37E9E195-3B6D-4F03-85F9-10947DB3753E}" v="5" dt="2022-10-30T08:03:39.667"/>
    <p1510:client id="{4347990F-D301-47AA-9025-43C14A863686}" v="1160" dt="2022-10-30T08:38:04.276"/>
    <p1510:client id="{C091E92B-ABEB-490A-A54D-A2B480BB244E}" v="141" dt="2022-10-30T06:45:56.939"/>
    <p1510:client id="{C4BA0DA7-5D2C-49DF-820B-844D796C9ACB}" v="763" dt="2022-10-30T21:36:35.465"/>
    <p1510:client id="{CA19F205-CDA9-47A1-816D-E42D8BA62600}" v="256" dt="2022-10-30T06:27:17.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07" d="100"/>
          <a:sy n="107" d="100"/>
        </p:scale>
        <p:origin x="736" y="16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10/30/22</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273A24-443F-BF4F-9E84-84EC5EBE3C0F}"/>
              </a:ext>
            </a:extLst>
          </p:cNvPr>
          <p:cNvSpPr/>
          <p:nvPr userDrawn="1"/>
        </p:nvSpPr>
        <p:spPr>
          <a:xfrm>
            <a:off x="0" y="2269221"/>
            <a:ext cx="12192000" cy="4157892"/>
          </a:xfrm>
          <a:prstGeom prst="rect">
            <a:avLst/>
          </a:prstGeom>
          <a:solidFill>
            <a:schemeClr val="tx1"/>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1600">
              <a:solidFill>
                <a:srgbClr val="FFFFFF"/>
              </a:solidFill>
            </a:endParaRPr>
          </a:p>
        </p:txBody>
      </p:sp>
      <p:sp>
        <p:nvSpPr>
          <p:cNvPr id="6" name="Oval 5">
            <a:extLst>
              <a:ext uri="{FF2B5EF4-FFF2-40B4-BE49-F238E27FC236}">
                <a16:creationId xmlns:a16="http://schemas.microsoft.com/office/drawing/2014/main" id="{F5F8200D-B3B4-4148-9C6D-568491394D5E}"/>
              </a:ext>
            </a:extLst>
          </p:cNvPr>
          <p:cNvSpPr/>
          <p:nvPr userDrawn="1"/>
        </p:nvSpPr>
        <p:spPr>
          <a:xfrm>
            <a:off x="61766" y="1326846"/>
            <a:ext cx="1369515"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id="{729D34ED-79DE-2446-9395-DDA4722F187C}"/>
              </a:ext>
            </a:extLst>
          </p:cNvPr>
          <p:cNvSpPr/>
          <p:nvPr userDrawn="1"/>
        </p:nvSpPr>
        <p:spPr>
          <a:xfrm>
            <a:off x="2208178"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Oval 7">
            <a:extLst>
              <a:ext uri="{FF2B5EF4-FFF2-40B4-BE49-F238E27FC236}">
                <a16:creationId xmlns:a16="http://schemas.microsoft.com/office/drawing/2014/main" id="{94068D8B-FCBD-9043-A778-F9E3EB1FB9D3}"/>
              </a:ext>
            </a:extLst>
          </p:cNvPr>
          <p:cNvSpPr/>
          <p:nvPr userDrawn="1"/>
        </p:nvSpPr>
        <p:spPr>
          <a:xfrm>
            <a:off x="6483483"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B7AA7307-0F3C-BE4F-8289-31F0B27316F2}"/>
              </a:ext>
            </a:extLst>
          </p:cNvPr>
          <p:cNvSpPr/>
          <p:nvPr userDrawn="1"/>
        </p:nvSpPr>
        <p:spPr>
          <a:xfrm>
            <a:off x="8615857" y="1325880"/>
            <a:ext cx="1364722"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3" name="Oval 32">
            <a:extLst>
              <a:ext uri="{FF2B5EF4-FFF2-40B4-BE49-F238E27FC236}">
                <a16:creationId xmlns:a16="http://schemas.microsoft.com/office/drawing/2014/main" id="{3F985EA3-C591-1F46-B398-FF28856FDB78}"/>
              </a:ext>
            </a:extLst>
          </p:cNvPr>
          <p:cNvSpPr/>
          <p:nvPr userDrawn="1"/>
        </p:nvSpPr>
        <p:spPr>
          <a:xfrm>
            <a:off x="54864" y="1328930"/>
            <a:ext cx="1369517" cy="1369516"/>
          </a:xfrm>
          <a:prstGeom prst="ellipse">
            <a:avLst/>
          </a:prstGeom>
          <a:solidFill>
            <a:schemeClr val="accent2">
              <a:lumMod val="75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a:solidFill>
                <a:srgbClr val="FFFFFF"/>
              </a:solidFill>
            </a:endParaRPr>
          </a:p>
        </p:txBody>
      </p:sp>
      <p:sp>
        <p:nvSpPr>
          <p:cNvPr id="34" name="Oval 33">
            <a:extLst>
              <a:ext uri="{FF2B5EF4-FFF2-40B4-BE49-F238E27FC236}">
                <a16:creationId xmlns:a16="http://schemas.microsoft.com/office/drawing/2014/main" id="{D0AA7426-D0A9-1144-BDFB-A2CD3ABBF841}"/>
              </a:ext>
            </a:extLst>
          </p:cNvPr>
          <p:cNvSpPr/>
          <p:nvPr userDrawn="1"/>
        </p:nvSpPr>
        <p:spPr>
          <a:xfrm>
            <a:off x="2208176" y="1327964"/>
            <a:ext cx="1369516" cy="1369516"/>
          </a:xfrm>
          <a:prstGeom prst="ellipse">
            <a:avLst/>
          </a:prstGeom>
          <a:solidFill>
            <a:schemeClr val="accent4">
              <a:lumMod val="75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a:solidFill>
                <a:srgbClr val="FFFFFF"/>
              </a:solidFill>
            </a:endParaRPr>
          </a:p>
        </p:txBody>
      </p:sp>
      <p:sp>
        <p:nvSpPr>
          <p:cNvPr id="35" name="Oval 34">
            <a:extLst>
              <a:ext uri="{FF2B5EF4-FFF2-40B4-BE49-F238E27FC236}">
                <a16:creationId xmlns:a16="http://schemas.microsoft.com/office/drawing/2014/main" id="{3A541760-3579-3541-8582-EE306D55BFFB}"/>
              </a:ext>
            </a:extLst>
          </p:cNvPr>
          <p:cNvSpPr/>
          <p:nvPr userDrawn="1"/>
        </p:nvSpPr>
        <p:spPr>
          <a:xfrm>
            <a:off x="6490359" y="1327964"/>
            <a:ext cx="1364724" cy="1369516"/>
          </a:xfrm>
          <a:prstGeom prst="ellipse">
            <a:avLst/>
          </a:prstGeom>
          <a:solidFill>
            <a:schemeClr val="accent6">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a:solidFill>
                <a:srgbClr val="FFFFFF"/>
              </a:solidFill>
            </a:endParaRPr>
          </a:p>
        </p:txBody>
      </p:sp>
      <p:sp>
        <p:nvSpPr>
          <p:cNvPr id="36" name="Oval 35">
            <a:extLst>
              <a:ext uri="{FF2B5EF4-FFF2-40B4-BE49-F238E27FC236}">
                <a16:creationId xmlns:a16="http://schemas.microsoft.com/office/drawing/2014/main" id="{35A8E1DC-C43B-074B-8A90-6F9EABBB4BA4}"/>
              </a:ext>
            </a:extLst>
          </p:cNvPr>
          <p:cNvSpPr/>
          <p:nvPr userDrawn="1"/>
        </p:nvSpPr>
        <p:spPr>
          <a:xfrm>
            <a:off x="4343400"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Oval 36">
            <a:extLst>
              <a:ext uri="{FF2B5EF4-FFF2-40B4-BE49-F238E27FC236}">
                <a16:creationId xmlns:a16="http://schemas.microsoft.com/office/drawing/2014/main" id="{FEE3A366-64CF-F74B-92EE-2A831059C7E9}"/>
              </a:ext>
            </a:extLst>
          </p:cNvPr>
          <p:cNvSpPr/>
          <p:nvPr userDrawn="1"/>
        </p:nvSpPr>
        <p:spPr>
          <a:xfrm>
            <a:off x="8608979" y="1327964"/>
            <a:ext cx="1364724" cy="1369516"/>
          </a:xfrm>
          <a:prstGeom prst="ellipse">
            <a:avLst/>
          </a:prstGeom>
          <a:solidFill>
            <a:schemeClr val="accent5">
              <a:lumMod val="60000"/>
              <a:lumOff val="40000"/>
            </a:schemeClr>
          </a:solidFill>
          <a:ln w="12700">
            <a:noFill/>
            <a:miter lim="800000"/>
            <a:headEnd/>
            <a:tailEnd/>
          </a:ln>
          <a:effectLst/>
        </p:spPr>
        <p:txBody>
          <a:bodyPr lIns="18288" tIns="18288" rIns="18288" bIns="18288" anchor="ctr" anchorCtr="1"/>
          <a:lstStyle/>
          <a:p>
            <a:pPr algn="ctr">
              <a:lnSpc>
                <a:spcPct val="85000"/>
              </a:lnSpc>
              <a:spcBef>
                <a:spcPts val="20"/>
              </a:spcBef>
            </a:pPr>
            <a:endParaRPr lang="en-US" sz="2400">
              <a:solidFill>
                <a:srgbClr val="FFFFFF"/>
              </a:solidFill>
            </a:endParaRPr>
          </a:p>
        </p:txBody>
      </p:sp>
      <p:sp>
        <p:nvSpPr>
          <p:cNvPr id="38" name="Oval 37">
            <a:extLst>
              <a:ext uri="{FF2B5EF4-FFF2-40B4-BE49-F238E27FC236}">
                <a16:creationId xmlns:a16="http://schemas.microsoft.com/office/drawing/2014/main" id="{AF57B189-54BE-4647-8C20-06C0DB75C419}"/>
              </a:ext>
            </a:extLst>
          </p:cNvPr>
          <p:cNvSpPr/>
          <p:nvPr userDrawn="1"/>
        </p:nvSpPr>
        <p:spPr>
          <a:xfrm>
            <a:off x="10753346" y="1325880"/>
            <a:ext cx="1369514" cy="1369514"/>
          </a:xfrm>
          <a:prstGeom prst="ellipse">
            <a:avLst/>
          </a:prstGeom>
          <a:noFill/>
          <a:ln w="127000" cap="flat" cmpd="sng" algn="ctr">
            <a:solidFill>
              <a:srgbClr val="FFFF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Oval 38">
            <a:extLst>
              <a:ext uri="{FF2B5EF4-FFF2-40B4-BE49-F238E27FC236}">
                <a16:creationId xmlns:a16="http://schemas.microsoft.com/office/drawing/2014/main" id="{0AAF55E1-7B1E-D444-B87C-2908C39FEE77}"/>
              </a:ext>
            </a:extLst>
          </p:cNvPr>
          <p:cNvSpPr/>
          <p:nvPr userDrawn="1"/>
        </p:nvSpPr>
        <p:spPr>
          <a:xfrm>
            <a:off x="4343400" y="1326921"/>
            <a:ext cx="1369516" cy="1369516"/>
          </a:xfrm>
          <a:prstGeom prst="ellipse">
            <a:avLst/>
          </a:prstGeom>
          <a:solidFill>
            <a:schemeClr val="accent4">
              <a:lumMod val="40000"/>
              <a:lumOff val="6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a:solidFill>
                <a:srgbClr val="FFFFFF"/>
              </a:solidFill>
            </a:endParaRPr>
          </a:p>
        </p:txBody>
      </p:sp>
      <p:sp>
        <p:nvSpPr>
          <p:cNvPr id="40" name="Oval 39">
            <a:extLst>
              <a:ext uri="{FF2B5EF4-FFF2-40B4-BE49-F238E27FC236}">
                <a16:creationId xmlns:a16="http://schemas.microsoft.com/office/drawing/2014/main" id="{0C752DD5-E82A-4D49-B083-42200C07519A}"/>
              </a:ext>
            </a:extLst>
          </p:cNvPr>
          <p:cNvSpPr/>
          <p:nvPr userDrawn="1"/>
        </p:nvSpPr>
        <p:spPr>
          <a:xfrm>
            <a:off x="10753344" y="1326921"/>
            <a:ext cx="1369516" cy="1369516"/>
          </a:xfrm>
          <a:prstGeom prst="ellipse">
            <a:avLst/>
          </a:prstGeom>
          <a:solidFill>
            <a:schemeClr val="accent1">
              <a:lumMod val="60000"/>
              <a:lumOff val="40000"/>
            </a:schemeClr>
          </a:solidFill>
          <a:ln w="9525">
            <a:noFill/>
            <a:miter lim="800000"/>
            <a:headEnd/>
            <a:tailEnd/>
          </a:ln>
          <a:effectLst/>
        </p:spPr>
        <p:txBody>
          <a:bodyPr lIns="18288" tIns="18288" rIns="18288" bIns="18288" anchor="ctr" anchorCtr="1"/>
          <a:lstStyle/>
          <a:p>
            <a:pPr algn="ctr">
              <a:lnSpc>
                <a:spcPct val="85000"/>
              </a:lnSpc>
              <a:spcBef>
                <a:spcPct val="20000"/>
              </a:spcBef>
            </a:pPr>
            <a:endParaRPr lang="en-US" sz="2400">
              <a:solidFill>
                <a:srgbClr val="FFFFFF"/>
              </a:solidFill>
            </a:endParaRPr>
          </a:p>
        </p:txBody>
      </p:sp>
      <p:sp>
        <p:nvSpPr>
          <p:cNvPr id="41" name="AutoShape 110">
            <a:extLst>
              <a:ext uri="{FF2B5EF4-FFF2-40B4-BE49-F238E27FC236}">
                <a16:creationId xmlns:a16="http://schemas.microsoft.com/office/drawing/2014/main" id="{4740BF11-121E-FA4F-A0B2-545FE62EA0D2}"/>
              </a:ext>
            </a:extLst>
          </p:cNvPr>
          <p:cNvSpPr>
            <a:spLocks noChangeArrowheads="1"/>
          </p:cNvSpPr>
          <p:nvPr userDrawn="1"/>
        </p:nvSpPr>
        <p:spPr bwMode="auto">
          <a:xfrm>
            <a:off x="3577692"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2" name="AutoShape 110">
            <a:extLst>
              <a:ext uri="{FF2B5EF4-FFF2-40B4-BE49-F238E27FC236}">
                <a16:creationId xmlns:a16="http://schemas.microsoft.com/office/drawing/2014/main" id="{AFA85E8E-6A00-3044-BBBA-588898110DAE}"/>
              </a:ext>
            </a:extLst>
          </p:cNvPr>
          <p:cNvSpPr>
            <a:spLocks noChangeArrowheads="1"/>
          </p:cNvSpPr>
          <p:nvPr userDrawn="1"/>
        </p:nvSpPr>
        <p:spPr bwMode="auto">
          <a:xfrm>
            <a:off x="1431281"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3" name="AutoShape 110">
            <a:extLst>
              <a:ext uri="{FF2B5EF4-FFF2-40B4-BE49-F238E27FC236}">
                <a16:creationId xmlns:a16="http://schemas.microsoft.com/office/drawing/2014/main" id="{BD7D58B3-98A6-4649-8A78-96DF75261432}"/>
              </a:ext>
            </a:extLst>
          </p:cNvPr>
          <p:cNvSpPr>
            <a:spLocks noChangeArrowheads="1"/>
          </p:cNvSpPr>
          <p:nvPr userDrawn="1"/>
        </p:nvSpPr>
        <p:spPr bwMode="auto">
          <a:xfrm>
            <a:off x="5704666"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4" name="AutoShape 110">
            <a:extLst>
              <a:ext uri="{FF2B5EF4-FFF2-40B4-BE49-F238E27FC236}">
                <a16:creationId xmlns:a16="http://schemas.microsoft.com/office/drawing/2014/main" id="{99C182F0-8A7C-504A-9A54-449A83F388B6}"/>
              </a:ext>
            </a:extLst>
          </p:cNvPr>
          <p:cNvSpPr>
            <a:spLocks noChangeArrowheads="1"/>
          </p:cNvSpPr>
          <p:nvPr userDrawn="1"/>
        </p:nvSpPr>
        <p:spPr bwMode="auto">
          <a:xfrm>
            <a:off x="783366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5" name="AutoShape 110">
            <a:extLst>
              <a:ext uri="{FF2B5EF4-FFF2-40B4-BE49-F238E27FC236}">
                <a16:creationId xmlns:a16="http://schemas.microsoft.com/office/drawing/2014/main" id="{9D1051D0-507B-AD4A-B0AD-E475849C00B9}"/>
              </a:ext>
            </a:extLst>
          </p:cNvPr>
          <p:cNvSpPr>
            <a:spLocks noChangeArrowheads="1"/>
          </p:cNvSpPr>
          <p:nvPr userDrawn="1"/>
        </p:nvSpPr>
        <p:spPr bwMode="auto">
          <a:xfrm>
            <a:off x="9980579" y="1901952"/>
            <a:ext cx="751856" cy="277812"/>
          </a:xfrm>
          <a:prstGeom prst="rightArrow">
            <a:avLst>
              <a:gd name="adj1" fmla="val 55843"/>
              <a:gd name="adj2" fmla="val 49879"/>
            </a:avLst>
          </a:prstGeom>
          <a:gradFill flip="none" rotWithShape="1">
            <a:gsLst>
              <a:gs pos="0">
                <a:srgbClr val="FFFFFF">
                  <a:alpha val="0"/>
                </a:srgbClr>
              </a:gs>
              <a:gs pos="100000">
                <a:srgbClr val="A5A5A5"/>
              </a:gs>
            </a:gsLst>
            <a:lin ang="0" scaled="1"/>
            <a:tileRect/>
          </a:gradFill>
          <a:ln w="9525">
            <a:noFill/>
            <a:miter lim="800000"/>
            <a:headEnd/>
            <a:tailEnd/>
          </a:ln>
        </p:spPr>
        <p:txBody>
          <a:bodyPr wrap="none" anchor="ctr"/>
          <a:lstStyle/>
          <a:p>
            <a:endParaRPr lang="en-US" sz="2400"/>
          </a:p>
        </p:txBody>
      </p:sp>
      <p:sp>
        <p:nvSpPr>
          <p:cNvPr id="48" name="Text Placeholder 47">
            <a:extLst>
              <a:ext uri="{FF2B5EF4-FFF2-40B4-BE49-F238E27FC236}">
                <a16:creationId xmlns:a16="http://schemas.microsoft.com/office/drawing/2014/main" id="{C7AC686A-1508-BF48-911D-61D82AABC76B}"/>
              </a:ext>
            </a:extLst>
          </p:cNvPr>
          <p:cNvSpPr>
            <a:spLocks noGrp="1"/>
          </p:cNvSpPr>
          <p:nvPr>
            <p:ph type="body" sz="quarter" idx="10"/>
          </p:nvPr>
        </p:nvSpPr>
        <p:spPr>
          <a:xfrm>
            <a:off x="10152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49" name="Text Placeholder 47">
            <a:extLst>
              <a:ext uri="{FF2B5EF4-FFF2-40B4-BE49-F238E27FC236}">
                <a16:creationId xmlns:a16="http://schemas.microsoft.com/office/drawing/2014/main" id="{B876D68E-F284-354A-92F8-5F77347449B8}"/>
              </a:ext>
            </a:extLst>
          </p:cNvPr>
          <p:cNvSpPr>
            <a:spLocks noGrp="1"/>
          </p:cNvSpPr>
          <p:nvPr>
            <p:ph type="body" sz="quarter" idx="11"/>
          </p:nvPr>
        </p:nvSpPr>
        <p:spPr>
          <a:xfrm>
            <a:off x="10152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0" name="Text Placeholder 47">
            <a:extLst>
              <a:ext uri="{FF2B5EF4-FFF2-40B4-BE49-F238E27FC236}">
                <a16:creationId xmlns:a16="http://schemas.microsoft.com/office/drawing/2014/main" id="{72B3DBB3-1959-194A-B523-EB85330EEDEC}"/>
              </a:ext>
            </a:extLst>
          </p:cNvPr>
          <p:cNvSpPr>
            <a:spLocks noGrp="1"/>
          </p:cNvSpPr>
          <p:nvPr>
            <p:ph type="body" sz="quarter" idx="12"/>
          </p:nvPr>
        </p:nvSpPr>
        <p:spPr>
          <a:xfrm>
            <a:off x="2198679"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1" name="Text Placeholder 47">
            <a:extLst>
              <a:ext uri="{FF2B5EF4-FFF2-40B4-BE49-F238E27FC236}">
                <a16:creationId xmlns:a16="http://schemas.microsoft.com/office/drawing/2014/main" id="{22B58263-52CE-A840-BE43-6EC1E908E01E}"/>
              </a:ext>
            </a:extLst>
          </p:cNvPr>
          <p:cNvSpPr>
            <a:spLocks noGrp="1"/>
          </p:cNvSpPr>
          <p:nvPr>
            <p:ph type="body" sz="quarter" idx="13"/>
          </p:nvPr>
        </p:nvSpPr>
        <p:spPr>
          <a:xfrm>
            <a:off x="2198679"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2" name="Text Placeholder 47">
            <a:extLst>
              <a:ext uri="{FF2B5EF4-FFF2-40B4-BE49-F238E27FC236}">
                <a16:creationId xmlns:a16="http://schemas.microsoft.com/office/drawing/2014/main" id="{26EB032E-EC81-0A4B-B52C-8C2C4C3F2374}"/>
              </a:ext>
            </a:extLst>
          </p:cNvPr>
          <p:cNvSpPr>
            <a:spLocks noGrp="1"/>
          </p:cNvSpPr>
          <p:nvPr>
            <p:ph type="body" sz="quarter" idx="14"/>
          </p:nvPr>
        </p:nvSpPr>
        <p:spPr>
          <a:xfrm>
            <a:off x="43157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3" name="Text Placeholder 47">
            <a:extLst>
              <a:ext uri="{FF2B5EF4-FFF2-40B4-BE49-F238E27FC236}">
                <a16:creationId xmlns:a16="http://schemas.microsoft.com/office/drawing/2014/main" id="{E142B6AC-952F-7848-BBE6-347DCB7B89DC}"/>
              </a:ext>
            </a:extLst>
          </p:cNvPr>
          <p:cNvSpPr>
            <a:spLocks noGrp="1"/>
          </p:cNvSpPr>
          <p:nvPr>
            <p:ph type="body" sz="quarter" idx="15"/>
          </p:nvPr>
        </p:nvSpPr>
        <p:spPr>
          <a:xfrm>
            <a:off x="43157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4" name="Text Placeholder 47">
            <a:extLst>
              <a:ext uri="{FF2B5EF4-FFF2-40B4-BE49-F238E27FC236}">
                <a16:creationId xmlns:a16="http://schemas.microsoft.com/office/drawing/2014/main" id="{E0489ECC-6BF5-5B4E-90C3-BEE52E42473B}"/>
              </a:ext>
            </a:extLst>
          </p:cNvPr>
          <p:cNvSpPr>
            <a:spLocks noGrp="1"/>
          </p:cNvSpPr>
          <p:nvPr>
            <p:ph type="body" sz="quarter" idx="16"/>
          </p:nvPr>
        </p:nvSpPr>
        <p:spPr>
          <a:xfrm>
            <a:off x="6452628"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5" name="Text Placeholder 47">
            <a:extLst>
              <a:ext uri="{FF2B5EF4-FFF2-40B4-BE49-F238E27FC236}">
                <a16:creationId xmlns:a16="http://schemas.microsoft.com/office/drawing/2014/main" id="{F5FDBE0B-BF91-454F-884E-BD1DBC7FBAD9}"/>
              </a:ext>
            </a:extLst>
          </p:cNvPr>
          <p:cNvSpPr>
            <a:spLocks noGrp="1"/>
          </p:cNvSpPr>
          <p:nvPr>
            <p:ph type="body" sz="quarter" idx="17"/>
          </p:nvPr>
        </p:nvSpPr>
        <p:spPr>
          <a:xfrm>
            <a:off x="6452628"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6" name="Text Placeholder 47">
            <a:extLst>
              <a:ext uri="{FF2B5EF4-FFF2-40B4-BE49-F238E27FC236}">
                <a16:creationId xmlns:a16="http://schemas.microsoft.com/office/drawing/2014/main" id="{BFA5A588-B7EF-C54C-845B-1DE2DEB66411}"/>
              </a:ext>
            </a:extLst>
          </p:cNvPr>
          <p:cNvSpPr>
            <a:spLocks noGrp="1"/>
          </p:cNvSpPr>
          <p:nvPr>
            <p:ph type="body" sz="quarter" idx="18"/>
          </p:nvPr>
        </p:nvSpPr>
        <p:spPr>
          <a:xfrm>
            <a:off x="8579602"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7" name="Text Placeholder 47">
            <a:extLst>
              <a:ext uri="{FF2B5EF4-FFF2-40B4-BE49-F238E27FC236}">
                <a16:creationId xmlns:a16="http://schemas.microsoft.com/office/drawing/2014/main" id="{EB929D32-6BE2-A740-9A19-3C58C9989F3F}"/>
              </a:ext>
            </a:extLst>
          </p:cNvPr>
          <p:cNvSpPr>
            <a:spLocks noGrp="1"/>
          </p:cNvSpPr>
          <p:nvPr>
            <p:ph type="body" sz="quarter" idx="19"/>
          </p:nvPr>
        </p:nvSpPr>
        <p:spPr>
          <a:xfrm>
            <a:off x="8579602"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58" name="Text Placeholder 47">
            <a:extLst>
              <a:ext uri="{FF2B5EF4-FFF2-40B4-BE49-F238E27FC236}">
                <a16:creationId xmlns:a16="http://schemas.microsoft.com/office/drawing/2014/main" id="{28EEF54E-168F-DA4E-944A-F77FE6A16B24}"/>
              </a:ext>
            </a:extLst>
          </p:cNvPr>
          <p:cNvSpPr>
            <a:spLocks noGrp="1"/>
          </p:cNvSpPr>
          <p:nvPr>
            <p:ph type="body" sz="quarter" idx="20"/>
          </p:nvPr>
        </p:nvSpPr>
        <p:spPr>
          <a:xfrm>
            <a:off x="10716514" y="258763"/>
            <a:ext cx="1362615" cy="248133"/>
          </a:xfrm>
        </p:spPr>
        <p:txBody>
          <a:bodyPr>
            <a:noAutofit/>
          </a:bodyPr>
          <a:lstStyle>
            <a:lvl1pPr marL="0" indent="0" algn="ctr">
              <a:buNone/>
              <a:defRPr sz="16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59" name="Text Placeholder 47">
            <a:extLst>
              <a:ext uri="{FF2B5EF4-FFF2-40B4-BE49-F238E27FC236}">
                <a16:creationId xmlns:a16="http://schemas.microsoft.com/office/drawing/2014/main" id="{198BA63D-3812-4B40-A56C-E9D3715494D9}"/>
              </a:ext>
            </a:extLst>
          </p:cNvPr>
          <p:cNvSpPr>
            <a:spLocks noGrp="1"/>
          </p:cNvSpPr>
          <p:nvPr>
            <p:ph type="body" sz="quarter" idx="21"/>
          </p:nvPr>
        </p:nvSpPr>
        <p:spPr>
          <a:xfrm>
            <a:off x="10716514" y="506896"/>
            <a:ext cx="1362615" cy="618324"/>
          </a:xfrm>
        </p:spPr>
        <p:txBody>
          <a:bodyPr>
            <a:noAutofit/>
          </a:bodyPr>
          <a:lstStyle>
            <a:lvl1pPr marL="0" indent="0" algn="ctr">
              <a:lnSpc>
                <a:spcPct val="85000"/>
              </a:lnSpc>
              <a:buNone/>
              <a:defRPr sz="1400"/>
            </a:lvl1pPr>
            <a:lvl2pPr marL="457200" indent="0">
              <a:buNone/>
              <a:defRPr sz="1800"/>
            </a:lvl2pPr>
            <a:lvl3pPr marL="914400" indent="0">
              <a:buNone/>
              <a:defRPr sz="1800"/>
            </a:lvl3pPr>
            <a:lvl4pPr marL="1371600" indent="0">
              <a:buNone/>
              <a:defRPr sz="1800"/>
            </a:lvl4pPr>
            <a:lvl5pPr marL="1828800" indent="0">
              <a:buNone/>
              <a:defRPr sz="1800"/>
            </a:lvl5pPr>
          </a:lstStyle>
          <a:p>
            <a:pPr lvl="0" algn="ctr">
              <a:lnSpc>
                <a:spcPct val="85000"/>
              </a:lnSpc>
            </a:pPr>
            <a:r>
              <a:rPr lang="en-US" sz="1400">
                <a:solidFill>
                  <a:srgbClr val="6B6B6B"/>
                </a:solidFill>
              </a:rPr>
              <a:t>Click to edit Master text styles</a:t>
            </a:r>
          </a:p>
        </p:txBody>
      </p:sp>
      <p:sp>
        <p:nvSpPr>
          <p:cNvPr id="61" name="Text Placeholder 60">
            <a:extLst>
              <a:ext uri="{FF2B5EF4-FFF2-40B4-BE49-F238E27FC236}">
                <a16:creationId xmlns:a16="http://schemas.microsoft.com/office/drawing/2014/main" id="{761076FF-D12B-874E-B2F7-D7211892E96C}"/>
              </a:ext>
            </a:extLst>
          </p:cNvPr>
          <p:cNvSpPr>
            <a:spLocks noGrp="1"/>
          </p:cNvSpPr>
          <p:nvPr>
            <p:ph type="body" sz="quarter" idx="22"/>
          </p:nvPr>
        </p:nvSpPr>
        <p:spPr>
          <a:xfrm>
            <a:off x="755650" y="3198481"/>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 name="Text Placeholder 60">
            <a:extLst>
              <a:ext uri="{FF2B5EF4-FFF2-40B4-BE49-F238E27FC236}">
                <a16:creationId xmlns:a16="http://schemas.microsoft.com/office/drawing/2014/main" id="{3A9C68A9-C47F-6248-80FB-A955A9DC3FE1}"/>
              </a:ext>
            </a:extLst>
          </p:cNvPr>
          <p:cNvSpPr>
            <a:spLocks noGrp="1"/>
          </p:cNvSpPr>
          <p:nvPr>
            <p:ph type="body" sz="quarter" idx="23"/>
          </p:nvPr>
        </p:nvSpPr>
        <p:spPr>
          <a:xfrm>
            <a:off x="6490359" y="3178672"/>
            <a:ext cx="4957763" cy="26828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531C57B-256E-4EA5-95B2-273397D4295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920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 id="2147483701" r:id="rId22"/>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7.xml"/><Relationship Id="rId5" Type="http://schemas.openxmlformats.org/officeDocument/2006/relationships/image" Target="../media/image30.jpeg"/><Relationship Id="rId4" Type="http://schemas.openxmlformats.org/officeDocument/2006/relationships/image" Target="../media/image29.jpeg"/></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532787" y="1392604"/>
            <a:ext cx="5268342" cy="2251594"/>
          </a:xfrm>
        </p:spPr>
        <p:txBody>
          <a:bodyPr/>
          <a:lstStyle/>
          <a:p>
            <a:r>
              <a:rPr lang="en-US" b="1" i="0" dirty="0">
                <a:solidFill>
                  <a:srgbClr val="24292F"/>
                </a:solidFill>
                <a:effectLst/>
                <a:latin typeface="Times New Roman"/>
                <a:cs typeface="Times New Roman"/>
              </a:rPr>
              <a:t>Thoracic Surgery</a:t>
            </a:r>
            <a:r>
              <a:rPr lang="en-US" b="1" dirty="0">
                <a:solidFill>
                  <a:srgbClr val="24292F"/>
                </a:solidFill>
                <a:latin typeface="Times New Roman"/>
                <a:cs typeface="Times New Roman"/>
              </a:rPr>
              <a:t> </a:t>
            </a:r>
            <a:br>
              <a:rPr lang="en-US" b="1" dirty="0">
                <a:solidFill>
                  <a:srgbClr val="24292F"/>
                </a:solidFill>
                <a:latin typeface="Times New Roman"/>
                <a:cs typeface="Times New Roman"/>
              </a:rPr>
            </a:br>
            <a:r>
              <a:rPr lang="en-US" b="1" dirty="0">
                <a:latin typeface="Times New Roman"/>
                <a:ea typeface="+mj-lt"/>
                <a:cs typeface="+mj-lt"/>
              </a:rPr>
              <a:t>Viability</a:t>
            </a:r>
            <a:br>
              <a:rPr lang="en-US" b="1" i="0" dirty="0">
                <a:effectLst/>
                <a:latin typeface="-apple-system"/>
              </a:rPr>
            </a:br>
            <a:endParaRPr lang="en-US" b="1"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968626" y="4072321"/>
            <a:ext cx="3490804" cy="1740768"/>
          </a:xfrm>
        </p:spPr>
        <p:txBody>
          <a:bodyPr vert="horz" lIns="91440" tIns="45720" rIns="91440" bIns="45720" rtlCol="0" anchor="t">
            <a:normAutofit fontScale="25000" lnSpcReduction="20000"/>
          </a:bodyPr>
          <a:lstStyle/>
          <a:p>
            <a:pPr>
              <a:lnSpc>
                <a:spcPct val="110000"/>
              </a:lnSpc>
            </a:pPr>
            <a:r>
              <a:rPr lang="en-US" sz="9600" b="1" dirty="0"/>
              <a:t>TEAM UPMOST</a:t>
            </a:r>
          </a:p>
          <a:p>
            <a:pPr>
              <a:lnSpc>
                <a:spcPct val="110000"/>
              </a:lnSpc>
            </a:pPr>
            <a:r>
              <a:rPr lang="en-US" sz="7200" b="1" dirty="0"/>
              <a:t>Rahul Rawat</a:t>
            </a:r>
          </a:p>
          <a:p>
            <a:pPr>
              <a:lnSpc>
                <a:spcPct val="110000"/>
              </a:lnSpc>
            </a:pPr>
            <a:r>
              <a:rPr lang="en-US" sz="7200" b="1" dirty="0">
                <a:ea typeface="+mn-lt"/>
                <a:cs typeface="+mn-lt"/>
              </a:rPr>
              <a:t>Rakesh </a:t>
            </a:r>
            <a:r>
              <a:rPr lang="en-US" sz="7200" b="1" dirty="0" err="1">
                <a:ea typeface="+mn-lt"/>
                <a:cs typeface="+mn-lt"/>
              </a:rPr>
              <a:t>Vejandla</a:t>
            </a:r>
            <a:endParaRPr lang="en-US" dirty="0" err="1"/>
          </a:p>
          <a:p>
            <a:pPr>
              <a:lnSpc>
                <a:spcPct val="110000"/>
              </a:lnSpc>
            </a:pPr>
            <a:r>
              <a:rPr lang="en-US" sz="7200" b="1" dirty="0" err="1">
                <a:ea typeface="+mn-lt"/>
                <a:cs typeface="+mn-lt"/>
              </a:rPr>
              <a:t>Ojeswini</a:t>
            </a:r>
            <a:r>
              <a:rPr lang="en-US" sz="7200" b="1" dirty="0">
                <a:ea typeface="+mn-lt"/>
                <a:cs typeface="+mn-lt"/>
              </a:rPr>
              <a:t> Sesi Priya</a:t>
            </a:r>
            <a:endParaRPr lang="en-US" dirty="0"/>
          </a:p>
          <a:p>
            <a:pPr>
              <a:lnSpc>
                <a:spcPct val="110000"/>
              </a:lnSpc>
            </a:pPr>
            <a:r>
              <a:rPr lang="en-US" sz="7200" b="1" dirty="0"/>
              <a:t>Meghana Rudra Raju</a:t>
            </a:r>
          </a:p>
          <a:p>
            <a:pPr>
              <a:lnSpc>
                <a:spcPct val="110000"/>
              </a:lnSpc>
            </a:pPr>
            <a:endParaRPr lang="en-US" sz="7200" b="1" dirty="0"/>
          </a:p>
          <a:p>
            <a:pPr>
              <a:lnSpc>
                <a:spcPct val="110000"/>
              </a:lnSpc>
            </a:pPr>
            <a:endParaRPr lang="en-US" sz="7200" b="1"/>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a:t>CONFUSION MATRIX </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447009" y="2467175"/>
            <a:ext cx="1183179" cy="492025"/>
          </a:xfrm>
        </p:spPr>
        <p:txBody>
          <a:bodyPr>
            <a:noAutofit/>
          </a:bodyPr>
          <a:lstStyle/>
          <a:p>
            <a:r>
              <a:rPr lang="en-ZA" sz="1400"/>
              <a:t>TRUE POSITIVE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3447010" y="4595813"/>
            <a:ext cx="1183179" cy="492025"/>
          </a:xfrm>
        </p:spPr>
        <p:txBody>
          <a:bodyPr/>
          <a:lstStyle/>
          <a:p>
            <a:r>
              <a:rPr lang="en-US" sz="1400"/>
              <a:t>FALSE NEGATIVE</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764216" y="4633913"/>
            <a:ext cx="1183179" cy="492025"/>
          </a:xfrm>
        </p:spPr>
        <p:txBody>
          <a:bodyPr/>
          <a:lstStyle/>
          <a:p>
            <a:r>
              <a:rPr lang="en-US" sz="1400"/>
              <a:t>TRUE NEGATIVE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endParaRPr lang="en-ZA"/>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10</a:t>
            </a:fld>
            <a:endParaRPr lang="en-ZA"/>
          </a:p>
        </p:txBody>
      </p:sp>
      <p:sp>
        <p:nvSpPr>
          <p:cNvPr id="11" name="Text Placeholder 25">
            <a:extLst>
              <a:ext uri="{FF2B5EF4-FFF2-40B4-BE49-F238E27FC236}">
                <a16:creationId xmlns:a16="http://schemas.microsoft.com/office/drawing/2014/main" id="{21A88F75-147D-269E-FFB6-92FB73F48A32}"/>
              </a:ext>
            </a:extLst>
          </p:cNvPr>
          <p:cNvSpPr txBox="1">
            <a:spLocks/>
          </p:cNvSpPr>
          <p:nvPr/>
        </p:nvSpPr>
        <p:spPr>
          <a:xfrm>
            <a:off x="7764215" y="2456477"/>
            <a:ext cx="1183179" cy="4920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1000"/>
              </a:spcBef>
              <a:buFont typeface="Arial" panose="020B0604020202020204" pitchFamily="34" charset="0"/>
              <a:buNone/>
              <a:defRPr sz="1050" kern="1200" cap="none"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a:t>FALSE POSITIVE</a:t>
            </a:r>
          </a:p>
        </p:txBody>
      </p:sp>
      <p:sp>
        <p:nvSpPr>
          <p:cNvPr id="22" name="Content Placeholder 66">
            <a:extLst>
              <a:ext uri="{FF2B5EF4-FFF2-40B4-BE49-F238E27FC236}">
                <a16:creationId xmlns:a16="http://schemas.microsoft.com/office/drawing/2014/main" id="{F7484750-C4B7-66D6-A8CA-503BD0B4EA29}"/>
              </a:ext>
            </a:extLst>
          </p:cNvPr>
          <p:cNvSpPr txBox="1">
            <a:spLocks/>
          </p:cNvSpPr>
          <p:nvPr/>
        </p:nvSpPr>
        <p:spPr>
          <a:xfrm>
            <a:off x="6416674" y="361950"/>
            <a:ext cx="5775325" cy="4725888"/>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200" dirty="0"/>
              <a:t>TP – We predicted they will survive and they do actually survived.</a:t>
            </a:r>
            <a:endParaRPr lang="en-US"/>
          </a:p>
          <a:p>
            <a:r>
              <a:rPr lang="en-US" sz="1200"/>
              <a:t> </a:t>
            </a:r>
            <a:r>
              <a:rPr lang="en-US" sz="1200" dirty="0"/>
              <a:t>TN – </a:t>
            </a:r>
            <a:r>
              <a:rPr lang="en-US" sz="1200" dirty="0">
                <a:ea typeface="+mn-lt"/>
                <a:cs typeface="+mn-lt"/>
              </a:rPr>
              <a:t>We predicted the patient will die over the Year and they </a:t>
            </a:r>
            <a:r>
              <a:rPr lang="en-US" sz="1200">
                <a:ea typeface="+mn-lt"/>
                <a:cs typeface="+mn-lt"/>
              </a:rPr>
              <a:t>did </a:t>
            </a:r>
            <a:r>
              <a:rPr lang="en-US" sz="1200" dirty="0">
                <a:ea typeface="+mn-lt"/>
                <a:cs typeface="+mn-lt"/>
              </a:rPr>
              <a:t>died</a:t>
            </a:r>
            <a:r>
              <a:rPr lang="en-US" sz="1200">
                <a:ea typeface="+mn-lt"/>
                <a:cs typeface="+mn-lt"/>
              </a:rPr>
              <a:t>.</a:t>
            </a:r>
            <a:endParaRPr lang="en-US" sz="1200" dirty="0">
              <a:ea typeface="+mn-lt"/>
              <a:cs typeface="+mn-lt"/>
            </a:endParaRPr>
          </a:p>
          <a:p>
            <a:pPr marL="285750" indent="-285750"/>
            <a:r>
              <a:rPr lang="en-US" sz="1200" dirty="0"/>
              <a:t>FP – We predict they will be died, but they will live</a:t>
            </a:r>
          </a:p>
          <a:p>
            <a:pPr marL="285750" indent="-285750"/>
            <a:r>
              <a:rPr lang="en-US" sz="1200" dirty="0"/>
              <a:t>FN – We predict that they will live , but they will die.</a:t>
            </a:r>
          </a:p>
          <a:p>
            <a:pPr marL="285750" indent="-285750"/>
            <a:endParaRPr lang="en-US"/>
          </a:p>
        </p:txBody>
      </p:sp>
      <p:sp>
        <p:nvSpPr>
          <p:cNvPr id="5" name="TextBox 4">
            <a:extLst>
              <a:ext uri="{FF2B5EF4-FFF2-40B4-BE49-F238E27FC236}">
                <a16:creationId xmlns:a16="http://schemas.microsoft.com/office/drawing/2014/main" id="{E73E0CF1-37AC-BFE7-68DE-9F32B2DD0C07}"/>
              </a:ext>
            </a:extLst>
          </p:cNvPr>
          <p:cNvSpPr txBox="1"/>
          <p:nvPr/>
        </p:nvSpPr>
        <p:spPr>
          <a:xfrm rot="-5400000">
            <a:off x="398779" y="2867660"/>
            <a:ext cx="22536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Actual</a:t>
            </a:r>
          </a:p>
        </p:txBody>
      </p:sp>
      <p:sp>
        <p:nvSpPr>
          <p:cNvPr id="6" name="TextBox 5">
            <a:extLst>
              <a:ext uri="{FF2B5EF4-FFF2-40B4-BE49-F238E27FC236}">
                <a16:creationId xmlns:a16="http://schemas.microsoft.com/office/drawing/2014/main" id="{23B9AD11-F336-6BC5-C9B8-C469DA4E8969}"/>
              </a:ext>
            </a:extLst>
          </p:cNvPr>
          <p:cNvSpPr txBox="1"/>
          <p:nvPr/>
        </p:nvSpPr>
        <p:spPr>
          <a:xfrm rot="5400000">
            <a:off x="1935479" y="3805475"/>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668F62D8-78BE-A14F-600D-BB3D738B4371}"/>
              </a:ext>
            </a:extLst>
          </p:cNvPr>
          <p:cNvSpPr txBox="1"/>
          <p:nvPr/>
        </p:nvSpPr>
        <p:spPr>
          <a:xfrm>
            <a:off x="5534659" y="1559560"/>
            <a:ext cx="14408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Predicted</a:t>
            </a:r>
          </a:p>
        </p:txBody>
      </p:sp>
    </p:spTree>
    <p:extLst>
      <p:ext uri="{BB962C8B-B14F-4D97-AF65-F5344CB8AC3E}">
        <p14:creationId xmlns:p14="http://schemas.microsoft.com/office/powerpoint/2010/main" val="1417396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600075" y="1671639"/>
            <a:ext cx="8295821" cy="1204912"/>
          </a:xfrm>
        </p:spPr>
        <p:txBody>
          <a:bodyPr lIns="0">
            <a:normAutofit/>
          </a:bodyPr>
          <a:lstStyle/>
          <a:p>
            <a:r>
              <a:rPr lang="en-US" b="1">
                <a:ea typeface="+mj-lt"/>
                <a:cs typeface="+mj-lt"/>
              </a:rPr>
              <a:t>MODEL EVALUATION METRICS</a:t>
            </a:r>
            <a:endParaRPr lang="en-US">
              <a:ea typeface="+mj-lt"/>
              <a:cs typeface="+mj-lt"/>
            </a:endParaRPr>
          </a:p>
          <a:p>
            <a:endParaRPr lang="en-US">
              <a:ea typeface="+mj-lt"/>
              <a:cs typeface="+mj-lt"/>
            </a:endParaRPr>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p:txBody>
          <a:bodyPr/>
          <a:lstStyle/>
          <a:p>
            <a:fld id="{B5CEABB6-07DC-46E8-9B57-56EC44A396E5}" type="slidenum">
              <a:rPr lang="en-US" smtClean="0"/>
              <a:pPr/>
              <a:t>11</a:t>
            </a:fld>
            <a:endParaRPr lang="en-US"/>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2E591DFB-2986-BFAD-BC63-41E344B48696}"/>
              </a:ext>
            </a:extLst>
          </p:cNvPr>
          <p:cNvGraphicFramePr>
            <a:graphicFrameLocks noGrp="1"/>
          </p:cNvGraphicFramePr>
          <p:nvPr>
            <p:extLst>
              <p:ext uri="{D42A27DB-BD31-4B8C-83A1-F6EECF244321}">
                <p14:modId xmlns:p14="http://schemas.microsoft.com/office/powerpoint/2010/main" val="711023785"/>
              </p:ext>
            </p:extLst>
          </p:nvPr>
        </p:nvGraphicFramePr>
        <p:xfrm>
          <a:off x="551089" y="2592161"/>
          <a:ext cx="6701128" cy="3372624"/>
        </p:xfrm>
        <a:graphic>
          <a:graphicData uri="http://schemas.openxmlformats.org/drawingml/2006/table">
            <a:tbl>
              <a:tblPr firstRow="1" bandRow="1">
                <a:tableStyleId>{5C22544A-7EE6-4342-B048-85BDC9FD1C3A}</a:tableStyleId>
              </a:tblPr>
              <a:tblGrid>
                <a:gridCol w="3070720">
                  <a:extLst>
                    <a:ext uri="{9D8B030D-6E8A-4147-A177-3AD203B41FA5}">
                      <a16:colId xmlns:a16="http://schemas.microsoft.com/office/drawing/2014/main" val="4278572953"/>
                    </a:ext>
                  </a:extLst>
                </a:gridCol>
                <a:gridCol w="3630408">
                  <a:extLst>
                    <a:ext uri="{9D8B030D-6E8A-4147-A177-3AD203B41FA5}">
                      <a16:colId xmlns:a16="http://schemas.microsoft.com/office/drawing/2014/main" val="2820177889"/>
                    </a:ext>
                  </a:extLst>
                </a:gridCol>
              </a:tblGrid>
              <a:tr h="374736">
                <a:tc>
                  <a:txBody>
                    <a:bodyPr/>
                    <a:lstStyle/>
                    <a:p>
                      <a:pPr fontAlgn="b"/>
                      <a:r>
                        <a:rPr lang="en-US" sz="1200" dirty="0">
                          <a:solidFill>
                            <a:schemeClr val="tx1"/>
                          </a:solidFill>
                          <a:effectLst/>
                        </a:rPr>
                        <a:t>MODEL</a:t>
                      </a:r>
                      <a:endParaRPr lang="en-US" sz="1200" b="1">
                        <a:solidFill>
                          <a:schemeClr val="tx1"/>
                        </a:solidFill>
                        <a:effectLst/>
                        <a:latin typeface="Calibri"/>
                      </a:endParaRPr>
                    </a:p>
                  </a:txBody>
                  <a:tcPr marL="9525" marR="9525" marT="9525" marB="0" anchor="b"/>
                </a:tc>
                <a:tc>
                  <a:txBody>
                    <a:bodyPr/>
                    <a:lstStyle/>
                    <a:p>
                      <a:pPr fontAlgn="b"/>
                      <a:r>
                        <a:rPr lang="en-US" sz="1200" dirty="0">
                          <a:solidFill>
                            <a:schemeClr val="tx1"/>
                          </a:solidFill>
                          <a:effectLst/>
                        </a:rPr>
                        <a:t>RECALL PERCENTAGE</a:t>
                      </a:r>
                      <a:endParaRPr lang="en-US" sz="1200" b="1">
                        <a:solidFill>
                          <a:schemeClr val="tx1"/>
                        </a:solidFill>
                        <a:effectLst/>
                        <a:latin typeface="Calibri"/>
                      </a:endParaRPr>
                    </a:p>
                  </a:txBody>
                  <a:tcPr marL="9525" marR="9525" marT="9525" marB="0" anchor="b"/>
                </a:tc>
                <a:extLst>
                  <a:ext uri="{0D108BD9-81ED-4DB2-BD59-A6C34878D82A}">
                    <a16:rowId xmlns:a16="http://schemas.microsoft.com/office/drawing/2014/main" val="204495114"/>
                  </a:ext>
                </a:extLst>
              </a:tr>
              <a:tr h="374736">
                <a:tc>
                  <a:txBody>
                    <a:bodyPr/>
                    <a:lstStyle/>
                    <a:p>
                      <a:pPr fontAlgn="b"/>
                      <a:r>
                        <a:rPr lang="en-US" sz="1200" dirty="0">
                          <a:solidFill>
                            <a:schemeClr val="tx1"/>
                          </a:solidFill>
                          <a:effectLst/>
                        </a:rPr>
                        <a:t>KNN</a:t>
                      </a:r>
                      <a:endParaRPr lang="en-US" sz="1200">
                        <a:solidFill>
                          <a:schemeClr val="tx1"/>
                        </a:solidFill>
                        <a:effectLst/>
                        <a:latin typeface="Calibri"/>
                      </a:endParaRPr>
                    </a:p>
                  </a:txBody>
                  <a:tcPr marL="9525" marR="9525" marT="9525" marB="0" anchor="b"/>
                </a:tc>
                <a:tc>
                  <a:txBody>
                    <a:bodyPr/>
                    <a:lstStyle/>
                    <a:p>
                      <a:pPr algn="r" fontAlgn="b"/>
                      <a:r>
                        <a:rPr lang="en-US" sz="1200" dirty="0">
                          <a:solidFill>
                            <a:schemeClr val="tx1"/>
                          </a:solidFill>
                          <a:effectLst/>
                        </a:rPr>
                        <a:t>0.7915</a:t>
                      </a:r>
                      <a:endParaRPr lang="en-US" sz="1200">
                        <a:solidFill>
                          <a:schemeClr val="tx1"/>
                        </a:solidFill>
                        <a:effectLst/>
                        <a:latin typeface="Calibri"/>
                      </a:endParaRPr>
                    </a:p>
                  </a:txBody>
                  <a:tcPr marL="9525" marR="9525" marT="9525" marB="0" anchor="b"/>
                </a:tc>
                <a:extLst>
                  <a:ext uri="{0D108BD9-81ED-4DB2-BD59-A6C34878D82A}">
                    <a16:rowId xmlns:a16="http://schemas.microsoft.com/office/drawing/2014/main" val="2156495107"/>
                  </a:ext>
                </a:extLst>
              </a:tr>
              <a:tr h="374736">
                <a:tc>
                  <a:txBody>
                    <a:bodyPr/>
                    <a:lstStyle/>
                    <a:p>
                      <a:pPr fontAlgn="b"/>
                      <a:r>
                        <a:rPr lang="en-US" sz="1200" dirty="0">
                          <a:solidFill>
                            <a:schemeClr val="tx1"/>
                          </a:solidFill>
                          <a:effectLst/>
                        </a:rPr>
                        <a:t>DECISION TREE</a:t>
                      </a:r>
                      <a:endParaRPr lang="en-US" sz="1200">
                        <a:solidFill>
                          <a:schemeClr val="tx1"/>
                        </a:solidFill>
                        <a:effectLst/>
                        <a:latin typeface="Calibri"/>
                      </a:endParaRPr>
                    </a:p>
                  </a:txBody>
                  <a:tcPr marL="9525" marR="9525" marT="9525" marB="0" anchor="b"/>
                </a:tc>
                <a:tc>
                  <a:txBody>
                    <a:bodyPr/>
                    <a:lstStyle/>
                    <a:p>
                      <a:pPr algn="r" fontAlgn="b"/>
                      <a:r>
                        <a:rPr lang="en-US" sz="1200" dirty="0">
                          <a:solidFill>
                            <a:schemeClr val="tx1"/>
                          </a:solidFill>
                          <a:effectLst/>
                        </a:rPr>
                        <a:t>0.798</a:t>
                      </a:r>
                      <a:endParaRPr lang="en-US" sz="1200">
                        <a:solidFill>
                          <a:schemeClr val="tx1"/>
                        </a:solidFill>
                        <a:effectLst/>
                        <a:latin typeface="Calibri"/>
                      </a:endParaRPr>
                    </a:p>
                  </a:txBody>
                  <a:tcPr marL="9525" marR="9525" marT="9525" marB="0" anchor="b"/>
                </a:tc>
                <a:extLst>
                  <a:ext uri="{0D108BD9-81ED-4DB2-BD59-A6C34878D82A}">
                    <a16:rowId xmlns:a16="http://schemas.microsoft.com/office/drawing/2014/main" val="293460405"/>
                  </a:ext>
                </a:extLst>
              </a:tr>
              <a:tr h="374736">
                <a:tc>
                  <a:txBody>
                    <a:bodyPr/>
                    <a:lstStyle/>
                    <a:p>
                      <a:pPr fontAlgn="b"/>
                      <a:r>
                        <a:rPr lang="en-US" sz="1200" dirty="0">
                          <a:solidFill>
                            <a:schemeClr val="tx1"/>
                          </a:solidFill>
                          <a:effectLst/>
                        </a:rPr>
                        <a:t>RANDOM FOREST </a:t>
                      </a:r>
                      <a:endParaRPr lang="en-US" sz="1200">
                        <a:solidFill>
                          <a:schemeClr val="tx1"/>
                        </a:solidFill>
                        <a:effectLst/>
                        <a:latin typeface="Calibri"/>
                      </a:endParaRPr>
                    </a:p>
                  </a:txBody>
                  <a:tcPr marL="9525" marR="9525" marT="9525" marB="0" anchor="b"/>
                </a:tc>
                <a:tc>
                  <a:txBody>
                    <a:bodyPr/>
                    <a:lstStyle/>
                    <a:p>
                      <a:pPr algn="r" fontAlgn="b"/>
                      <a:r>
                        <a:rPr lang="en-US" sz="1200" dirty="0">
                          <a:solidFill>
                            <a:schemeClr val="tx1"/>
                          </a:solidFill>
                          <a:effectLst/>
                        </a:rPr>
                        <a:t>0.8126</a:t>
                      </a:r>
                      <a:endParaRPr lang="en-US" sz="1200">
                        <a:solidFill>
                          <a:schemeClr val="tx1"/>
                        </a:solidFill>
                        <a:effectLst/>
                        <a:latin typeface="Calibri"/>
                      </a:endParaRPr>
                    </a:p>
                  </a:txBody>
                  <a:tcPr marL="9525" marR="9525" marT="9525" marB="0" anchor="b"/>
                </a:tc>
                <a:extLst>
                  <a:ext uri="{0D108BD9-81ED-4DB2-BD59-A6C34878D82A}">
                    <a16:rowId xmlns:a16="http://schemas.microsoft.com/office/drawing/2014/main" val="2850317291"/>
                  </a:ext>
                </a:extLst>
              </a:tr>
              <a:tr h="374736">
                <a:tc>
                  <a:txBody>
                    <a:bodyPr/>
                    <a:lstStyle/>
                    <a:p>
                      <a:pPr fontAlgn="b"/>
                      <a:r>
                        <a:rPr lang="en-US" sz="1200" dirty="0">
                          <a:solidFill>
                            <a:schemeClr val="tx1"/>
                          </a:solidFill>
                          <a:effectLst/>
                        </a:rPr>
                        <a:t>GRADIENT BOOST</a:t>
                      </a:r>
                      <a:endParaRPr lang="en-US" sz="1200" dirty="0">
                        <a:solidFill>
                          <a:schemeClr val="tx1"/>
                        </a:solidFill>
                        <a:effectLst/>
                        <a:latin typeface="Calibri"/>
                      </a:endParaRPr>
                    </a:p>
                  </a:txBody>
                  <a:tcPr marL="9525" marR="9525" marT="9525" marB="0" anchor="b"/>
                </a:tc>
                <a:tc>
                  <a:txBody>
                    <a:bodyPr/>
                    <a:lstStyle/>
                    <a:p>
                      <a:pPr algn="r" fontAlgn="b"/>
                      <a:r>
                        <a:rPr lang="en-US" sz="1200" dirty="0">
                          <a:solidFill>
                            <a:schemeClr val="tx1"/>
                          </a:solidFill>
                          <a:effectLst/>
                        </a:rPr>
                        <a:t>0.8074</a:t>
                      </a:r>
                      <a:endParaRPr lang="en-US" sz="1200">
                        <a:solidFill>
                          <a:schemeClr val="tx1"/>
                        </a:solidFill>
                        <a:effectLst/>
                        <a:latin typeface="Calibri"/>
                      </a:endParaRPr>
                    </a:p>
                  </a:txBody>
                  <a:tcPr marL="9525" marR="9525" marT="9525" marB="0" anchor="b"/>
                </a:tc>
                <a:extLst>
                  <a:ext uri="{0D108BD9-81ED-4DB2-BD59-A6C34878D82A}">
                    <a16:rowId xmlns:a16="http://schemas.microsoft.com/office/drawing/2014/main" val="1401190590"/>
                  </a:ext>
                </a:extLst>
              </a:tr>
              <a:tr h="374736">
                <a:tc>
                  <a:txBody>
                    <a:bodyPr/>
                    <a:lstStyle/>
                    <a:p>
                      <a:pPr fontAlgn="b"/>
                      <a:r>
                        <a:rPr lang="en-US" sz="1200" dirty="0">
                          <a:solidFill>
                            <a:schemeClr val="tx1"/>
                          </a:solidFill>
                          <a:effectLst/>
                        </a:rPr>
                        <a:t>ADA BOOST</a:t>
                      </a:r>
                      <a:endParaRPr lang="en-US" sz="1200">
                        <a:solidFill>
                          <a:schemeClr val="tx1"/>
                        </a:solidFill>
                        <a:effectLst/>
                        <a:latin typeface="Calibri"/>
                      </a:endParaRPr>
                    </a:p>
                  </a:txBody>
                  <a:tcPr marL="9525" marR="9525" marT="9525" marB="0" anchor="b"/>
                </a:tc>
                <a:tc>
                  <a:txBody>
                    <a:bodyPr/>
                    <a:lstStyle/>
                    <a:p>
                      <a:pPr algn="r" fontAlgn="b"/>
                      <a:r>
                        <a:rPr lang="en-US" sz="1200" dirty="0">
                          <a:solidFill>
                            <a:schemeClr val="tx1"/>
                          </a:solidFill>
                          <a:effectLst/>
                        </a:rPr>
                        <a:t>0.636</a:t>
                      </a:r>
                      <a:endParaRPr lang="en-US" sz="1200">
                        <a:solidFill>
                          <a:schemeClr val="tx1"/>
                        </a:solidFill>
                        <a:effectLst/>
                        <a:latin typeface="Calibri"/>
                      </a:endParaRPr>
                    </a:p>
                  </a:txBody>
                  <a:tcPr marL="9525" marR="9525" marT="9525" marB="0" anchor="b"/>
                </a:tc>
                <a:extLst>
                  <a:ext uri="{0D108BD9-81ED-4DB2-BD59-A6C34878D82A}">
                    <a16:rowId xmlns:a16="http://schemas.microsoft.com/office/drawing/2014/main" val="3101755035"/>
                  </a:ext>
                </a:extLst>
              </a:tr>
              <a:tr h="374736">
                <a:tc>
                  <a:txBody>
                    <a:bodyPr/>
                    <a:lstStyle/>
                    <a:p>
                      <a:pPr fontAlgn="b"/>
                      <a:r>
                        <a:rPr lang="en-US" sz="1200" dirty="0">
                          <a:solidFill>
                            <a:schemeClr val="tx1"/>
                          </a:solidFill>
                          <a:effectLst/>
                        </a:rPr>
                        <a:t>XG BOOST</a:t>
                      </a:r>
                      <a:endParaRPr lang="en-US" sz="1200">
                        <a:solidFill>
                          <a:schemeClr val="tx1"/>
                        </a:solidFill>
                        <a:effectLst/>
                        <a:latin typeface="Calibri"/>
                      </a:endParaRPr>
                    </a:p>
                  </a:txBody>
                  <a:tcPr marL="9525" marR="9525" marT="9525" marB="0" anchor="b"/>
                </a:tc>
                <a:tc>
                  <a:txBody>
                    <a:bodyPr/>
                    <a:lstStyle/>
                    <a:p>
                      <a:pPr algn="r" fontAlgn="b"/>
                      <a:r>
                        <a:rPr lang="en-US" sz="1200" dirty="0">
                          <a:solidFill>
                            <a:schemeClr val="tx1"/>
                          </a:solidFill>
                          <a:effectLst/>
                        </a:rPr>
                        <a:t>0.777</a:t>
                      </a:r>
                      <a:endParaRPr lang="en-US" sz="1200">
                        <a:solidFill>
                          <a:schemeClr val="tx1"/>
                        </a:solidFill>
                        <a:effectLst/>
                        <a:latin typeface="Calibri"/>
                      </a:endParaRPr>
                    </a:p>
                  </a:txBody>
                  <a:tcPr marL="9525" marR="9525" marT="9525" marB="0" anchor="b"/>
                </a:tc>
                <a:extLst>
                  <a:ext uri="{0D108BD9-81ED-4DB2-BD59-A6C34878D82A}">
                    <a16:rowId xmlns:a16="http://schemas.microsoft.com/office/drawing/2014/main" val="1531644347"/>
                  </a:ext>
                </a:extLst>
              </a:tr>
              <a:tr h="374736">
                <a:tc>
                  <a:txBody>
                    <a:bodyPr/>
                    <a:lstStyle/>
                    <a:p>
                      <a:pPr fontAlgn="b"/>
                      <a:r>
                        <a:rPr lang="en-US" sz="1200" dirty="0">
                          <a:solidFill>
                            <a:schemeClr val="tx1"/>
                          </a:solidFill>
                          <a:effectLst/>
                        </a:rPr>
                        <a:t>LOGISTIC REGRESSION</a:t>
                      </a:r>
                      <a:endParaRPr lang="en-US" sz="1200">
                        <a:solidFill>
                          <a:schemeClr val="tx1"/>
                        </a:solidFill>
                        <a:effectLst/>
                        <a:latin typeface="Calibri"/>
                      </a:endParaRPr>
                    </a:p>
                  </a:txBody>
                  <a:tcPr marL="9525" marR="9525" marT="9525" marB="0" anchor="b"/>
                </a:tc>
                <a:tc>
                  <a:txBody>
                    <a:bodyPr/>
                    <a:lstStyle/>
                    <a:p>
                      <a:pPr algn="r" fontAlgn="b"/>
                      <a:r>
                        <a:rPr lang="en-US" sz="1200" dirty="0">
                          <a:solidFill>
                            <a:schemeClr val="tx1"/>
                          </a:solidFill>
                          <a:effectLst/>
                        </a:rPr>
                        <a:t>0.6643</a:t>
                      </a:r>
                      <a:endParaRPr lang="en-US" sz="1200">
                        <a:solidFill>
                          <a:schemeClr val="tx1"/>
                        </a:solidFill>
                        <a:effectLst/>
                        <a:latin typeface="Calibri"/>
                      </a:endParaRPr>
                    </a:p>
                  </a:txBody>
                  <a:tcPr marL="9525" marR="9525" marT="9525" marB="0" anchor="b"/>
                </a:tc>
                <a:extLst>
                  <a:ext uri="{0D108BD9-81ED-4DB2-BD59-A6C34878D82A}">
                    <a16:rowId xmlns:a16="http://schemas.microsoft.com/office/drawing/2014/main" val="902734416"/>
                  </a:ext>
                </a:extLst>
              </a:tr>
              <a:tr h="374736">
                <a:tc>
                  <a:txBody>
                    <a:bodyPr/>
                    <a:lstStyle/>
                    <a:p>
                      <a:pPr fontAlgn="b"/>
                      <a:r>
                        <a:rPr lang="en-US" sz="1200" dirty="0">
                          <a:solidFill>
                            <a:schemeClr val="tx1"/>
                          </a:solidFill>
                          <a:effectLst/>
                        </a:rPr>
                        <a:t>MULTI LAYER PERCEPTION</a:t>
                      </a:r>
                      <a:endParaRPr lang="en-US" sz="1200">
                        <a:solidFill>
                          <a:schemeClr val="tx1"/>
                        </a:solidFill>
                        <a:effectLst/>
                        <a:latin typeface="Calibri"/>
                      </a:endParaRPr>
                    </a:p>
                  </a:txBody>
                  <a:tcPr marL="9525" marR="9525" marT="9525" marB="0" anchor="b"/>
                </a:tc>
                <a:tc>
                  <a:txBody>
                    <a:bodyPr/>
                    <a:lstStyle/>
                    <a:p>
                      <a:pPr algn="r" fontAlgn="b"/>
                      <a:r>
                        <a:rPr lang="en-US" sz="1200" dirty="0">
                          <a:solidFill>
                            <a:schemeClr val="tx1"/>
                          </a:solidFill>
                          <a:effectLst/>
                        </a:rPr>
                        <a:t>0.71</a:t>
                      </a:r>
                      <a:endParaRPr lang="en-US" sz="1200">
                        <a:solidFill>
                          <a:schemeClr val="tx1"/>
                        </a:solidFill>
                        <a:effectLst/>
                        <a:latin typeface="Calibri"/>
                      </a:endParaRPr>
                    </a:p>
                  </a:txBody>
                  <a:tcPr marL="9525" marR="9525" marT="9525" marB="0" anchor="b"/>
                </a:tc>
                <a:extLst>
                  <a:ext uri="{0D108BD9-81ED-4DB2-BD59-A6C34878D82A}">
                    <a16:rowId xmlns:a16="http://schemas.microsoft.com/office/drawing/2014/main" val="2953190652"/>
                  </a:ext>
                </a:extLst>
              </a:tr>
            </a:tbl>
          </a:graphicData>
        </a:graphic>
      </p:graphicFrame>
    </p:spTree>
    <p:extLst>
      <p:ext uri="{BB962C8B-B14F-4D97-AF65-F5344CB8AC3E}">
        <p14:creationId xmlns:p14="http://schemas.microsoft.com/office/powerpoint/2010/main" val="460935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43FB-3CCF-B7A7-0A06-A6285E2E3E42}"/>
              </a:ext>
            </a:extLst>
          </p:cNvPr>
          <p:cNvSpPr>
            <a:spLocks noGrp="1"/>
          </p:cNvSpPr>
          <p:nvPr>
            <p:ph type="title"/>
          </p:nvPr>
        </p:nvSpPr>
        <p:spPr/>
        <p:txBody>
          <a:bodyPr/>
          <a:lstStyle/>
          <a:p>
            <a:r>
              <a:rPr lang="en-US"/>
              <a:t>Visualizing Metrics Across Multiple Models</a:t>
            </a:r>
          </a:p>
        </p:txBody>
      </p:sp>
      <p:sp>
        <p:nvSpPr>
          <p:cNvPr id="11" name="Text Placeholder 10">
            <a:extLst>
              <a:ext uri="{FF2B5EF4-FFF2-40B4-BE49-F238E27FC236}">
                <a16:creationId xmlns:a16="http://schemas.microsoft.com/office/drawing/2014/main" id="{76083388-4316-AC22-662B-196FC73F6B10}"/>
              </a:ext>
            </a:extLst>
          </p:cNvPr>
          <p:cNvSpPr>
            <a:spLocks noGrp="1"/>
          </p:cNvSpPr>
          <p:nvPr>
            <p:ph type="body" sz="quarter" idx="16"/>
          </p:nvPr>
        </p:nvSpPr>
        <p:spPr/>
        <p:txBody>
          <a:bodyPr vert="horz" lIns="91440" tIns="45720" rIns="91440" bIns="45720" rtlCol="0" anchor="t">
            <a:noAutofit/>
          </a:bodyPr>
          <a:lstStyle/>
          <a:p>
            <a:endParaRPr lang="en-US"/>
          </a:p>
          <a:p>
            <a:endParaRPr lang="en-US"/>
          </a:p>
        </p:txBody>
      </p:sp>
      <p:pic>
        <p:nvPicPr>
          <p:cNvPr id="12" name="Picture 12" descr="Chart, bar chart&#10;&#10;Description automatically generated">
            <a:extLst>
              <a:ext uri="{FF2B5EF4-FFF2-40B4-BE49-F238E27FC236}">
                <a16:creationId xmlns:a16="http://schemas.microsoft.com/office/drawing/2014/main" id="{93EC855F-17BD-2D35-1547-70A158B60920}"/>
              </a:ext>
            </a:extLst>
          </p:cNvPr>
          <p:cNvPicPr>
            <a:picLocks noGrp="1" noChangeAspect="1"/>
          </p:cNvPicPr>
          <p:nvPr>
            <p:ph sz="quarter" idx="15"/>
          </p:nvPr>
        </p:nvPicPr>
        <p:blipFill>
          <a:blip r:embed="rId2"/>
          <a:stretch>
            <a:fillRect/>
          </a:stretch>
        </p:blipFill>
        <p:spPr>
          <a:xfrm>
            <a:off x="986518" y="1570073"/>
            <a:ext cx="10373405" cy="4970619"/>
          </a:xfrm>
        </p:spPr>
      </p:pic>
      <p:sp>
        <p:nvSpPr>
          <p:cNvPr id="4" name="Date Placeholder 3">
            <a:extLst>
              <a:ext uri="{FF2B5EF4-FFF2-40B4-BE49-F238E27FC236}">
                <a16:creationId xmlns:a16="http://schemas.microsoft.com/office/drawing/2014/main" id="{694B8C4A-7ACA-50DA-1195-07C110C26448}"/>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9037A0F-FC39-091D-D52A-D00BAB3DC99F}"/>
              </a:ext>
            </a:extLst>
          </p:cNvPr>
          <p:cNvSpPr>
            <a:spLocks noGrp="1"/>
          </p:cNvSpPr>
          <p:nvPr>
            <p:ph type="ftr" sz="quarter" idx="11"/>
          </p:nvPr>
        </p:nvSpPr>
        <p:spPr/>
        <p:txBody>
          <a:bodyPr/>
          <a:lstStyle/>
          <a:p>
            <a:r>
              <a:rPr lang="en-US"/>
              <a:t>Pitch Deck</a:t>
            </a:r>
          </a:p>
        </p:txBody>
      </p:sp>
      <p:sp>
        <p:nvSpPr>
          <p:cNvPr id="6" name="Slide Number Placeholder 5">
            <a:extLst>
              <a:ext uri="{FF2B5EF4-FFF2-40B4-BE49-F238E27FC236}">
                <a16:creationId xmlns:a16="http://schemas.microsoft.com/office/drawing/2014/main" id="{066FF108-4A37-63D5-674C-18CE4A752CE9}"/>
              </a:ext>
            </a:extLst>
          </p:cNvPr>
          <p:cNvSpPr>
            <a:spLocks noGrp="1"/>
          </p:cNvSpPr>
          <p:nvPr>
            <p:ph type="sldNum" sz="quarter" idx="12"/>
          </p:nvPr>
        </p:nvSpPr>
        <p:spPr/>
        <p:txBody>
          <a:bodyPr/>
          <a:lstStyle/>
          <a:p>
            <a:fld id="{B5CEABB6-07DC-46E8-9B57-56EC44A396E5}" type="slidenum">
              <a:rPr lang="en-US" smtClean="0"/>
              <a:t>12</a:t>
            </a:fld>
            <a:endParaRPr lang="en-US"/>
          </a:p>
        </p:txBody>
      </p:sp>
    </p:spTree>
    <p:extLst>
      <p:ext uri="{BB962C8B-B14F-4D97-AF65-F5344CB8AC3E}">
        <p14:creationId xmlns:p14="http://schemas.microsoft.com/office/powerpoint/2010/main" val="175023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a:t>Conclusion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021239"/>
            <a:ext cx="5111750" cy="3525837"/>
          </a:xfrm>
        </p:spPr>
        <p:txBody>
          <a:bodyPr vert="horz" lIns="91440" tIns="45720" rIns="91440" bIns="45720" rtlCol="0" anchor="t">
            <a:normAutofit/>
          </a:bodyPr>
          <a:lstStyle/>
          <a:p>
            <a:r>
              <a:rPr lang="en-ZA" dirty="0"/>
              <a:t>Random forest model predicts death better than logistic regression and with other models.</a:t>
            </a:r>
            <a:r>
              <a:rPr lang="en-US" dirty="0"/>
              <a:t> This study aims to investigate the association between pre-existing diseases in patients with known lung cancer and the survival rate one year after thoracic lung surgery. We want to identify any conditions that might have an impact on how well patients will survive.</a:t>
            </a:r>
          </a:p>
          <a:p>
            <a:r>
              <a:rPr lang="en-US" dirty="0">
                <a:ea typeface="+mn-lt"/>
                <a:cs typeface="+mn-lt"/>
              </a:rPr>
              <a:t>We have used multiple classifiers on this data set such as Hyper parameter tuned KNN, Decision Tree, Random Forest, Gradient Descent, XG Boost, and Multi-Layer Perceptron.</a:t>
            </a:r>
            <a:endParaRPr lang="en-US" dirty="0"/>
          </a:p>
          <a:p>
            <a:r>
              <a:rPr lang="en-US" dirty="0">
                <a:ea typeface="+mn-lt"/>
                <a:cs typeface="+mn-lt"/>
              </a:rPr>
              <a:t>From the model metrics, Random Forest classifier outperformed all of The models by considering Recall as our main metric.</a:t>
            </a:r>
            <a:endParaRPr lang="en-US" dirty="0"/>
          </a:p>
          <a:p>
            <a:endParaRPr lang="en-US" dirty="0"/>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a:p>
        </p:txBody>
      </p:sp>
    </p:spTree>
    <p:extLst>
      <p:ext uri="{BB962C8B-B14F-4D97-AF65-F5344CB8AC3E}">
        <p14:creationId xmlns:p14="http://schemas.microsoft.com/office/powerpoint/2010/main" val="134637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a:t>BEYOND THIS ???</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sz="1800"/>
              <a:t>More data </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105400" y="3064615"/>
            <a:ext cx="1771650" cy="823912"/>
          </a:xfrm>
        </p:spPr>
        <p:txBody>
          <a:bodyPr/>
          <a:lstStyle/>
          <a:p>
            <a:r>
              <a:rPr lang="en-US" sz="1600"/>
              <a:t>More Variables</a:t>
            </a:r>
            <a:endParaRPr lang="en-US" sz="1600" dirty="0"/>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488136" y="2887723"/>
            <a:ext cx="2014205" cy="1136875"/>
          </a:xfrm>
        </p:spPr>
        <p:txBody>
          <a:bodyPr/>
          <a:lstStyle/>
          <a:p>
            <a:r>
              <a:rPr lang="en-US" sz="1400"/>
              <a:t>POST OPERATION</a:t>
            </a:r>
          </a:p>
          <a:p>
            <a:r>
              <a:rPr lang="en-US" sz="1400"/>
              <a:t>COMPLICATIONS</a:t>
            </a:r>
            <a:endParaRPr lang="en-US"/>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a:p>
        </p:txBody>
      </p:sp>
    </p:spTree>
    <p:extLst>
      <p:ext uri="{BB962C8B-B14F-4D97-AF65-F5344CB8AC3E}">
        <p14:creationId xmlns:p14="http://schemas.microsoft.com/office/powerpoint/2010/main" val="40485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38263" y="2474191"/>
            <a:ext cx="3514026" cy="695217"/>
          </a:xfrm>
        </p:spPr>
        <p:txBody>
          <a:bodyPr/>
          <a:lstStyle/>
          <a:p>
            <a:r>
              <a:rPr lang="en-US"/>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15</a:t>
            </a:fld>
            <a:endParaRPr lang="en-U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978862" y="345540"/>
            <a:ext cx="3171825" cy="534461"/>
          </a:xfrm>
        </p:spPr>
        <p:txBody>
          <a:bodyPr>
            <a:normAutofit/>
          </a:bodyPr>
          <a:lstStyle/>
          <a:p>
            <a:r>
              <a:rPr lang="en-ZA" sz="3200"/>
              <a:t>PROBLEM</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78862" y="1085849"/>
            <a:ext cx="4659938" cy="5067301"/>
          </a:xfrm>
        </p:spPr>
        <p:txBody>
          <a:bodyPr vert="horz" lIns="91440" tIns="45720" rIns="91440" bIns="45720" rtlCol="0" anchor="t">
            <a:normAutofit/>
          </a:bodyPr>
          <a:lstStyle/>
          <a:p>
            <a:r>
              <a:rPr lang="en-US" sz="1800"/>
              <a:t>Any major surgery like thoracic surgery includes risk of life and of course the cost of it. The problem is to analyze the patient data who underwent the surgery and whether they survived within one year of the surgery or not. </a:t>
            </a:r>
          </a:p>
          <a:p>
            <a:r>
              <a:rPr lang="en-US" sz="1800"/>
              <a:t>To properly analyze the data with the various models to conclude the viability of thoracic surgery so that doctors and patients can take an educated and conscious decision of taking the risk involved in the operation and the survival rate after that.</a:t>
            </a:r>
          </a:p>
          <a:p>
            <a:endParaRPr lang="en-US"/>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30682-99BA-3A70-C92F-962F59A24815}"/>
              </a:ext>
            </a:extLst>
          </p:cNvPr>
          <p:cNvSpPr>
            <a:spLocks noGrp="1"/>
          </p:cNvSpPr>
          <p:nvPr>
            <p:ph type="title"/>
          </p:nvPr>
        </p:nvSpPr>
        <p:spPr/>
        <p:txBody>
          <a:bodyPr/>
          <a:lstStyle/>
          <a:p>
            <a:r>
              <a:rPr lang="en-US"/>
              <a:t>WHO USES ???</a:t>
            </a:r>
          </a:p>
        </p:txBody>
      </p:sp>
      <p:sp>
        <p:nvSpPr>
          <p:cNvPr id="4" name="Text Placeholder 3">
            <a:extLst>
              <a:ext uri="{FF2B5EF4-FFF2-40B4-BE49-F238E27FC236}">
                <a16:creationId xmlns:a16="http://schemas.microsoft.com/office/drawing/2014/main" id="{12B68B8C-B188-2FD8-2677-AD1A8ABD895E}"/>
              </a:ext>
            </a:extLst>
          </p:cNvPr>
          <p:cNvSpPr>
            <a:spLocks noGrp="1"/>
          </p:cNvSpPr>
          <p:nvPr>
            <p:ph type="body" idx="1"/>
          </p:nvPr>
        </p:nvSpPr>
        <p:spPr/>
        <p:txBody>
          <a:bodyPr/>
          <a:lstStyle/>
          <a:p>
            <a:r>
              <a:rPr lang="en-US" b="1"/>
              <a:t>HEALTH INSURANCE</a:t>
            </a:r>
          </a:p>
        </p:txBody>
      </p:sp>
      <p:sp>
        <p:nvSpPr>
          <p:cNvPr id="7" name="Text Placeholder 6">
            <a:extLst>
              <a:ext uri="{FF2B5EF4-FFF2-40B4-BE49-F238E27FC236}">
                <a16:creationId xmlns:a16="http://schemas.microsoft.com/office/drawing/2014/main" id="{0C32DF56-0B13-137F-E735-0D7F7508309D}"/>
              </a:ext>
            </a:extLst>
          </p:cNvPr>
          <p:cNvSpPr>
            <a:spLocks noGrp="1"/>
          </p:cNvSpPr>
          <p:nvPr>
            <p:ph type="body" idx="18"/>
          </p:nvPr>
        </p:nvSpPr>
        <p:spPr/>
        <p:txBody>
          <a:bodyPr/>
          <a:lstStyle/>
          <a:p>
            <a:r>
              <a:rPr lang="en-US" b="1"/>
              <a:t>HOSPITAL</a:t>
            </a:r>
          </a:p>
        </p:txBody>
      </p:sp>
      <p:sp>
        <p:nvSpPr>
          <p:cNvPr id="10" name="Text Placeholder 9">
            <a:extLst>
              <a:ext uri="{FF2B5EF4-FFF2-40B4-BE49-F238E27FC236}">
                <a16:creationId xmlns:a16="http://schemas.microsoft.com/office/drawing/2014/main" id="{B2A9C7DF-CB26-CA73-3652-2E1028CFD643}"/>
              </a:ext>
            </a:extLst>
          </p:cNvPr>
          <p:cNvSpPr>
            <a:spLocks noGrp="1"/>
          </p:cNvSpPr>
          <p:nvPr>
            <p:ph type="body" idx="19"/>
          </p:nvPr>
        </p:nvSpPr>
        <p:spPr/>
        <p:txBody>
          <a:bodyPr/>
          <a:lstStyle/>
          <a:p>
            <a:r>
              <a:rPr lang="en-US" b="1"/>
              <a:t>MEDICAL DEPARTMENT</a:t>
            </a:r>
          </a:p>
        </p:txBody>
      </p:sp>
      <p:sp>
        <p:nvSpPr>
          <p:cNvPr id="13" name="Text Placeholder 12">
            <a:extLst>
              <a:ext uri="{FF2B5EF4-FFF2-40B4-BE49-F238E27FC236}">
                <a16:creationId xmlns:a16="http://schemas.microsoft.com/office/drawing/2014/main" id="{FF731BEF-BC78-BDC2-AC59-BF0B301583D7}"/>
              </a:ext>
            </a:extLst>
          </p:cNvPr>
          <p:cNvSpPr>
            <a:spLocks noGrp="1"/>
          </p:cNvSpPr>
          <p:nvPr>
            <p:ph type="body" idx="20"/>
          </p:nvPr>
        </p:nvSpPr>
        <p:spPr/>
        <p:txBody>
          <a:bodyPr/>
          <a:lstStyle/>
          <a:p>
            <a:r>
              <a:rPr lang="en-US" b="1"/>
              <a:t>RESEARCH</a:t>
            </a:r>
          </a:p>
        </p:txBody>
      </p:sp>
      <p:sp>
        <p:nvSpPr>
          <p:cNvPr id="15" name="Date Placeholder 14">
            <a:extLst>
              <a:ext uri="{FF2B5EF4-FFF2-40B4-BE49-F238E27FC236}">
                <a16:creationId xmlns:a16="http://schemas.microsoft.com/office/drawing/2014/main" id="{6C613BA2-679A-B1DA-8823-315F9351F4D6}"/>
              </a:ext>
            </a:extLst>
          </p:cNvPr>
          <p:cNvSpPr>
            <a:spLocks noGrp="1"/>
          </p:cNvSpPr>
          <p:nvPr>
            <p:ph type="dt" sz="half" idx="10"/>
          </p:nvPr>
        </p:nvSpPr>
        <p:spPr/>
        <p:txBody>
          <a:bodyPr/>
          <a:lstStyle/>
          <a:p>
            <a:r>
              <a:rPr lang="en-US"/>
              <a:t>20XX</a:t>
            </a:r>
          </a:p>
        </p:txBody>
      </p:sp>
      <p:sp>
        <p:nvSpPr>
          <p:cNvPr id="16" name="Footer Placeholder 15">
            <a:extLst>
              <a:ext uri="{FF2B5EF4-FFF2-40B4-BE49-F238E27FC236}">
                <a16:creationId xmlns:a16="http://schemas.microsoft.com/office/drawing/2014/main" id="{A0D63FDE-023B-4F56-1314-A945421AE620}"/>
              </a:ext>
            </a:extLst>
          </p:cNvPr>
          <p:cNvSpPr>
            <a:spLocks noGrp="1"/>
          </p:cNvSpPr>
          <p:nvPr>
            <p:ph type="ftr" sz="quarter" idx="11"/>
          </p:nvPr>
        </p:nvSpPr>
        <p:spPr/>
        <p:txBody>
          <a:bodyPr/>
          <a:lstStyle/>
          <a:p>
            <a:r>
              <a:rPr lang="en-US"/>
              <a:t>Pitch Deck</a:t>
            </a:r>
          </a:p>
        </p:txBody>
      </p:sp>
      <p:sp>
        <p:nvSpPr>
          <p:cNvPr id="17" name="Slide Number Placeholder 16">
            <a:extLst>
              <a:ext uri="{FF2B5EF4-FFF2-40B4-BE49-F238E27FC236}">
                <a16:creationId xmlns:a16="http://schemas.microsoft.com/office/drawing/2014/main" id="{D778A815-B364-AF7A-B4F2-AC46E624BC55}"/>
              </a:ext>
            </a:extLst>
          </p:cNvPr>
          <p:cNvSpPr>
            <a:spLocks noGrp="1"/>
          </p:cNvSpPr>
          <p:nvPr>
            <p:ph type="sldNum" sz="quarter" idx="12"/>
          </p:nvPr>
        </p:nvSpPr>
        <p:spPr/>
        <p:txBody>
          <a:bodyPr/>
          <a:lstStyle/>
          <a:p>
            <a:fld id="{B5CEABB6-07DC-46E8-9B57-56EC44A396E5}" type="slidenum">
              <a:rPr lang="en-US" smtClean="0"/>
              <a:t>3</a:t>
            </a:fld>
            <a:endParaRPr lang="en-US"/>
          </a:p>
        </p:txBody>
      </p:sp>
      <p:pic>
        <p:nvPicPr>
          <p:cNvPr id="2050" name="Picture 2" descr="Need health insurance? You could qualify for new subsidies - CalMatters">
            <a:extLst>
              <a:ext uri="{FF2B5EF4-FFF2-40B4-BE49-F238E27FC236}">
                <a16:creationId xmlns:a16="http://schemas.microsoft.com/office/drawing/2014/main" id="{D04ED3BA-D6C6-C8CE-81F3-D1DF745129EA}"/>
              </a:ext>
            </a:extLst>
          </p:cNvPr>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16756" r="16756"/>
          <a:stretch>
            <a:fillRect/>
          </a:stretch>
        </p:blipFill>
        <p:spPr bwMode="auto">
          <a:xfrm>
            <a:off x="1487181" y="2524126"/>
            <a:ext cx="2207460" cy="22074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octors and Patients Cartoon in Front the Hospital Stock Vector -  Illustration of lobby, background: 157878228">
            <a:extLst>
              <a:ext uri="{FF2B5EF4-FFF2-40B4-BE49-F238E27FC236}">
                <a16:creationId xmlns:a16="http://schemas.microsoft.com/office/drawing/2014/main" id="{97A59127-2B65-98BA-AC9E-647DA3E1EEC1}"/>
              </a:ext>
            </a:extLst>
          </p:cNvPr>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rcRect l="11406" r="11406"/>
          <a:stretch>
            <a:fillRect/>
          </a:stretch>
        </p:blipFill>
        <p:spPr bwMode="auto">
          <a:xfrm>
            <a:off x="3836914" y="2524126"/>
            <a:ext cx="2207460" cy="22074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adiology cartoon Vector Art Stock Images | Depositphotos">
            <a:extLst>
              <a:ext uri="{FF2B5EF4-FFF2-40B4-BE49-F238E27FC236}">
                <a16:creationId xmlns:a16="http://schemas.microsoft.com/office/drawing/2014/main" id="{14342171-5656-8EAE-B99B-831EE10B0EB0}"/>
              </a:ext>
            </a:extLst>
          </p:cNvPr>
          <p:cNvPicPr>
            <a:picLocks noGrp="1" noChangeAspect="1" noChangeArrowheads="1"/>
          </p:cNvPicPr>
          <p:nvPr>
            <p:ph type="pic" sz="quarter" idx="16"/>
          </p:nvPr>
        </p:nvPicPr>
        <p:blipFill>
          <a:blip r:embed="rId4">
            <a:extLst>
              <a:ext uri="{28A0092B-C50C-407E-A947-70E740481C1C}">
                <a14:useLocalDpi xmlns:a14="http://schemas.microsoft.com/office/drawing/2010/main" val="0"/>
              </a:ext>
            </a:extLst>
          </a:blip>
          <a:srcRect l="43" r="43"/>
          <a:stretch>
            <a:fillRect/>
          </a:stretch>
        </p:blipFill>
        <p:spPr bwMode="auto">
          <a:xfrm>
            <a:off x="6327578" y="2524126"/>
            <a:ext cx="2207459" cy="220745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ow to make a career in medical research? | New Scientist Jobs">
            <a:extLst>
              <a:ext uri="{FF2B5EF4-FFF2-40B4-BE49-F238E27FC236}">
                <a16:creationId xmlns:a16="http://schemas.microsoft.com/office/drawing/2014/main" id="{CD07637D-BB82-466C-6FED-552BF3E06962}"/>
              </a:ext>
            </a:extLst>
          </p:cNvPr>
          <p:cNvPicPr>
            <a:picLocks noGrp="1" noChangeAspect="1" noChangeArrowheads="1"/>
          </p:cNvPicPr>
          <p:nvPr>
            <p:ph type="pic" sz="quarter" idx="17"/>
          </p:nvPr>
        </p:nvPicPr>
        <p:blipFill>
          <a:blip r:embed="rId5">
            <a:extLst>
              <a:ext uri="{28A0092B-C50C-407E-A947-70E740481C1C}">
                <a14:useLocalDpi xmlns:a14="http://schemas.microsoft.com/office/drawing/2010/main" val="0"/>
              </a:ext>
            </a:extLst>
          </a:blip>
          <a:srcRect l="22000" r="22000"/>
          <a:stretch>
            <a:fillRect/>
          </a:stretch>
        </p:blipFill>
        <p:spPr bwMode="auto">
          <a:xfrm>
            <a:off x="8747458" y="2524126"/>
            <a:ext cx="2207459" cy="2207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47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C01B-4DD3-4123-200D-CDD32B573A6A}"/>
              </a:ext>
            </a:extLst>
          </p:cNvPr>
          <p:cNvSpPr>
            <a:spLocks noGrp="1"/>
          </p:cNvSpPr>
          <p:nvPr>
            <p:ph type="title"/>
          </p:nvPr>
        </p:nvSpPr>
        <p:spPr>
          <a:xfrm>
            <a:off x="-1004506" y="936393"/>
            <a:ext cx="5431971" cy="365125"/>
          </a:xfrm>
        </p:spPr>
        <p:txBody>
          <a:bodyPr>
            <a:normAutofit fontScale="90000"/>
          </a:bodyPr>
          <a:lstStyle/>
          <a:p>
            <a:pPr algn="ctr"/>
            <a:r>
              <a:rPr lang="en-US"/>
              <a:t>DATA</a:t>
            </a:r>
          </a:p>
        </p:txBody>
      </p:sp>
      <p:sp>
        <p:nvSpPr>
          <p:cNvPr id="3" name="Text Placeholder 2">
            <a:extLst>
              <a:ext uri="{FF2B5EF4-FFF2-40B4-BE49-F238E27FC236}">
                <a16:creationId xmlns:a16="http://schemas.microsoft.com/office/drawing/2014/main" id="{342628DC-3AB0-A7E7-92E0-C96EE575B948}"/>
              </a:ext>
            </a:extLst>
          </p:cNvPr>
          <p:cNvSpPr>
            <a:spLocks noGrp="1"/>
          </p:cNvSpPr>
          <p:nvPr>
            <p:ph type="body" sz="quarter" idx="13"/>
          </p:nvPr>
        </p:nvSpPr>
        <p:spPr>
          <a:xfrm>
            <a:off x="5817479" y="936393"/>
            <a:ext cx="5433204" cy="365125"/>
          </a:xfrm>
        </p:spPr>
        <p:txBody>
          <a:bodyPr>
            <a:normAutofit lnSpcReduction="10000"/>
          </a:bodyPr>
          <a:lstStyle/>
          <a:p>
            <a:r>
              <a:rPr lang="en-US"/>
              <a:t>LINK:</a:t>
            </a:r>
          </a:p>
        </p:txBody>
      </p:sp>
      <p:sp>
        <p:nvSpPr>
          <p:cNvPr id="4" name="Text Placeholder 3">
            <a:extLst>
              <a:ext uri="{FF2B5EF4-FFF2-40B4-BE49-F238E27FC236}">
                <a16:creationId xmlns:a16="http://schemas.microsoft.com/office/drawing/2014/main" id="{8D0243EF-9120-9504-1F41-F3D32D0681C0}"/>
              </a:ext>
            </a:extLst>
          </p:cNvPr>
          <p:cNvSpPr>
            <a:spLocks noGrp="1"/>
          </p:cNvSpPr>
          <p:nvPr>
            <p:ph type="body" sz="quarter" idx="15"/>
          </p:nvPr>
        </p:nvSpPr>
        <p:spPr>
          <a:xfrm>
            <a:off x="5866008" y="1435882"/>
            <a:ext cx="5431971" cy="557950"/>
          </a:xfrm>
        </p:spPr>
        <p:txBody>
          <a:bodyPr/>
          <a:lstStyle/>
          <a:p>
            <a:r>
              <a:rPr lang="en-US"/>
              <a:t>https://www.sciencedirect.com/science/article/pii/S0166432811002221?via%3Dihub</a:t>
            </a:r>
          </a:p>
        </p:txBody>
      </p:sp>
      <p:sp>
        <p:nvSpPr>
          <p:cNvPr id="5" name="Text Placeholder 4">
            <a:extLst>
              <a:ext uri="{FF2B5EF4-FFF2-40B4-BE49-F238E27FC236}">
                <a16:creationId xmlns:a16="http://schemas.microsoft.com/office/drawing/2014/main" id="{26FEE0CD-8497-31B0-3980-3E0FE54290DB}"/>
              </a:ext>
            </a:extLst>
          </p:cNvPr>
          <p:cNvSpPr>
            <a:spLocks noGrp="1"/>
          </p:cNvSpPr>
          <p:nvPr>
            <p:ph type="body" sz="quarter" idx="23"/>
          </p:nvPr>
        </p:nvSpPr>
        <p:spPr>
          <a:xfrm>
            <a:off x="5864775" y="2150527"/>
            <a:ext cx="5433204" cy="365125"/>
          </a:xfrm>
        </p:spPr>
        <p:txBody>
          <a:bodyPr>
            <a:normAutofit lnSpcReduction="10000"/>
          </a:bodyPr>
          <a:lstStyle/>
          <a:p>
            <a:r>
              <a:rPr lang="en-US"/>
              <a:t>DESCRIPTION:</a:t>
            </a:r>
          </a:p>
        </p:txBody>
      </p:sp>
      <p:sp>
        <p:nvSpPr>
          <p:cNvPr id="6" name="Text Placeholder 5">
            <a:extLst>
              <a:ext uri="{FF2B5EF4-FFF2-40B4-BE49-F238E27FC236}">
                <a16:creationId xmlns:a16="http://schemas.microsoft.com/office/drawing/2014/main" id="{8E703A1A-0130-7381-83F0-95B2C10A5A98}"/>
              </a:ext>
            </a:extLst>
          </p:cNvPr>
          <p:cNvSpPr>
            <a:spLocks noGrp="1"/>
          </p:cNvSpPr>
          <p:nvPr>
            <p:ph type="body" sz="quarter" idx="24"/>
          </p:nvPr>
        </p:nvSpPr>
        <p:spPr>
          <a:xfrm>
            <a:off x="5919680" y="2672346"/>
            <a:ext cx="5431971" cy="3909429"/>
          </a:xfrm>
        </p:spPr>
        <p:txBody>
          <a:bodyPr>
            <a:normAutofit/>
          </a:bodyPr>
          <a:lstStyle/>
          <a:p>
            <a:r>
              <a:rPr lang="en-US" sz="1600"/>
              <a:t>The information was gathered prospectively at the Wroclaw Thoracic Surgery Center from 2007 to 2011 for patients who received significant lung resections for primary lung cancer. The research data set is a part of the National Lung Cancer Registry, which is operated by the Institute of Tuberculosis and Pulmonary Diseases in Warsaw, Poland, and the Center is affiliated with the Department of Thoracic Surgery of the Medical University of Wroclaw and Lower-Silesian Center for Pulmonary Diseases.</a:t>
            </a:r>
          </a:p>
        </p:txBody>
      </p:sp>
      <p:sp>
        <p:nvSpPr>
          <p:cNvPr id="9" name="Date Placeholder 8">
            <a:extLst>
              <a:ext uri="{FF2B5EF4-FFF2-40B4-BE49-F238E27FC236}">
                <a16:creationId xmlns:a16="http://schemas.microsoft.com/office/drawing/2014/main" id="{98CFC98B-D9FF-2709-3290-B58A871411E8}"/>
              </a:ext>
            </a:extLst>
          </p:cNvPr>
          <p:cNvSpPr>
            <a:spLocks noGrp="1"/>
          </p:cNvSpPr>
          <p:nvPr>
            <p:ph type="dt" sz="half" idx="20"/>
          </p:nvPr>
        </p:nvSpPr>
        <p:spPr/>
        <p:txBody>
          <a:bodyPr/>
          <a:lstStyle/>
          <a:p>
            <a:r>
              <a:rPr lang="en-US"/>
              <a:t>20XX</a:t>
            </a:r>
          </a:p>
        </p:txBody>
      </p:sp>
      <p:sp>
        <p:nvSpPr>
          <p:cNvPr id="10" name="Footer Placeholder 9">
            <a:extLst>
              <a:ext uri="{FF2B5EF4-FFF2-40B4-BE49-F238E27FC236}">
                <a16:creationId xmlns:a16="http://schemas.microsoft.com/office/drawing/2014/main" id="{EF6CFE37-0B3A-6E69-4BF1-9A3D5D926D4E}"/>
              </a:ext>
            </a:extLst>
          </p:cNvPr>
          <p:cNvSpPr>
            <a:spLocks noGrp="1"/>
          </p:cNvSpPr>
          <p:nvPr>
            <p:ph type="ftr" sz="quarter" idx="21"/>
          </p:nvPr>
        </p:nvSpPr>
        <p:spPr/>
        <p:txBody>
          <a:bodyPr/>
          <a:lstStyle/>
          <a:p>
            <a:r>
              <a:rPr lang="en-US"/>
              <a:t>Pitch Deck</a:t>
            </a:r>
          </a:p>
        </p:txBody>
      </p:sp>
      <p:sp>
        <p:nvSpPr>
          <p:cNvPr id="11" name="Slide Number Placeholder 10">
            <a:extLst>
              <a:ext uri="{FF2B5EF4-FFF2-40B4-BE49-F238E27FC236}">
                <a16:creationId xmlns:a16="http://schemas.microsoft.com/office/drawing/2014/main" id="{1B9856AB-69CB-E6F1-C5B6-189179EA42D4}"/>
              </a:ext>
            </a:extLst>
          </p:cNvPr>
          <p:cNvSpPr>
            <a:spLocks noGrp="1"/>
          </p:cNvSpPr>
          <p:nvPr>
            <p:ph type="sldNum" sz="quarter" idx="22"/>
          </p:nvPr>
        </p:nvSpPr>
        <p:spPr/>
        <p:txBody>
          <a:bodyPr/>
          <a:lstStyle/>
          <a:p>
            <a:fld id="{B5CEABB6-07DC-46E8-9B57-56EC44A396E5}" type="slidenum">
              <a:rPr lang="en-US" smtClean="0"/>
              <a:pPr/>
              <a:t>4</a:t>
            </a:fld>
            <a:endParaRPr lang="en-US"/>
          </a:p>
        </p:txBody>
      </p:sp>
      <p:pic>
        <p:nvPicPr>
          <p:cNvPr id="3076" name="Picture 4" descr="Premium Vector | Cute lung cartoon character arguing with each other">
            <a:extLst>
              <a:ext uri="{FF2B5EF4-FFF2-40B4-BE49-F238E27FC236}">
                <a16:creationId xmlns:a16="http://schemas.microsoft.com/office/drawing/2014/main" id="{1395C46F-CBBF-9545-7F3C-162C39835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488" y="411743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70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483C7174-CDDC-079B-4C3D-81908B5A4B57}"/>
              </a:ext>
            </a:extLst>
          </p:cNvPr>
          <p:cNvSpPr>
            <a:spLocks noGrp="1"/>
          </p:cNvSpPr>
          <p:nvPr>
            <p:ph type="dt" sz="half" idx="20"/>
          </p:nvPr>
        </p:nvSpPr>
        <p:spPr/>
        <p:txBody>
          <a:bodyPr/>
          <a:lstStyle/>
          <a:p>
            <a:r>
              <a:rPr lang="en-US"/>
              <a:t>20XX</a:t>
            </a:r>
          </a:p>
        </p:txBody>
      </p:sp>
      <p:sp>
        <p:nvSpPr>
          <p:cNvPr id="10" name="Footer Placeholder 9">
            <a:extLst>
              <a:ext uri="{FF2B5EF4-FFF2-40B4-BE49-F238E27FC236}">
                <a16:creationId xmlns:a16="http://schemas.microsoft.com/office/drawing/2014/main" id="{C44BEDA0-1A27-0E43-36EE-01BCC0FB1521}"/>
              </a:ext>
            </a:extLst>
          </p:cNvPr>
          <p:cNvSpPr>
            <a:spLocks noGrp="1"/>
          </p:cNvSpPr>
          <p:nvPr>
            <p:ph type="ftr" sz="quarter" idx="21"/>
          </p:nvPr>
        </p:nvSpPr>
        <p:spPr/>
        <p:txBody>
          <a:bodyPr/>
          <a:lstStyle/>
          <a:p>
            <a:r>
              <a:rPr lang="en-US"/>
              <a:t>Pitch Deck</a:t>
            </a:r>
          </a:p>
        </p:txBody>
      </p:sp>
      <p:sp>
        <p:nvSpPr>
          <p:cNvPr id="11" name="Slide Number Placeholder 10">
            <a:extLst>
              <a:ext uri="{FF2B5EF4-FFF2-40B4-BE49-F238E27FC236}">
                <a16:creationId xmlns:a16="http://schemas.microsoft.com/office/drawing/2014/main" id="{A9A717C7-7090-238E-A41A-18C6252A6FAD}"/>
              </a:ext>
            </a:extLst>
          </p:cNvPr>
          <p:cNvSpPr>
            <a:spLocks noGrp="1"/>
          </p:cNvSpPr>
          <p:nvPr>
            <p:ph type="sldNum" sz="quarter" idx="22"/>
          </p:nvPr>
        </p:nvSpPr>
        <p:spPr/>
        <p:txBody>
          <a:bodyPr/>
          <a:lstStyle/>
          <a:p>
            <a:fld id="{B5CEABB6-07DC-46E8-9B57-56EC44A396E5}" type="slidenum">
              <a:rPr lang="en-US" smtClean="0"/>
              <a:pPr/>
              <a:t>5</a:t>
            </a:fld>
            <a:endParaRPr lang="en-US"/>
          </a:p>
        </p:txBody>
      </p:sp>
      <p:pic>
        <p:nvPicPr>
          <p:cNvPr id="12" name="Picture 12" descr="Diagram&#10;&#10;Description automatically generated">
            <a:extLst>
              <a:ext uri="{FF2B5EF4-FFF2-40B4-BE49-F238E27FC236}">
                <a16:creationId xmlns:a16="http://schemas.microsoft.com/office/drawing/2014/main" id="{DDAFDD83-2D37-2872-85F8-A8B310F395FC}"/>
              </a:ext>
            </a:extLst>
          </p:cNvPr>
          <p:cNvPicPr>
            <a:picLocks noChangeAspect="1"/>
          </p:cNvPicPr>
          <p:nvPr/>
        </p:nvPicPr>
        <p:blipFill>
          <a:blip r:embed="rId2"/>
          <a:stretch>
            <a:fillRect/>
          </a:stretch>
        </p:blipFill>
        <p:spPr>
          <a:xfrm>
            <a:off x="444954" y="200245"/>
            <a:ext cx="11349717" cy="6457510"/>
          </a:xfrm>
          <a:prstGeom prst="rect">
            <a:avLst/>
          </a:prstGeom>
        </p:spPr>
      </p:pic>
    </p:spTree>
    <p:extLst>
      <p:ext uri="{BB962C8B-B14F-4D97-AF65-F5344CB8AC3E}">
        <p14:creationId xmlns:p14="http://schemas.microsoft.com/office/powerpoint/2010/main" val="72996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6244F0E-E7B6-4A04-8DC8-B38361AF9B9D}"/>
              </a:ext>
            </a:extLst>
          </p:cNvPr>
          <p:cNvSpPr>
            <a:spLocks noGrp="1"/>
          </p:cNvSpPr>
          <p:nvPr>
            <p:ph type="title"/>
          </p:nvPr>
        </p:nvSpPr>
        <p:spPr/>
        <p:txBody>
          <a:bodyPr/>
          <a:lstStyle/>
          <a:p>
            <a:r>
              <a:rPr lang="en-US"/>
              <a:t>Slide 1</a:t>
            </a:r>
          </a:p>
        </p:txBody>
      </p:sp>
      <p:sp>
        <p:nvSpPr>
          <p:cNvPr id="3" name="Text Placeholder 2">
            <a:extLst>
              <a:ext uri="{FF2B5EF4-FFF2-40B4-BE49-F238E27FC236}">
                <a16:creationId xmlns:a16="http://schemas.microsoft.com/office/drawing/2014/main" id="{7E52D932-072D-4F6F-9565-39F33727B176}"/>
              </a:ext>
            </a:extLst>
          </p:cNvPr>
          <p:cNvSpPr>
            <a:spLocks noGrp="1"/>
          </p:cNvSpPr>
          <p:nvPr>
            <p:ph type="body" sz="quarter" idx="10"/>
          </p:nvPr>
        </p:nvSpPr>
        <p:spPr/>
        <p:txBody>
          <a:bodyPr/>
          <a:lstStyle/>
          <a:p>
            <a:r>
              <a:rPr lang="en-US"/>
              <a:t>DATA</a:t>
            </a:r>
          </a:p>
        </p:txBody>
      </p:sp>
      <p:sp>
        <p:nvSpPr>
          <p:cNvPr id="4" name="Freeform 18" descr="Icon of flow chart"/>
          <p:cNvSpPr>
            <a:spLocks/>
          </p:cNvSpPr>
          <p:nvPr/>
        </p:nvSpPr>
        <p:spPr bwMode="auto">
          <a:xfrm>
            <a:off x="274790" y="1649086"/>
            <a:ext cx="941787" cy="597062"/>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chemeClr val="accent2">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18" name="Text Placeholder 17">
            <a:extLst>
              <a:ext uri="{FF2B5EF4-FFF2-40B4-BE49-F238E27FC236}">
                <a16:creationId xmlns:a16="http://schemas.microsoft.com/office/drawing/2014/main" id="{70E200F5-D183-4DF6-86A3-F11C030ACA46}"/>
              </a:ext>
            </a:extLst>
          </p:cNvPr>
          <p:cNvSpPr>
            <a:spLocks noGrp="1"/>
          </p:cNvSpPr>
          <p:nvPr>
            <p:ph type="body" sz="quarter" idx="12"/>
          </p:nvPr>
        </p:nvSpPr>
        <p:spPr/>
        <p:txBody>
          <a:bodyPr/>
          <a:lstStyle/>
          <a:p>
            <a:r>
              <a:rPr lang="en-US"/>
              <a:t>PROCESS</a:t>
            </a:r>
          </a:p>
        </p:txBody>
      </p:sp>
      <p:sp>
        <p:nvSpPr>
          <p:cNvPr id="5" name="Freeform 71" descr="Icon of gears"/>
          <p:cNvSpPr>
            <a:spLocks noEditPoints="1"/>
          </p:cNvSpPr>
          <p:nvPr/>
        </p:nvSpPr>
        <p:spPr bwMode="auto">
          <a:xfrm>
            <a:off x="2505081" y="1595928"/>
            <a:ext cx="828170" cy="813111"/>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chemeClr val="accent4">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20" name="Text Placeholder 19">
            <a:extLst>
              <a:ext uri="{FF2B5EF4-FFF2-40B4-BE49-F238E27FC236}">
                <a16:creationId xmlns:a16="http://schemas.microsoft.com/office/drawing/2014/main" id="{CE9017A3-B81B-498C-A1CB-30A53E854E78}"/>
              </a:ext>
            </a:extLst>
          </p:cNvPr>
          <p:cNvSpPr>
            <a:spLocks noGrp="1"/>
          </p:cNvSpPr>
          <p:nvPr>
            <p:ph type="body" sz="quarter" idx="14"/>
          </p:nvPr>
        </p:nvSpPr>
        <p:spPr/>
        <p:txBody>
          <a:bodyPr/>
          <a:lstStyle/>
          <a:p>
            <a:r>
              <a:rPr lang="en-US"/>
              <a:t>MODELS</a:t>
            </a:r>
          </a:p>
        </p:txBody>
      </p:sp>
      <p:grpSp>
        <p:nvGrpSpPr>
          <p:cNvPr id="17" name="Group 365" descr="Icon of lightbulb"/>
          <p:cNvGrpSpPr>
            <a:grpSpLocks noChangeAspect="1"/>
          </p:cNvGrpSpPr>
          <p:nvPr/>
        </p:nvGrpSpPr>
        <p:grpSpPr>
          <a:xfrm>
            <a:off x="4808688" y="1595928"/>
            <a:ext cx="463383" cy="816853"/>
            <a:chOff x="5102225" y="1727200"/>
            <a:chExt cx="2289175" cy="4035425"/>
          </a:xfrm>
          <a:solidFill>
            <a:srgbClr val="FFFFFF"/>
          </a:solidFill>
        </p:grpSpPr>
        <p:sp>
          <p:nvSpPr>
            <p:cNvPr id="13" name="Freeform 44">
              <a:extLst>
                <a:ext uri="{C183D7F6-B498-43B3-948B-1728B52AA6E4}">
                  <adec:decorative xmlns:adec="http://schemas.microsoft.com/office/drawing/2017/decorative" val="1"/>
                </a:ext>
              </a:extLst>
            </p:cNvPr>
            <p:cNvSpPr>
              <a:spLocks/>
            </p:cNvSpPr>
            <p:nvPr/>
          </p:nvSpPr>
          <p:spPr bwMode="auto">
            <a:xfrm>
              <a:off x="5689600" y="4699000"/>
              <a:ext cx="1101725" cy="1063625"/>
            </a:xfrm>
            <a:custGeom>
              <a:avLst/>
              <a:gdLst/>
              <a:ahLst/>
              <a:cxnLst>
                <a:cxn ang="0">
                  <a:pos x="676" y="298"/>
                </a:cxn>
                <a:cxn ang="0">
                  <a:pos x="688" y="276"/>
                </a:cxn>
                <a:cxn ang="0">
                  <a:pos x="694" y="246"/>
                </a:cxn>
                <a:cxn ang="0">
                  <a:pos x="688" y="216"/>
                </a:cxn>
                <a:cxn ang="0">
                  <a:pos x="676" y="192"/>
                </a:cxn>
                <a:cxn ang="0">
                  <a:pos x="684" y="180"/>
                </a:cxn>
                <a:cxn ang="0">
                  <a:pos x="692" y="152"/>
                </a:cxn>
                <a:cxn ang="0">
                  <a:pos x="692" y="122"/>
                </a:cxn>
                <a:cxn ang="0">
                  <a:pos x="684" y="94"/>
                </a:cxn>
                <a:cxn ang="0">
                  <a:pos x="676" y="84"/>
                </a:cxn>
                <a:cxn ang="0">
                  <a:pos x="688" y="64"/>
                </a:cxn>
                <a:cxn ang="0">
                  <a:pos x="692" y="42"/>
                </a:cxn>
                <a:cxn ang="0">
                  <a:pos x="688" y="18"/>
                </a:cxn>
                <a:cxn ang="0">
                  <a:pos x="676" y="0"/>
                </a:cxn>
                <a:cxn ang="0">
                  <a:pos x="16" y="0"/>
                </a:cxn>
                <a:cxn ang="0">
                  <a:pos x="6" y="16"/>
                </a:cxn>
                <a:cxn ang="0">
                  <a:pos x="4" y="34"/>
                </a:cxn>
                <a:cxn ang="0">
                  <a:pos x="6" y="50"/>
                </a:cxn>
                <a:cxn ang="0">
                  <a:pos x="16" y="66"/>
                </a:cxn>
                <a:cxn ang="0">
                  <a:pos x="10" y="78"/>
                </a:cxn>
                <a:cxn ang="0">
                  <a:pos x="2" y="102"/>
                </a:cxn>
                <a:cxn ang="0">
                  <a:pos x="2" y="128"/>
                </a:cxn>
                <a:cxn ang="0">
                  <a:pos x="10" y="150"/>
                </a:cxn>
                <a:cxn ang="0">
                  <a:pos x="16" y="160"/>
                </a:cxn>
                <a:cxn ang="0">
                  <a:pos x="6" y="186"/>
                </a:cxn>
                <a:cxn ang="0">
                  <a:pos x="2" y="216"/>
                </a:cxn>
                <a:cxn ang="0">
                  <a:pos x="6" y="244"/>
                </a:cxn>
                <a:cxn ang="0">
                  <a:pos x="16" y="268"/>
                </a:cxn>
                <a:cxn ang="0">
                  <a:pos x="8" y="278"/>
                </a:cxn>
                <a:cxn ang="0">
                  <a:pos x="0" y="304"/>
                </a:cxn>
                <a:cxn ang="0">
                  <a:pos x="2" y="332"/>
                </a:cxn>
                <a:cxn ang="0">
                  <a:pos x="8" y="356"/>
                </a:cxn>
                <a:cxn ang="0">
                  <a:pos x="16" y="368"/>
                </a:cxn>
                <a:cxn ang="0">
                  <a:pos x="4" y="390"/>
                </a:cxn>
                <a:cxn ang="0">
                  <a:pos x="2" y="414"/>
                </a:cxn>
                <a:cxn ang="0">
                  <a:pos x="4" y="436"/>
                </a:cxn>
                <a:cxn ang="0">
                  <a:pos x="16" y="454"/>
                </a:cxn>
                <a:cxn ang="0">
                  <a:pos x="134" y="620"/>
                </a:cxn>
                <a:cxn ang="0">
                  <a:pos x="184" y="628"/>
                </a:cxn>
                <a:cxn ang="0">
                  <a:pos x="198" y="638"/>
                </a:cxn>
                <a:cxn ang="0">
                  <a:pos x="234" y="654"/>
                </a:cxn>
                <a:cxn ang="0">
                  <a:pos x="274" y="664"/>
                </a:cxn>
                <a:cxn ang="0">
                  <a:pos x="318" y="670"/>
                </a:cxn>
                <a:cxn ang="0">
                  <a:pos x="362" y="670"/>
                </a:cxn>
                <a:cxn ang="0">
                  <a:pos x="406" y="664"/>
                </a:cxn>
                <a:cxn ang="0">
                  <a:pos x="444" y="654"/>
                </a:cxn>
                <a:cxn ang="0">
                  <a:pos x="478" y="638"/>
                </a:cxn>
                <a:cxn ang="0">
                  <a:pos x="492" y="620"/>
                </a:cxn>
                <a:cxn ang="0">
                  <a:pos x="650" y="454"/>
                </a:cxn>
                <a:cxn ang="0">
                  <a:pos x="676" y="454"/>
                </a:cxn>
                <a:cxn ang="0">
                  <a:pos x="686" y="444"/>
                </a:cxn>
                <a:cxn ang="0">
                  <a:pos x="690" y="428"/>
                </a:cxn>
                <a:cxn ang="0">
                  <a:pos x="686" y="412"/>
                </a:cxn>
                <a:cxn ang="0">
                  <a:pos x="676" y="398"/>
                </a:cxn>
                <a:cxn ang="0">
                  <a:pos x="684" y="386"/>
                </a:cxn>
                <a:cxn ang="0">
                  <a:pos x="694" y="360"/>
                </a:cxn>
                <a:cxn ang="0">
                  <a:pos x="694" y="332"/>
                </a:cxn>
                <a:cxn ang="0">
                  <a:pos x="684" y="308"/>
                </a:cxn>
                <a:cxn ang="0">
                  <a:pos x="676" y="298"/>
                </a:cxn>
              </a:cxnLst>
              <a:rect l="0" t="0" r="r" b="b"/>
              <a:pathLst>
                <a:path w="694" h="670">
                  <a:moveTo>
                    <a:pt x="676" y="298"/>
                  </a:moveTo>
                  <a:lnTo>
                    <a:pt x="676" y="298"/>
                  </a:lnTo>
                  <a:lnTo>
                    <a:pt x="684" y="288"/>
                  </a:lnTo>
                  <a:lnTo>
                    <a:pt x="688" y="276"/>
                  </a:lnTo>
                  <a:lnTo>
                    <a:pt x="692" y="262"/>
                  </a:lnTo>
                  <a:lnTo>
                    <a:pt x="694" y="246"/>
                  </a:lnTo>
                  <a:lnTo>
                    <a:pt x="692" y="232"/>
                  </a:lnTo>
                  <a:lnTo>
                    <a:pt x="688" y="216"/>
                  </a:lnTo>
                  <a:lnTo>
                    <a:pt x="684" y="202"/>
                  </a:lnTo>
                  <a:lnTo>
                    <a:pt x="676" y="192"/>
                  </a:lnTo>
                  <a:lnTo>
                    <a:pt x="676" y="192"/>
                  </a:lnTo>
                  <a:lnTo>
                    <a:pt x="684" y="180"/>
                  </a:lnTo>
                  <a:lnTo>
                    <a:pt x="688" y="166"/>
                  </a:lnTo>
                  <a:lnTo>
                    <a:pt x="692" y="152"/>
                  </a:lnTo>
                  <a:lnTo>
                    <a:pt x="694" y="136"/>
                  </a:lnTo>
                  <a:lnTo>
                    <a:pt x="692" y="122"/>
                  </a:lnTo>
                  <a:lnTo>
                    <a:pt x="688" y="108"/>
                  </a:lnTo>
                  <a:lnTo>
                    <a:pt x="684" y="94"/>
                  </a:lnTo>
                  <a:lnTo>
                    <a:pt x="676" y="84"/>
                  </a:lnTo>
                  <a:lnTo>
                    <a:pt x="676" y="84"/>
                  </a:lnTo>
                  <a:lnTo>
                    <a:pt x="682" y="76"/>
                  </a:lnTo>
                  <a:lnTo>
                    <a:pt x="688" y="64"/>
                  </a:lnTo>
                  <a:lnTo>
                    <a:pt x="690" y="54"/>
                  </a:lnTo>
                  <a:lnTo>
                    <a:pt x="692" y="42"/>
                  </a:lnTo>
                  <a:lnTo>
                    <a:pt x="692" y="30"/>
                  </a:lnTo>
                  <a:lnTo>
                    <a:pt x="688" y="18"/>
                  </a:lnTo>
                  <a:lnTo>
                    <a:pt x="684" y="8"/>
                  </a:lnTo>
                  <a:lnTo>
                    <a:pt x="676" y="0"/>
                  </a:lnTo>
                  <a:lnTo>
                    <a:pt x="16" y="0"/>
                  </a:lnTo>
                  <a:lnTo>
                    <a:pt x="16" y="0"/>
                  </a:lnTo>
                  <a:lnTo>
                    <a:pt x="10" y="8"/>
                  </a:lnTo>
                  <a:lnTo>
                    <a:pt x="6" y="16"/>
                  </a:lnTo>
                  <a:lnTo>
                    <a:pt x="4" y="24"/>
                  </a:lnTo>
                  <a:lnTo>
                    <a:pt x="4" y="34"/>
                  </a:lnTo>
                  <a:lnTo>
                    <a:pt x="4" y="42"/>
                  </a:lnTo>
                  <a:lnTo>
                    <a:pt x="6" y="50"/>
                  </a:lnTo>
                  <a:lnTo>
                    <a:pt x="10" y="58"/>
                  </a:lnTo>
                  <a:lnTo>
                    <a:pt x="16" y="66"/>
                  </a:lnTo>
                  <a:lnTo>
                    <a:pt x="16" y="66"/>
                  </a:lnTo>
                  <a:lnTo>
                    <a:pt x="10" y="78"/>
                  </a:lnTo>
                  <a:lnTo>
                    <a:pt x="4" y="90"/>
                  </a:lnTo>
                  <a:lnTo>
                    <a:pt x="2" y="102"/>
                  </a:lnTo>
                  <a:lnTo>
                    <a:pt x="2" y="114"/>
                  </a:lnTo>
                  <a:lnTo>
                    <a:pt x="2" y="128"/>
                  </a:lnTo>
                  <a:lnTo>
                    <a:pt x="4" y="140"/>
                  </a:lnTo>
                  <a:lnTo>
                    <a:pt x="10" y="150"/>
                  </a:lnTo>
                  <a:lnTo>
                    <a:pt x="16" y="160"/>
                  </a:lnTo>
                  <a:lnTo>
                    <a:pt x="16" y="160"/>
                  </a:lnTo>
                  <a:lnTo>
                    <a:pt x="10" y="174"/>
                  </a:lnTo>
                  <a:lnTo>
                    <a:pt x="6" y="186"/>
                  </a:lnTo>
                  <a:lnTo>
                    <a:pt x="2" y="202"/>
                  </a:lnTo>
                  <a:lnTo>
                    <a:pt x="2" y="216"/>
                  </a:lnTo>
                  <a:lnTo>
                    <a:pt x="4" y="230"/>
                  </a:lnTo>
                  <a:lnTo>
                    <a:pt x="6" y="244"/>
                  </a:lnTo>
                  <a:lnTo>
                    <a:pt x="10" y="258"/>
                  </a:lnTo>
                  <a:lnTo>
                    <a:pt x="16" y="268"/>
                  </a:lnTo>
                  <a:lnTo>
                    <a:pt x="16" y="268"/>
                  </a:lnTo>
                  <a:lnTo>
                    <a:pt x="8" y="278"/>
                  </a:lnTo>
                  <a:lnTo>
                    <a:pt x="4" y="290"/>
                  </a:lnTo>
                  <a:lnTo>
                    <a:pt x="0" y="304"/>
                  </a:lnTo>
                  <a:lnTo>
                    <a:pt x="0" y="318"/>
                  </a:lnTo>
                  <a:lnTo>
                    <a:pt x="2" y="332"/>
                  </a:lnTo>
                  <a:lnTo>
                    <a:pt x="4" y="344"/>
                  </a:lnTo>
                  <a:lnTo>
                    <a:pt x="8" y="356"/>
                  </a:lnTo>
                  <a:lnTo>
                    <a:pt x="16" y="368"/>
                  </a:lnTo>
                  <a:lnTo>
                    <a:pt x="16" y="368"/>
                  </a:lnTo>
                  <a:lnTo>
                    <a:pt x="10" y="378"/>
                  </a:lnTo>
                  <a:lnTo>
                    <a:pt x="4" y="390"/>
                  </a:lnTo>
                  <a:lnTo>
                    <a:pt x="2" y="402"/>
                  </a:lnTo>
                  <a:lnTo>
                    <a:pt x="2" y="414"/>
                  </a:lnTo>
                  <a:lnTo>
                    <a:pt x="2" y="426"/>
                  </a:lnTo>
                  <a:lnTo>
                    <a:pt x="4" y="436"/>
                  </a:lnTo>
                  <a:lnTo>
                    <a:pt x="10" y="446"/>
                  </a:lnTo>
                  <a:lnTo>
                    <a:pt x="16" y="454"/>
                  </a:lnTo>
                  <a:lnTo>
                    <a:pt x="50" y="454"/>
                  </a:lnTo>
                  <a:lnTo>
                    <a:pt x="134" y="620"/>
                  </a:lnTo>
                  <a:lnTo>
                    <a:pt x="184" y="620"/>
                  </a:lnTo>
                  <a:lnTo>
                    <a:pt x="184" y="628"/>
                  </a:lnTo>
                  <a:lnTo>
                    <a:pt x="184" y="628"/>
                  </a:lnTo>
                  <a:lnTo>
                    <a:pt x="198" y="638"/>
                  </a:lnTo>
                  <a:lnTo>
                    <a:pt x="214" y="646"/>
                  </a:lnTo>
                  <a:lnTo>
                    <a:pt x="234" y="654"/>
                  </a:lnTo>
                  <a:lnTo>
                    <a:pt x="252" y="660"/>
                  </a:lnTo>
                  <a:lnTo>
                    <a:pt x="274" y="664"/>
                  </a:lnTo>
                  <a:lnTo>
                    <a:pt x="296" y="668"/>
                  </a:lnTo>
                  <a:lnTo>
                    <a:pt x="318" y="670"/>
                  </a:lnTo>
                  <a:lnTo>
                    <a:pt x="340" y="670"/>
                  </a:lnTo>
                  <a:lnTo>
                    <a:pt x="362" y="670"/>
                  </a:lnTo>
                  <a:lnTo>
                    <a:pt x="384" y="668"/>
                  </a:lnTo>
                  <a:lnTo>
                    <a:pt x="406" y="664"/>
                  </a:lnTo>
                  <a:lnTo>
                    <a:pt x="426" y="660"/>
                  </a:lnTo>
                  <a:lnTo>
                    <a:pt x="444" y="654"/>
                  </a:lnTo>
                  <a:lnTo>
                    <a:pt x="462" y="646"/>
                  </a:lnTo>
                  <a:lnTo>
                    <a:pt x="478" y="638"/>
                  </a:lnTo>
                  <a:lnTo>
                    <a:pt x="492" y="628"/>
                  </a:lnTo>
                  <a:lnTo>
                    <a:pt x="492" y="620"/>
                  </a:lnTo>
                  <a:lnTo>
                    <a:pt x="546" y="620"/>
                  </a:lnTo>
                  <a:lnTo>
                    <a:pt x="650" y="454"/>
                  </a:lnTo>
                  <a:lnTo>
                    <a:pt x="676" y="454"/>
                  </a:lnTo>
                  <a:lnTo>
                    <a:pt x="676" y="454"/>
                  </a:lnTo>
                  <a:lnTo>
                    <a:pt x="682" y="450"/>
                  </a:lnTo>
                  <a:lnTo>
                    <a:pt x="686" y="444"/>
                  </a:lnTo>
                  <a:lnTo>
                    <a:pt x="690" y="436"/>
                  </a:lnTo>
                  <a:lnTo>
                    <a:pt x="690" y="428"/>
                  </a:lnTo>
                  <a:lnTo>
                    <a:pt x="690" y="420"/>
                  </a:lnTo>
                  <a:lnTo>
                    <a:pt x="686" y="412"/>
                  </a:lnTo>
                  <a:lnTo>
                    <a:pt x="682" y="404"/>
                  </a:lnTo>
                  <a:lnTo>
                    <a:pt x="676" y="398"/>
                  </a:lnTo>
                  <a:lnTo>
                    <a:pt x="676" y="398"/>
                  </a:lnTo>
                  <a:lnTo>
                    <a:pt x="684" y="386"/>
                  </a:lnTo>
                  <a:lnTo>
                    <a:pt x="690" y="374"/>
                  </a:lnTo>
                  <a:lnTo>
                    <a:pt x="694" y="360"/>
                  </a:lnTo>
                  <a:lnTo>
                    <a:pt x="694" y="346"/>
                  </a:lnTo>
                  <a:lnTo>
                    <a:pt x="694" y="332"/>
                  </a:lnTo>
                  <a:lnTo>
                    <a:pt x="690" y="318"/>
                  </a:lnTo>
                  <a:lnTo>
                    <a:pt x="684" y="308"/>
                  </a:lnTo>
                  <a:lnTo>
                    <a:pt x="676" y="298"/>
                  </a:lnTo>
                  <a:lnTo>
                    <a:pt x="676" y="298"/>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800" b="1"/>
            </a:p>
          </p:txBody>
        </p:sp>
        <p:sp>
          <p:nvSpPr>
            <p:cNvPr id="14" name="Freeform 45">
              <a:extLst>
                <a:ext uri="{C183D7F6-B498-43B3-948B-1728B52AA6E4}">
                  <adec:decorative xmlns:adec="http://schemas.microsoft.com/office/drawing/2017/decorative" val="1"/>
                </a:ext>
              </a:extLst>
            </p:cNvPr>
            <p:cNvSpPr>
              <a:spLocks noEditPoints="1"/>
            </p:cNvSpPr>
            <p:nvPr/>
          </p:nvSpPr>
          <p:spPr bwMode="auto">
            <a:xfrm>
              <a:off x="5102225" y="1727200"/>
              <a:ext cx="2289175" cy="2886075"/>
            </a:xfrm>
            <a:custGeom>
              <a:avLst/>
              <a:gdLst/>
              <a:ahLst/>
              <a:cxnLst>
                <a:cxn ang="0">
                  <a:pos x="354" y="1670"/>
                </a:cxn>
                <a:cxn ang="0">
                  <a:pos x="286" y="1428"/>
                </a:cxn>
                <a:cxn ang="0">
                  <a:pos x="180" y="1218"/>
                </a:cxn>
                <a:cxn ang="0">
                  <a:pos x="80" y="1062"/>
                </a:cxn>
                <a:cxn ang="0">
                  <a:pos x="22" y="904"/>
                </a:cxn>
                <a:cxn ang="0">
                  <a:pos x="0" y="732"/>
                </a:cxn>
                <a:cxn ang="0">
                  <a:pos x="0" y="710"/>
                </a:cxn>
                <a:cxn ang="0">
                  <a:pos x="26" y="546"/>
                </a:cxn>
                <a:cxn ang="0">
                  <a:pos x="94" y="370"/>
                </a:cxn>
                <a:cxn ang="0">
                  <a:pos x="194" y="226"/>
                </a:cxn>
                <a:cxn ang="0">
                  <a:pos x="320" y="118"/>
                </a:cxn>
                <a:cxn ang="0">
                  <a:pos x="466" y="44"/>
                </a:cxn>
                <a:cxn ang="0">
                  <a:pos x="622" y="6"/>
                </a:cxn>
                <a:cxn ang="0">
                  <a:pos x="718" y="0"/>
                </a:cxn>
                <a:cxn ang="0">
                  <a:pos x="876" y="16"/>
                </a:cxn>
                <a:cxn ang="0">
                  <a:pos x="1030" y="68"/>
                </a:cxn>
                <a:cxn ang="0">
                  <a:pos x="1168" y="156"/>
                </a:cxn>
                <a:cxn ang="0">
                  <a:pos x="1286" y="278"/>
                </a:cxn>
                <a:cxn ang="0">
                  <a:pos x="1376" y="434"/>
                </a:cxn>
                <a:cxn ang="0">
                  <a:pos x="1432" y="624"/>
                </a:cxn>
                <a:cxn ang="0">
                  <a:pos x="1442" y="714"/>
                </a:cxn>
                <a:cxn ang="0">
                  <a:pos x="1424" y="900"/>
                </a:cxn>
                <a:cxn ang="0">
                  <a:pos x="1354" y="1082"/>
                </a:cxn>
                <a:cxn ang="0">
                  <a:pos x="1298" y="1154"/>
                </a:cxn>
                <a:cxn ang="0">
                  <a:pos x="1174" y="1348"/>
                </a:cxn>
                <a:cxn ang="0">
                  <a:pos x="1090" y="1570"/>
                </a:cxn>
                <a:cxn ang="0">
                  <a:pos x="1066" y="1758"/>
                </a:cxn>
                <a:cxn ang="0">
                  <a:pos x="368" y="1818"/>
                </a:cxn>
                <a:cxn ang="0">
                  <a:pos x="994" y="1634"/>
                </a:cxn>
                <a:cxn ang="0">
                  <a:pos x="1064" y="1394"/>
                </a:cxn>
                <a:cxn ang="0">
                  <a:pos x="1180" y="1182"/>
                </a:cxn>
                <a:cxn ang="0">
                  <a:pos x="1286" y="1038"/>
                </a:cxn>
                <a:cxn ang="0">
                  <a:pos x="1346" y="882"/>
                </a:cxn>
                <a:cxn ang="0">
                  <a:pos x="1362" y="716"/>
                </a:cxn>
                <a:cxn ang="0">
                  <a:pos x="1336" y="564"/>
                </a:cxn>
                <a:cxn ang="0">
                  <a:pos x="1274" y="406"/>
                </a:cxn>
                <a:cxn ang="0">
                  <a:pos x="1182" y="280"/>
                </a:cxn>
                <a:cxn ang="0">
                  <a:pos x="1070" y="184"/>
                </a:cxn>
                <a:cxn ang="0">
                  <a:pos x="942" y="120"/>
                </a:cxn>
                <a:cxn ang="0">
                  <a:pos x="804" y="86"/>
                </a:cxn>
                <a:cxn ang="0">
                  <a:pos x="690" y="82"/>
                </a:cxn>
                <a:cxn ang="0">
                  <a:pos x="548" y="104"/>
                </a:cxn>
                <a:cxn ang="0">
                  <a:pos x="414" y="156"/>
                </a:cxn>
                <a:cxn ang="0">
                  <a:pos x="296" y="238"/>
                </a:cxn>
                <a:cxn ang="0">
                  <a:pos x="198" y="352"/>
                </a:cxn>
                <a:cxn ang="0">
                  <a:pos x="126" y="498"/>
                </a:cxn>
                <a:cxn ang="0">
                  <a:pos x="86" y="676"/>
                </a:cxn>
                <a:cxn ang="0">
                  <a:pos x="82" y="732"/>
                </a:cxn>
                <a:cxn ang="0">
                  <a:pos x="92" y="846"/>
                </a:cxn>
                <a:cxn ang="0">
                  <a:pos x="152" y="1026"/>
                </a:cxn>
                <a:cxn ang="0">
                  <a:pos x="292" y="1252"/>
                </a:cxn>
                <a:cxn ang="0">
                  <a:pos x="390" y="1474"/>
                </a:cxn>
                <a:cxn ang="0">
                  <a:pos x="444" y="1736"/>
                </a:cxn>
              </a:cxnLst>
              <a:rect l="0" t="0" r="r" b="b"/>
              <a:pathLst>
                <a:path w="1442" h="1818">
                  <a:moveTo>
                    <a:pt x="368" y="1818"/>
                  </a:moveTo>
                  <a:lnTo>
                    <a:pt x="366" y="1778"/>
                  </a:lnTo>
                  <a:lnTo>
                    <a:pt x="366" y="1778"/>
                  </a:lnTo>
                  <a:lnTo>
                    <a:pt x="362" y="1724"/>
                  </a:lnTo>
                  <a:lnTo>
                    <a:pt x="354" y="1670"/>
                  </a:lnTo>
                  <a:lnTo>
                    <a:pt x="346" y="1618"/>
                  </a:lnTo>
                  <a:lnTo>
                    <a:pt x="334" y="1568"/>
                  </a:lnTo>
                  <a:lnTo>
                    <a:pt x="320" y="1520"/>
                  </a:lnTo>
                  <a:lnTo>
                    <a:pt x="304" y="1474"/>
                  </a:lnTo>
                  <a:lnTo>
                    <a:pt x="286" y="1428"/>
                  </a:lnTo>
                  <a:lnTo>
                    <a:pt x="268" y="1384"/>
                  </a:lnTo>
                  <a:lnTo>
                    <a:pt x="246" y="1342"/>
                  </a:lnTo>
                  <a:lnTo>
                    <a:pt x="226" y="1300"/>
                  </a:lnTo>
                  <a:lnTo>
                    <a:pt x="202" y="1258"/>
                  </a:lnTo>
                  <a:lnTo>
                    <a:pt x="180" y="1218"/>
                  </a:lnTo>
                  <a:lnTo>
                    <a:pt x="132" y="1142"/>
                  </a:lnTo>
                  <a:lnTo>
                    <a:pt x="82" y="1068"/>
                  </a:lnTo>
                  <a:lnTo>
                    <a:pt x="82" y="1068"/>
                  </a:lnTo>
                  <a:lnTo>
                    <a:pt x="80" y="1066"/>
                  </a:lnTo>
                  <a:lnTo>
                    <a:pt x="80" y="1062"/>
                  </a:lnTo>
                  <a:lnTo>
                    <a:pt x="80" y="1062"/>
                  </a:lnTo>
                  <a:lnTo>
                    <a:pt x="62" y="1024"/>
                  </a:lnTo>
                  <a:lnTo>
                    <a:pt x="48" y="986"/>
                  </a:lnTo>
                  <a:lnTo>
                    <a:pt x="34" y="946"/>
                  </a:lnTo>
                  <a:lnTo>
                    <a:pt x="22" y="904"/>
                  </a:lnTo>
                  <a:lnTo>
                    <a:pt x="14" y="862"/>
                  </a:lnTo>
                  <a:lnTo>
                    <a:pt x="6" y="820"/>
                  </a:lnTo>
                  <a:lnTo>
                    <a:pt x="2" y="778"/>
                  </a:lnTo>
                  <a:lnTo>
                    <a:pt x="0" y="732"/>
                  </a:lnTo>
                  <a:lnTo>
                    <a:pt x="0" y="732"/>
                  </a:lnTo>
                  <a:lnTo>
                    <a:pt x="0" y="732"/>
                  </a:lnTo>
                  <a:lnTo>
                    <a:pt x="0" y="712"/>
                  </a:lnTo>
                  <a:lnTo>
                    <a:pt x="0" y="712"/>
                  </a:lnTo>
                  <a:lnTo>
                    <a:pt x="42" y="714"/>
                  </a:lnTo>
                  <a:lnTo>
                    <a:pt x="0" y="710"/>
                  </a:lnTo>
                  <a:lnTo>
                    <a:pt x="0" y="710"/>
                  </a:lnTo>
                  <a:lnTo>
                    <a:pt x="4" y="668"/>
                  </a:lnTo>
                  <a:lnTo>
                    <a:pt x="10" y="626"/>
                  </a:lnTo>
                  <a:lnTo>
                    <a:pt x="18" y="584"/>
                  </a:lnTo>
                  <a:lnTo>
                    <a:pt x="26" y="546"/>
                  </a:lnTo>
                  <a:lnTo>
                    <a:pt x="36" y="508"/>
                  </a:lnTo>
                  <a:lnTo>
                    <a:pt x="48" y="472"/>
                  </a:lnTo>
                  <a:lnTo>
                    <a:pt x="62" y="436"/>
                  </a:lnTo>
                  <a:lnTo>
                    <a:pt x="76" y="402"/>
                  </a:lnTo>
                  <a:lnTo>
                    <a:pt x="94" y="370"/>
                  </a:lnTo>
                  <a:lnTo>
                    <a:pt x="110" y="338"/>
                  </a:lnTo>
                  <a:lnTo>
                    <a:pt x="130" y="308"/>
                  </a:lnTo>
                  <a:lnTo>
                    <a:pt x="150" y="280"/>
                  </a:lnTo>
                  <a:lnTo>
                    <a:pt x="172" y="252"/>
                  </a:lnTo>
                  <a:lnTo>
                    <a:pt x="194" y="226"/>
                  </a:lnTo>
                  <a:lnTo>
                    <a:pt x="218" y="202"/>
                  </a:lnTo>
                  <a:lnTo>
                    <a:pt x="242" y="180"/>
                  </a:lnTo>
                  <a:lnTo>
                    <a:pt x="266" y="158"/>
                  </a:lnTo>
                  <a:lnTo>
                    <a:pt x="294" y="138"/>
                  </a:lnTo>
                  <a:lnTo>
                    <a:pt x="320" y="118"/>
                  </a:lnTo>
                  <a:lnTo>
                    <a:pt x="348" y="100"/>
                  </a:lnTo>
                  <a:lnTo>
                    <a:pt x="376" y="84"/>
                  </a:lnTo>
                  <a:lnTo>
                    <a:pt x="406" y="70"/>
                  </a:lnTo>
                  <a:lnTo>
                    <a:pt x="436" y="56"/>
                  </a:lnTo>
                  <a:lnTo>
                    <a:pt x="466" y="44"/>
                  </a:lnTo>
                  <a:lnTo>
                    <a:pt x="496" y="34"/>
                  </a:lnTo>
                  <a:lnTo>
                    <a:pt x="526" y="24"/>
                  </a:lnTo>
                  <a:lnTo>
                    <a:pt x="558" y="16"/>
                  </a:lnTo>
                  <a:lnTo>
                    <a:pt x="590" y="10"/>
                  </a:lnTo>
                  <a:lnTo>
                    <a:pt x="622" y="6"/>
                  </a:lnTo>
                  <a:lnTo>
                    <a:pt x="654" y="2"/>
                  </a:lnTo>
                  <a:lnTo>
                    <a:pt x="686" y="0"/>
                  </a:lnTo>
                  <a:lnTo>
                    <a:pt x="718" y="0"/>
                  </a:lnTo>
                  <a:lnTo>
                    <a:pt x="718" y="0"/>
                  </a:lnTo>
                  <a:lnTo>
                    <a:pt x="718" y="0"/>
                  </a:lnTo>
                  <a:lnTo>
                    <a:pt x="750" y="0"/>
                  </a:lnTo>
                  <a:lnTo>
                    <a:pt x="782" y="2"/>
                  </a:lnTo>
                  <a:lnTo>
                    <a:pt x="814" y="6"/>
                  </a:lnTo>
                  <a:lnTo>
                    <a:pt x="846" y="10"/>
                  </a:lnTo>
                  <a:lnTo>
                    <a:pt x="876" y="16"/>
                  </a:lnTo>
                  <a:lnTo>
                    <a:pt x="908" y="24"/>
                  </a:lnTo>
                  <a:lnTo>
                    <a:pt x="940" y="34"/>
                  </a:lnTo>
                  <a:lnTo>
                    <a:pt x="970" y="44"/>
                  </a:lnTo>
                  <a:lnTo>
                    <a:pt x="1000" y="56"/>
                  </a:lnTo>
                  <a:lnTo>
                    <a:pt x="1030" y="68"/>
                  </a:lnTo>
                  <a:lnTo>
                    <a:pt x="1058" y="84"/>
                  </a:lnTo>
                  <a:lnTo>
                    <a:pt x="1088" y="100"/>
                  </a:lnTo>
                  <a:lnTo>
                    <a:pt x="1114" y="118"/>
                  </a:lnTo>
                  <a:lnTo>
                    <a:pt x="1142" y="136"/>
                  </a:lnTo>
                  <a:lnTo>
                    <a:pt x="1168" y="156"/>
                  </a:lnTo>
                  <a:lnTo>
                    <a:pt x="1194" y="178"/>
                  </a:lnTo>
                  <a:lnTo>
                    <a:pt x="1218" y="200"/>
                  </a:lnTo>
                  <a:lnTo>
                    <a:pt x="1242" y="226"/>
                  </a:lnTo>
                  <a:lnTo>
                    <a:pt x="1264" y="250"/>
                  </a:lnTo>
                  <a:lnTo>
                    <a:pt x="1286" y="278"/>
                  </a:lnTo>
                  <a:lnTo>
                    <a:pt x="1306" y="306"/>
                  </a:lnTo>
                  <a:lnTo>
                    <a:pt x="1326" y="336"/>
                  </a:lnTo>
                  <a:lnTo>
                    <a:pt x="1344" y="368"/>
                  </a:lnTo>
                  <a:lnTo>
                    <a:pt x="1362" y="400"/>
                  </a:lnTo>
                  <a:lnTo>
                    <a:pt x="1376" y="434"/>
                  </a:lnTo>
                  <a:lnTo>
                    <a:pt x="1390" y="470"/>
                  </a:lnTo>
                  <a:lnTo>
                    <a:pt x="1404" y="506"/>
                  </a:lnTo>
                  <a:lnTo>
                    <a:pt x="1414" y="544"/>
                  </a:lnTo>
                  <a:lnTo>
                    <a:pt x="1424" y="584"/>
                  </a:lnTo>
                  <a:lnTo>
                    <a:pt x="1432" y="624"/>
                  </a:lnTo>
                  <a:lnTo>
                    <a:pt x="1438" y="666"/>
                  </a:lnTo>
                  <a:lnTo>
                    <a:pt x="1442" y="710"/>
                  </a:lnTo>
                  <a:lnTo>
                    <a:pt x="1442" y="710"/>
                  </a:lnTo>
                  <a:lnTo>
                    <a:pt x="1442" y="712"/>
                  </a:lnTo>
                  <a:lnTo>
                    <a:pt x="1442" y="714"/>
                  </a:lnTo>
                  <a:lnTo>
                    <a:pt x="1442" y="714"/>
                  </a:lnTo>
                  <a:lnTo>
                    <a:pt x="1442" y="760"/>
                  </a:lnTo>
                  <a:lnTo>
                    <a:pt x="1438" y="806"/>
                  </a:lnTo>
                  <a:lnTo>
                    <a:pt x="1434" y="854"/>
                  </a:lnTo>
                  <a:lnTo>
                    <a:pt x="1424" y="900"/>
                  </a:lnTo>
                  <a:lnTo>
                    <a:pt x="1412" y="946"/>
                  </a:lnTo>
                  <a:lnTo>
                    <a:pt x="1398" y="992"/>
                  </a:lnTo>
                  <a:lnTo>
                    <a:pt x="1378" y="1036"/>
                  </a:lnTo>
                  <a:lnTo>
                    <a:pt x="1354" y="1082"/>
                  </a:lnTo>
                  <a:lnTo>
                    <a:pt x="1354" y="1082"/>
                  </a:lnTo>
                  <a:lnTo>
                    <a:pt x="1352" y="1084"/>
                  </a:lnTo>
                  <a:lnTo>
                    <a:pt x="1350" y="1086"/>
                  </a:lnTo>
                  <a:lnTo>
                    <a:pt x="1350" y="1086"/>
                  </a:lnTo>
                  <a:lnTo>
                    <a:pt x="1324" y="1120"/>
                  </a:lnTo>
                  <a:lnTo>
                    <a:pt x="1298" y="1154"/>
                  </a:lnTo>
                  <a:lnTo>
                    <a:pt x="1270" y="1190"/>
                  </a:lnTo>
                  <a:lnTo>
                    <a:pt x="1246" y="1228"/>
                  </a:lnTo>
                  <a:lnTo>
                    <a:pt x="1220" y="1266"/>
                  </a:lnTo>
                  <a:lnTo>
                    <a:pt x="1198" y="1308"/>
                  </a:lnTo>
                  <a:lnTo>
                    <a:pt x="1174" y="1348"/>
                  </a:lnTo>
                  <a:lnTo>
                    <a:pt x="1154" y="1392"/>
                  </a:lnTo>
                  <a:lnTo>
                    <a:pt x="1134" y="1436"/>
                  </a:lnTo>
                  <a:lnTo>
                    <a:pt x="1118" y="1480"/>
                  </a:lnTo>
                  <a:lnTo>
                    <a:pt x="1102" y="1524"/>
                  </a:lnTo>
                  <a:lnTo>
                    <a:pt x="1090" y="1570"/>
                  </a:lnTo>
                  <a:lnTo>
                    <a:pt x="1080" y="1618"/>
                  </a:lnTo>
                  <a:lnTo>
                    <a:pt x="1072" y="1664"/>
                  </a:lnTo>
                  <a:lnTo>
                    <a:pt x="1068" y="1712"/>
                  </a:lnTo>
                  <a:lnTo>
                    <a:pt x="1066" y="1758"/>
                  </a:lnTo>
                  <a:lnTo>
                    <a:pt x="1066" y="1758"/>
                  </a:lnTo>
                  <a:lnTo>
                    <a:pt x="1066" y="1758"/>
                  </a:lnTo>
                  <a:lnTo>
                    <a:pt x="1066" y="1776"/>
                  </a:lnTo>
                  <a:lnTo>
                    <a:pt x="1066" y="1776"/>
                  </a:lnTo>
                  <a:lnTo>
                    <a:pt x="1068" y="1818"/>
                  </a:lnTo>
                  <a:lnTo>
                    <a:pt x="368" y="1818"/>
                  </a:lnTo>
                  <a:lnTo>
                    <a:pt x="368" y="1818"/>
                  </a:lnTo>
                  <a:close/>
                  <a:moveTo>
                    <a:pt x="986" y="1736"/>
                  </a:moveTo>
                  <a:lnTo>
                    <a:pt x="986" y="1736"/>
                  </a:lnTo>
                  <a:lnTo>
                    <a:pt x="988" y="1686"/>
                  </a:lnTo>
                  <a:lnTo>
                    <a:pt x="994" y="1634"/>
                  </a:lnTo>
                  <a:lnTo>
                    <a:pt x="1004" y="1584"/>
                  </a:lnTo>
                  <a:lnTo>
                    <a:pt x="1016" y="1536"/>
                  </a:lnTo>
                  <a:lnTo>
                    <a:pt x="1030" y="1488"/>
                  </a:lnTo>
                  <a:lnTo>
                    <a:pt x="1046" y="1440"/>
                  </a:lnTo>
                  <a:lnTo>
                    <a:pt x="1064" y="1394"/>
                  </a:lnTo>
                  <a:lnTo>
                    <a:pt x="1084" y="1350"/>
                  </a:lnTo>
                  <a:lnTo>
                    <a:pt x="1106" y="1306"/>
                  </a:lnTo>
                  <a:lnTo>
                    <a:pt x="1130" y="1262"/>
                  </a:lnTo>
                  <a:lnTo>
                    <a:pt x="1154" y="1222"/>
                  </a:lnTo>
                  <a:lnTo>
                    <a:pt x="1180" y="1182"/>
                  </a:lnTo>
                  <a:lnTo>
                    <a:pt x="1206" y="1144"/>
                  </a:lnTo>
                  <a:lnTo>
                    <a:pt x="1232" y="1106"/>
                  </a:lnTo>
                  <a:lnTo>
                    <a:pt x="1260" y="1070"/>
                  </a:lnTo>
                  <a:lnTo>
                    <a:pt x="1286" y="1038"/>
                  </a:lnTo>
                  <a:lnTo>
                    <a:pt x="1286" y="1038"/>
                  </a:lnTo>
                  <a:lnTo>
                    <a:pt x="1286" y="1038"/>
                  </a:lnTo>
                  <a:lnTo>
                    <a:pt x="1306" y="1000"/>
                  </a:lnTo>
                  <a:lnTo>
                    <a:pt x="1322" y="960"/>
                  </a:lnTo>
                  <a:lnTo>
                    <a:pt x="1336" y="922"/>
                  </a:lnTo>
                  <a:lnTo>
                    <a:pt x="1346" y="882"/>
                  </a:lnTo>
                  <a:lnTo>
                    <a:pt x="1352" y="842"/>
                  </a:lnTo>
                  <a:lnTo>
                    <a:pt x="1358" y="800"/>
                  </a:lnTo>
                  <a:lnTo>
                    <a:pt x="1360" y="758"/>
                  </a:lnTo>
                  <a:lnTo>
                    <a:pt x="1362" y="716"/>
                  </a:lnTo>
                  <a:lnTo>
                    <a:pt x="1362" y="716"/>
                  </a:lnTo>
                  <a:lnTo>
                    <a:pt x="1362" y="716"/>
                  </a:lnTo>
                  <a:lnTo>
                    <a:pt x="1358" y="676"/>
                  </a:lnTo>
                  <a:lnTo>
                    <a:pt x="1352" y="638"/>
                  </a:lnTo>
                  <a:lnTo>
                    <a:pt x="1344" y="600"/>
                  </a:lnTo>
                  <a:lnTo>
                    <a:pt x="1336" y="564"/>
                  </a:lnTo>
                  <a:lnTo>
                    <a:pt x="1326" y="530"/>
                  </a:lnTo>
                  <a:lnTo>
                    <a:pt x="1314" y="498"/>
                  </a:lnTo>
                  <a:lnTo>
                    <a:pt x="1302" y="466"/>
                  </a:lnTo>
                  <a:lnTo>
                    <a:pt x="1288" y="436"/>
                  </a:lnTo>
                  <a:lnTo>
                    <a:pt x="1274" y="406"/>
                  </a:lnTo>
                  <a:lnTo>
                    <a:pt x="1256" y="378"/>
                  </a:lnTo>
                  <a:lnTo>
                    <a:pt x="1240" y="352"/>
                  </a:lnTo>
                  <a:lnTo>
                    <a:pt x="1222" y="326"/>
                  </a:lnTo>
                  <a:lnTo>
                    <a:pt x="1202" y="302"/>
                  </a:lnTo>
                  <a:lnTo>
                    <a:pt x="1182" y="280"/>
                  </a:lnTo>
                  <a:lnTo>
                    <a:pt x="1162" y="258"/>
                  </a:lnTo>
                  <a:lnTo>
                    <a:pt x="1140" y="238"/>
                  </a:lnTo>
                  <a:lnTo>
                    <a:pt x="1118" y="218"/>
                  </a:lnTo>
                  <a:lnTo>
                    <a:pt x="1094" y="200"/>
                  </a:lnTo>
                  <a:lnTo>
                    <a:pt x="1070" y="184"/>
                  </a:lnTo>
                  <a:lnTo>
                    <a:pt x="1046" y="170"/>
                  </a:lnTo>
                  <a:lnTo>
                    <a:pt x="1020" y="154"/>
                  </a:lnTo>
                  <a:lnTo>
                    <a:pt x="994" y="142"/>
                  </a:lnTo>
                  <a:lnTo>
                    <a:pt x="968" y="130"/>
                  </a:lnTo>
                  <a:lnTo>
                    <a:pt x="942" y="120"/>
                  </a:lnTo>
                  <a:lnTo>
                    <a:pt x="914" y="112"/>
                  </a:lnTo>
                  <a:lnTo>
                    <a:pt x="888" y="104"/>
                  </a:lnTo>
                  <a:lnTo>
                    <a:pt x="860" y="96"/>
                  </a:lnTo>
                  <a:lnTo>
                    <a:pt x="832" y="90"/>
                  </a:lnTo>
                  <a:lnTo>
                    <a:pt x="804" y="86"/>
                  </a:lnTo>
                  <a:lnTo>
                    <a:pt x="774" y="84"/>
                  </a:lnTo>
                  <a:lnTo>
                    <a:pt x="718" y="80"/>
                  </a:lnTo>
                  <a:lnTo>
                    <a:pt x="718" y="80"/>
                  </a:lnTo>
                  <a:lnTo>
                    <a:pt x="718" y="80"/>
                  </a:lnTo>
                  <a:lnTo>
                    <a:pt x="690" y="82"/>
                  </a:lnTo>
                  <a:lnTo>
                    <a:pt x="660" y="84"/>
                  </a:lnTo>
                  <a:lnTo>
                    <a:pt x="632" y="86"/>
                  </a:lnTo>
                  <a:lnTo>
                    <a:pt x="604" y="90"/>
                  </a:lnTo>
                  <a:lnTo>
                    <a:pt x="576" y="96"/>
                  </a:lnTo>
                  <a:lnTo>
                    <a:pt x="548" y="104"/>
                  </a:lnTo>
                  <a:lnTo>
                    <a:pt x="520" y="112"/>
                  </a:lnTo>
                  <a:lnTo>
                    <a:pt x="494" y="120"/>
                  </a:lnTo>
                  <a:lnTo>
                    <a:pt x="466" y="130"/>
                  </a:lnTo>
                  <a:lnTo>
                    <a:pt x="440" y="142"/>
                  </a:lnTo>
                  <a:lnTo>
                    <a:pt x="414" y="156"/>
                  </a:lnTo>
                  <a:lnTo>
                    <a:pt x="390" y="170"/>
                  </a:lnTo>
                  <a:lnTo>
                    <a:pt x="366" y="184"/>
                  </a:lnTo>
                  <a:lnTo>
                    <a:pt x="342" y="202"/>
                  </a:lnTo>
                  <a:lnTo>
                    <a:pt x="318" y="220"/>
                  </a:lnTo>
                  <a:lnTo>
                    <a:pt x="296" y="238"/>
                  </a:lnTo>
                  <a:lnTo>
                    <a:pt x="274" y="258"/>
                  </a:lnTo>
                  <a:lnTo>
                    <a:pt x="254" y="280"/>
                  </a:lnTo>
                  <a:lnTo>
                    <a:pt x="234" y="304"/>
                  </a:lnTo>
                  <a:lnTo>
                    <a:pt x="216" y="328"/>
                  </a:lnTo>
                  <a:lnTo>
                    <a:pt x="198" y="352"/>
                  </a:lnTo>
                  <a:lnTo>
                    <a:pt x="180" y="380"/>
                  </a:lnTo>
                  <a:lnTo>
                    <a:pt x="164" y="406"/>
                  </a:lnTo>
                  <a:lnTo>
                    <a:pt x="150" y="436"/>
                  </a:lnTo>
                  <a:lnTo>
                    <a:pt x="138" y="466"/>
                  </a:lnTo>
                  <a:lnTo>
                    <a:pt x="126" y="498"/>
                  </a:lnTo>
                  <a:lnTo>
                    <a:pt x="114" y="530"/>
                  </a:lnTo>
                  <a:lnTo>
                    <a:pt x="104" y="566"/>
                  </a:lnTo>
                  <a:lnTo>
                    <a:pt x="96" y="600"/>
                  </a:lnTo>
                  <a:lnTo>
                    <a:pt x="90" y="638"/>
                  </a:lnTo>
                  <a:lnTo>
                    <a:pt x="86" y="676"/>
                  </a:lnTo>
                  <a:lnTo>
                    <a:pt x="82" y="714"/>
                  </a:lnTo>
                  <a:lnTo>
                    <a:pt x="82" y="714"/>
                  </a:lnTo>
                  <a:lnTo>
                    <a:pt x="82" y="714"/>
                  </a:lnTo>
                  <a:lnTo>
                    <a:pt x="82" y="714"/>
                  </a:lnTo>
                  <a:lnTo>
                    <a:pt x="82" y="732"/>
                  </a:lnTo>
                  <a:lnTo>
                    <a:pt x="82" y="732"/>
                  </a:lnTo>
                  <a:lnTo>
                    <a:pt x="82" y="732"/>
                  </a:lnTo>
                  <a:lnTo>
                    <a:pt x="82" y="772"/>
                  </a:lnTo>
                  <a:lnTo>
                    <a:pt x="86" y="808"/>
                  </a:lnTo>
                  <a:lnTo>
                    <a:pt x="92" y="846"/>
                  </a:lnTo>
                  <a:lnTo>
                    <a:pt x="100" y="882"/>
                  </a:lnTo>
                  <a:lnTo>
                    <a:pt x="112" y="920"/>
                  </a:lnTo>
                  <a:lnTo>
                    <a:pt x="124" y="956"/>
                  </a:lnTo>
                  <a:lnTo>
                    <a:pt x="136" y="990"/>
                  </a:lnTo>
                  <a:lnTo>
                    <a:pt x="152" y="1026"/>
                  </a:lnTo>
                  <a:lnTo>
                    <a:pt x="152" y="1026"/>
                  </a:lnTo>
                  <a:lnTo>
                    <a:pt x="152" y="1026"/>
                  </a:lnTo>
                  <a:lnTo>
                    <a:pt x="198" y="1098"/>
                  </a:lnTo>
                  <a:lnTo>
                    <a:pt x="246" y="1172"/>
                  </a:lnTo>
                  <a:lnTo>
                    <a:pt x="292" y="1252"/>
                  </a:lnTo>
                  <a:lnTo>
                    <a:pt x="314" y="1294"/>
                  </a:lnTo>
                  <a:lnTo>
                    <a:pt x="334" y="1338"/>
                  </a:lnTo>
                  <a:lnTo>
                    <a:pt x="354" y="1382"/>
                  </a:lnTo>
                  <a:lnTo>
                    <a:pt x="374" y="1428"/>
                  </a:lnTo>
                  <a:lnTo>
                    <a:pt x="390" y="1474"/>
                  </a:lnTo>
                  <a:lnTo>
                    <a:pt x="406" y="1524"/>
                  </a:lnTo>
                  <a:lnTo>
                    <a:pt x="418" y="1574"/>
                  </a:lnTo>
                  <a:lnTo>
                    <a:pt x="430" y="1626"/>
                  </a:lnTo>
                  <a:lnTo>
                    <a:pt x="438" y="1680"/>
                  </a:lnTo>
                  <a:lnTo>
                    <a:pt x="444" y="1736"/>
                  </a:lnTo>
                  <a:lnTo>
                    <a:pt x="444" y="1736"/>
                  </a:lnTo>
                  <a:lnTo>
                    <a:pt x="986" y="1736"/>
                  </a:lnTo>
                  <a:lnTo>
                    <a:pt x="986" y="1736"/>
                  </a:lnTo>
                  <a:close/>
                </a:path>
              </a:pathLst>
            </a:custGeom>
            <a:solidFill>
              <a:schemeClr val="accent4">
                <a:lumMod val="75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
        <p:nvSpPr>
          <p:cNvPr id="22" name="Text Placeholder 21">
            <a:extLst>
              <a:ext uri="{FF2B5EF4-FFF2-40B4-BE49-F238E27FC236}">
                <a16:creationId xmlns:a16="http://schemas.microsoft.com/office/drawing/2014/main" id="{390252FF-B760-47E7-9992-47728EA73C1B}"/>
              </a:ext>
            </a:extLst>
          </p:cNvPr>
          <p:cNvSpPr>
            <a:spLocks noGrp="1"/>
          </p:cNvSpPr>
          <p:nvPr>
            <p:ph type="body" sz="quarter" idx="16"/>
          </p:nvPr>
        </p:nvSpPr>
        <p:spPr/>
        <p:txBody>
          <a:bodyPr/>
          <a:lstStyle/>
          <a:p>
            <a:r>
              <a:rPr lang="en-US"/>
              <a:t>RESULTS</a:t>
            </a:r>
          </a:p>
        </p:txBody>
      </p:sp>
      <p:grpSp>
        <p:nvGrpSpPr>
          <p:cNvPr id="12" name="Group 54" descr="Icon of graph"/>
          <p:cNvGrpSpPr/>
          <p:nvPr/>
        </p:nvGrpSpPr>
        <p:grpSpPr>
          <a:xfrm>
            <a:off x="6799153" y="1680433"/>
            <a:ext cx="714967" cy="609858"/>
            <a:chOff x="1490663" y="846138"/>
            <a:chExt cx="381000" cy="323850"/>
          </a:xfrm>
          <a:solidFill>
            <a:srgbClr val="FFFFFF"/>
          </a:solidFill>
        </p:grpSpPr>
        <p:sp>
          <p:nvSpPr>
            <p:cNvPr id="7" name="Freeform 23">
              <a:extLst>
                <a:ext uri="{C183D7F6-B498-43B3-948B-1728B52AA6E4}">
                  <adec:decorative xmlns:adec="http://schemas.microsoft.com/office/drawing/2017/decorative" val="1"/>
                </a:ext>
              </a:extLst>
            </p:cNvPr>
            <p:cNvSpPr>
              <a:spLocks/>
            </p:cNvSpPr>
            <p:nvPr/>
          </p:nvSpPr>
          <p:spPr bwMode="auto">
            <a:xfrm>
              <a:off x="1490663" y="942975"/>
              <a:ext cx="381000" cy="227013"/>
            </a:xfrm>
            <a:custGeom>
              <a:avLst/>
              <a:gdLst/>
              <a:ahLst/>
              <a:cxnLst>
                <a:cxn ang="0">
                  <a:pos x="721" y="429"/>
                </a:cxn>
                <a:cxn ang="0">
                  <a:pos x="721" y="429"/>
                </a:cxn>
                <a:cxn ang="0">
                  <a:pos x="0" y="429"/>
                </a:cxn>
                <a:cxn ang="0">
                  <a:pos x="0" y="429"/>
                </a:cxn>
                <a:cxn ang="0">
                  <a:pos x="0" y="0"/>
                </a:cxn>
                <a:cxn ang="0">
                  <a:pos x="23" y="0"/>
                </a:cxn>
                <a:cxn ang="0">
                  <a:pos x="23" y="0"/>
                </a:cxn>
                <a:cxn ang="0">
                  <a:pos x="23" y="405"/>
                </a:cxn>
                <a:cxn ang="0">
                  <a:pos x="721" y="405"/>
                </a:cxn>
                <a:cxn ang="0">
                  <a:pos x="721" y="429"/>
                </a:cxn>
              </a:cxnLst>
              <a:rect l="0" t="0" r="r" b="b"/>
              <a:pathLst>
                <a:path w="721" h="429">
                  <a:moveTo>
                    <a:pt x="721" y="429"/>
                  </a:moveTo>
                  <a:lnTo>
                    <a:pt x="721" y="429"/>
                  </a:lnTo>
                  <a:lnTo>
                    <a:pt x="0" y="429"/>
                  </a:lnTo>
                  <a:lnTo>
                    <a:pt x="0" y="429"/>
                  </a:lnTo>
                  <a:lnTo>
                    <a:pt x="0" y="0"/>
                  </a:lnTo>
                  <a:lnTo>
                    <a:pt x="23" y="0"/>
                  </a:lnTo>
                  <a:lnTo>
                    <a:pt x="23" y="0"/>
                  </a:lnTo>
                  <a:lnTo>
                    <a:pt x="23" y="405"/>
                  </a:lnTo>
                  <a:lnTo>
                    <a:pt x="721" y="405"/>
                  </a:lnTo>
                  <a:lnTo>
                    <a:pt x="721" y="429"/>
                  </a:lnTo>
                  <a:close/>
                </a:path>
              </a:pathLst>
            </a:cu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8" name="Rectangle 24">
              <a:extLst>
                <a:ext uri="{C183D7F6-B498-43B3-948B-1728B52AA6E4}">
                  <adec:decorative xmlns:adec="http://schemas.microsoft.com/office/drawing/2017/decorative" val="1"/>
                </a:ext>
              </a:extLst>
            </p:cNvPr>
            <p:cNvSpPr>
              <a:spLocks noChangeArrowheads="1"/>
            </p:cNvSpPr>
            <p:nvPr/>
          </p:nvSpPr>
          <p:spPr bwMode="auto">
            <a:xfrm>
              <a:off x="1524000" y="1055688"/>
              <a:ext cx="69850" cy="10318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700" b="1"/>
            </a:p>
          </p:txBody>
        </p:sp>
        <p:sp>
          <p:nvSpPr>
            <p:cNvPr id="9" name="Rectangle 25">
              <a:extLst>
                <a:ext uri="{C183D7F6-B498-43B3-948B-1728B52AA6E4}">
                  <adec:decorative xmlns:adec="http://schemas.microsoft.com/office/drawing/2017/decorative" val="1"/>
                </a:ext>
              </a:extLst>
            </p:cNvPr>
            <p:cNvSpPr>
              <a:spLocks noChangeArrowheads="1"/>
            </p:cNvSpPr>
            <p:nvPr/>
          </p:nvSpPr>
          <p:spPr bwMode="auto">
            <a:xfrm>
              <a:off x="1612900" y="987425"/>
              <a:ext cx="69850" cy="1714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Autofit/>
            </a:bodyPr>
            <a:lstStyle/>
            <a:p>
              <a:pPr algn="ctr">
                <a:lnSpc>
                  <a:spcPct val="85000"/>
                </a:lnSpc>
                <a:spcBef>
                  <a:spcPct val="20000"/>
                </a:spcBef>
              </a:pPr>
              <a:endParaRPr lang="en-US" sz="1400" b="1"/>
            </a:p>
          </p:txBody>
        </p:sp>
        <p:sp>
          <p:nvSpPr>
            <p:cNvPr id="10" name="Rectangle 26">
              <a:extLst>
                <a:ext uri="{C183D7F6-B498-43B3-948B-1728B52AA6E4}">
                  <adec:decorative xmlns:adec="http://schemas.microsoft.com/office/drawing/2017/decorative" val="1"/>
                </a:ext>
              </a:extLst>
            </p:cNvPr>
            <p:cNvSpPr>
              <a:spLocks noChangeArrowheads="1"/>
            </p:cNvSpPr>
            <p:nvPr/>
          </p:nvSpPr>
          <p:spPr bwMode="auto">
            <a:xfrm>
              <a:off x="1701800" y="923925"/>
              <a:ext cx="69850" cy="234950"/>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sp>
          <p:nvSpPr>
            <p:cNvPr id="11" name="Rectangle 27">
              <a:extLst>
                <a:ext uri="{C183D7F6-B498-43B3-948B-1728B52AA6E4}">
                  <adec:decorative xmlns:adec="http://schemas.microsoft.com/office/drawing/2017/decorative" val="1"/>
                </a:ext>
              </a:extLst>
            </p:cNvPr>
            <p:cNvSpPr>
              <a:spLocks noChangeArrowheads="1"/>
            </p:cNvSpPr>
            <p:nvPr/>
          </p:nvSpPr>
          <p:spPr bwMode="auto">
            <a:xfrm>
              <a:off x="1790700" y="846138"/>
              <a:ext cx="69850" cy="312738"/>
            </a:xfrm>
            <a:prstGeom prst="rect">
              <a:avLst/>
            </a:prstGeom>
            <a:solidFill>
              <a:schemeClr val="accent6">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400" b="1"/>
            </a:p>
          </p:txBody>
        </p:sp>
      </p:grpSp>
      <p:sp>
        <p:nvSpPr>
          <p:cNvPr id="24" name="Text Placeholder 23">
            <a:extLst>
              <a:ext uri="{FF2B5EF4-FFF2-40B4-BE49-F238E27FC236}">
                <a16:creationId xmlns:a16="http://schemas.microsoft.com/office/drawing/2014/main" id="{A162ECDC-CAF5-41B3-94DD-E997C8F75F0D}"/>
              </a:ext>
            </a:extLst>
          </p:cNvPr>
          <p:cNvSpPr>
            <a:spLocks noGrp="1"/>
          </p:cNvSpPr>
          <p:nvPr>
            <p:ph type="body" sz="quarter" idx="18"/>
          </p:nvPr>
        </p:nvSpPr>
        <p:spPr>
          <a:xfrm>
            <a:off x="8427202" y="258763"/>
            <a:ext cx="1738535" cy="461493"/>
          </a:xfrm>
        </p:spPr>
        <p:txBody>
          <a:bodyPr/>
          <a:lstStyle/>
          <a:p>
            <a:r>
              <a:rPr lang="en-US"/>
              <a:t>ENHANCEMENTS</a:t>
            </a:r>
          </a:p>
        </p:txBody>
      </p:sp>
      <p:sp>
        <p:nvSpPr>
          <p:cNvPr id="15" name="Freeform 5" descr="Icon of puzzle piece"/>
          <p:cNvSpPr>
            <a:spLocks/>
          </p:cNvSpPr>
          <p:nvPr/>
        </p:nvSpPr>
        <p:spPr bwMode="auto">
          <a:xfrm rot="2700000">
            <a:off x="8988648" y="1587335"/>
            <a:ext cx="618906" cy="838665"/>
          </a:xfrm>
          <a:custGeom>
            <a:avLst/>
            <a:gdLst/>
            <a:ahLst/>
            <a:cxnLst>
              <a:cxn ang="0">
                <a:pos x="1886" y="656"/>
              </a:cxn>
              <a:cxn ang="0">
                <a:pos x="1838" y="614"/>
              </a:cxn>
              <a:cxn ang="0">
                <a:pos x="1560" y="638"/>
              </a:cxn>
              <a:cxn ang="0">
                <a:pos x="1300" y="610"/>
              </a:cxn>
              <a:cxn ang="0">
                <a:pos x="1176" y="546"/>
              </a:cxn>
              <a:cxn ang="0">
                <a:pos x="1106" y="476"/>
              </a:cxn>
              <a:cxn ang="0">
                <a:pos x="1118" y="376"/>
              </a:cxn>
              <a:cxn ang="0">
                <a:pos x="1122" y="190"/>
              </a:cxn>
              <a:cxn ang="0">
                <a:pos x="1024" y="38"/>
              </a:cxn>
              <a:cxn ang="0">
                <a:pos x="912" y="0"/>
              </a:cxn>
              <a:cxn ang="0">
                <a:pos x="786" y="42"/>
              </a:cxn>
              <a:cxn ang="0">
                <a:pos x="724" y="168"/>
              </a:cxn>
              <a:cxn ang="0">
                <a:pos x="734" y="296"/>
              </a:cxn>
              <a:cxn ang="0">
                <a:pos x="756" y="446"/>
              </a:cxn>
              <a:cxn ang="0">
                <a:pos x="668" y="518"/>
              </a:cxn>
              <a:cxn ang="0">
                <a:pos x="574" y="536"/>
              </a:cxn>
              <a:cxn ang="0">
                <a:pos x="320" y="472"/>
              </a:cxn>
              <a:cxn ang="0">
                <a:pos x="84" y="422"/>
              </a:cxn>
              <a:cxn ang="0">
                <a:pos x="68" y="748"/>
              </a:cxn>
              <a:cxn ang="0">
                <a:pos x="114" y="932"/>
              </a:cxn>
              <a:cxn ang="0">
                <a:pos x="178" y="974"/>
              </a:cxn>
              <a:cxn ang="0">
                <a:pos x="274" y="938"/>
              </a:cxn>
              <a:cxn ang="0">
                <a:pos x="350" y="952"/>
              </a:cxn>
              <a:cxn ang="0">
                <a:pos x="412" y="1024"/>
              </a:cxn>
              <a:cxn ang="0">
                <a:pos x="424" y="1194"/>
              </a:cxn>
              <a:cxn ang="0">
                <a:pos x="386" y="1426"/>
              </a:cxn>
              <a:cxn ang="0">
                <a:pos x="322" y="1496"/>
              </a:cxn>
              <a:cxn ang="0">
                <a:pos x="206" y="1484"/>
              </a:cxn>
              <a:cxn ang="0">
                <a:pos x="72" y="1424"/>
              </a:cxn>
              <a:cxn ang="0">
                <a:pos x="14" y="1456"/>
              </a:cxn>
              <a:cxn ang="0">
                <a:pos x="0" y="1536"/>
              </a:cxn>
              <a:cxn ang="0">
                <a:pos x="60" y="1874"/>
              </a:cxn>
              <a:cxn ang="0">
                <a:pos x="162" y="2044"/>
              </a:cxn>
              <a:cxn ang="0">
                <a:pos x="530" y="2052"/>
              </a:cxn>
              <a:cxn ang="0">
                <a:pos x="690" y="2092"/>
              </a:cxn>
              <a:cxn ang="0">
                <a:pos x="700" y="2140"/>
              </a:cxn>
              <a:cxn ang="0">
                <a:pos x="658" y="2322"/>
              </a:cxn>
              <a:cxn ang="0">
                <a:pos x="644" y="2470"/>
              </a:cxn>
              <a:cxn ang="0">
                <a:pos x="730" y="2576"/>
              </a:cxn>
              <a:cxn ang="0">
                <a:pos x="900" y="2598"/>
              </a:cxn>
              <a:cxn ang="0">
                <a:pos x="1044" y="2520"/>
              </a:cxn>
              <a:cxn ang="0">
                <a:pos x="1070" y="2370"/>
              </a:cxn>
              <a:cxn ang="0">
                <a:pos x="1030" y="2206"/>
              </a:cxn>
              <a:cxn ang="0">
                <a:pos x="1016" y="2142"/>
              </a:cxn>
              <a:cxn ang="0">
                <a:pos x="1082" y="2076"/>
              </a:cxn>
              <a:cxn ang="0">
                <a:pos x="1432" y="2040"/>
              </a:cxn>
              <a:cxn ang="0">
                <a:pos x="1740" y="1830"/>
              </a:cxn>
              <a:cxn ang="0">
                <a:pos x="1722" y="1686"/>
              </a:cxn>
              <a:cxn ang="0">
                <a:pos x="1646" y="1654"/>
              </a:cxn>
              <a:cxn ang="0">
                <a:pos x="1500" y="1650"/>
              </a:cxn>
              <a:cxn ang="0">
                <a:pos x="1430" y="1584"/>
              </a:cxn>
              <a:cxn ang="0">
                <a:pos x="1400" y="1464"/>
              </a:cxn>
              <a:cxn ang="0">
                <a:pos x="1426" y="1278"/>
              </a:cxn>
              <a:cxn ang="0">
                <a:pos x="1476" y="1174"/>
              </a:cxn>
              <a:cxn ang="0">
                <a:pos x="1540" y="1156"/>
              </a:cxn>
              <a:cxn ang="0">
                <a:pos x="1698" y="1236"/>
              </a:cxn>
              <a:cxn ang="0">
                <a:pos x="1776" y="1252"/>
              </a:cxn>
              <a:cxn ang="0">
                <a:pos x="1854" y="1176"/>
              </a:cxn>
              <a:cxn ang="0">
                <a:pos x="1906" y="990"/>
              </a:cxn>
            </a:cxnLst>
            <a:rect l="0" t="0" r="r" b="b"/>
            <a:pathLst>
              <a:path w="1912" h="2600">
                <a:moveTo>
                  <a:pt x="1912" y="880"/>
                </a:moveTo>
                <a:lnTo>
                  <a:pt x="1912" y="880"/>
                </a:lnTo>
                <a:lnTo>
                  <a:pt x="1904" y="786"/>
                </a:lnTo>
                <a:lnTo>
                  <a:pt x="1900" y="738"/>
                </a:lnTo>
                <a:lnTo>
                  <a:pt x="1894" y="694"/>
                </a:lnTo>
                <a:lnTo>
                  <a:pt x="1886" y="656"/>
                </a:lnTo>
                <a:lnTo>
                  <a:pt x="1880" y="640"/>
                </a:lnTo>
                <a:lnTo>
                  <a:pt x="1874" y="628"/>
                </a:lnTo>
                <a:lnTo>
                  <a:pt x="1868" y="620"/>
                </a:lnTo>
                <a:lnTo>
                  <a:pt x="1858" y="614"/>
                </a:lnTo>
                <a:lnTo>
                  <a:pt x="1850" y="612"/>
                </a:lnTo>
                <a:lnTo>
                  <a:pt x="1838" y="614"/>
                </a:lnTo>
                <a:lnTo>
                  <a:pt x="1838" y="614"/>
                </a:lnTo>
                <a:lnTo>
                  <a:pt x="1822" y="620"/>
                </a:lnTo>
                <a:lnTo>
                  <a:pt x="1800" y="624"/>
                </a:lnTo>
                <a:lnTo>
                  <a:pt x="1736" y="632"/>
                </a:lnTo>
                <a:lnTo>
                  <a:pt x="1652" y="636"/>
                </a:lnTo>
                <a:lnTo>
                  <a:pt x="1560" y="638"/>
                </a:lnTo>
                <a:lnTo>
                  <a:pt x="1512" y="636"/>
                </a:lnTo>
                <a:lnTo>
                  <a:pt x="1464" y="634"/>
                </a:lnTo>
                <a:lnTo>
                  <a:pt x="1420" y="630"/>
                </a:lnTo>
                <a:lnTo>
                  <a:pt x="1376" y="626"/>
                </a:lnTo>
                <a:lnTo>
                  <a:pt x="1336" y="618"/>
                </a:lnTo>
                <a:lnTo>
                  <a:pt x="1300" y="610"/>
                </a:lnTo>
                <a:lnTo>
                  <a:pt x="1270" y="600"/>
                </a:lnTo>
                <a:lnTo>
                  <a:pt x="1258" y="594"/>
                </a:lnTo>
                <a:lnTo>
                  <a:pt x="1248" y="588"/>
                </a:lnTo>
                <a:lnTo>
                  <a:pt x="1248" y="588"/>
                </a:lnTo>
                <a:lnTo>
                  <a:pt x="1210" y="564"/>
                </a:lnTo>
                <a:lnTo>
                  <a:pt x="1176" y="546"/>
                </a:lnTo>
                <a:lnTo>
                  <a:pt x="1146" y="530"/>
                </a:lnTo>
                <a:lnTo>
                  <a:pt x="1134" y="520"/>
                </a:lnTo>
                <a:lnTo>
                  <a:pt x="1124" y="512"/>
                </a:lnTo>
                <a:lnTo>
                  <a:pt x="1116" y="502"/>
                </a:lnTo>
                <a:lnTo>
                  <a:pt x="1110" y="490"/>
                </a:lnTo>
                <a:lnTo>
                  <a:pt x="1106" y="476"/>
                </a:lnTo>
                <a:lnTo>
                  <a:pt x="1102" y="462"/>
                </a:lnTo>
                <a:lnTo>
                  <a:pt x="1104" y="444"/>
                </a:lnTo>
                <a:lnTo>
                  <a:pt x="1106" y="424"/>
                </a:lnTo>
                <a:lnTo>
                  <a:pt x="1110" y="402"/>
                </a:lnTo>
                <a:lnTo>
                  <a:pt x="1118" y="376"/>
                </a:lnTo>
                <a:lnTo>
                  <a:pt x="1118" y="376"/>
                </a:lnTo>
                <a:lnTo>
                  <a:pt x="1126" y="346"/>
                </a:lnTo>
                <a:lnTo>
                  <a:pt x="1132" y="316"/>
                </a:lnTo>
                <a:lnTo>
                  <a:pt x="1134" y="284"/>
                </a:lnTo>
                <a:lnTo>
                  <a:pt x="1132" y="254"/>
                </a:lnTo>
                <a:lnTo>
                  <a:pt x="1128" y="222"/>
                </a:lnTo>
                <a:lnTo>
                  <a:pt x="1122" y="190"/>
                </a:lnTo>
                <a:lnTo>
                  <a:pt x="1112" y="160"/>
                </a:lnTo>
                <a:lnTo>
                  <a:pt x="1100" y="132"/>
                </a:lnTo>
                <a:lnTo>
                  <a:pt x="1084" y="104"/>
                </a:lnTo>
                <a:lnTo>
                  <a:pt x="1068" y="80"/>
                </a:lnTo>
                <a:lnTo>
                  <a:pt x="1048" y="58"/>
                </a:lnTo>
                <a:lnTo>
                  <a:pt x="1024" y="38"/>
                </a:lnTo>
                <a:lnTo>
                  <a:pt x="1000" y="22"/>
                </a:lnTo>
                <a:lnTo>
                  <a:pt x="974" y="10"/>
                </a:lnTo>
                <a:lnTo>
                  <a:pt x="958" y="6"/>
                </a:lnTo>
                <a:lnTo>
                  <a:pt x="944" y="4"/>
                </a:lnTo>
                <a:lnTo>
                  <a:pt x="928" y="2"/>
                </a:lnTo>
                <a:lnTo>
                  <a:pt x="912" y="0"/>
                </a:lnTo>
                <a:lnTo>
                  <a:pt x="912" y="0"/>
                </a:lnTo>
                <a:lnTo>
                  <a:pt x="882" y="2"/>
                </a:lnTo>
                <a:lnTo>
                  <a:pt x="854" y="8"/>
                </a:lnTo>
                <a:lnTo>
                  <a:pt x="828" y="16"/>
                </a:lnTo>
                <a:lnTo>
                  <a:pt x="806" y="28"/>
                </a:lnTo>
                <a:lnTo>
                  <a:pt x="786" y="42"/>
                </a:lnTo>
                <a:lnTo>
                  <a:pt x="770" y="58"/>
                </a:lnTo>
                <a:lnTo>
                  <a:pt x="756" y="78"/>
                </a:lnTo>
                <a:lnTo>
                  <a:pt x="744" y="98"/>
                </a:lnTo>
                <a:lnTo>
                  <a:pt x="734" y="120"/>
                </a:lnTo>
                <a:lnTo>
                  <a:pt x="728" y="144"/>
                </a:lnTo>
                <a:lnTo>
                  <a:pt x="724" y="168"/>
                </a:lnTo>
                <a:lnTo>
                  <a:pt x="722" y="194"/>
                </a:lnTo>
                <a:lnTo>
                  <a:pt x="722" y="218"/>
                </a:lnTo>
                <a:lnTo>
                  <a:pt x="724" y="244"/>
                </a:lnTo>
                <a:lnTo>
                  <a:pt x="728" y="270"/>
                </a:lnTo>
                <a:lnTo>
                  <a:pt x="734" y="296"/>
                </a:lnTo>
                <a:lnTo>
                  <a:pt x="734" y="296"/>
                </a:lnTo>
                <a:lnTo>
                  <a:pt x="758" y="374"/>
                </a:lnTo>
                <a:lnTo>
                  <a:pt x="764" y="402"/>
                </a:lnTo>
                <a:lnTo>
                  <a:pt x="764" y="416"/>
                </a:lnTo>
                <a:lnTo>
                  <a:pt x="764" y="426"/>
                </a:lnTo>
                <a:lnTo>
                  <a:pt x="760" y="436"/>
                </a:lnTo>
                <a:lnTo>
                  <a:pt x="756" y="446"/>
                </a:lnTo>
                <a:lnTo>
                  <a:pt x="748" y="458"/>
                </a:lnTo>
                <a:lnTo>
                  <a:pt x="738" y="468"/>
                </a:lnTo>
                <a:lnTo>
                  <a:pt x="724" y="478"/>
                </a:lnTo>
                <a:lnTo>
                  <a:pt x="708" y="490"/>
                </a:lnTo>
                <a:lnTo>
                  <a:pt x="668" y="518"/>
                </a:lnTo>
                <a:lnTo>
                  <a:pt x="668" y="518"/>
                </a:lnTo>
                <a:lnTo>
                  <a:pt x="654" y="524"/>
                </a:lnTo>
                <a:lnTo>
                  <a:pt x="640" y="528"/>
                </a:lnTo>
                <a:lnTo>
                  <a:pt x="626" y="532"/>
                </a:lnTo>
                <a:lnTo>
                  <a:pt x="610" y="536"/>
                </a:lnTo>
                <a:lnTo>
                  <a:pt x="592" y="536"/>
                </a:lnTo>
                <a:lnTo>
                  <a:pt x="574" y="536"/>
                </a:lnTo>
                <a:lnTo>
                  <a:pt x="536" y="534"/>
                </a:lnTo>
                <a:lnTo>
                  <a:pt x="494" y="526"/>
                </a:lnTo>
                <a:lnTo>
                  <a:pt x="452" y="516"/>
                </a:lnTo>
                <a:lnTo>
                  <a:pt x="408" y="504"/>
                </a:lnTo>
                <a:lnTo>
                  <a:pt x="364" y="488"/>
                </a:lnTo>
                <a:lnTo>
                  <a:pt x="320" y="472"/>
                </a:lnTo>
                <a:lnTo>
                  <a:pt x="278" y="454"/>
                </a:lnTo>
                <a:lnTo>
                  <a:pt x="202" y="420"/>
                </a:lnTo>
                <a:lnTo>
                  <a:pt x="140" y="388"/>
                </a:lnTo>
                <a:lnTo>
                  <a:pt x="98" y="366"/>
                </a:lnTo>
                <a:lnTo>
                  <a:pt x="98" y="366"/>
                </a:lnTo>
                <a:lnTo>
                  <a:pt x="84" y="422"/>
                </a:lnTo>
                <a:lnTo>
                  <a:pt x="72" y="472"/>
                </a:lnTo>
                <a:lnTo>
                  <a:pt x="64" y="518"/>
                </a:lnTo>
                <a:lnTo>
                  <a:pt x="60" y="566"/>
                </a:lnTo>
                <a:lnTo>
                  <a:pt x="58" y="620"/>
                </a:lnTo>
                <a:lnTo>
                  <a:pt x="62" y="678"/>
                </a:lnTo>
                <a:lnTo>
                  <a:pt x="68" y="748"/>
                </a:lnTo>
                <a:lnTo>
                  <a:pt x="80" y="832"/>
                </a:lnTo>
                <a:lnTo>
                  <a:pt x="80" y="832"/>
                </a:lnTo>
                <a:lnTo>
                  <a:pt x="90" y="874"/>
                </a:lnTo>
                <a:lnTo>
                  <a:pt x="100" y="906"/>
                </a:lnTo>
                <a:lnTo>
                  <a:pt x="106" y="920"/>
                </a:lnTo>
                <a:lnTo>
                  <a:pt x="114" y="932"/>
                </a:lnTo>
                <a:lnTo>
                  <a:pt x="120" y="942"/>
                </a:lnTo>
                <a:lnTo>
                  <a:pt x="128" y="950"/>
                </a:lnTo>
                <a:lnTo>
                  <a:pt x="136" y="958"/>
                </a:lnTo>
                <a:lnTo>
                  <a:pt x="144" y="962"/>
                </a:lnTo>
                <a:lnTo>
                  <a:pt x="162" y="970"/>
                </a:lnTo>
                <a:lnTo>
                  <a:pt x="178" y="974"/>
                </a:lnTo>
                <a:lnTo>
                  <a:pt x="196" y="974"/>
                </a:lnTo>
                <a:lnTo>
                  <a:pt x="212" y="970"/>
                </a:lnTo>
                <a:lnTo>
                  <a:pt x="228" y="964"/>
                </a:lnTo>
                <a:lnTo>
                  <a:pt x="242" y="958"/>
                </a:lnTo>
                <a:lnTo>
                  <a:pt x="256" y="950"/>
                </a:lnTo>
                <a:lnTo>
                  <a:pt x="274" y="938"/>
                </a:lnTo>
                <a:lnTo>
                  <a:pt x="280" y="932"/>
                </a:lnTo>
                <a:lnTo>
                  <a:pt x="280" y="932"/>
                </a:lnTo>
                <a:lnTo>
                  <a:pt x="302" y="934"/>
                </a:lnTo>
                <a:lnTo>
                  <a:pt x="320" y="938"/>
                </a:lnTo>
                <a:lnTo>
                  <a:pt x="336" y="944"/>
                </a:lnTo>
                <a:lnTo>
                  <a:pt x="350" y="952"/>
                </a:lnTo>
                <a:lnTo>
                  <a:pt x="362" y="960"/>
                </a:lnTo>
                <a:lnTo>
                  <a:pt x="374" y="970"/>
                </a:lnTo>
                <a:lnTo>
                  <a:pt x="384" y="978"/>
                </a:lnTo>
                <a:lnTo>
                  <a:pt x="392" y="988"/>
                </a:lnTo>
                <a:lnTo>
                  <a:pt x="404" y="1008"/>
                </a:lnTo>
                <a:lnTo>
                  <a:pt x="412" y="1024"/>
                </a:lnTo>
                <a:lnTo>
                  <a:pt x="416" y="1040"/>
                </a:lnTo>
                <a:lnTo>
                  <a:pt x="416" y="1040"/>
                </a:lnTo>
                <a:lnTo>
                  <a:pt x="418" y="1060"/>
                </a:lnTo>
                <a:lnTo>
                  <a:pt x="422" y="1116"/>
                </a:lnTo>
                <a:lnTo>
                  <a:pt x="424" y="1154"/>
                </a:lnTo>
                <a:lnTo>
                  <a:pt x="424" y="1194"/>
                </a:lnTo>
                <a:lnTo>
                  <a:pt x="422" y="1238"/>
                </a:lnTo>
                <a:lnTo>
                  <a:pt x="418" y="1282"/>
                </a:lnTo>
                <a:lnTo>
                  <a:pt x="414" y="1328"/>
                </a:lnTo>
                <a:lnTo>
                  <a:pt x="406" y="1370"/>
                </a:lnTo>
                <a:lnTo>
                  <a:pt x="394" y="1408"/>
                </a:lnTo>
                <a:lnTo>
                  <a:pt x="386" y="1426"/>
                </a:lnTo>
                <a:lnTo>
                  <a:pt x="378" y="1442"/>
                </a:lnTo>
                <a:lnTo>
                  <a:pt x="370" y="1458"/>
                </a:lnTo>
                <a:lnTo>
                  <a:pt x="360" y="1470"/>
                </a:lnTo>
                <a:lnTo>
                  <a:pt x="348" y="1482"/>
                </a:lnTo>
                <a:lnTo>
                  <a:pt x="334" y="1490"/>
                </a:lnTo>
                <a:lnTo>
                  <a:pt x="322" y="1496"/>
                </a:lnTo>
                <a:lnTo>
                  <a:pt x="306" y="1500"/>
                </a:lnTo>
                <a:lnTo>
                  <a:pt x="290" y="1502"/>
                </a:lnTo>
                <a:lnTo>
                  <a:pt x="272" y="1500"/>
                </a:lnTo>
                <a:lnTo>
                  <a:pt x="272" y="1500"/>
                </a:lnTo>
                <a:lnTo>
                  <a:pt x="236" y="1492"/>
                </a:lnTo>
                <a:lnTo>
                  <a:pt x="206" y="1484"/>
                </a:lnTo>
                <a:lnTo>
                  <a:pt x="178" y="1476"/>
                </a:lnTo>
                <a:lnTo>
                  <a:pt x="156" y="1466"/>
                </a:lnTo>
                <a:lnTo>
                  <a:pt x="120" y="1450"/>
                </a:lnTo>
                <a:lnTo>
                  <a:pt x="92" y="1434"/>
                </a:lnTo>
                <a:lnTo>
                  <a:pt x="82" y="1428"/>
                </a:lnTo>
                <a:lnTo>
                  <a:pt x="72" y="1424"/>
                </a:lnTo>
                <a:lnTo>
                  <a:pt x="62" y="1424"/>
                </a:lnTo>
                <a:lnTo>
                  <a:pt x="54" y="1424"/>
                </a:lnTo>
                <a:lnTo>
                  <a:pt x="46" y="1426"/>
                </a:lnTo>
                <a:lnTo>
                  <a:pt x="36" y="1432"/>
                </a:lnTo>
                <a:lnTo>
                  <a:pt x="26" y="1442"/>
                </a:lnTo>
                <a:lnTo>
                  <a:pt x="14" y="1456"/>
                </a:lnTo>
                <a:lnTo>
                  <a:pt x="14" y="1456"/>
                </a:lnTo>
                <a:lnTo>
                  <a:pt x="10" y="1464"/>
                </a:lnTo>
                <a:lnTo>
                  <a:pt x="6" y="1474"/>
                </a:lnTo>
                <a:lnTo>
                  <a:pt x="2" y="1488"/>
                </a:lnTo>
                <a:lnTo>
                  <a:pt x="2" y="1502"/>
                </a:lnTo>
                <a:lnTo>
                  <a:pt x="0" y="1536"/>
                </a:lnTo>
                <a:lnTo>
                  <a:pt x="4" y="1578"/>
                </a:lnTo>
                <a:lnTo>
                  <a:pt x="8" y="1624"/>
                </a:lnTo>
                <a:lnTo>
                  <a:pt x="16" y="1674"/>
                </a:lnTo>
                <a:lnTo>
                  <a:pt x="26" y="1724"/>
                </a:lnTo>
                <a:lnTo>
                  <a:pt x="38" y="1776"/>
                </a:lnTo>
                <a:lnTo>
                  <a:pt x="60" y="1874"/>
                </a:lnTo>
                <a:lnTo>
                  <a:pt x="82" y="1960"/>
                </a:lnTo>
                <a:lnTo>
                  <a:pt x="106" y="2040"/>
                </a:lnTo>
                <a:lnTo>
                  <a:pt x="116" y="2040"/>
                </a:lnTo>
                <a:lnTo>
                  <a:pt x="116" y="2040"/>
                </a:lnTo>
                <a:lnTo>
                  <a:pt x="134" y="2044"/>
                </a:lnTo>
                <a:lnTo>
                  <a:pt x="162" y="2044"/>
                </a:lnTo>
                <a:lnTo>
                  <a:pt x="246" y="2044"/>
                </a:lnTo>
                <a:lnTo>
                  <a:pt x="354" y="2042"/>
                </a:lnTo>
                <a:lnTo>
                  <a:pt x="414" y="2044"/>
                </a:lnTo>
                <a:lnTo>
                  <a:pt x="474" y="2048"/>
                </a:lnTo>
                <a:lnTo>
                  <a:pt x="474" y="2048"/>
                </a:lnTo>
                <a:lnTo>
                  <a:pt x="530" y="2052"/>
                </a:lnTo>
                <a:lnTo>
                  <a:pt x="576" y="2056"/>
                </a:lnTo>
                <a:lnTo>
                  <a:pt x="614" y="2062"/>
                </a:lnTo>
                <a:lnTo>
                  <a:pt x="646" y="2068"/>
                </a:lnTo>
                <a:lnTo>
                  <a:pt x="668" y="2076"/>
                </a:lnTo>
                <a:lnTo>
                  <a:pt x="684" y="2086"/>
                </a:lnTo>
                <a:lnTo>
                  <a:pt x="690" y="2092"/>
                </a:lnTo>
                <a:lnTo>
                  <a:pt x="696" y="2098"/>
                </a:lnTo>
                <a:lnTo>
                  <a:pt x="698" y="2104"/>
                </a:lnTo>
                <a:lnTo>
                  <a:pt x="700" y="2110"/>
                </a:lnTo>
                <a:lnTo>
                  <a:pt x="700" y="2110"/>
                </a:lnTo>
                <a:lnTo>
                  <a:pt x="700" y="2124"/>
                </a:lnTo>
                <a:lnTo>
                  <a:pt x="700" y="2140"/>
                </a:lnTo>
                <a:lnTo>
                  <a:pt x="696" y="2164"/>
                </a:lnTo>
                <a:lnTo>
                  <a:pt x="692" y="2194"/>
                </a:lnTo>
                <a:lnTo>
                  <a:pt x="684" y="2230"/>
                </a:lnTo>
                <a:lnTo>
                  <a:pt x="674" y="2272"/>
                </a:lnTo>
                <a:lnTo>
                  <a:pt x="658" y="2322"/>
                </a:lnTo>
                <a:lnTo>
                  <a:pt x="658" y="2322"/>
                </a:lnTo>
                <a:lnTo>
                  <a:pt x="650" y="2348"/>
                </a:lnTo>
                <a:lnTo>
                  <a:pt x="644" y="2372"/>
                </a:lnTo>
                <a:lnTo>
                  <a:pt x="640" y="2398"/>
                </a:lnTo>
                <a:lnTo>
                  <a:pt x="638" y="2424"/>
                </a:lnTo>
                <a:lnTo>
                  <a:pt x="640" y="2448"/>
                </a:lnTo>
                <a:lnTo>
                  <a:pt x="644" y="2470"/>
                </a:lnTo>
                <a:lnTo>
                  <a:pt x="650" y="2492"/>
                </a:lnTo>
                <a:lnTo>
                  <a:pt x="658" y="2512"/>
                </a:lnTo>
                <a:lnTo>
                  <a:pt x="672" y="2530"/>
                </a:lnTo>
                <a:lnTo>
                  <a:pt x="688" y="2548"/>
                </a:lnTo>
                <a:lnTo>
                  <a:pt x="706" y="2562"/>
                </a:lnTo>
                <a:lnTo>
                  <a:pt x="730" y="2576"/>
                </a:lnTo>
                <a:lnTo>
                  <a:pt x="756" y="2586"/>
                </a:lnTo>
                <a:lnTo>
                  <a:pt x="786" y="2594"/>
                </a:lnTo>
                <a:lnTo>
                  <a:pt x="822" y="2598"/>
                </a:lnTo>
                <a:lnTo>
                  <a:pt x="860" y="2600"/>
                </a:lnTo>
                <a:lnTo>
                  <a:pt x="860" y="2600"/>
                </a:lnTo>
                <a:lnTo>
                  <a:pt x="900" y="2598"/>
                </a:lnTo>
                <a:lnTo>
                  <a:pt x="934" y="2592"/>
                </a:lnTo>
                <a:lnTo>
                  <a:pt x="964" y="2584"/>
                </a:lnTo>
                <a:lnTo>
                  <a:pt x="988" y="2572"/>
                </a:lnTo>
                <a:lnTo>
                  <a:pt x="1010" y="2556"/>
                </a:lnTo>
                <a:lnTo>
                  <a:pt x="1028" y="2538"/>
                </a:lnTo>
                <a:lnTo>
                  <a:pt x="1044" y="2520"/>
                </a:lnTo>
                <a:lnTo>
                  <a:pt x="1054" y="2498"/>
                </a:lnTo>
                <a:lnTo>
                  <a:pt x="1062" y="2474"/>
                </a:lnTo>
                <a:lnTo>
                  <a:pt x="1068" y="2450"/>
                </a:lnTo>
                <a:lnTo>
                  <a:pt x="1070" y="2424"/>
                </a:lnTo>
                <a:lnTo>
                  <a:pt x="1072" y="2396"/>
                </a:lnTo>
                <a:lnTo>
                  <a:pt x="1070" y="2370"/>
                </a:lnTo>
                <a:lnTo>
                  <a:pt x="1066" y="2342"/>
                </a:lnTo>
                <a:lnTo>
                  <a:pt x="1062" y="2314"/>
                </a:lnTo>
                <a:lnTo>
                  <a:pt x="1056" y="2286"/>
                </a:lnTo>
                <a:lnTo>
                  <a:pt x="1056" y="2286"/>
                </a:lnTo>
                <a:lnTo>
                  <a:pt x="1042" y="2240"/>
                </a:lnTo>
                <a:lnTo>
                  <a:pt x="1030" y="2206"/>
                </a:lnTo>
                <a:lnTo>
                  <a:pt x="1020" y="2184"/>
                </a:lnTo>
                <a:lnTo>
                  <a:pt x="1014" y="2168"/>
                </a:lnTo>
                <a:lnTo>
                  <a:pt x="1014" y="2162"/>
                </a:lnTo>
                <a:lnTo>
                  <a:pt x="1012" y="2156"/>
                </a:lnTo>
                <a:lnTo>
                  <a:pt x="1014" y="2150"/>
                </a:lnTo>
                <a:lnTo>
                  <a:pt x="1016" y="2142"/>
                </a:lnTo>
                <a:lnTo>
                  <a:pt x="1028" y="2124"/>
                </a:lnTo>
                <a:lnTo>
                  <a:pt x="1046" y="2098"/>
                </a:lnTo>
                <a:lnTo>
                  <a:pt x="1046" y="2098"/>
                </a:lnTo>
                <a:lnTo>
                  <a:pt x="1054" y="2090"/>
                </a:lnTo>
                <a:lnTo>
                  <a:pt x="1066" y="2082"/>
                </a:lnTo>
                <a:lnTo>
                  <a:pt x="1082" y="2076"/>
                </a:lnTo>
                <a:lnTo>
                  <a:pt x="1102" y="2070"/>
                </a:lnTo>
                <a:lnTo>
                  <a:pt x="1148" y="2062"/>
                </a:lnTo>
                <a:lnTo>
                  <a:pt x="1202" y="2056"/>
                </a:lnTo>
                <a:lnTo>
                  <a:pt x="1262" y="2050"/>
                </a:lnTo>
                <a:lnTo>
                  <a:pt x="1322" y="2046"/>
                </a:lnTo>
                <a:lnTo>
                  <a:pt x="1432" y="2040"/>
                </a:lnTo>
                <a:lnTo>
                  <a:pt x="1732" y="2040"/>
                </a:lnTo>
                <a:lnTo>
                  <a:pt x="1732" y="2040"/>
                </a:lnTo>
                <a:lnTo>
                  <a:pt x="1736" y="1994"/>
                </a:lnTo>
                <a:lnTo>
                  <a:pt x="1738" y="1946"/>
                </a:lnTo>
                <a:lnTo>
                  <a:pt x="1740" y="1890"/>
                </a:lnTo>
                <a:lnTo>
                  <a:pt x="1740" y="1830"/>
                </a:lnTo>
                <a:lnTo>
                  <a:pt x="1738" y="1772"/>
                </a:lnTo>
                <a:lnTo>
                  <a:pt x="1734" y="1744"/>
                </a:lnTo>
                <a:lnTo>
                  <a:pt x="1732" y="1722"/>
                </a:lnTo>
                <a:lnTo>
                  <a:pt x="1726" y="1702"/>
                </a:lnTo>
                <a:lnTo>
                  <a:pt x="1722" y="1686"/>
                </a:lnTo>
                <a:lnTo>
                  <a:pt x="1722" y="1686"/>
                </a:lnTo>
                <a:lnTo>
                  <a:pt x="1714" y="1674"/>
                </a:lnTo>
                <a:lnTo>
                  <a:pt x="1704" y="1666"/>
                </a:lnTo>
                <a:lnTo>
                  <a:pt x="1692" y="1660"/>
                </a:lnTo>
                <a:lnTo>
                  <a:pt x="1678" y="1656"/>
                </a:lnTo>
                <a:lnTo>
                  <a:pt x="1662" y="1654"/>
                </a:lnTo>
                <a:lnTo>
                  <a:pt x="1646" y="1654"/>
                </a:lnTo>
                <a:lnTo>
                  <a:pt x="1610" y="1656"/>
                </a:lnTo>
                <a:lnTo>
                  <a:pt x="1572" y="1658"/>
                </a:lnTo>
                <a:lnTo>
                  <a:pt x="1552" y="1658"/>
                </a:lnTo>
                <a:lnTo>
                  <a:pt x="1534" y="1658"/>
                </a:lnTo>
                <a:lnTo>
                  <a:pt x="1516" y="1654"/>
                </a:lnTo>
                <a:lnTo>
                  <a:pt x="1500" y="1650"/>
                </a:lnTo>
                <a:lnTo>
                  <a:pt x="1484" y="1642"/>
                </a:lnTo>
                <a:lnTo>
                  <a:pt x="1470" y="1632"/>
                </a:lnTo>
                <a:lnTo>
                  <a:pt x="1470" y="1632"/>
                </a:lnTo>
                <a:lnTo>
                  <a:pt x="1454" y="1618"/>
                </a:lnTo>
                <a:lnTo>
                  <a:pt x="1438" y="1596"/>
                </a:lnTo>
                <a:lnTo>
                  <a:pt x="1430" y="1584"/>
                </a:lnTo>
                <a:lnTo>
                  <a:pt x="1422" y="1570"/>
                </a:lnTo>
                <a:lnTo>
                  <a:pt x="1416" y="1554"/>
                </a:lnTo>
                <a:lnTo>
                  <a:pt x="1410" y="1534"/>
                </a:lnTo>
                <a:lnTo>
                  <a:pt x="1406" y="1514"/>
                </a:lnTo>
                <a:lnTo>
                  <a:pt x="1402" y="1490"/>
                </a:lnTo>
                <a:lnTo>
                  <a:pt x="1400" y="1464"/>
                </a:lnTo>
                <a:lnTo>
                  <a:pt x="1402" y="1434"/>
                </a:lnTo>
                <a:lnTo>
                  <a:pt x="1404" y="1400"/>
                </a:lnTo>
                <a:lnTo>
                  <a:pt x="1408" y="1364"/>
                </a:lnTo>
                <a:lnTo>
                  <a:pt x="1416" y="1324"/>
                </a:lnTo>
                <a:lnTo>
                  <a:pt x="1426" y="1278"/>
                </a:lnTo>
                <a:lnTo>
                  <a:pt x="1426" y="1278"/>
                </a:lnTo>
                <a:lnTo>
                  <a:pt x="1438" y="1238"/>
                </a:lnTo>
                <a:lnTo>
                  <a:pt x="1444" y="1220"/>
                </a:lnTo>
                <a:lnTo>
                  <a:pt x="1452" y="1206"/>
                </a:lnTo>
                <a:lnTo>
                  <a:pt x="1460" y="1192"/>
                </a:lnTo>
                <a:lnTo>
                  <a:pt x="1468" y="1182"/>
                </a:lnTo>
                <a:lnTo>
                  <a:pt x="1476" y="1174"/>
                </a:lnTo>
                <a:lnTo>
                  <a:pt x="1484" y="1166"/>
                </a:lnTo>
                <a:lnTo>
                  <a:pt x="1492" y="1160"/>
                </a:lnTo>
                <a:lnTo>
                  <a:pt x="1502" y="1158"/>
                </a:lnTo>
                <a:lnTo>
                  <a:pt x="1512" y="1156"/>
                </a:lnTo>
                <a:lnTo>
                  <a:pt x="1520" y="1154"/>
                </a:lnTo>
                <a:lnTo>
                  <a:pt x="1540" y="1156"/>
                </a:lnTo>
                <a:lnTo>
                  <a:pt x="1562" y="1162"/>
                </a:lnTo>
                <a:lnTo>
                  <a:pt x="1584" y="1172"/>
                </a:lnTo>
                <a:lnTo>
                  <a:pt x="1606" y="1184"/>
                </a:lnTo>
                <a:lnTo>
                  <a:pt x="1650" y="1210"/>
                </a:lnTo>
                <a:lnTo>
                  <a:pt x="1674" y="1224"/>
                </a:lnTo>
                <a:lnTo>
                  <a:pt x="1698" y="1236"/>
                </a:lnTo>
                <a:lnTo>
                  <a:pt x="1720" y="1246"/>
                </a:lnTo>
                <a:lnTo>
                  <a:pt x="1744" y="1252"/>
                </a:lnTo>
                <a:lnTo>
                  <a:pt x="1744" y="1252"/>
                </a:lnTo>
                <a:lnTo>
                  <a:pt x="1756" y="1254"/>
                </a:lnTo>
                <a:lnTo>
                  <a:pt x="1766" y="1254"/>
                </a:lnTo>
                <a:lnTo>
                  <a:pt x="1776" y="1252"/>
                </a:lnTo>
                <a:lnTo>
                  <a:pt x="1786" y="1248"/>
                </a:lnTo>
                <a:lnTo>
                  <a:pt x="1796" y="1244"/>
                </a:lnTo>
                <a:lnTo>
                  <a:pt x="1806" y="1238"/>
                </a:lnTo>
                <a:lnTo>
                  <a:pt x="1824" y="1222"/>
                </a:lnTo>
                <a:lnTo>
                  <a:pt x="1840" y="1200"/>
                </a:lnTo>
                <a:lnTo>
                  <a:pt x="1854" y="1176"/>
                </a:lnTo>
                <a:lnTo>
                  <a:pt x="1866" y="1148"/>
                </a:lnTo>
                <a:lnTo>
                  <a:pt x="1878" y="1120"/>
                </a:lnTo>
                <a:lnTo>
                  <a:pt x="1888" y="1088"/>
                </a:lnTo>
                <a:lnTo>
                  <a:pt x="1896" y="1056"/>
                </a:lnTo>
                <a:lnTo>
                  <a:pt x="1902" y="1022"/>
                </a:lnTo>
                <a:lnTo>
                  <a:pt x="1906" y="990"/>
                </a:lnTo>
                <a:lnTo>
                  <a:pt x="1910" y="960"/>
                </a:lnTo>
                <a:lnTo>
                  <a:pt x="1912" y="930"/>
                </a:lnTo>
                <a:lnTo>
                  <a:pt x="1912" y="904"/>
                </a:lnTo>
                <a:lnTo>
                  <a:pt x="1912" y="880"/>
                </a:lnTo>
                <a:lnTo>
                  <a:pt x="1912" y="880"/>
                </a:lnTo>
                <a:close/>
              </a:path>
            </a:pathLst>
          </a:custGeom>
          <a:solidFill>
            <a:schemeClr val="accent5">
              <a:lumMod val="50000"/>
            </a:schemeClr>
          </a:solidFill>
          <a:ln w="6350" cap="flat" cmpd="sng" algn="ctr">
            <a:noFill/>
            <a:prstDash val="solid"/>
            <a:miter lim="800000"/>
            <a:headEnd type="none" w="med" len="med"/>
            <a:tailEnd type="none" w="med" len="med"/>
          </a:ln>
        </p:spPr>
        <p:txBody>
          <a:bodyPr lIns="0" tIns="18288" rIns="0" bIns="18288" anchor="ctr" anchorCtr="1">
            <a:normAutofit/>
          </a:bodyPr>
          <a:lstStyle/>
          <a:p>
            <a:pPr algn="ctr">
              <a:lnSpc>
                <a:spcPct val="85000"/>
              </a:lnSpc>
              <a:spcBef>
                <a:spcPct val="20000"/>
              </a:spcBef>
            </a:pPr>
            <a:endParaRPr lang="en-US" sz="1100" b="1"/>
          </a:p>
        </p:txBody>
      </p:sp>
      <p:sp>
        <p:nvSpPr>
          <p:cNvPr id="26" name="Text Placeholder 25">
            <a:extLst>
              <a:ext uri="{FF2B5EF4-FFF2-40B4-BE49-F238E27FC236}">
                <a16:creationId xmlns:a16="http://schemas.microsoft.com/office/drawing/2014/main" id="{1AFBF0A8-4F67-4F19-939F-B48DF607D10E}"/>
              </a:ext>
            </a:extLst>
          </p:cNvPr>
          <p:cNvSpPr>
            <a:spLocks noGrp="1"/>
          </p:cNvSpPr>
          <p:nvPr>
            <p:ph type="body" sz="quarter" idx="20"/>
          </p:nvPr>
        </p:nvSpPr>
        <p:spPr>
          <a:xfrm>
            <a:off x="10614914" y="258763"/>
            <a:ext cx="1464215" cy="461493"/>
          </a:xfrm>
        </p:spPr>
        <p:txBody>
          <a:bodyPr/>
          <a:lstStyle/>
          <a:p>
            <a:r>
              <a:rPr lang="en-US"/>
              <a:t>CONCLUSION</a:t>
            </a:r>
          </a:p>
        </p:txBody>
      </p:sp>
      <p:sp>
        <p:nvSpPr>
          <p:cNvPr id="16" name="Freeform 23" descr="Icon of question mark"/>
          <p:cNvSpPr>
            <a:spLocks noEditPoints="1"/>
          </p:cNvSpPr>
          <p:nvPr/>
        </p:nvSpPr>
        <p:spPr bwMode="auto">
          <a:xfrm>
            <a:off x="11174505" y="1617054"/>
            <a:ext cx="533627" cy="720172"/>
          </a:xfrm>
          <a:custGeom>
            <a:avLst/>
            <a:gdLst/>
            <a:ahLst/>
            <a:cxnLst>
              <a:cxn ang="0">
                <a:pos x="357" y="1068"/>
              </a:cxn>
              <a:cxn ang="0">
                <a:pos x="364" y="975"/>
              </a:cxn>
              <a:cxn ang="0">
                <a:pos x="380" y="900"/>
              </a:cxn>
              <a:cxn ang="0">
                <a:pos x="430" y="808"/>
              </a:cxn>
              <a:cxn ang="0">
                <a:pos x="483" y="748"/>
              </a:cxn>
              <a:cxn ang="0">
                <a:pos x="662" y="591"/>
              </a:cxn>
              <a:cxn ang="0">
                <a:pos x="700" y="556"/>
              </a:cxn>
              <a:cxn ang="0">
                <a:pos x="737" y="507"/>
              </a:cxn>
              <a:cxn ang="0">
                <a:pos x="750" y="461"/>
              </a:cxn>
              <a:cxn ang="0">
                <a:pos x="748" y="432"/>
              </a:cxn>
              <a:cxn ang="0">
                <a:pos x="735" y="397"/>
              </a:cxn>
              <a:cxn ang="0">
                <a:pos x="715" y="368"/>
              </a:cxn>
              <a:cxn ang="0">
                <a:pos x="695" y="355"/>
              </a:cxn>
              <a:cxn ang="0">
                <a:pos x="656" y="340"/>
              </a:cxn>
              <a:cxn ang="0">
                <a:pos x="609" y="335"/>
              </a:cxn>
              <a:cxn ang="0">
                <a:pos x="572" y="338"/>
              </a:cxn>
              <a:cxn ang="0">
                <a:pos x="523" y="355"/>
              </a:cxn>
              <a:cxn ang="0">
                <a:pos x="481" y="386"/>
              </a:cxn>
              <a:cxn ang="0">
                <a:pos x="459" y="417"/>
              </a:cxn>
              <a:cxn ang="0">
                <a:pos x="433" y="479"/>
              </a:cxn>
              <a:cxn ang="0">
                <a:pos x="417" y="563"/>
              </a:cxn>
              <a:cxn ang="0">
                <a:pos x="7" y="455"/>
              </a:cxn>
              <a:cxn ang="0">
                <a:pos x="33" y="351"/>
              </a:cxn>
              <a:cxn ang="0">
                <a:pos x="64" y="280"/>
              </a:cxn>
              <a:cxn ang="0">
                <a:pos x="102" y="216"/>
              </a:cxn>
              <a:cxn ang="0">
                <a:pos x="150" y="157"/>
              </a:cxn>
              <a:cxn ang="0">
                <a:pos x="187" y="123"/>
              </a:cxn>
              <a:cxn ang="0">
                <a:pos x="251" y="79"/>
              </a:cxn>
              <a:cxn ang="0">
                <a:pos x="325" y="44"/>
              </a:cxn>
              <a:cxn ang="0">
                <a:pos x="410" y="18"/>
              </a:cxn>
              <a:cxn ang="0">
                <a:pos x="507" y="4"/>
              </a:cxn>
              <a:cxn ang="0">
                <a:pos x="614" y="0"/>
              </a:cxn>
              <a:cxn ang="0">
                <a:pos x="726" y="5"/>
              </a:cxn>
              <a:cxn ang="0">
                <a:pos x="872" y="38"/>
              </a:cxn>
              <a:cxn ang="0">
                <a:pos x="993" y="97"/>
              </a:cxn>
              <a:cxn ang="0">
                <a:pos x="1040" y="132"/>
              </a:cxn>
              <a:cxn ang="0">
                <a:pos x="1097" y="188"/>
              </a:cxn>
              <a:cxn ang="0">
                <a:pos x="1141" y="252"/>
              </a:cxn>
              <a:cxn ang="0">
                <a:pos x="1170" y="322"/>
              </a:cxn>
              <a:cxn ang="0">
                <a:pos x="1187" y="397"/>
              </a:cxn>
              <a:cxn ang="0">
                <a:pos x="1190" y="450"/>
              </a:cxn>
              <a:cxn ang="0">
                <a:pos x="1183" y="518"/>
              </a:cxn>
              <a:cxn ang="0">
                <a:pos x="1161" y="585"/>
              </a:cxn>
              <a:cxn ang="0">
                <a:pos x="1139" y="627"/>
              </a:cxn>
              <a:cxn ang="0">
                <a:pos x="1086" y="697"/>
              </a:cxn>
              <a:cxn ang="0">
                <a:pos x="1004" y="775"/>
              </a:cxn>
              <a:cxn ang="0">
                <a:pos x="933" y="836"/>
              </a:cxn>
              <a:cxn ang="0">
                <a:pos x="828" y="929"/>
              </a:cxn>
              <a:cxn ang="0">
                <a:pos x="795" y="973"/>
              </a:cxn>
              <a:cxn ang="0">
                <a:pos x="783" y="1002"/>
              </a:cxn>
              <a:cxn ang="0">
                <a:pos x="768" y="1070"/>
              </a:cxn>
              <a:cxn ang="0">
                <a:pos x="344" y="1218"/>
              </a:cxn>
              <a:cxn ang="0">
                <a:pos x="344" y="1606"/>
              </a:cxn>
            </a:cxnLst>
            <a:rect l="0" t="0" r="r" b="b"/>
            <a:pathLst>
              <a:path w="1190" h="1606">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chemeClr val="accent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Text Placeholder 27">
            <a:extLst>
              <a:ext uri="{FF2B5EF4-FFF2-40B4-BE49-F238E27FC236}">
                <a16:creationId xmlns:a16="http://schemas.microsoft.com/office/drawing/2014/main" id="{981FF7F5-C074-41CC-985B-20FA32A3F51A}"/>
              </a:ext>
            </a:extLst>
          </p:cNvPr>
          <p:cNvSpPr>
            <a:spLocks noGrp="1"/>
          </p:cNvSpPr>
          <p:nvPr>
            <p:ph type="body" sz="quarter" idx="22"/>
          </p:nvPr>
        </p:nvSpPr>
        <p:spPr/>
        <p:txBody>
          <a:bodyPr vert="horz" lIns="91440" tIns="45720" rIns="91440" bIns="45720" rtlCol="0" anchor="t">
            <a:normAutofit/>
          </a:bodyPr>
          <a:lstStyle/>
          <a:p>
            <a:r>
              <a:rPr lang="en-US" sz="1800" dirty="0"/>
              <a:t>DATA</a:t>
            </a:r>
          </a:p>
          <a:p>
            <a:pPr lvl="1"/>
            <a:r>
              <a:rPr lang="en-US" sz="1600" dirty="0"/>
              <a:t>The Data Set Contains 470 Observations and 17 attributes</a:t>
            </a:r>
          </a:p>
          <a:p>
            <a:pPr lvl="1"/>
            <a:r>
              <a:rPr lang="en-US" sz="1800" dirty="0"/>
              <a:t>Classify and filter out the data.</a:t>
            </a:r>
          </a:p>
          <a:p>
            <a:pPr lvl="1"/>
            <a:r>
              <a:rPr lang="en-US" sz="1800" dirty="0"/>
              <a:t>Check out for the missing data.</a:t>
            </a:r>
          </a:p>
          <a:p>
            <a:pPr lvl="1"/>
            <a:r>
              <a:rPr lang="en-US" sz="1800" dirty="0"/>
              <a:t>Check the target and final predicters.</a:t>
            </a:r>
          </a:p>
          <a:p>
            <a:pPr lvl="1"/>
            <a:r>
              <a:rPr lang="en-US" sz="1800" dirty="0"/>
              <a:t>Data classifier - data , target.</a:t>
            </a:r>
          </a:p>
          <a:p>
            <a:pPr lvl="1"/>
            <a:r>
              <a:rPr lang="en-US" sz="1800" dirty="0"/>
              <a:t>Train test split.</a:t>
            </a:r>
          </a:p>
          <a:p>
            <a:pPr lvl="1"/>
            <a:endParaRPr lang="en-US" sz="1800"/>
          </a:p>
          <a:p>
            <a:pPr marL="457200" lvl="1" indent="0">
              <a:buNone/>
            </a:pPr>
            <a:endParaRPr lang="en-US" sz="1000"/>
          </a:p>
        </p:txBody>
      </p:sp>
      <p:sp>
        <p:nvSpPr>
          <p:cNvPr id="29" name="Text Placeholder 28">
            <a:extLst>
              <a:ext uri="{FF2B5EF4-FFF2-40B4-BE49-F238E27FC236}">
                <a16:creationId xmlns:a16="http://schemas.microsoft.com/office/drawing/2014/main" id="{38B3B42E-3E1D-4013-BE03-4749FB3E46D9}"/>
              </a:ext>
            </a:extLst>
          </p:cNvPr>
          <p:cNvSpPr>
            <a:spLocks noGrp="1"/>
          </p:cNvSpPr>
          <p:nvPr>
            <p:ph type="body" sz="quarter" idx="23"/>
          </p:nvPr>
        </p:nvSpPr>
        <p:spPr>
          <a:xfrm>
            <a:off x="6499918" y="2904388"/>
            <a:ext cx="4957763" cy="2682875"/>
          </a:xfrm>
        </p:spPr>
        <p:txBody>
          <a:bodyPr>
            <a:normAutofit/>
          </a:bodyPr>
          <a:lstStyle/>
          <a:p>
            <a:pPr marL="0" indent="0">
              <a:buNone/>
            </a:pPr>
            <a:endParaRPr lang="en-US" sz="1600"/>
          </a:p>
          <a:p>
            <a:r>
              <a:rPr lang="en-US" sz="1800"/>
              <a:t>PROCESS	</a:t>
            </a:r>
          </a:p>
          <a:p>
            <a:pPr lvl="1"/>
            <a:r>
              <a:rPr lang="en-US" sz="1800"/>
              <a:t>Splitting</a:t>
            </a:r>
          </a:p>
          <a:p>
            <a:pPr lvl="1"/>
            <a:r>
              <a:rPr lang="en-US" sz="1800"/>
              <a:t>Sampling (over and under )</a:t>
            </a:r>
          </a:p>
          <a:p>
            <a:pPr lvl="1"/>
            <a:r>
              <a:rPr lang="en-US" sz="1800"/>
              <a:t>Encoding (label and ordinal)</a:t>
            </a:r>
          </a:p>
          <a:p>
            <a:pPr lvl="1"/>
            <a:r>
              <a:rPr lang="en-US" sz="1800"/>
              <a:t>Scaling</a:t>
            </a:r>
          </a:p>
          <a:p>
            <a:endParaRPr lang="en-US" sz="1600"/>
          </a:p>
        </p:txBody>
      </p:sp>
      <p:sp>
        <p:nvSpPr>
          <p:cNvPr id="50" name="TextBox 49"/>
          <p:cNvSpPr txBox="1"/>
          <p:nvPr/>
        </p:nvSpPr>
        <p:spPr>
          <a:xfrm>
            <a:off x="1524000" y="6427114"/>
            <a:ext cx="9144000" cy="430887"/>
          </a:xfrm>
          <a:prstGeom prst="rect">
            <a:avLst/>
          </a:prstGeom>
          <a:noFill/>
        </p:spPr>
        <p:txBody>
          <a:bodyPr wrap="square" rtlCol="0">
            <a:spAutoFit/>
          </a:bodyPr>
          <a:lstStyle/>
          <a:p>
            <a:pPr algn="ctr"/>
            <a:r>
              <a:rPr lang="en-US" sz="1100">
                <a:solidFill>
                  <a:srgbClr val="B2B2B2"/>
                </a:solidFill>
                <a:cs typeface="Arial"/>
              </a:rPr>
              <a:t>When scaling, group all elements to be scaled. Scale as needed. Use the “Increase Font Size,” “Decrease Font Size” buttons or manually change the font size for the editable text. Delete unwanted elements. Change the line weight of the circles or connecting bars as needed.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18">
            <a:extLst>
              <a:ext uri="{FF2B5EF4-FFF2-40B4-BE49-F238E27FC236}">
                <a16:creationId xmlns:a16="http://schemas.microsoft.com/office/drawing/2014/main" id="{3ABD9A3F-A721-A2BA-B635-D8647450B191}"/>
              </a:ext>
            </a:extLst>
          </p:cNvPr>
          <p:cNvSpPr>
            <a:spLocks noGrp="1"/>
          </p:cNvSpPr>
          <p:nvPr>
            <p:ph type="dt" sz="half" idx="10"/>
          </p:nvPr>
        </p:nvSpPr>
        <p:spPr/>
        <p:txBody>
          <a:bodyPr/>
          <a:lstStyle/>
          <a:p>
            <a:r>
              <a:rPr lang="en-US"/>
              <a:t>20XX</a:t>
            </a:r>
          </a:p>
        </p:txBody>
      </p:sp>
      <p:sp>
        <p:nvSpPr>
          <p:cNvPr id="20" name="Footer Placeholder 19">
            <a:extLst>
              <a:ext uri="{FF2B5EF4-FFF2-40B4-BE49-F238E27FC236}">
                <a16:creationId xmlns:a16="http://schemas.microsoft.com/office/drawing/2014/main" id="{4484D83C-8928-99C5-C5F1-699EC90E75E1}"/>
              </a:ext>
            </a:extLst>
          </p:cNvPr>
          <p:cNvSpPr>
            <a:spLocks noGrp="1"/>
          </p:cNvSpPr>
          <p:nvPr>
            <p:ph type="ftr" sz="quarter" idx="11"/>
          </p:nvPr>
        </p:nvSpPr>
        <p:spPr/>
        <p:txBody>
          <a:bodyPr/>
          <a:lstStyle/>
          <a:p>
            <a:r>
              <a:rPr lang="en-US"/>
              <a:t>Pitch Deck</a:t>
            </a:r>
          </a:p>
        </p:txBody>
      </p:sp>
      <p:sp>
        <p:nvSpPr>
          <p:cNvPr id="21" name="Slide Number Placeholder 20">
            <a:extLst>
              <a:ext uri="{FF2B5EF4-FFF2-40B4-BE49-F238E27FC236}">
                <a16:creationId xmlns:a16="http://schemas.microsoft.com/office/drawing/2014/main" id="{E61830F9-D2DF-1A0C-122B-1A15EFC07458}"/>
              </a:ext>
            </a:extLst>
          </p:cNvPr>
          <p:cNvSpPr>
            <a:spLocks noGrp="1"/>
          </p:cNvSpPr>
          <p:nvPr>
            <p:ph type="sldNum" sz="quarter" idx="12"/>
          </p:nvPr>
        </p:nvSpPr>
        <p:spPr/>
        <p:txBody>
          <a:bodyPr/>
          <a:lstStyle/>
          <a:p>
            <a:fld id="{B5CEABB6-07DC-46E8-9B57-56EC44A396E5}" type="slidenum">
              <a:rPr lang="en-US" smtClean="0"/>
              <a:t>7</a:t>
            </a:fld>
            <a:endParaRPr lang="en-US"/>
          </a:p>
        </p:txBody>
      </p:sp>
      <p:graphicFrame>
        <p:nvGraphicFramePr>
          <p:cNvPr id="23" name="Table 22">
            <a:extLst>
              <a:ext uri="{FF2B5EF4-FFF2-40B4-BE49-F238E27FC236}">
                <a16:creationId xmlns:a16="http://schemas.microsoft.com/office/drawing/2014/main" id="{EE222BE8-6294-2112-A22F-B597196A0A09}"/>
              </a:ext>
            </a:extLst>
          </p:cNvPr>
          <p:cNvGraphicFramePr>
            <a:graphicFrameLocks noGrp="1"/>
          </p:cNvGraphicFramePr>
          <p:nvPr>
            <p:extLst>
              <p:ext uri="{D42A27DB-BD31-4B8C-83A1-F6EECF244321}">
                <p14:modId xmlns:p14="http://schemas.microsoft.com/office/powerpoint/2010/main" val="1074810451"/>
              </p:ext>
            </p:extLst>
          </p:nvPr>
        </p:nvGraphicFramePr>
        <p:xfrm>
          <a:off x="675189" y="858455"/>
          <a:ext cx="10713528" cy="5165900"/>
        </p:xfrm>
        <a:graphic>
          <a:graphicData uri="http://schemas.openxmlformats.org/drawingml/2006/table">
            <a:tbl>
              <a:tblPr firstRow="1" bandRow="1">
                <a:tableStyleId>{5C22544A-7EE6-4342-B048-85BDC9FD1C3A}</a:tableStyleId>
              </a:tblPr>
              <a:tblGrid>
                <a:gridCol w="2296902">
                  <a:extLst>
                    <a:ext uri="{9D8B030D-6E8A-4147-A177-3AD203B41FA5}">
                      <a16:colId xmlns:a16="http://schemas.microsoft.com/office/drawing/2014/main" val="3217252038"/>
                    </a:ext>
                  </a:extLst>
                </a:gridCol>
                <a:gridCol w="8416626">
                  <a:extLst>
                    <a:ext uri="{9D8B030D-6E8A-4147-A177-3AD203B41FA5}">
                      <a16:colId xmlns:a16="http://schemas.microsoft.com/office/drawing/2014/main" val="1835733483"/>
                    </a:ext>
                  </a:extLst>
                </a:gridCol>
              </a:tblGrid>
              <a:tr h="547473">
                <a:tc>
                  <a:txBody>
                    <a:bodyPr/>
                    <a:lstStyle/>
                    <a:p>
                      <a:pPr marL="81915">
                        <a:spcBef>
                          <a:spcPts val="625"/>
                        </a:spcBef>
                        <a:spcAft>
                          <a:spcPts val="0"/>
                        </a:spcAft>
                      </a:pPr>
                      <a:r>
                        <a:rPr lang="en-US" sz="1600" spc="55">
                          <a:solidFill>
                            <a:schemeClr val="tx1"/>
                          </a:solidFill>
                          <a:effectLst/>
                        </a:rPr>
                        <a:t>Attribute</a:t>
                      </a:r>
                      <a:endParaRPr lang="en-US" sz="1600">
                        <a:solidFill>
                          <a:schemeClr val="tx1"/>
                        </a:solidFill>
                        <a:effectLst/>
                      </a:endParaRPr>
                    </a:p>
                  </a:txBody>
                  <a:tcPr marL="0" marR="0" marT="0" marB="0" anchor="ctr">
                    <a:solidFill>
                      <a:schemeClr val="accent5">
                        <a:lumMod val="40000"/>
                        <a:lumOff val="60000"/>
                      </a:schemeClr>
                    </a:solidFill>
                  </a:tcPr>
                </a:tc>
                <a:tc>
                  <a:txBody>
                    <a:bodyPr/>
                    <a:lstStyle/>
                    <a:p>
                      <a:pPr marL="81915">
                        <a:spcBef>
                          <a:spcPts val="625"/>
                        </a:spcBef>
                        <a:spcAft>
                          <a:spcPts val="0"/>
                        </a:spcAft>
                      </a:pPr>
                      <a:r>
                        <a:rPr lang="en-US" sz="1600" spc="20">
                          <a:solidFill>
                            <a:schemeClr val="tx1"/>
                          </a:solidFill>
                          <a:effectLst/>
                        </a:rPr>
                        <a:t>Description</a:t>
                      </a:r>
                      <a:endParaRPr lang="en-US" sz="1600">
                        <a:solidFill>
                          <a:schemeClr val="tx1"/>
                        </a:solidFill>
                        <a:effectLst/>
                      </a:endParaRPr>
                    </a:p>
                  </a:txBody>
                  <a:tcPr marL="0" marR="0" marT="0" marB="0" anchor="ctr">
                    <a:solidFill>
                      <a:schemeClr val="accent5">
                        <a:lumMod val="40000"/>
                        <a:lumOff val="60000"/>
                      </a:schemeClr>
                    </a:solidFill>
                  </a:tcPr>
                </a:tc>
                <a:extLst>
                  <a:ext uri="{0D108BD9-81ED-4DB2-BD59-A6C34878D82A}">
                    <a16:rowId xmlns:a16="http://schemas.microsoft.com/office/drawing/2014/main" val="1578029963"/>
                  </a:ext>
                </a:extLst>
              </a:tr>
              <a:tr h="547473">
                <a:tc>
                  <a:txBody>
                    <a:bodyPr/>
                    <a:lstStyle/>
                    <a:p>
                      <a:pPr marL="54610">
                        <a:spcBef>
                          <a:spcPts val="625"/>
                        </a:spcBef>
                        <a:spcAft>
                          <a:spcPts val="0"/>
                        </a:spcAft>
                      </a:pPr>
                      <a:r>
                        <a:rPr lang="en-US" sz="1400" spc="-5">
                          <a:solidFill>
                            <a:schemeClr val="tx1"/>
                          </a:solidFill>
                          <a:effectLst/>
                        </a:rPr>
                        <a:t>Diagnosis</a:t>
                      </a:r>
                      <a:endParaRPr lang="en-US" sz="1400">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20">
                          <a:solidFill>
                            <a:schemeClr val="tx1"/>
                          </a:solidFill>
                          <a:effectLst/>
                        </a:rPr>
                        <a:t>ICD-10</a:t>
                      </a:r>
                      <a:r>
                        <a:rPr lang="en-US" sz="1400" spc="-10">
                          <a:solidFill>
                            <a:schemeClr val="tx1"/>
                          </a:solidFill>
                          <a:effectLst/>
                        </a:rPr>
                        <a:t> </a:t>
                      </a:r>
                      <a:r>
                        <a:rPr lang="en-US" sz="1400" spc="10">
                          <a:solidFill>
                            <a:schemeClr val="tx1"/>
                          </a:solidFill>
                          <a:effectLst/>
                        </a:rPr>
                        <a:t>codes</a:t>
                      </a:r>
                      <a:r>
                        <a:rPr lang="en-US" sz="1400" spc="-5">
                          <a:solidFill>
                            <a:schemeClr val="tx1"/>
                          </a:solidFill>
                          <a:effectLst/>
                        </a:rPr>
                        <a:t> </a:t>
                      </a:r>
                      <a:r>
                        <a:rPr lang="en-US" sz="1400" spc="70">
                          <a:solidFill>
                            <a:schemeClr val="tx1"/>
                          </a:solidFill>
                          <a:effectLst/>
                        </a:rPr>
                        <a:t>for</a:t>
                      </a:r>
                      <a:r>
                        <a:rPr lang="en-US" sz="1400" spc="-10">
                          <a:solidFill>
                            <a:schemeClr val="tx1"/>
                          </a:solidFill>
                          <a:effectLst/>
                        </a:rPr>
                        <a:t> </a:t>
                      </a:r>
                      <a:r>
                        <a:rPr lang="en-US" sz="1400" spc="50">
                          <a:solidFill>
                            <a:schemeClr val="tx1"/>
                          </a:solidFill>
                          <a:effectLst/>
                        </a:rPr>
                        <a:t>primary</a:t>
                      </a:r>
                      <a:r>
                        <a:rPr lang="en-US" sz="1400" spc="-5">
                          <a:solidFill>
                            <a:schemeClr val="tx1"/>
                          </a:solidFill>
                          <a:effectLst/>
                        </a:rPr>
                        <a:t> </a:t>
                      </a:r>
                      <a:r>
                        <a:rPr lang="en-US" sz="1400" spc="40">
                          <a:solidFill>
                            <a:schemeClr val="tx1"/>
                          </a:solidFill>
                          <a:effectLst/>
                        </a:rPr>
                        <a:t>and</a:t>
                      </a:r>
                      <a:r>
                        <a:rPr lang="en-US" sz="1400" spc="-10">
                          <a:solidFill>
                            <a:schemeClr val="tx1"/>
                          </a:solidFill>
                          <a:effectLst/>
                        </a:rPr>
                        <a:t> </a:t>
                      </a:r>
                      <a:r>
                        <a:rPr lang="en-US" sz="1400" spc="20">
                          <a:solidFill>
                            <a:schemeClr val="tx1"/>
                          </a:solidFill>
                          <a:effectLst/>
                        </a:rPr>
                        <a:t>secondary</a:t>
                      </a:r>
                      <a:r>
                        <a:rPr lang="en-US" sz="1400" spc="-5">
                          <a:solidFill>
                            <a:schemeClr val="tx1"/>
                          </a:solidFill>
                          <a:effectLst/>
                        </a:rPr>
                        <a:t> </a:t>
                      </a:r>
                      <a:r>
                        <a:rPr lang="en-US" sz="1400" spc="-20">
                          <a:solidFill>
                            <a:schemeClr val="tx1"/>
                          </a:solidFill>
                          <a:effectLst/>
                        </a:rPr>
                        <a:t>as</a:t>
                      </a:r>
                      <a:r>
                        <a:rPr lang="en-US" sz="1400" spc="-10">
                          <a:solidFill>
                            <a:schemeClr val="tx1"/>
                          </a:solidFill>
                          <a:effectLst/>
                        </a:rPr>
                        <a:t> </a:t>
                      </a:r>
                      <a:r>
                        <a:rPr lang="en-US" sz="1400" spc="25">
                          <a:solidFill>
                            <a:schemeClr val="tx1"/>
                          </a:solidFill>
                          <a:effectLst/>
                        </a:rPr>
                        <a:t>well</a:t>
                      </a:r>
                      <a:r>
                        <a:rPr lang="en-US" sz="1400" spc="-5">
                          <a:solidFill>
                            <a:schemeClr val="tx1"/>
                          </a:solidFill>
                          <a:effectLst/>
                        </a:rPr>
                        <a:t> </a:t>
                      </a:r>
                      <a:r>
                        <a:rPr lang="en-US" sz="1400" spc="50">
                          <a:solidFill>
                            <a:schemeClr val="tx1"/>
                          </a:solidFill>
                          <a:effectLst/>
                        </a:rPr>
                        <a:t>multiple</a:t>
                      </a:r>
                      <a:r>
                        <a:rPr lang="en-US" sz="1400" spc="-10">
                          <a:solidFill>
                            <a:schemeClr val="tx1"/>
                          </a:solidFill>
                          <a:effectLst/>
                        </a:rPr>
                        <a:t> </a:t>
                      </a:r>
                      <a:r>
                        <a:rPr lang="en-US" sz="1400" spc="60">
                          <a:solidFill>
                            <a:schemeClr val="tx1"/>
                          </a:solidFill>
                          <a:effectLst/>
                        </a:rPr>
                        <a:t>tumors</a:t>
                      </a:r>
                      <a:r>
                        <a:rPr lang="en-US" sz="1400" spc="-5">
                          <a:solidFill>
                            <a:schemeClr val="tx1"/>
                          </a:solidFill>
                          <a:effectLst/>
                        </a:rPr>
                        <a:t> </a:t>
                      </a:r>
                      <a:r>
                        <a:rPr lang="en-US" sz="1400" spc="45">
                          <a:solidFill>
                            <a:schemeClr val="tx1"/>
                          </a:solidFill>
                          <a:effectLst/>
                        </a:rPr>
                        <a:t>if</a:t>
                      </a:r>
                      <a:r>
                        <a:rPr lang="en-US" sz="1400" spc="-15">
                          <a:solidFill>
                            <a:schemeClr val="tx1"/>
                          </a:solidFill>
                          <a:effectLst/>
                        </a:rPr>
                        <a:t> </a:t>
                      </a:r>
                      <a:r>
                        <a:rPr lang="en-US" sz="1400" spc="15">
                          <a:solidFill>
                            <a:schemeClr val="tx1"/>
                          </a:solidFill>
                          <a:effectLst/>
                        </a:rPr>
                        <a:t>any</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2205551995"/>
                  </a:ext>
                </a:extLst>
              </a:tr>
              <a:tr h="786116">
                <a:tc>
                  <a:txBody>
                    <a:bodyPr/>
                    <a:lstStyle/>
                    <a:p>
                      <a:pPr marL="54610">
                        <a:spcBef>
                          <a:spcPts val="1225"/>
                        </a:spcBef>
                        <a:spcAft>
                          <a:spcPts val="0"/>
                        </a:spcAft>
                      </a:pPr>
                      <a:r>
                        <a:rPr lang="en-US" sz="1400" spc="-75">
                          <a:solidFill>
                            <a:schemeClr val="tx1"/>
                          </a:solidFill>
                          <a:effectLst/>
                        </a:rPr>
                        <a:t>FVC</a:t>
                      </a:r>
                      <a:endParaRPr lang="en-US" sz="1400">
                        <a:solidFill>
                          <a:schemeClr val="tx1"/>
                        </a:solidFill>
                        <a:effectLst/>
                      </a:endParaRPr>
                    </a:p>
                  </a:txBody>
                  <a:tcPr marL="0" marR="0" marT="0" marB="0" anchor="ctr">
                    <a:solidFill>
                      <a:schemeClr val="accent5">
                        <a:lumMod val="20000"/>
                        <a:lumOff val="80000"/>
                      </a:schemeClr>
                    </a:solidFill>
                  </a:tcPr>
                </a:tc>
                <a:tc>
                  <a:txBody>
                    <a:bodyPr/>
                    <a:lstStyle/>
                    <a:p>
                      <a:pPr marL="54610" marR="164465">
                        <a:lnSpc>
                          <a:spcPct val="115000"/>
                        </a:lnSpc>
                        <a:spcBef>
                          <a:spcPts val="190"/>
                        </a:spcBef>
                        <a:spcAft>
                          <a:spcPts val="0"/>
                        </a:spcAft>
                      </a:pPr>
                      <a:r>
                        <a:rPr lang="en-US" sz="1400" spc="55">
                          <a:solidFill>
                            <a:schemeClr val="tx1"/>
                          </a:solidFill>
                          <a:effectLst/>
                        </a:rPr>
                        <a:t>Amount</a:t>
                      </a:r>
                      <a:r>
                        <a:rPr lang="en-US" sz="1400" spc="-10">
                          <a:solidFill>
                            <a:schemeClr val="tx1"/>
                          </a:solidFill>
                          <a:effectLst/>
                        </a:rPr>
                        <a:t> </a:t>
                      </a:r>
                      <a:r>
                        <a:rPr lang="en-US" sz="1400" spc="65">
                          <a:solidFill>
                            <a:schemeClr val="tx1"/>
                          </a:solidFill>
                          <a:effectLst/>
                        </a:rPr>
                        <a:t>of</a:t>
                      </a:r>
                      <a:r>
                        <a:rPr lang="en-US" sz="1400" spc="-10">
                          <a:solidFill>
                            <a:schemeClr val="tx1"/>
                          </a:solidFill>
                          <a:effectLst/>
                        </a:rPr>
                        <a:t> </a:t>
                      </a:r>
                      <a:r>
                        <a:rPr lang="en-US" sz="1400" spc="35">
                          <a:solidFill>
                            <a:schemeClr val="tx1"/>
                          </a:solidFill>
                          <a:effectLst/>
                        </a:rPr>
                        <a:t>air</a:t>
                      </a:r>
                      <a:r>
                        <a:rPr lang="en-US" sz="1400" spc="-10">
                          <a:solidFill>
                            <a:schemeClr val="tx1"/>
                          </a:solidFill>
                          <a:effectLst/>
                        </a:rPr>
                        <a:t> </a:t>
                      </a:r>
                      <a:r>
                        <a:rPr lang="en-US" sz="1400" spc="35">
                          <a:solidFill>
                            <a:schemeClr val="tx1"/>
                          </a:solidFill>
                          <a:effectLst/>
                        </a:rPr>
                        <a:t>which</a:t>
                      </a:r>
                      <a:r>
                        <a:rPr lang="en-US" sz="1400" spc="-5">
                          <a:solidFill>
                            <a:schemeClr val="tx1"/>
                          </a:solidFill>
                          <a:effectLst/>
                        </a:rPr>
                        <a:t> </a:t>
                      </a:r>
                      <a:r>
                        <a:rPr lang="en-US" sz="1400" spc="10">
                          <a:solidFill>
                            <a:schemeClr val="tx1"/>
                          </a:solidFill>
                          <a:effectLst/>
                        </a:rPr>
                        <a:t>can</a:t>
                      </a:r>
                      <a:r>
                        <a:rPr lang="en-US" sz="1400" spc="-10">
                          <a:solidFill>
                            <a:schemeClr val="tx1"/>
                          </a:solidFill>
                          <a:effectLst/>
                        </a:rPr>
                        <a:t> </a:t>
                      </a:r>
                      <a:r>
                        <a:rPr lang="en-US" sz="1400" spc="30">
                          <a:solidFill>
                            <a:schemeClr val="tx1"/>
                          </a:solidFill>
                          <a:effectLst/>
                        </a:rPr>
                        <a:t>be</a:t>
                      </a:r>
                      <a:r>
                        <a:rPr lang="en-US" sz="1400" spc="-10">
                          <a:solidFill>
                            <a:schemeClr val="tx1"/>
                          </a:solidFill>
                          <a:effectLst/>
                        </a:rPr>
                        <a:t> </a:t>
                      </a:r>
                      <a:r>
                        <a:rPr lang="en-US" sz="1400" spc="35">
                          <a:solidFill>
                            <a:schemeClr val="tx1"/>
                          </a:solidFill>
                          <a:effectLst/>
                        </a:rPr>
                        <a:t>forcibly</a:t>
                      </a:r>
                      <a:r>
                        <a:rPr lang="en-US" sz="1400" spc="-10">
                          <a:solidFill>
                            <a:schemeClr val="tx1"/>
                          </a:solidFill>
                          <a:effectLst/>
                        </a:rPr>
                        <a:t> </a:t>
                      </a:r>
                      <a:r>
                        <a:rPr lang="en-US" sz="1400" spc="25">
                          <a:solidFill>
                            <a:schemeClr val="tx1"/>
                          </a:solidFill>
                          <a:effectLst/>
                        </a:rPr>
                        <a:t>exhaled</a:t>
                      </a:r>
                      <a:r>
                        <a:rPr lang="en-US" sz="1400" spc="-5">
                          <a:solidFill>
                            <a:schemeClr val="tx1"/>
                          </a:solidFill>
                          <a:effectLst/>
                        </a:rPr>
                        <a:t> </a:t>
                      </a:r>
                      <a:r>
                        <a:rPr lang="en-US" sz="1400" spc="80">
                          <a:solidFill>
                            <a:schemeClr val="tx1"/>
                          </a:solidFill>
                          <a:effectLst/>
                        </a:rPr>
                        <a:t>from</a:t>
                      </a:r>
                      <a:r>
                        <a:rPr lang="en-US" sz="1400" spc="-10">
                          <a:solidFill>
                            <a:schemeClr val="tx1"/>
                          </a:solidFill>
                          <a:effectLst/>
                        </a:rPr>
                        <a:t> </a:t>
                      </a:r>
                      <a:r>
                        <a:rPr lang="en-US" sz="1400" spc="50">
                          <a:solidFill>
                            <a:schemeClr val="tx1"/>
                          </a:solidFill>
                          <a:effectLst/>
                        </a:rPr>
                        <a:t>the</a:t>
                      </a:r>
                      <a:r>
                        <a:rPr lang="en-US" sz="1400" spc="-10">
                          <a:solidFill>
                            <a:schemeClr val="tx1"/>
                          </a:solidFill>
                          <a:effectLst/>
                        </a:rPr>
                        <a:t> </a:t>
                      </a:r>
                      <a:r>
                        <a:rPr lang="en-US" sz="1400" spc="20">
                          <a:solidFill>
                            <a:schemeClr val="tx1"/>
                          </a:solidFill>
                          <a:effectLst/>
                        </a:rPr>
                        <a:t>lungs</a:t>
                      </a:r>
                      <a:r>
                        <a:rPr lang="en-US" sz="1400" spc="-10">
                          <a:solidFill>
                            <a:schemeClr val="tx1"/>
                          </a:solidFill>
                          <a:effectLst/>
                        </a:rPr>
                        <a:t> </a:t>
                      </a:r>
                      <a:r>
                        <a:rPr lang="en-US" sz="1400" spc="45">
                          <a:solidFill>
                            <a:schemeClr val="tx1"/>
                          </a:solidFill>
                          <a:effectLst/>
                        </a:rPr>
                        <a:t>after</a:t>
                      </a:r>
                      <a:r>
                        <a:rPr lang="en-US" sz="1400" spc="-10">
                          <a:solidFill>
                            <a:schemeClr val="tx1"/>
                          </a:solidFill>
                          <a:effectLst/>
                        </a:rPr>
                        <a:t> </a:t>
                      </a:r>
                      <a:r>
                        <a:rPr lang="en-US" sz="1400" spc="30">
                          <a:solidFill>
                            <a:schemeClr val="tx1"/>
                          </a:solidFill>
                          <a:effectLst/>
                        </a:rPr>
                        <a:t>taking</a:t>
                      </a:r>
                      <a:r>
                        <a:rPr lang="en-US" sz="1400" spc="-10">
                          <a:solidFill>
                            <a:schemeClr val="tx1"/>
                          </a:solidFill>
                          <a:effectLst/>
                        </a:rPr>
                        <a:t> </a:t>
                      </a:r>
                      <a:r>
                        <a:rPr lang="en-US" sz="1400" spc="50">
                          <a:solidFill>
                            <a:schemeClr val="tx1"/>
                          </a:solidFill>
                          <a:effectLst/>
                        </a:rPr>
                        <a:t>the</a:t>
                      </a:r>
                      <a:r>
                        <a:rPr lang="en-US" sz="1400" spc="-10">
                          <a:solidFill>
                            <a:schemeClr val="tx1"/>
                          </a:solidFill>
                          <a:effectLst/>
                        </a:rPr>
                        <a:t> </a:t>
                      </a:r>
                      <a:r>
                        <a:rPr lang="en-US" sz="1400" spc="25">
                          <a:solidFill>
                            <a:schemeClr val="tx1"/>
                          </a:solidFill>
                          <a:effectLst/>
                        </a:rPr>
                        <a:t>deepest</a:t>
                      </a:r>
                      <a:r>
                        <a:rPr lang="en-US" sz="1400" spc="-5">
                          <a:solidFill>
                            <a:schemeClr val="tx1"/>
                          </a:solidFill>
                          <a:effectLst/>
                        </a:rPr>
                        <a:t> </a:t>
                      </a:r>
                      <a:r>
                        <a:rPr lang="en-US" sz="1400" spc="45">
                          <a:solidFill>
                            <a:schemeClr val="tx1"/>
                          </a:solidFill>
                          <a:effectLst/>
                        </a:rPr>
                        <a:t>breath </a:t>
                      </a:r>
                      <a:r>
                        <a:rPr lang="en-US" sz="1400" spc="-305">
                          <a:solidFill>
                            <a:schemeClr val="tx1"/>
                          </a:solidFill>
                          <a:effectLst/>
                        </a:rPr>
                        <a:t> </a:t>
                      </a:r>
                      <a:r>
                        <a:rPr lang="en-US" sz="1400" spc="20">
                          <a:solidFill>
                            <a:schemeClr val="tx1"/>
                          </a:solidFill>
                          <a:effectLst/>
                        </a:rPr>
                        <a:t>possible</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3061124382"/>
                  </a:ext>
                </a:extLst>
              </a:tr>
              <a:tr h="547473">
                <a:tc>
                  <a:txBody>
                    <a:bodyPr/>
                    <a:lstStyle/>
                    <a:p>
                      <a:pPr marL="54610">
                        <a:spcBef>
                          <a:spcPts val="625"/>
                        </a:spcBef>
                        <a:spcAft>
                          <a:spcPts val="0"/>
                        </a:spcAft>
                      </a:pPr>
                      <a:r>
                        <a:rPr lang="en-US" sz="1400" spc="-60">
                          <a:solidFill>
                            <a:schemeClr val="tx1"/>
                          </a:solidFill>
                          <a:effectLst/>
                        </a:rPr>
                        <a:t>FEV1</a:t>
                      </a:r>
                      <a:endParaRPr lang="en-US" sz="1400">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25">
                          <a:solidFill>
                            <a:schemeClr val="tx1"/>
                          </a:solidFill>
                          <a:effectLst/>
                        </a:rPr>
                        <a:t>Volume</a:t>
                      </a:r>
                      <a:r>
                        <a:rPr lang="en-US" sz="1400" spc="-10">
                          <a:solidFill>
                            <a:schemeClr val="tx1"/>
                          </a:solidFill>
                          <a:effectLst/>
                        </a:rPr>
                        <a:t> </a:t>
                      </a:r>
                      <a:r>
                        <a:rPr lang="en-US" sz="1400" spc="55">
                          <a:solidFill>
                            <a:schemeClr val="tx1"/>
                          </a:solidFill>
                          <a:effectLst/>
                        </a:rPr>
                        <a:t>that</a:t>
                      </a:r>
                      <a:r>
                        <a:rPr lang="en-US" sz="1400" spc="-5">
                          <a:solidFill>
                            <a:schemeClr val="tx1"/>
                          </a:solidFill>
                          <a:effectLst/>
                        </a:rPr>
                        <a:t> </a:t>
                      </a:r>
                      <a:r>
                        <a:rPr lang="en-US" sz="1400" spc="10">
                          <a:solidFill>
                            <a:schemeClr val="tx1"/>
                          </a:solidFill>
                          <a:effectLst/>
                        </a:rPr>
                        <a:t>has</a:t>
                      </a:r>
                      <a:r>
                        <a:rPr lang="en-US" sz="1400" spc="-10">
                          <a:solidFill>
                            <a:schemeClr val="tx1"/>
                          </a:solidFill>
                          <a:effectLst/>
                        </a:rPr>
                        <a:t> </a:t>
                      </a:r>
                      <a:r>
                        <a:rPr lang="en-US" sz="1400" spc="30">
                          <a:solidFill>
                            <a:schemeClr val="tx1"/>
                          </a:solidFill>
                          <a:effectLst/>
                        </a:rPr>
                        <a:t>been</a:t>
                      </a:r>
                      <a:r>
                        <a:rPr lang="en-US" sz="1400" spc="-5">
                          <a:solidFill>
                            <a:schemeClr val="tx1"/>
                          </a:solidFill>
                          <a:effectLst/>
                        </a:rPr>
                        <a:t> </a:t>
                      </a:r>
                      <a:r>
                        <a:rPr lang="en-US" sz="1400" spc="25">
                          <a:solidFill>
                            <a:schemeClr val="tx1"/>
                          </a:solidFill>
                          <a:effectLst/>
                        </a:rPr>
                        <a:t>exhaled</a:t>
                      </a:r>
                      <a:r>
                        <a:rPr lang="en-US" sz="1400" spc="-10">
                          <a:solidFill>
                            <a:schemeClr val="tx1"/>
                          </a:solidFill>
                          <a:effectLst/>
                        </a:rPr>
                        <a:t> </a:t>
                      </a:r>
                      <a:r>
                        <a:rPr lang="en-US" sz="1400" spc="40">
                          <a:solidFill>
                            <a:schemeClr val="tx1"/>
                          </a:solidFill>
                          <a:effectLst/>
                        </a:rPr>
                        <a:t>at</a:t>
                      </a:r>
                      <a:r>
                        <a:rPr lang="en-US" sz="1400" spc="-5">
                          <a:solidFill>
                            <a:schemeClr val="tx1"/>
                          </a:solidFill>
                          <a:effectLst/>
                        </a:rPr>
                        <a:t> </a:t>
                      </a:r>
                      <a:r>
                        <a:rPr lang="en-US" sz="1400" spc="50">
                          <a:solidFill>
                            <a:schemeClr val="tx1"/>
                          </a:solidFill>
                          <a:effectLst/>
                        </a:rPr>
                        <a:t>the</a:t>
                      </a:r>
                      <a:r>
                        <a:rPr lang="en-US" sz="1400" spc="-10">
                          <a:solidFill>
                            <a:schemeClr val="tx1"/>
                          </a:solidFill>
                          <a:effectLst/>
                        </a:rPr>
                        <a:t> </a:t>
                      </a:r>
                      <a:r>
                        <a:rPr lang="en-US" sz="1400" spc="40">
                          <a:solidFill>
                            <a:schemeClr val="tx1"/>
                          </a:solidFill>
                          <a:effectLst/>
                        </a:rPr>
                        <a:t>end</a:t>
                      </a:r>
                      <a:r>
                        <a:rPr lang="en-US" sz="1400" spc="-5">
                          <a:solidFill>
                            <a:schemeClr val="tx1"/>
                          </a:solidFill>
                          <a:effectLst/>
                        </a:rPr>
                        <a:t> </a:t>
                      </a:r>
                      <a:r>
                        <a:rPr lang="en-US" sz="1400" spc="65">
                          <a:solidFill>
                            <a:schemeClr val="tx1"/>
                          </a:solidFill>
                          <a:effectLst/>
                        </a:rPr>
                        <a:t>of</a:t>
                      </a:r>
                      <a:r>
                        <a:rPr lang="en-US" sz="1400" spc="-10">
                          <a:solidFill>
                            <a:schemeClr val="tx1"/>
                          </a:solidFill>
                          <a:effectLst/>
                        </a:rPr>
                        <a:t> </a:t>
                      </a:r>
                      <a:r>
                        <a:rPr lang="en-US" sz="1400" spc="50">
                          <a:solidFill>
                            <a:schemeClr val="tx1"/>
                          </a:solidFill>
                          <a:effectLst/>
                        </a:rPr>
                        <a:t>the</a:t>
                      </a:r>
                      <a:r>
                        <a:rPr lang="en-US" sz="1400" spc="-5">
                          <a:solidFill>
                            <a:schemeClr val="tx1"/>
                          </a:solidFill>
                          <a:effectLst/>
                        </a:rPr>
                        <a:t> </a:t>
                      </a:r>
                      <a:r>
                        <a:rPr lang="en-US" sz="1400" spc="45">
                          <a:solidFill>
                            <a:schemeClr val="tx1"/>
                          </a:solidFill>
                          <a:effectLst/>
                        </a:rPr>
                        <a:t>first</a:t>
                      </a:r>
                      <a:r>
                        <a:rPr lang="en-US" sz="1400" spc="-10">
                          <a:solidFill>
                            <a:schemeClr val="tx1"/>
                          </a:solidFill>
                          <a:effectLst/>
                        </a:rPr>
                        <a:t> </a:t>
                      </a:r>
                      <a:r>
                        <a:rPr lang="en-US" sz="1400" spc="15">
                          <a:solidFill>
                            <a:schemeClr val="tx1"/>
                          </a:solidFill>
                          <a:effectLst/>
                        </a:rPr>
                        <a:t>second</a:t>
                      </a:r>
                      <a:r>
                        <a:rPr lang="en-US" sz="1400" spc="-5">
                          <a:solidFill>
                            <a:schemeClr val="tx1"/>
                          </a:solidFill>
                          <a:effectLst/>
                        </a:rPr>
                        <a:t> </a:t>
                      </a:r>
                      <a:r>
                        <a:rPr lang="en-US" sz="1400" spc="65">
                          <a:solidFill>
                            <a:schemeClr val="tx1"/>
                          </a:solidFill>
                          <a:effectLst/>
                        </a:rPr>
                        <a:t>of</a:t>
                      </a:r>
                      <a:r>
                        <a:rPr lang="en-US" sz="1400" spc="-10">
                          <a:solidFill>
                            <a:schemeClr val="tx1"/>
                          </a:solidFill>
                          <a:effectLst/>
                        </a:rPr>
                        <a:t> </a:t>
                      </a:r>
                      <a:r>
                        <a:rPr lang="en-US" sz="1400" spc="40">
                          <a:solidFill>
                            <a:schemeClr val="tx1"/>
                          </a:solidFill>
                          <a:effectLst/>
                        </a:rPr>
                        <a:t>forced</a:t>
                      </a:r>
                      <a:r>
                        <a:rPr lang="en-US" sz="1400" spc="-5">
                          <a:solidFill>
                            <a:schemeClr val="tx1"/>
                          </a:solidFill>
                          <a:effectLst/>
                        </a:rPr>
                        <a:t> </a:t>
                      </a:r>
                      <a:r>
                        <a:rPr lang="en-US" sz="1400" spc="45">
                          <a:solidFill>
                            <a:schemeClr val="tx1"/>
                          </a:solidFill>
                          <a:effectLst/>
                        </a:rPr>
                        <a:t>expiration</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1133927956"/>
                  </a:ext>
                </a:extLst>
              </a:tr>
              <a:tr h="547473">
                <a:tc>
                  <a:txBody>
                    <a:bodyPr/>
                    <a:lstStyle/>
                    <a:p>
                      <a:pPr marL="54610">
                        <a:spcBef>
                          <a:spcPts val="625"/>
                        </a:spcBef>
                        <a:spcAft>
                          <a:spcPts val="0"/>
                        </a:spcAft>
                      </a:pPr>
                      <a:r>
                        <a:rPr lang="en-US" sz="1400" spc="35">
                          <a:solidFill>
                            <a:schemeClr val="tx1"/>
                          </a:solidFill>
                          <a:effectLst/>
                        </a:rPr>
                        <a:t>Performance</a:t>
                      </a:r>
                      <a:endParaRPr lang="en-US" sz="1400">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30">
                          <a:solidFill>
                            <a:schemeClr val="tx1"/>
                          </a:solidFill>
                          <a:effectLst/>
                        </a:rPr>
                        <a:t>Performance</a:t>
                      </a:r>
                      <a:r>
                        <a:rPr lang="en-US" sz="1400" spc="-10">
                          <a:solidFill>
                            <a:schemeClr val="tx1"/>
                          </a:solidFill>
                          <a:effectLst/>
                        </a:rPr>
                        <a:t> </a:t>
                      </a:r>
                      <a:r>
                        <a:rPr lang="en-US" sz="1400" spc="25">
                          <a:solidFill>
                            <a:schemeClr val="tx1"/>
                          </a:solidFill>
                          <a:effectLst/>
                        </a:rPr>
                        <a:t>status</a:t>
                      </a:r>
                      <a:r>
                        <a:rPr lang="en-US" sz="1400" spc="-10">
                          <a:solidFill>
                            <a:schemeClr val="tx1"/>
                          </a:solidFill>
                          <a:effectLst/>
                        </a:rPr>
                        <a:t> </a:t>
                      </a:r>
                      <a:r>
                        <a:rPr lang="en-US" sz="1400" spc="60">
                          <a:solidFill>
                            <a:schemeClr val="tx1"/>
                          </a:solidFill>
                          <a:effectLst/>
                        </a:rPr>
                        <a:t>on</a:t>
                      </a:r>
                      <a:r>
                        <a:rPr lang="en-US" sz="1400" spc="-10">
                          <a:solidFill>
                            <a:schemeClr val="tx1"/>
                          </a:solidFill>
                          <a:effectLst/>
                        </a:rPr>
                        <a:t> </a:t>
                      </a:r>
                      <a:r>
                        <a:rPr lang="en-US" sz="1400" spc="45">
                          <a:solidFill>
                            <a:schemeClr val="tx1"/>
                          </a:solidFill>
                          <a:effectLst/>
                        </a:rPr>
                        <a:t>Zubrod</a:t>
                      </a:r>
                      <a:r>
                        <a:rPr lang="en-US" sz="1400" spc="-10">
                          <a:solidFill>
                            <a:schemeClr val="tx1"/>
                          </a:solidFill>
                          <a:effectLst/>
                        </a:rPr>
                        <a:t> </a:t>
                      </a:r>
                      <a:r>
                        <a:rPr lang="en-US" sz="1400" spc="-15">
                          <a:solidFill>
                            <a:schemeClr val="tx1"/>
                          </a:solidFill>
                          <a:effectLst/>
                        </a:rPr>
                        <a:t>scale,</a:t>
                      </a:r>
                      <a:r>
                        <a:rPr lang="en-US" sz="1400" spc="-10">
                          <a:solidFill>
                            <a:schemeClr val="tx1"/>
                          </a:solidFill>
                          <a:effectLst/>
                        </a:rPr>
                        <a:t> </a:t>
                      </a:r>
                      <a:r>
                        <a:rPr lang="en-US" sz="1400" spc="25">
                          <a:solidFill>
                            <a:schemeClr val="tx1"/>
                          </a:solidFill>
                          <a:effectLst/>
                        </a:rPr>
                        <a:t>Good</a:t>
                      </a:r>
                      <a:r>
                        <a:rPr lang="en-US" sz="1400" spc="-10">
                          <a:solidFill>
                            <a:schemeClr val="tx1"/>
                          </a:solidFill>
                          <a:effectLst/>
                        </a:rPr>
                        <a:t> </a:t>
                      </a:r>
                      <a:r>
                        <a:rPr lang="en-US" sz="1400" spc="-30">
                          <a:solidFill>
                            <a:schemeClr val="tx1"/>
                          </a:solidFill>
                          <a:effectLst/>
                        </a:rPr>
                        <a:t>(0)</a:t>
                      </a:r>
                      <a:r>
                        <a:rPr lang="en-US" sz="1400" spc="-15">
                          <a:solidFill>
                            <a:schemeClr val="tx1"/>
                          </a:solidFill>
                          <a:effectLst/>
                        </a:rPr>
                        <a:t> </a:t>
                      </a:r>
                      <a:r>
                        <a:rPr lang="en-US" sz="1400" spc="70">
                          <a:solidFill>
                            <a:schemeClr val="tx1"/>
                          </a:solidFill>
                          <a:effectLst/>
                        </a:rPr>
                        <a:t>to</a:t>
                      </a:r>
                      <a:r>
                        <a:rPr lang="en-US" sz="1400" spc="-10">
                          <a:solidFill>
                            <a:schemeClr val="tx1"/>
                          </a:solidFill>
                          <a:effectLst/>
                        </a:rPr>
                        <a:t> </a:t>
                      </a:r>
                      <a:r>
                        <a:rPr lang="en-US" sz="1400" spc="25">
                          <a:solidFill>
                            <a:schemeClr val="tx1"/>
                          </a:solidFill>
                          <a:effectLst/>
                        </a:rPr>
                        <a:t>Poor</a:t>
                      </a:r>
                      <a:r>
                        <a:rPr lang="en-US" sz="1400" spc="-10">
                          <a:solidFill>
                            <a:schemeClr val="tx1"/>
                          </a:solidFill>
                          <a:effectLst/>
                        </a:rPr>
                        <a:t> </a:t>
                      </a:r>
                      <a:r>
                        <a:rPr lang="en-US" sz="1400" spc="-30">
                          <a:solidFill>
                            <a:schemeClr val="tx1"/>
                          </a:solidFill>
                          <a:effectLst/>
                        </a:rPr>
                        <a:t>(2)</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3598788629"/>
                  </a:ext>
                </a:extLst>
              </a:tr>
              <a:tr h="547473">
                <a:tc>
                  <a:txBody>
                    <a:bodyPr/>
                    <a:lstStyle/>
                    <a:p>
                      <a:pPr marL="54610">
                        <a:spcBef>
                          <a:spcPts val="625"/>
                        </a:spcBef>
                        <a:spcAft>
                          <a:spcPts val="0"/>
                        </a:spcAft>
                      </a:pPr>
                      <a:r>
                        <a:rPr lang="en-US" sz="1400" spc="15">
                          <a:solidFill>
                            <a:schemeClr val="tx1"/>
                          </a:solidFill>
                          <a:effectLst/>
                        </a:rPr>
                        <a:t>Pain</a:t>
                      </a:r>
                      <a:endParaRPr lang="en-US" sz="1400">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5">
                          <a:solidFill>
                            <a:schemeClr val="tx1"/>
                          </a:solidFill>
                          <a:effectLst/>
                        </a:rPr>
                        <a:t>Pain</a:t>
                      </a:r>
                      <a:r>
                        <a:rPr lang="en-US" sz="1400">
                          <a:solidFill>
                            <a:schemeClr val="tx1"/>
                          </a:solidFill>
                          <a:effectLst/>
                        </a:rPr>
                        <a:t>,</a:t>
                      </a:r>
                      <a:r>
                        <a:rPr lang="en-US" sz="1400" spc="-10">
                          <a:solidFill>
                            <a:schemeClr val="tx1"/>
                          </a:solidFill>
                          <a:effectLst/>
                        </a:rPr>
                        <a:t> </a:t>
                      </a:r>
                      <a:r>
                        <a:rPr lang="en-US" sz="1400" spc="-5">
                          <a:solidFill>
                            <a:schemeClr val="tx1"/>
                          </a:solidFill>
                          <a:effectLst/>
                        </a:rPr>
                        <a:t>prio</a:t>
                      </a:r>
                      <a:r>
                        <a:rPr lang="en-US" sz="1400">
                          <a:solidFill>
                            <a:schemeClr val="tx1"/>
                          </a:solidFill>
                          <a:effectLst/>
                        </a:rPr>
                        <a:t>r</a:t>
                      </a:r>
                      <a:r>
                        <a:rPr lang="en-US" sz="1400" spc="-10">
                          <a:solidFill>
                            <a:schemeClr val="tx1"/>
                          </a:solidFill>
                          <a:effectLst/>
                        </a:rPr>
                        <a:t> </a:t>
                      </a:r>
                      <a:r>
                        <a:rPr lang="en-US" sz="1400" spc="-5">
                          <a:solidFill>
                            <a:schemeClr val="tx1"/>
                          </a:solidFill>
                          <a:effectLst/>
                        </a:rPr>
                        <a:t>t</a:t>
                      </a:r>
                      <a:r>
                        <a:rPr lang="en-US" sz="1400">
                          <a:solidFill>
                            <a:schemeClr val="tx1"/>
                          </a:solidFill>
                          <a:effectLst/>
                        </a:rPr>
                        <a:t>o</a:t>
                      </a:r>
                      <a:r>
                        <a:rPr lang="en-US" sz="1400" spc="-10">
                          <a:solidFill>
                            <a:schemeClr val="tx1"/>
                          </a:solidFill>
                          <a:effectLst/>
                        </a:rPr>
                        <a:t> </a:t>
                      </a:r>
                      <a:r>
                        <a:rPr lang="en-US" sz="1400" spc="-5">
                          <a:solidFill>
                            <a:schemeClr val="tx1"/>
                          </a:solidFill>
                          <a:effectLst/>
                        </a:rPr>
                        <a:t>surger</a:t>
                      </a:r>
                      <a:r>
                        <a:rPr lang="en-US" sz="1400">
                          <a:solidFill>
                            <a:schemeClr val="tx1"/>
                          </a:solidFill>
                          <a:effectLst/>
                        </a:rPr>
                        <a:t>y</a:t>
                      </a:r>
                      <a:r>
                        <a:rPr lang="en-US" sz="1400" spc="-10">
                          <a:solidFill>
                            <a:schemeClr val="tx1"/>
                          </a:solidFill>
                          <a:effectLst/>
                        </a:rPr>
                        <a:t> </a:t>
                      </a:r>
                      <a:r>
                        <a:rPr lang="en-US" sz="1400" spc="-5">
                          <a:solidFill>
                            <a:schemeClr val="tx1"/>
                          </a:solidFill>
                          <a:effectLst/>
                        </a:rPr>
                        <a:t>(</a:t>
                      </a:r>
                      <a:r>
                        <a:rPr lang="en-US" sz="1400">
                          <a:solidFill>
                            <a:schemeClr val="tx1"/>
                          </a:solidFill>
                          <a:effectLst/>
                        </a:rPr>
                        <a:t>T</a:t>
                      </a:r>
                      <a:r>
                        <a:rPr lang="en-US" sz="1400" spc="-15">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1</a:t>
                      </a:r>
                      <a:r>
                        <a:rPr lang="en-US" sz="1400">
                          <a:solidFill>
                            <a:schemeClr val="tx1"/>
                          </a:solidFill>
                          <a:effectLst/>
                        </a:rPr>
                        <a:t>,</a:t>
                      </a:r>
                      <a:r>
                        <a:rPr lang="en-US" sz="1400" spc="-10">
                          <a:solidFill>
                            <a:schemeClr val="tx1"/>
                          </a:solidFill>
                          <a:effectLst/>
                        </a:rPr>
                        <a:t> </a:t>
                      </a:r>
                      <a:r>
                        <a:rPr lang="en-US" sz="1400">
                          <a:solidFill>
                            <a:schemeClr val="tx1"/>
                          </a:solidFill>
                          <a:effectLst/>
                        </a:rPr>
                        <a:t>F</a:t>
                      </a:r>
                      <a:r>
                        <a:rPr lang="en-US" sz="1400" spc="-10">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0)</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3815018526"/>
                  </a:ext>
                </a:extLst>
              </a:tr>
              <a:tr h="547473">
                <a:tc>
                  <a:txBody>
                    <a:bodyPr/>
                    <a:lstStyle/>
                    <a:p>
                      <a:pPr marL="54610">
                        <a:spcBef>
                          <a:spcPts val="625"/>
                        </a:spcBef>
                        <a:spcAft>
                          <a:spcPts val="0"/>
                        </a:spcAft>
                      </a:pPr>
                      <a:r>
                        <a:rPr lang="en-US" sz="1400" spc="20">
                          <a:solidFill>
                            <a:schemeClr val="tx1"/>
                          </a:solidFill>
                          <a:effectLst/>
                        </a:rPr>
                        <a:t>Haemoptysis</a:t>
                      </a:r>
                      <a:endParaRPr lang="en-US" sz="1400" err="1">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5">
                          <a:solidFill>
                            <a:schemeClr val="tx1"/>
                          </a:solidFill>
                          <a:effectLst/>
                        </a:rPr>
                        <a:t>Coughin</a:t>
                      </a:r>
                      <a:r>
                        <a:rPr lang="en-US" sz="1400">
                          <a:solidFill>
                            <a:schemeClr val="tx1"/>
                          </a:solidFill>
                          <a:effectLst/>
                        </a:rPr>
                        <a:t>g</a:t>
                      </a:r>
                      <a:r>
                        <a:rPr lang="en-US" sz="1400" spc="-10">
                          <a:solidFill>
                            <a:schemeClr val="tx1"/>
                          </a:solidFill>
                          <a:effectLst/>
                        </a:rPr>
                        <a:t> </a:t>
                      </a:r>
                      <a:r>
                        <a:rPr lang="en-US" sz="1400" spc="-5">
                          <a:solidFill>
                            <a:schemeClr val="tx1"/>
                          </a:solidFill>
                          <a:effectLst/>
                        </a:rPr>
                        <a:t>u</a:t>
                      </a:r>
                      <a:r>
                        <a:rPr lang="en-US" sz="1400">
                          <a:solidFill>
                            <a:schemeClr val="tx1"/>
                          </a:solidFill>
                          <a:effectLst/>
                        </a:rPr>
                        <a:t>p</a:t>
                      </a:r>
                      <a:r>
                        <a:rPr lang="en-US" sz="1400" spc="-10">
                          <a:solidFill>
                            <a:schemeClr val="tx1"/>
                          </a:solidFill>
                          <a:effectLst/>
                        </a:rPr>
                        <a:t> </a:t>
                      </a:r>
                      <a:r>
                        <a:rPr lang="en-US" sz="1400" spc="-5">
                          <a:solidFill>
                            <a:schemeClr val="tx1"/>
                          </a:solidFill>
                          <a:effectLst/>
                        </a:rPr>
                        <a:t>blood</a:t>
                      </a:r>
                      <a:r>
                        <a:rPr lang="en-US" sz="1400">
                          <a:solidFill>
                            <a:schemeClr val="tx1"/>
                          </a:solidFill>
                          <a:effectLst/>
                        </a:rPr>
                        <a:t>,</a:t>
                      </a:r>
                      <a:r>
                        <a:rPr lang="en-US" sz="1400" spc="-10">
                          <a:solidFill>
                            <a:schemeClr val="tx1"/>
                          </a:solidFill>
                          <a:effectLst/>
                        </a:rPr>
                        <a:t> </a:t>
                      </a:r>
                      <a:r>
                        <a:rPr lang="en-US" sz="1400" spc="-5">
                          <a:solidFill>
                            <a:schemeClr val="tx1"/>
                          </a:solidFill>
                          <a:effectLst/>
                        </a:rPr>
                        <a:t>prio</a:t>
                      </a:r>
                      <a:r>
                        <a:rPr lang="en-US" sz="1400">
                          <a:solidFill>
                            <a:schemeClr val="tx1"/>
                          </a:solidFill>
                          <a:effectLst/>
                        </a:rPr>
                        <a:t>r</a:t>
                      </a:r>
                      <a:r>
                        <a:rPr lang="en-US" sz="1400" spc="-10">
                          <a:solidFill>
                            <a:schemeClr val="tx1"/>
                          </a:solidFill>
                          <a:effectLst/>
                        </a:rPr>
                        <a:t> </a:t>
                      </a:r>
                      <a:r>
                        <a:rPr lang="en-US" sz="1400" spc="-5">
                          <a:solidFill>
                            <a:schemeClr val="tx1"/>
                          </a:solidFill>
                          <a:effectLst/>
                        </a:rPr>
                        <a:t>t</a:t>
                      </a:r>
                      <a:r>
                        <a:rPr lang="en-US" sz="1400">
                          <a:solidFill>
                            <a:schemeClr val="tx1"/>
                          </a:solidFill>
                          <a:effectLst/>
                        </a:rPr>
                        <a:t>o</a:t>
                      </a:r>
                      <a:r>
                        <a:rPr lang="en-US" sz="1400" spc="-10">
                          <a:solidFill>
                            <a:schemeClr val="tx1"/>
                          </a:solidFill>
                          <a:effectLst/>
                        </a:rPr>
                        <a:t> </a:t>
                      </a:r>
                      <a:r>
                        <a:rPr lang="en-US" sz="1400" spc="-5">
                          <a:solidFill>
                            <a:schemeClr val="tx1"/>
                          </a:solidFill>
                          <a:effectLst/>
                        </a:rPr>
                        <a:t>surger</a:t>
                      </a:r>
                      <a:r>
                        <a:rPr lang="en-US" sz="1400">
                          <a:solidFill>
                            <a:schemeClr val="tx1"/>
                          </a:solidFill>
                          <a:effectLst/>
                        </a:rPr>
                        <a:t>y</a:t>
                      </a:r>
                      <a:r>
                        <a:rPr lang="en-US" sz="1400" spc="-10">
                          <a:solidFill>
                            <a:schemeClr val="tx1"/>
                          </a:solidFill>
                          <a:effectLst/>
                        </a:rPr>
                        <a:t> </a:t>
                      </a:r>
                      <a:r>
                        <a:rPr lang="en-US" sz="1400" spc="-5">
                          <a:solidFill>
                            <a:schemeClr val="tx1"/>
                          </a:solidFill>
                          <a:effectLst/>
                        </a:rPr>
                        <a:t>(</a:t>
                      </a:r>
                      <a:r>
                        <a:rPr lang="en-US" sz="1400">
                          <a:solidFill>
                            <a:schemeClr val="tx1"/>
                          </a:solidFill>
                          <a:effectLst/>
                        </a:rPr>
                        <a:t>T</a:t>
                      </a:r>
                      <a:r>
                        <a:rPr lang="en-US" sz="1400" spc="-15">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1</a:t>
                      </a:r>
                      <a:r>
                        <a:rPr lang="en-US" sz="1400">
                          <a:solidFill>
                            <a:schemeClr val="tx1"/>
                          </a:solidFill>
                          <a:effectLst/>
                        </a:rPr>
                        <a:t>,</a:t>
                      </a:r>
                      <a:r>
                        <a:rPr lang="en-US" sz="1400" spc="-10">
                          <a:solidFill>
                            <a:schemeClr val="tx1"/>
                          </a:solidFill>
                          <a:effectLst/>
                        </a:rPr>
                        <a:t> </a:t>
                      </a:r>
                      <a:r>
                        <a:rPr lang="en-US" sz="1400">
                          <a:solidFill>
                            <a:schemeClr val="tx1"/>
                          </a:solidFill>
                          <a:effectLst/>
                        </a:rPr>
                        <a:t>F</a:t>
                      </a:r>
                      <a:r>
                        <a:rPr lang="en-US" sz="1400" spc="-10">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0)</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1995744053"/>
                  </a:ext>
                </a:extLst>
              </a:tr>
              <a:tr h="547473">
                <a:tc>
                  <a:txBody>
                    <a:bodyPr/>
                    <a:lstStyle/>
                    <a:p>
                      <a:pPr marL="54610">
                        <a:spcBef>
                          <a:spcPts val="625"/>
                        </a:spcBef>
                        <a:spcAft>
                          <a:spcPts val="0"/>
                        </a:spcAft>
                      </a:pPr>
                      <a:r>
                        <a:rPr lang="en-US" sz="1400" spc="10">
                          <a:solidFill>
                            <a:schemeClr val="tx1"/>
                          </a:solidFill>
                          <a:effectLst/>
                        </a:rPr>
                        <a:t>Dyspnoea</a:t>
                      </a:r>
                      <a:endParaRPr lang="en-US" sz="1400" err="1">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40">
                          <a:solidFill>
                            <a:schemeClr val="tx1"/>
                          </a:solidFill>
                          <a:effectLst/>
                        </a:rPr>
                        <a:t>Difficult</a:t>
                      </a:r>
                      <a:r>
                        <a:rPr lang="en-US" sz="1400" spc="-10">
                          <a:solidFill>
                            <a:schemeClr val="tx1"/>
                          </a:solidFill>
                          <a:effectLst/>
                        </a:rPr>
                        <a:t> </a:t>
                      </a:r>
                      <a:r>
                        <a:rPr lang="en-US" sz="1400" spc="70">
                          <a:solidFill>
                            <a:schemeClr val="tx1"/>
                          </a:solidFill>
                          <a:effectLst/>
                        </a:rPr>
                        <a:t>or</a:t>
                      </a:r>
                      <a:r>
                        <a:rPr lang="en-US" sz="1400" spc="-10">
                          <a:solidFill>
                            <a:schemeClr val="tx1"/>
                          </a:solidFill>
                          <a:effectLst/>
                        </a:rPr>
                        <a:t> </a:t>
                      </a:r>
                      <a:r>
                        <a:rPr lang="en-US" sz="1400" spc="40">
                          <a:solidFill>
                            <a:schemeClr val="tx1"/>
                          </a:solidFill>
                          <a:effectLst/>
                        </a:rPr>
                        <a:t>labored</a:t>
                      </a:r>
                      <a:r>
                        <a:rPr lang="en-US" sz="1400" spc="-15">
                          <a:solidFill>
                            <a:schemeClr val="tx1"/>
                          </a:solidFill>
                          <a:effectLst/>
                        </a:rPr>
                        <a:t> </a:t>
                      </a:r>
                      <a:r>
                        <a:rPr lang="en-US" sz="1400" spc="30">
                          <a:solidFill>
                            <a:schemeClr val="tx1"/>
                          </a:solidFill>
                          <a:effectLst/>
                        </a:rPr>
                        <a:t>breathing,</a:t>
                      </a:r>
                      <a:r>
                        <a:rPr lang="en-US" sz="1400" spc="-10">
                          <a:solidFill>
                            <a:schemeClr val="tx1"/>
                          </a:solidFill>
                          <a:effectLst/>
                        </a:rPr>
                        <a:t> </a:t>
                      </a:r>
                      <a:r>
                        <a:rPr lang="en-US" sz="1400" spc="60">
                          <a:solidFill>
                            <a:schemeClr val="tx1"/>
                          </a:solidFill>
                          <a:effectLst/>
                        </a:rPr>
                        <a:t>prior</a:t>
                      </a:r>
                      <a:r>
                        <a:rPr lang="en-US" sz="1400" spc="-10">
                          <a:solidFill>
                            <a:schemeClr val="tx1"/>
                          </a:solidFill>
                          <a:effectLst/>
                        </a:rPr>
                        <a:t> </a:t>
                      </a:r>
                      <a:r>
                        <a:rPr lang="en-US" sz="1400" spc="70">
                          <a:solidFill>
                            <a:schemeClr val="tx1"/>
                          </a:solidFill>
                          <a:effectLst/>
                        </a:rPr>
                        <a:t>to</a:t>
                      </a:r>
                      <a:r>
                        <a:rPr lang="en-US" sz="1400" spc="-10">
                          <a:solidFill>
                            <a:schemeClr val="tx1"/>
                          </a:solidFill>
                          <a:effectLst/>
                        </a:rPr>
                        <a:t> </a:t>
                      </a:r>
                      <a:r>
                        <a:rPr lang="en-US" sz="1400" spc="25">
                          <a:solidFill>
                            <a:schemeClr val="tx1"/>
                          </a:solidFill>
                          <a:effectLst/>
                        </a:rPr>
                        <a:t>surgery</a:t>
                      </a:r>
                      <a:r>
                        <a:rPr lang="en-US" sz="1400" spc="-10">
                          <a:solidFill>
                            <a:schemeClr val="tx1"/>
                          </a:solidFill>
                          <a:effectLst/>
                        </a:rPr>
                        <a:t> </a:t>
                      </a:r>
                      <a:r>
                        <a:rPr lang="en-US" sz="1400" spc="-60">
                          <a:solidFill>
                            <a:schemeClr val="tx1"/>
                          </a:solidFill>
                          <a:effectLst/>
                        </a:rPr>
                        <a:t>(T</a:t>
                      </a:r>
                      <a:r>
                        <a:rPr lang="en-US" sz="1400" spc="-10">
                          <a:solidFill>
                            <a:schemeClr val="tx1"/>
                          </a:solidFill>
                          <a:effectLst/>
                        </a:rPr>
                        <a:t> </a:t>
                      </a:r>
                      <a:r>
                        <a:rPr lang="en-US" sz="1400" spc="-15">
                          <a:solidFill>
                            <a:schemeClr val="tx1"/>
                          </a:solidFill>
                          <a:effectLst/>
                        </a:rPr>
                        <a:t>=</a:t>
                      </a:r>
                      <a:r>
                        <a:rPr lang="en-US" sz="1400" spc="-10">
                          <a:solidFill>
                            <a:schemeClr val="tx1"/>
                          </a:solidFill>
                          <a:effectLst/>
                        </a:rPr>
                        <a:t> </a:t>
                      </a:r>
                      <a:r>
                        <a:rPr lang="en-US" sz="1400" spc="-15">
                          <a:solidFill>
                            <a:schemeClr val="tx1"/>
                          </a:solidFill>
                          <a:effectLst/>
                        </a:rPr>
                        <a:t>1,</a:t>
                      </a:r>
                      <a:r>
                        <a:rPr lang="en-US" sz="1400" spc="-10">
                          <a:solidFill>
                            <a:schemeClr val="tx1"/>
                          </a:solidFill>
                          <a:effectLst/>
                        </a:rPr>
                        <a:t> </a:t>
                      </a:r>
                      <a:r>
                        <a:rPr lang="en-US" sz="1400" spc="-114">
                          <a:solidFill>
                            <a:schemeClr val="tx1"/>
                          </a:solidFill>
                          <a:effectLst/>
                        </a:rPr>
                        <a:t>F</a:t>
                      </a:r>
                      <a:r>
                        <a:rPr lang="en-US" sz="1400" spc="-10">
                          <a:solidFill>
                            <a:schemeClr val="tx1"/>
                          </a:solidFill>
                          <a:effectLst/>
                        </a:rPr>
                        <a:t> </a:t>
                      </a:r>
                      <a:r>
                        <a:rPr lang="en-US" sz="1400" spc="-15">
                          <a:solidFill>
                            <a:schemeClr val="tx1"/>
                          </a:solidFill>
                          <a:effectLst/>
                        </a:rPr>
                        <a:t>=</a:t>
                      </a:r>
                      <a:r>
                        <a:rPr lang="en-US" sz="1400" spc="-10">
                          <a:solidFill>
                            <a:schemeClr val="tx1"/>
                          </a:solidFill>
                          <a:effectLst/>
                        </a:rPr>
                        <a:t> </a:t>
                      </a:r>
                      <a:r>
                        <a:rPr lang="en-US" sz="1400" spc="-20">
                          <a:solidFill>
                            <a:schemeClr val="tx1"/>
                          </a:solidFill>
                          <a:effectLst/>
                        </a:rPr>
                        <a:t>0)</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4030334184"/>
                  </a:ext>
                </a:extLst>
              </a:tr>
              <a:tr h="547473">
                <a:tc>
                  <a:txBody>
                    <a:bodyPr/>
                    <a:lstStyle/>
                    <a:p>
                      <a:pPr marL="54610">
                        <a:spcBef>
                          <a:spcPts val="625"/>
                        </a:spcBef>
                        <a:spcAft>
                          <a:spcPts val="0"/>
                        </a:spcAft>
                      </a:pPr>
                      <a:r>
                        <a:rPr lang="en-US" sz="1400" spc="-15">
                          <a:solidFill>
                            <a:schemeClr val="tx1"/>
                          </a:solidFill>
                          <a:effectLst/>
                        </a:rPr>
                        <a:t>Cough</a:t>
                      </a:r>
                      <a:endParaRPr lang="en-US" sz="1400">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5">
                          <a:solidFill>
                            <a:schemeClr val="tx1"/>
                          </a:solidFill>
                          <a:effectLst/>
                        </a:rPr>
                        <a:t>Cough</a:t>
                      </a:r>
                      <a:r>
                        <a:rPr lang="en-US" sz="1400">
                          <a:solidFill>
                            <a:schemeClr val="tx1"/>
                          </a:solidFill>
                          <a:effectLst/>
                        </a:rPr>
                        <a:t>,</a:t>
                      </a:r>
                      <a:r>
                        <a:rPr lang="en-US" sz="1400" spc="-10">
                          <a:solidFill>
                            <a:schemeClr val="tx1"/>
                          </a:solidFill>
                          <a:effectLst/>
                        </a:rPr>
                        <a:t> </a:t>
                      </a:r>
                      <a:r>
                        <a:rPr lang="en-US" sz="1400" spc="-5">
                          <a:solidFill>
                            <a:schemeClr val="tx1"/>
                          </a:solidFill>
                          <a:effectLst/>
                        </a:rPr>
                        <a:t>prio</a:t>
                      </a:r>
                      <a:r>
                        <a:rPr lang="en-US" sz="1400">
                          <a:solidFill>
                            <a:schemeClr val="tx1"/>
                          </a:solidFill>
                          <a:effectLst/>
                        </a:rPr>
                        <a:t>r</a:t>
                      </a:r>
                      <a:r>
                        <a:rPr lang="en-US" sz="1400" spc="-10">
                          <a:solidFill>
                            <a:schemeClr val="tx1"/>
                          </a:solidFill>
                          <a:effectLst/>
                        </a:rPr>
                        <a:t> </a:t>
                      </a:r>
                      <a:r>
                        <a:rPr lang="en-US" sz="1400" spc="-5">
                          <a:solidFill>
                            <a:schemeClr val="tx1"/>
                          </a:solidFill>
                          <a:effectLst/>
                        </a:rPr>
                        <a:t>t</a:t>
                      </a:r>
                      <a:r>
                        <a:rPr lang="en-US" sz="1400">
                          <a:solidFill>
                            <a:schemeClr val="tx1"/>
                          </a:solidFill>
                          <a:effectLst/>
                        </a:rPr>
                        <a:t>o</a:t>
                      </a:r>
                      <a:r>
                        <a:rPr lang="en-US" sz="1400" spc="-10">
                          <a:solidFill>
                            <a:schemeClr val="tx1"/>
                          </a:solidFill>
                          <a:effectLst/>
                        </a:rPr>
                        <a:t> </a:t>
                      </a:r>
                      <a:r>
                        <a:rPr lang="en-US" sz="1400" spc="-5">
                          <a:solidFill>
                            <a:schemeClr val="tx1"/>
                          </a:solidFill>
                          <a:effectLst/>
                        </a:rPr>
                        <a:t>surger</a:t>
                      </a:r>
                      <a:r>
                        <a:rPr lang="en-US" sz="1400">
                          <a:solidFill>
                            <a:schemeClr val="tx1"/>
                          </a:solidFill>
                          <a:effectLst/>
                        </a:rPr>
                        <a:t>y</a:t>
                      </a:r>
                      <a:r>
                        <a:rPr lang="en-US" sz="1400" spc="-10">
                          <a:solidFill>
                            <a:schemeClr val="tx1"/>
                          </a:solidFill>
                          <a:effectLst/>
                        </a:rPr>
                        <a:t> </a:t>
                      </a:r>
                      <a:r>
                        <a:rPr lang="en-US" sz="1400" spc="-5">
                          <a:solidFill>
                            <a:schemeClr val="tx1"/>
                          </a:solidFill>
                          <a:effectLst/>
                        </a:rPr>
                        <a:t>(</a:t>
                      </a:r>
                      <a:r>
                        <a:rPr lang="en-US" sz="1400">
                          <a:solidFill>
                            <a:schemeClr val="tx1"/>
                          </a:solidFill>
                          <a:effectLst/>
                        </a:rPr>
                        <a:t>T</a:t>
                      </a:r>
                      <a:r>
                        <a:rPr lang="en-US" sz="1400" spc="-15">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1</a:t>
                      </a:r>
                      <a:r>
                        <a:rPr lang="en-US" sz="1400">
                          <a:solidFill>
                            <a:schemeClr val="tx1"/>
                          </a:solidFill>
                          <a:effectLst/>
                        </a:rPr>
                        <a:t>,</a:t>
                      </a:r>
                      <a:r>
                        <a:rPr lang="en-US" sz="1400" spc="-10">
                          <a:solidFill>
                            <a:schemeClr val="tx1"/>
                          </a:solidFill>
                          <a:effectLst/>
                        </a:rPr>
                        <a:t> </a:t>
                      </a:r>
                      <a:r>
                        <a:rPr lang="en-US" sz="1400">
                          <a:solidFill>
                            <a:schemeClr val="tx1"/>
                          </a:solidFill>
                          <a:effectLst/>
                        </a:rPr>
                        <a:t>F</a:t>
                      </a:r>
                      <a:r>
                        <a:rPr lang="en-US" sz="1400" spc="-10">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0)</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1187129233"/>
                  </a:ext>
                </a:extLst>
              </a:tr>
            </a:tbl>
          </a:graphicData>
        </a:graphic>
      </p:graphicFrame>
    </p:spTree>
    <p:extLst>
      <p:ext uri="{BB962C8B-B14F-4D97-AF65-F5344CB8AC3E}">
        <p14:creationId xmlns:p14="http://schemas.microsoft.com/office/powerpoint/2010/main" val="150311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Date Placeholder 18">
            <a:extLst>
              <a:ext uri="{FF2B5EF4-FFF2-40B4-BE49-F238E27FC236}">
                <a16:creationId xmlns:a16="http://schemas.microsoft.com/office/drawing/2014/main" id="{3ABD9A3F-A721-A2BA-B635-D8647450B191}"/>
              </a:ext>
            </a:extLst>
          </p:cNvPr>
          <p:cNvSpPr>
            <a:spLocks noGrp="1"/>
          </p:cNvSpPr>
          <p:nvPr>
            <p:ph type="dt" sz="half" idx="10"/>
          </p:nvPr>
        </p:nvSpPr>
        <p:spPr/>
        <p:txBody>
          <a:bodyPr/>
          <a:lstStyle/>
          <a:p>
            <a:r>
              <a:rPr lang="en-US"/>
              <a:t>20XX</a:t>
            </a:r>
          </a:p>
        </p:txBody>
      </p:sp>
      <p:sp>
        <p:nvSpPr>
          <p:cNvPr id="20" name="Footer Placeholder 19">
            <a:extLst>
              <a:ext uri="{FF2B5EF4-FFF2-40B4-BE49-F238E27FC236}">
                <a16:creationId xmlns:a16="http://schemas.microsoft.com/office/drawing/2014/main" id="{4484D83C-8928-99C5-C5F1-699EC90E75E1}"/>
              </a:ext>
            </a:extLst>
          </p:cNvPr>
          <p:cNvSpPr>
            <a:spLocks noGrp="1"/>
          </p:cNvSpPr>
          <p:nvPr>
            <p:ph type="ftr" sz="quarter" idx="11"/>
          </p:nvPr>
        </p:nvSpPr>
        <p:spPr/>
        <p:txBody>
          <a:bodyPr/>
          <a:lstStyle/>
          <a:p>
            <a:r>
              <a:rPr lang="en-US"/>
              <a:t>Pitch Deck</a:t>
            </a:r>
          </a:p>
        </p:txBody>
      </p:sp>
      <p:sp>
        <p:nvSpPr>
          <p:cNvPr id="21" name="Slide Number Placeholder 20">
            <a:extLst>
              <a:ext uri="{FF2B5EF4-FFF2-40B4-BE49-F238E27FC236}">
                <a16:creationId xmlns:a16="http://schemas.microsoft.com/office/drawing/2014/main" id="{E61830F9-D2DF-1A0C-122B-1A15EFC07458}"/>
              </a:ext>
            </a:extLst>
          </p:cNvPr>
          <p:cNvSpPr>
            <a:spLocks noGrp="1"/>
          </p:cNvSpPr>
          <p:nvPr>
            <p:ph type="sldNum" sz="quarter" idx="12"/>
          </p:nvPr>
        </p:nvSpPr>
        <p:spPr/>
        <p:txBody>
          <a:bodyPr/>
          <a:lstStyle/>
          <a:p>
            <a:fld id="{B5CEABB6-07DC-46E8-9B57-56EC44A396E5}" type="slidenum">
              <a:rPr lang="en-US" smtClean="0"/>
              <a:t>8</a:t>
            </a:fld>
            <a:endParaRPr lang="en-US"/>
          </a:p>
        </p:txBody>
      </p:sp>
      <p:graphicFrame>
        <p:nvGraphicFramePr>
          <p:cNvPr id="3" name="Table 2">
            <a:extLst>
              <a:ext uri="{FF2B5EF4-FFF2-40B4-BE49-F238E27FC236}">
                <a16:creationId xmlns:a16="http://schemas.microsoft.com/office/drawing/2014/main" id="{A8EFDB25-EB99-F7A3-CC94-526CE5FCF977}"/>
              </a:ext>
            </a:extLst>
          </p:cNvPr>
          <p:cNvGraphicFramePr>
            <a:graphicFrameLocks noGrp="1"/>
          </p:cNvGraphicFramePr>
          <p:nvPr>
            <p:extLst>
              <p:ext uri="{D42A27DB-BD31-4B8C-83A1-F6EECF244321}">
                <p14:modId xmlns:p14="http://schemas.microsoft.com/office/powerpoint/2010/main" val="1566274318"/>
              </p:ext>
            </p:extLst>
          </p:nvPr>
        </p:nvGraphicFramePr>
        <p:xfrm>
          <a:off x="868101" y="829518"/>
          <a:ext cx="10597778" cy="5398890"/>
        </p:xfrm>
        <a:graphic>
          <a:graphicData uri="http://schemas.openxmlformats.org/drawingml/2006/table">
            <a:tbl>
              <a:tblPr firstRow="1" bandRow="1">
                <a:tableStyleId>{5C22544A-7EE6-4342-B048-85BDC9FD1C3A}</a:tableStyleId>
              </a:tblPr>
              <a:tblGrid>
                <a:gridCol w="2272087">
                  <a:extLst>
                    <a:ext uri="{9D8B030D-6E8A-4147-A177-3AD203B41FA5}">
                      <a16:colId xmlns:a16="http://schemas.microsoft.com/office/drawing/2014/main" val="3755033446"/>
                    </a:ext>
                  </a:extLst>
                </a:gridCol>
                <a:gridCol w="8325691">
                  <a:extLst>
                    <a:ext uri="{9D8B030D-6E8A-4147-A177-3AD203B41FA5}">
                      <a16:colId xmlns:a16="http://schemas.microsoft.com/office/drawing/2014/main" val="3062503282"/>
                    </a:ext>
                  </a:extLst>
                </a:gridCol>
              </a:tblGrid>
              <a:tr h="539889">
                <a:tc>
                  <a:txBody>
                    <a:bodyPr/>
                    <a:lstStyle/>
                    <a:p>
                      <a:pPr marL="81915">
                        <a:spcBef>
                          <a:spcPts val="625"/>
                        </a:spcBef>
                        <a:spcAft>
                          <a:spcPts val="0"/>
                        </a:spcAft>
                      </a:pPr>
                      <a:r>
                        <a:rPr lang="en-US" sz="1600" spc="55">
                          <a:solidFill>
                            <a:schemeClr val="tx1"/>
                          </a:solidFill>
                          <a:effectLst/>
                        </a:rPr>
                        <a:t>Attribute</a:t>
                      </a:r>
                      <a:endParaRPr lang="en-US" sz="1600">
                        <a:solidFill>
                          <a:schemeClr val="tx1"/>
                        </a:solidFill>
                        <a:effectLst/>
                      </a:endParaRPr>
                    </a:p>
                  </a:txBody>
                  <a:tcPr marL="0" marR="0" marT="0" marB="0" anchor="ctr">
                    <a:solidFill>
                      <a:schemeClr val="accent5">
                        <a:lumMod val="40000"/>
                        <a:lumOff val="60000"/>
                      </a:schemeClr>
                    </a:solidFill>
                  </a:tcPr>
                </a:tc>
                <a:tc>
                  <a:txBody>
                    <a:bodyPr/>
                    <a:lstStyle/>
                    <a:p>
                      <a:pPr marL="81915">
                        <a:spcBef>
                          <a:spcPts val="625"/>
                        </a:spcBef>
                        <a:spcAft>
                          <a:spcPts val="0"/>
                        </a:spcAft>
                      </a:pPr>
                      <a:r>
                        <a:rPr lang="en-US" sz="1600" spc="20">
                          <a:solidFill>
                            <a:schemeClr val="tx1"/>
                          </a:solidFill>
                          <a:effectLst/>
                        </a:rPr>
                        <a:t>Description</a:t>
                      </a:r>
                      <a:endParaRPr lang="en-US" sz="1600">
                        <a:solidFill>
                          <a:schemeClr val="tx1"/>
                        </a:solidFill>
                        <a:effectLst/>
                      </a:endParaRPr>
                    </a:p>
                  </a:txBody>
                  <a:tcPr marL="0" marR="0" marT="0" marB="0" anchor="ctr">
                    <a:solidFill>
                      <a:schemeClr val="accent5">
                        <a:lumMod val="40000"/>
                        <a:lumOff val="60000"/>
                      </a:schemeClr>
                    </a:solidFill>
                  </a:tcPr>
                </a:tc>
                <a:extLst>
                  <a:ext uri="{0D108BD9-81ED-4DB2-BD59-A6C34878D82A}">
                    <a16:rowId xmlns:a16="http://schemas.microsoft.com/office/drawing/2014/main" val="1652233099"/>
                  </a:ext>
                </a:extLst>
              </a:tr>
              <a:tr h="539889">
                <a:tc>
                  <a:txBody>
                    <a:bodyPr/>
                    <a:lstStyle/>
                    <a:p>
                      <a:pPr marL="54610">
                        <a:spcBef>
                          <a:spcPts val="625"/>
                        </a:spcBef>
                        <a:spcAft>
                          <a:spcPts val="0"/>
                        </a:spcAft>
                      </a:pPr>
                      <a:r>
                        <a:rPr lang="en-US" sz="1400" spc="10">
                          <a:solidFill>
                            <a:schemeClr val="tx1"/>
                          </a:solidFill>
                          <a:effectLst/>
                        </a:rPr>
                        <a:t>Weakness</a:t>
                      </a:r>
                      <a:endParaRPr lang="en-US" sz="1400">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5">
                          <a:solidFill>
                            <a:schemeClr val="tx1"/>
                          </a:solidFill>
                          <a:effectLst/>
                        </a:rPr>
                        <a:t>Weakness</a:t>
                      </a:r>
                      <a:r>
                        <a:rPr lang="en-US" sz="1400">
                          <a:solidFill>
                            <a:schemeClr val="tx1"/>
                          </a:solidFill>
                          <a:effectLst/>
                        </a:rPr>
                        <a:t>,</a:t>
                      </a:r>
                      <a:r>
                        <a:rPr lang="en-US" sz="1400" spc="-10">
                          <a:solidFill>
                            <a:schemeClr val="tx1"/>
                          </a:solidFill>
                          <a:effectLst/>
                        </a:rPr>
                        <a:t> </a:t>
                      </a:r>
                      <a:r>
                        <a:rPr lang="en-US" sz="1400" spc="-5">
                          <a:solidFill>
                            <a:schemeClr val="tx1"/>
                          </a:solidFill>
                          <a:effectLst/>
                        </a:rPr>
                        <a:t>prio</a:t>
                      </a:r>
                      <a:r>
                        <a:rPr lang="en-US" sz="1400">
                          <a:solidFill>
                            <a:schemeClr val="tx1"/>
                          </a:solidFill>
                          <a:effectLst/>
                        </a:rPr>
                        <a:t>r</a:t>
                      </a:r>
                      <a:r>
                        <a:rPr lang="en-US" sz="1400" spc="-10">
                          <a:solidFill>
                            <a:schemeClr val="tx1"/>
                          </a:solidFill>
                          <a:effectLst/>
                        </a:rPr>
                        <a:t> </a:t>
                      </a:r>
                      <a:r>
                        <a:rPr lang="en-US" sz="1400" spc="-5">
                          <a:solidFill>
                            <a:schemeClr val="tx1"/>
                          </a:solidFill>
                          <a:effectLst/>
                        </a:rPr>
                        <a:t>t</a:t>
                      </a:r>
                      <a:r>
                        <a:rPr lang="en-US" sz="1400">
                          <a:solidFill>
                            <a:schemeClr val="tx1"/>
                          </a:solidFill>
                          <a:effectLst/>
                        </a:rPr>
                        <a:t>o</a:t>
                      </a:r>
                      <a:r>
                        <a:rPr lang="en-US" sz="1400" spc="-10">
                          <a:solidFill>
                            <a:schemeClr val="tx1"/>
                          </a:solidFill>
                          <a:effectLst/>
                        </a:rPr>
                        <a:t> </a:t>
                      </a:r>
                      <a:r>
                        <a:rPr lang="en-US" sz="1400" spc="-5">
                          <a:solidFill>
                            <a:schemeClr val="tx1"/>
                          </a:solidFill>
                          <a:effectLst/>
                        </a:rPr>
                        <a:t>surger</a:t>
                      </a:r>
                      <a:r>
                        <a:rPr lang="en-US" sz="1400">
                          <a:solidFill>
                            <a:schemeClr val="tx1"/>
                          </a:solidFill>
                          <a:effectLst/>
                        </a:rPr>
                        <a:t>y</a:t>
                      </a:r>
                      <a:r>
                        <a:rPr lang="en-US" sz="1400" spc="-10">
                          <a:solidFill>
                            <a:schemeClr val="tx1"/>
                          </a:solidFill>
                          <a:effectLst/>
                        </a:rPr>
                        <a:t> </a:t>
                      </a:r>
                      <a:r>
                        <a:rPr lang="en-US" sz="1400" spc="-5">
                          <a:solidFill>
                            <a:schemeClr val="tx1"/>
                          </a:solidFill>
                          <a:effectLst/>
                        </a:rPr>
                        <a:t>(</a:t>
                      </a:r>
                      <a:r>
                        <a:rPr lang="en-US" sz="1400">
                          <a:solidFill>
                            <a:schemeClr val="tx1"/>
                          </a:solidFill>
                          <a:effectLst/>
                        </a:rPr>
                        <a:t>T</a:t>
                      </a:r>
                      <a:r>
                        <a:rPr lang="en-US" sz="1400" spc="-15">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1</a:t>
                      </a:r>
                      <a:r>
                        <a:rPr lang="en-US" sz="1400">
                          <a:solidFill>
                            <a:schemeClr val="tx1"/>
                          </a:solidFill>
                          <a:effectLst/>
                        </a:rPr>
                        <a:t>,</a:t>
                      </a:r>
                      <a:r>
                        <a:rPr lang="en-US" sz="1400" spc="-10">
                          <a:solidFill>
                            <a:schemeClr val="tx1"/>
                          </a:solidFill>
                          <a:effectLst/>
                        </a:rPr>
                        <a:t> </a:t>
                      </a:r>
                      <a:r>
                        <a:rPr lang="en-US" sz="1400">
                          <a:solidFill>
                            <a:schemeClr val="tx1"/>
                          </a:solidFill>
                          <a:effectLst/>
                        </a:rPr>
                        <a:t>F</a:t>
                      </a:r>
                      <a:r>
                        <a:rPr lang="en-US" sz="1400" spc="-10">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0)</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224105084"/>
                  </a:ext>
                </a:extLst>
              </a:tr>
              <a:tr h="539889">
                <a:tc>
                  <a:txBody>
                    <a:bodyPr/>
                    <a:lstStyle/>
                    <a:p>
                      <a:pPr marL="54610">
                        <a:spcBef>
                          <a:spcPts val="625"/>
                        </a:spcBef>
                        <a:spcAft>
                          <a:spcPts val="0"/>
                        </a:spcAft>
                      </a:pPr>
                      <a:r>
                        <a:rPr lang="en-US" sz="1400" spc="-10">
                          <a:solidFill>
                            <a:schemeClr val="tx1"/>
                          </a:solidFill>
                          <a:effectLst/>
                        </a:rPr>
                        <a:t>Tumor_Size</a:t>
                      </a:r>
                      <a:endParaRPr lang="en-US" sz="1400" err="1">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70">
                          <a:solidFill>
                            <a:schemeClr val="tx1"/>
                          </a:solidFill>
                          <a:effectLst/>
                        </a:rPr>
                        <a:t>T</a:t>
                      </a:r>
                      <a:r>
                        <a:rPr lang="en-US" sz="1400" spc="-10">
                          <a:solidFill>
                            <a:schemeClr val="tx1"/>
                          </a:solidFill>
                          <a:effectLst/>
                        </a:rPr>
                        <a:t> </a:t>
                      </a:r>
                      <a:r>
                        <a:rPr lang="en-US" sz="1400" spc="45">
                          <a:solidFill>
                            <a:schemeClr val="tx1"/>
                          </a:solidFill>
                          <a:effectLst/>
                        </a:rPr>
                        <a:t>in</a:t>
                      </a:r>
                      <a:r>
                        <a:rPr lang="en-US" sz="1400" spc="-10">
                          <a:solidFill>
                            <a:schemeClr val="tx1"/>
                          </a:solidFill>
                          <a:effectLst/>
                        </a:rPr>
                        <a:t> </a:t>
                      </a:r>
                      <a:r>
                        <a:rPr lang="en-US" sz="1400" spc="10">
                          <a:solidFill>
                            <a:schemeClr val="tx1"/>
                          </a:solidFill>
                          <a:effectLst/>
                        </a:rPr>
                        <a:t>clinical</a:t>
                      </a:r>
                      <a:r>
                        <a:rPr lang="en-US" sz="1400" spc="-10">
                          <a:solidFill>
                            <a:schemeClr val="tx1"/>
                          </a:solidFill>
                          <a:effectLst/>
                        </a:rPr>
                        <a:t> </a:t>
                      </a:r>
                      <a:r>
                        <a:rPr lang="en-US" sz="1400" spc="10">
                          <a:solidFill>
                            <a:schemeClr val="tx1"/>
                          </a:solidFill>
                          <a:effectLst/>
                        </a:rPr>
                        <a:t>TNM</a:t>
                      </a:r>
                      <a:r>
                        <a:rPr lang="en-US" sz="1400" spc="-5">
                          <a:solidFill>
                            <a:schemeClr val="tx1"/>
                          </a:solidFill>
                          <a:effectLst/>
                        </a:rPr>
                        <a:t> </a:t>
                      </a:r>
                      <a:r>
                        <a:rPr lang="en-US" sz="1400" spc="-15">
                          <a:solidFill>
                            <a:schemeClr val="tx1"/>
                          </a:solidFill>
                          <a:effectLst/>
                        </a:rPr>
                        <a:t>-</a:t>
                      </a:r>
                      <a:r>
                        <a:rPr lang="en-US" sz="1400" spc="-10">
                          <a:solidFill>
                            <a:schemeClr val="tx1"/>
                          </a:solidFill>
                          <a:effectLst/>
                        </a:rPr>
                        <a:t> </a:t>
                      </a:r>
                      <a:r>
                        <a:rPr lang="en-US" sz="1400" spc="-15">
                          <a:solidFill>
                            <a:schemeClr val="tx1"/>
                          </a:solidFill>
                          <a:effectLst/>
                        </a:rPr>
                        <a:t>size</a:t>
                      </a:r>
                      <a:r>
                        <a:rPr lang="en-US" sz="1400" spc="-5">
                          <a:solidFill>
                            <a:schemeClr val="tx1"/>
                          </a:solidFill>
                          <a:effectLst/>
                        </a:rPr>
                        <a:t> </a:t>
                      </a:r>
                      <a:r>
                        <a:rPr lang="en-US" sz="1400" spc="65">
                          <a:solidFill>
                            <a:schemeClr val="tx1"/>
                          </a:solidFill>
                          <a:effectLst/>
                        </a:rPr>
                        <a:t>of</a:t>
                      </a:r>
                      <a:r>
                        <a:rPr lang="en-US" sz="1400" spc="-5">
                          <a:solidFill>
                            <a:schemeClr val="tx1"/>
                          </a:solidFill>
                          <a:effectLst/>
                        </a:rPr>
                        <a:t> </a:t>
                      </a:r>
                      <a:r>
                        <a:rPr lang="en-US" sz="1400" spc="50">
                          <a:solidFill>
                            <a:schemeClr val="tx1"/>
                          </a:solidFill>
                          <a:effectLst/>
                        </a:rPr>
                        <a:t>the</a:t>
                      </a:r>
                      <a:r>
                        <a:rPr lang="en-US" sz="1400" spc="-10">
                          <a:solidFill>
                            <a:schemeClr val="tx1"/>
                          </a:solidFill>
                          <a:effectLst/>
                        </a:rPr>
                        <a:t> </a:t>
                      </a:r>
                      <a:r>
                        <a:rPr lang="en-US" sz="1400" spc="35">
                          <a:solidFill>
                            <a:schemeClr val="tx1"/>
                          </a:solidFill>
                          <a:effectLst/>
                        </a:rPr>
                        <a:t>original</a:t>
                      </a:r>
                      <a:r>
                        <a:rPr lang="en-US" sz="1400" spc="-5">
                          <a:solidFill>
                            <a:schemeClr val="tx1"/>
                          </a:solidFill>
                          <a:effectLst/>
                        </a:rPr>
                        <a:t> </a:t>
                      </a:r>
                      <a:r>
                        <a:rPr lang="en-US" sz="1400" spc="55">
                          <a:solidFill>
                            <a:schemeClr val="tx1"/>
                          </a:solidFill>
                          <a:effectLst/>
                        </a:rPr>
                        <a:t>tumor,</a:t>
                      </a:r>
                      <a:r>
                        <a:rPr lang="en-US" sz="1400" spc="-10">
                          <a:solidFill>
                            <a:schemeClr val="tx1"/>
                          </a:solidFill>
                          <a:effectLst/>
                        </a:rPr>
                        <a:t> </a:t>
                      </a:r>
                      <a:r>
                        <a:rPr lang="en-US" sz="1400" spc="15">
                          <a:solidFill>
                            <a:schemeClr val="tx1"/>
                          </a:solidFill>
                          <a:effectLst/>
                        </a:rPr>
                        <a:t>1</a:t>
                      </a:r>
                      <a:r>
                        <a:rPr lang="en-US" sz="1400" spc="-5">
                          <a:solidFill>
                            <a:schemeClr val="tx1"/>
                          </a:solidFill>
                          <a:effectLst/>
                        </a:rPr>
                        <a:t> </a:t>
                      </a:r>
                      <a:r>
                        <a:rPr lang="en-US" sz="1400" spc="5">
                          <a:solidFill>
                            <a:schemeClr val="tx1"/>
                          </a:solidFill>
                          <a:effectLst/>
                        </a:rPr>
                        <a:t>(smallest)</a:t>
                      </a:r>
                      <a:r>
                        <a:rPr lang="en-US" sz="1400" spc="-10">
                          <a:solidFill>
                            <a:schemeClr val="tx1"/>
                          </a:solidFill>
                          <a:effectLst/>
                        </a:rPr>
                        <a:t> </a:t>
                      </a:r>
                      <a:r>
                        <a:rPr lang="en-US" sz="1400" spc="70">
                          <a:solidFill>
                            <a:schemeClr val="tx1"/>
                          </a:solidFill>
                          <a:effectLst/>
                        </a:rPr>
                        <a:t>to</a:t>
                      </a:r>
                      <a:r>
                        <a:rPr lang="en-US" sz="1400" spc="-10">
                          <a:solidFill>
                            <a:schemeClr val="tx1"/>
                          </a:solidFill>
                          <a:effectLst/>
                        </a:rPr>
                        <a:t> </a:t>
                      </a:r>
                      <a:r>
                        <a:rPr lang="en-US" sz="1400" spc="15">
                          <a:solidFill>
                            <a:schemeClr val="tx1"/>
                          </a:solidFill>
                          <a:effectLst/>
                        </a:rPr>
                        <a:t>4</a:t>
                      </a:r>
                      <a:r>
                        <a:rPr lang="en-US" sz="1400" spc="-5">
                          <a:solidFill>
                            <a:schemeClr val="tx1"/>
                          </a:solidFill>
                          <a:effectLst/>
                        </a:rPr>
                        <a:t> </a:t>
                      </a:r>
                      <a:r>
                        <a:rPr lang="en-US" sz="1400" spc="5">
                          <a:solidFill>
                            <a:schemeClr val="tx1"/>
                          </a:solidFill>
                          <a:effectLst/>
                        </a:rPr>
                        <a:t>(largest)</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2421347447"/>
                  </a:ext>
                </a:extLst>
              </a:tr>
              <a:tr h="539889">
                <a:tc>
                  <a:txBody>
                    <a:bodyPr/>
                    <a:lstStyle/>
                    <a:p>
                      <a:pPr marL="54610">
                        <a:spcBef>
                          <a:spcPts val="625"/>
                        </a:spcBef>
                        <a:spcAft>
                          <a:spcPts val="0"/>
                        </a:spcAft>
                      </a:pPr>
                      <a:r>
                        <a:rPr lang="en-US" sz="1400" spc="20">
                          <a:solidFill>
                            <a:schemeClr val="tx1"/>
                          </a:solidFill>
                          <a:effectLst/>
                        </a:rPr>
                        <a:t>Diabetes_Mellitus</a:t>
                      </a:r>
                      <a:endParaRPr lang="en-US" sz="1400" err="1">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5">
                          <a:solidFill>
                            <a:schemeClr val="tx1"/>
                          </a:solidFill>
                          <a:effectLst/>
                        </a:rPr>
                        <a:t>Typ</a:t>
                      </a:r>
                      <a:r>
                        <a:rPr lang="en-US" sz="1400">
                          <a:solidFill>
                            <a:schemeClr val="tx1"/>
                          </a:solidFill>
                          <a:effectLst/>
                        </a:rPr>
                        <a:t>e</a:t>
                      </a:r>
                      <a:r>
                        <a:rPr lang="en-US" sz="1400" spc="-10">
                          <a:solidFill>
                            <a:schemeClr val="tx1"/>
                          </a:solidFill>
                          <a:effectLst/>
                        </a:rPr>
                        <a:t> </a:t>
                      </a:r>
                      <a:r>
                        <a:rPr lang="en-US" sz="1400">
                          <a:solidFill>
                            <a:schemeClr val="tx1"/>
                          </a:solidFill>
                          <a:effectLst/>
                        </a:rPr>
                        <a:t>2</a:t>
                      </a:r>
                      <a:r>
                        <a:rPr lang="en-US" sz="1400" spc="-10">
                          <a:solidFill>
                            <a:schemeClr val="tx1"/>
                          </a:solidFill>
                          <a:effectLst/>
                        </a:rPr>
                        <a:t> </a:t>
                      </a:r>
                      <a:r>
                        <a:rPr lang="en-US" sz="1400" spc="-5">
                          <a:solidFill>
                            <a:schemeClr val="tx1"/>
                          </a:solidFill>
                          <a:effectLst/>
                        </a:rPr>
                        <a:t>diabete</a:t>
                      </a:r>
                      <a:r>
                        <a:rPr lang="en-US" sz="1400">
                          <a:solidFill>
                            <a:schemeClr val="tx1"/>
                          </a:solidFill>
                          <a:effectLst/>
                        </a:rPr>
                        <a:t>s</a:t>
                      </a:r>
                      <a:r>
                        <a:rPr lang="en-US" sz="1400" spc="-10">
                          <a:solidFill>
                            <a:schemeClr val="tx1"/>
                          </a:solidFill>
                          <a:effectLst/>
                        </a:rPr>
                        <a:t> </a:t>
                      </a:r>
                      <a:r>
                        <a:rPr lang="en-US" sz="1400" spc="-5">
                          <a:solidFill>
                            <a:schemeClr val="tx1"/>
                          </a:solidFill>
                          <a:effectLst/>
                        </a:rPr>
                        <a:t>mellitu</a:t>
                      </a:r>
                      <a:r>
                        <a:rPr lang="en-US" sz="1400">
                          <a:solidFill>
                            <a:schemeClr val="tx1"/>
                          </a:solidFill>
                          <a:effectLst/>
                        </a:rPr>
                        <a:t>s</a:t>
                      </a:r>
                      <a:r>
                        <a:rPr lang="en-US" sz="1400" spc="-10">
                          <a:solidFill>
                            <a:schemeClr val="tx1"/>
                          </a:solidFill>
                          <a:effectLst/>
                        </a:rPr>
                        <a:t> </a:t>
                      </a:r>
                      <a:r>
                        <a:rPr lang="en-US" sz="1400" spc="-5">
                          <a:solidFill>
                            <a:schemeClr val="tx1"/>
                          </a:solidFill>
                          <a:effectLst/>
                        </a:rPr>
                        <a:t>(</a:t>
                      </a:r>
                      <a:r>
                        <a:rPr lang="en-US" sz="1400">
                          <a:solidFill>
                            <a:schemeClr val="tx1"/>
                          </a:solidFill>
                          <a:effectLst/>
                        </a:rPr>
                        <a:t>T</a:t>
                      </a:r>
                      <a:r>
                        <a:rPr lang="en-US" sz="1400" spc="-15">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1</a:t>
                      </a:r>
                      <a:r>
                        <a:rPr lang="en-US" sz="1400">
                          <a:solidFill>
                            <a:schemeClr val="tx1"/>
                          </a:solidFill>
                          <a:effectLst/>
                        </a:rPr>
                        <a:t>,</a:t>
                      </a:r>
                      <a:r>
                        <a:rPr lang="en-US" sz="1400" spc="-10">
                          <a:solidFill>
                            <a:schemeClr val="tx1"/>
                          </a:solidFill>
                          <a:effectLst/>
                        </a:rPr>
                        <a:t> </a:t>
                      </a:r>
                      <a:r>
                        <a:rPr lang="en-US" sz="1400">
                          <a:solidFill>
                            <a:schemeClr val="tx1"/>
                          </a:solidFill>
                          <a:effectLst/>
                        </a:rPr>
                        <a:t>F</a:t>
                      </a:r>
                      <a:r>
                        <a:rPr lang="en-US" sz="1400" spc="-10">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0)</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3457843418"/>
                  </a:ext>
                </a:extLst>
              </a:tr>
              <a:tr h="539889">
                <a:tc>
                  <a:txBody>
                    <a:bodyPr/>
                    <a:lstStyle/>
                    <a:p>
                      <a:pPr marL="54610">
                        <a:spcBef>
                          <a:spcPts val="625"/>
                        </a:spcBef>
                        <a:spcAft>
                          <a:spcPts val="0"/>
                        </a:spcAft>
                      </a:pPr>
                      <a:r>
                        <a:rPr lang="en-US" sz="1400" spc="20">
                          <a:solidFill>
                            <a:schemeClr val="tx1"/>
                          </a:solidFill>
                          <a:effectLst/>
                        </a:rPr>
                        <a:t>MI_6mo</a:t>
                      </a:r>
                      <a:endParaRPr lang="en-US" sz="1400">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25">
                          <a:solidFill>
                            <a:schemeClr val="tx1"/>
                          </a:solidFill>
                          <a:effectLst/>
                        </a:rPr>
                        <a:t>Myocardial</a:t>
                      </a:r>
                      <a:r>
                        <a:rPr lang="en-US" sz="1400" spc="-10">
                          <a:solidFill>
                            <a:schemeClr val="tx1"/>
                          </a:solidFill>
                          <a:effectLst/>
                        </a:rPr>
                        <a:t> </a:t>
                      </a:r>
                      <a:r>
                        <a:rPr lang="en-US" sz="1400" spc="40">
                          <a:solidFill>
                            <a:schemeClr val="tx1"/>
                          </a:solidFill>
                          <a:effectLst/>
                        </a:rPr>
                        <a:t>Infarction</a:t>
                      </a:r>
                      <a:r>
                        <a:rPr lang="en-US" sz="1400" spc="-5">
                          <a:solidFill>
                            <a:schemeClr val="tx1"/>
                          </a:solidFill>
                          <a:effectLst/>
                        </a:rPr>
                        <a:t> </a:t>
                      </a:r>
                      <a:r>
                        <a:rPr lang="en-US" sz="1400" spc="20">
                          <a:solidFill>
                            <a:schemeClr val="tx1"/>
                          </a:solidFill>
                          <a:effectLst/>
                        </a:rPr>
                        <a:t>(Heart</a:t>
                      </a:r>
                      <a:r>
                        <a:rPr lang="en-US" sz="1400" spc="-15">
                          <a:solidFill>
                            <a:schemeClr val="tx1"/>
                          </a:solidFill>
                          <a:effectLst/>
                        </a:rPr>
                        <a:t> </a:t>
                      </a:r>
                      <a:r>
                        <a:rPr lang="en-US" sz="1400" spc="5">
                          <a:solidFill>
                            <a:schemeClr val="tx1"/>
                          </a:solidFill>
                          <a:effectLst/>
                        </a:rPr>
                        <a:t>Attack)</a:t>
                      </a:r>
                      <a:r>
                        <a:rPr lang="en-US" sz="1400" spc="-5">
                          <a:solidFill>
                            <a:schemeClr val="tx1"/>
                          </a:solidFill>
                          <a:effectLst/>
                        </a:rPr>
                        <a:t> </a:t>
                      </a:r>
                      <a:r>
                        <a:rPr lang="en-US" sz="1400" spc="65">
                          <a:solidFill>
                            <a:schemeClr val="tx1"/>
                          </a:solidFill>
                          <a:effectLst/>
                        </a:rPr>
                        <a:t>up</a:t>
                      </a:r>
                      <a:r>
                        <a:rPr lang="en-US" sz="1400" spc="-5">
                          <a:solidFill>
                            <a:schemeClr val="tx1"/>
                          </a:solidFill>
                          <a:effectLst/>
                        </a:rPr>
                        <a:t> </a:t>
                      </a:r>
                      <a:r>
                        <a:rPr lang="en-US" sz="1400" spc="70">
                          <a:solidFill>
                            <a:schemeClr val="tx1"/>
                          </a:solidFill>
                          <a:effectLst/>
                        </a:rPr>
                        <a:t>to</a:t>
                      </a:r>
                      <a:r>
                        <a:rPr lang="en-US" sz="1400" spc="-10">
                          <a:solidFill>
                            <a:schemeClr val="tx1"/>
                          </a:solidFill>
                          <a:effectLst/>
                        </a:rPr>
                        <a:t> </a:t>
                      </a:r>
                      <a:r>
                        <a:rPr lang="en-US" sz="1400" spc="15">
                          <a:solidFill>
                            <a:schemeClr val="tx1"/>
                          </a:solidFill>
                          <a:effectLst/>
                        </a:rPr>
                        <a:t>6</a:t>
                      </a:r>
                      <a:r>
                        <a:rPr lang="en-US" sz="1400" spc="-5">
                          <a:solidFill>
                            <a:schemeClr val="tx1"/>
                          </a:solidFill>
                          <a:effectLst/>
                        </a:rPr>
                        <a:t> </a:t>
                      </a:r>
                      <a:r>
                        <a:rPr lang="en-US" sz="1400" spc="55">
                          <a:solidFill>
                            <a:schemeClr val="tx1"/>
                          </a:solidFill>
                          <a:effectLst/>
                        </a:rPr>
                        <a:t>months</a:t>
                      </a:r>
                      <a:r>
                        <a:rPr lang="en-US" sz="1400" spc="-5">
                          <a:solidFill>
                            <a:schemeClr val="tx1"/>
                          </a:solidFill>
                          <a:effectLst/>
                        </a:rPr>
                        <a:t> </a:t>
                      </a:r>
                      <a:r>
                        <a:rPr lang="en-US" sz="1400" spc="60">
                          <a:solidFill>
                            <a:schemeClr val="tx1"/>
                          </a:solidFill>
                          <a:effectLst/>
                        </a:rPr>
                        <a:t>prior</a:t>
                      </a:r>
                      <a:r>
                        <a:rPr lang="en-US" sz="1400" spc="-10">
                          <a:solidFill>
                            <a:schemeClr val="tx1"/>
                          </a:solidFill>
                          <a:effectLst/>
                        </a:rPr>
                        <a:t> </a:t>
                      </a:r>
                      <a:r>
                        <a:rPr lang="en-US" sz="1400" spc="-60">
                          <a:solidFill>
                            <a:schemeClr val="tx1"/>
                          </a:solidFill>
                          <a:effectLst/>
                        </a:rPr>
                        <a:t>(T</a:t>
                      </a:r>
                      <a:r>
                        <a:rPr lang="en-US" sz="1400" spc="-10">
                          <a:solidFill>
                            <a:schemeClr val="tx1"/>
                          </a:solidFill>
                          <a:effectLst/>
                        </a:rPr>
                        <a:t> </a:t>
                      </a:r>
                      <a:r>
                        <a:rPr lang="en-US" sz="1400" spc="-15">
                          <a:solidFill>
                            <a:schemeClr val="tx1"/>
                          </a:solidFill>
                          <a:effectLst/>
                        </a:rPr>
                        <a:t>=</a:t>
                      </a:r>
                      <a:r>
                        <a:rPr lang="en-US" sz="1400" spc="-5">
                          <a:solidFill>
                            <a:schemeClr val="tx1"/>
                          </a:solidFill>
                          <a:effectLst/>
                        </a:rPr>
                        <a:t> </a:t>
                      </a:r>
                      <a:r>
                        <a:rPr lang="en-US" sz="1400" spc="-15">
                          <a:solidFill>
                            <a:schemeClr val="tx1"/>
                          </a:solidFill>
                          <a:effectLst/>
                        </a:rPr>
                        <a:t>1,</a:t>
                      </a:r>
                      <a:r>
                        <a:rPr lang="en-US" sz="1400" spc="-10">
                          <a:solidFill>
                            <a:schemeClr val="tx1"/>
                          </a:solidFill>
                          <a:effectLst/>
                        </a:rPr>
                        <a:t> </a:t>
                      </a:r>
                      <a:r>
                        <a:rPr lang="en-US" sz="1400" spc="-114">
                          <a:solidFill>
                            <a:schemeClr val="tx1"/>
                          </a:solidFill>
                          <a:effectLst/>
                        </a:rPr>
                        <a:t>F</a:t>
                      </a:r>
                      <a:r>
                        <a:rPr lang="en-US" sz="1400" spc="-5">
                          <a:solidFill>
                            <a:schemeClr val="tx1"/>
                          </a:solidFill>
                          <a:effectLst/>
                        </a:rPr>
                        <a:t> </a:t>
                      </a:r>
                      <a:r>
                        <a:rPr lang="en-US" sz="1400" spc="-15">
                          <a:solidFill>
                            <a:schemeClr val="tx1"/>
                          </a:solidFill>
                          <a:effectLst/>
                        </a:rPr>
                        <a:t>=</a:t>
                      </a:r>
                      <a:r>
                        <a:rPr lang="en-US" sz="1400" spc="-5">
                          <a:solidFill>
                            <a:schemeClr val="tx1"/>
                          </a:solidFill>
                          <a:effectLst/>
                        </a:rPr>
                        <a:t> </a:t>
                      </a:r>
                      <a:r>
                        <a:rPr lang="en-US" sz="1400" spc="-20">
                          <a:solidFill>
                            <a:schemeClr val="tx1"/>
                          </a:solidFill>
                          <a:effectLst/>
                        </a:rPr>
                        <a:t>0)</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2703490266"/>
                  </a:ext>
                </a:extLst>
              </a:tr>
              <a:tr h="539889">
                <a:tc>
                  <a:txBody>
                    <a:bodyPr/>
                    <a:lstStyle/>
                    <a:p>
                      <a:pPr marL="54610">
                        <a:spcBef>
                          <a:spcPts val="625"/>
                        </a:spcBef>
                        <a:spcAft>
                          <a:spcPts val="0"/>
                        </a:spcAft>
                      </a:pPr>
                      <a:r>
                        <a:rPr lang="en-US" sz="1400" spc="-30">
                          <a:solidFill>
                            <a:schemeClr val="tx1"/>
                          </a:solidFill>
                          <a:effectLst/>
                        </a:rPr>
                        <a:t>PAD</a:t>
                      </a:r>
                      <a:endParaRPr lang="en-US" sz="1400">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5">
                          <a:solidFill>
                            <a:schemeClr val="tx1"/>
                          </a:solidFill>
                          <a:effectLst/>
                        </a:rPr>
                        <a:t>Periphera</a:t>
                      </a:r>
                      <a:r>
                        <a:rPr lang="en-US" sz="1400">
                          <a:solidFill>
                            <a:schemeClr val="tx1"/>
                          </a:solidFill>
                          <a:effectLst/>
                        </a:rPr>
                        <a:t>l</a:t>
                      </a:r>
                      <a:r>
                        <a:rPr lang="en-US" sz="1400" spc="-10">
                          <a:solidFill>
                            <a:schemeClr val="tx1"/>
                          </a:solidFill>
                          <a:effectLst/>
                        </a:rPr>
                        <a:t> </a:t>
                      </a:r>
                      <a:r>
                        <a:rPr lang="en-US" sz="1400" spc="-5">
                          <a:solidFill>
                            <a:schemeClr val="tx1"/>
                          </a:solidFill>
                          <a:effectLst/>
                        </a:rPr>
                        <a:t>arteria</a:t>
                      </a:r>
                      <a:r>
                        <a:rPr lang="en-US" sz="1400">
                          <a:solidFill>
                            <a:schemeClr val="tx1"/>
                          </a:solidFill>
                          <a:effectLst/>
                        </a:rPr>
                        <a:t>l</a:t>
                      </a:r>
                      <a:r>
                        <a:rPr lang="en-US" sz="1400" spc="-10">
                          <a:solidFill>
                            <a:schemeClr val="tx1"/>
                          </a:solidFill>
                          <a:effectLst/>
                        </a:rPr>
                        <a:t> </a:t>
                      </a:r>
                      <a:r>
                        <a:rPr lang="en-US" sz="1400" spc="-5">
                          <a:solidFill>
                            <a:schemeClr val="tx1"/>
                          </a:solidFill>
                          <a:effectLst/>
                        </a:rPr>
                        <a:t>disease</a:t>
                      </a:r>
                      <a:r>
                        <a:rPr lang="en-US" sz="1400">
                          <a:solidFill>
                            <a:schemeClr val="tx1"/>
                          </a:solidFill>
                          <a:effectLst/>
                        </a:rPr>
                        <a:t>s</a:t>
                      </a:r>
                      <a:r>
                        <a:rPr lang="en-US" sz="1400" spc="-10">
                          <a:solidFill>
                            <a:schemeClr val="tx1"/>
                          </a:solidFill>
                          <a:effectLst/>
                        </a:rPr>
                        <a:t> </a:t>
                      </a:r>
                      <a:r>
                        <a:rPr lang="en-US" sz="1400" spc="-5">
                          <a:solidFill>
                            <a:schemeClr val="tx1"/>
                          </a:solidFill>
                          <a:effectLst/>
                        </a:rPr>
                        <a:t>(</a:t>
                      </a:r>
                      <a:r>
                        <a:rPr lang="en-US" sz="1400">
                          <a:solidFill>
                            <a:schemeClr val="tx1"/>
                          </a:solidFill>
                          <a:effectLst/>
                        </a:rPr>
                        <a:t>T</a:t>
                      </a:r>
                      <a:r>
                        <a:rPr lang="en-US" sz="1400" spc="-15">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1</a:t>
                      </a:r>
                      <a:r>
                        <a:rPr lang="en-US" sz="1400">
                          <a:solidFill>
                            <a:schemeClr val="tx1"/>
                          </a:solidFill>
                          <a:effectLst/>
                        </a:rPr>
                        <a:t>,</a:t>
                      </a:r>
                      <a:r>
                        <a:rPr lang="en-US" sz="1400" spc="-10">
                          <a:solidFill>
                            <a:schemeClr val="tx1"/>
                          </a:solidFill>
                          <a:effectLst/>
                        </a:rPr>
                        <a:t> </a:t>
                      </a:r>
                      <a:r>
                        <a:rPr lang="en-US" sz="1400">
                          <a:solidFill>
                            <a:schemeClr val="tx1"/>
                          </a:solidFill>
                          <a:effectLst/>
                        </a:rPr>
                        <a:t>F</a:t>
                      </a:r>
                      <a:r>
                        <a:rPr lang="en-US" sz="1400" spc="-10">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0)</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855935259"/>
                  </a:ext>
                </a:extLst>
              </a:tr>
              <a:tr h="539889">
                <a:tc>
                  <a:txBody>
                    <a:bodyPr/>
                    <a:lstStyle/>
                    <a:p>
                      <a:pPr marL="54610">
                        <a:spcBef>
                          <a:spcPts val="625"/>
                        </a:spcBef>
                        <a:spcAft>
                          <a:spcPts val="0"/>
                        </a:spcAft>
                      </a:pPr>
                      <a:r>
                        <a:rPr lang="en-US" sz="1400" spc="5">
                          <a:solidFill>
                            <a:schemeClr val="tx1"/>
                          </a:solidFill>
                          <a:effectLst/>
                        </a:rPr>
                        <a:t>Smoking</a:t>
                      </a:r>
                      <a:endParaRPr lang="en-US" sz="1400">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5">
                          <a:solidFill>
                            <a:schemeClr val="tx1"/>
                          </a:solidFill>
                          <a:effectLst/>
                        </a:rPr>
                        <a:t>Smokin</a:t>
                      </a:r>
                      <a:r>
                        <a:rPr lang="en-US" sz="1400">
                          <a:solidFill>
                            <a:schemeClr val="tx1"/>
                          </a:solidFill>
                          <a:effectLst/>
                        </a:rPr>
                        <a:t>g</a:t>
                      </a:r>
                      <a:r>
                        <a:rPr lang="en-US" sz="1400" spc="-10">
                          <a:solidFill>
                            <a:schemeClr val="tx1"/>
                          </a:solidFill>
                          <a:effectLst/>
                        </a:rPr>
                        <a:t> </a:t>
                      </a:r>
                      <a:r>
                        <a:rPr lang="en-US" sz="1400" spc="-5">
                          <a:solidFill>
                            <a:schemeClr val="tx1"/>
                          </a:solidFill>
                          <a:effectLst/>
                        </a:rPr>
                        <a:t>(</a:t>
                      </a:r>
                      <a:r>
                        <a:rPr lang="en-US" sz="1400">
                          <a:solidFill>
                            <a:schemeClr val="tx1"/>
                          </a:solidFill>
                          <a:effectLst/>
                        </a:rPr>
                        <a:t>T</a:t>
                      </a:r>
                      <a:r>
                        <a:rPr lang="en-US" sz="1400" spc="-15">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1</a:t>
                      </a:r>
                      <a:r>
                        <a:rPr lang="en-US" sz="1400">
                          <a:solidFill>
                            <a:schemeClr val="tx1"/>
                          </a:solidFill>
                          <a:effectLst/>
                        </a:rPr>
                        <a:t>,</a:t>
                      </a:r>
                      <a:r>
                        <a:rPr lang="en-US" sz="1400" spc="-10">
                          <a:solidFill>
                            <a:schemeClr val="tx1"/>
                          </a:solidFill>
                          <a:effectLst/>
                        </a:rPr>
                        <a:t> </a:t>
                      </a:r>
                      <a:r>
                        <a:rPr lang="en-US" sz="1400">
                          <a:solidFill>
                            <a:schemeClr val="tx1"/>
                          </a:solidFill>
                          <a:effectLst/>
                        </a:rPr>
                        <a:t>F</a:t>
                      </a:r>
                      <a:r>
                        <a:rPr lang="en-US" sz="1400" spc="-10">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0)</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101760490"/>
                  </a:ext>
                </a:extLst>
              </a:tr>
              <a:tr h="539889">
                <a:tc>
                  <a:txBody>
                    <a:bodyPr/>
                    <a:lstStyle/>
                    <a:p>
                      <a:pPr marL="54610">
                        <a:spcBef>
                          <a:spcPts val="625"/>
                        </a:spcBef>
                        <a:spcAft>
                          <a:spcPts val="0"/>
                        </a:spcAft>
                      </a:pPr>
                      <a:r>
                        <a:rPr lang="en-US" sz="1400" spc="30">
                          <a:solidFill>
                            <a:schemeClr val="tx1"/>
                          </a:solidFill>
                          <a:effectLst/>
                        </a:rPr>
                        <a:t>Asthma</a:t>
                      </a:r>
                      <a:endParaRPr lang="en-US" sz="1400">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5">
                          <a:solidFill>
                            <a:schemeClr val="tx1"/>
                          </a:solidFill>
                          <a:effectLst/>
                        </a:rPr>
                        <a:t>Asthm</a:t>
                      </a:r>
                      <a:r>
                        <a:rPr lang="en-US" sz="1400">
                          <a:solidFill>
                            <a:schemeClr val="tx1"/>
                          </a:solidFill>
                          <a:effectLst/>
                        </a:rPr>
                        <a:t>a</a:t>
                      </a:r>
                      <a:r>
                        <a:rPr lang="en-US" sz="1400" spc="-10">
                          <a:solidFill>
                            <a:schemeClr val="tx1"/>
                          </a:solidFill>
                          <a:effectLst/>
                        </a:rPr>
                        <a:t> </a:t>
                      </a:r>
                      <a:r>
                        <a:rPr lang="en-US" sz="1400" spc="-5">
                          <a:solidFill>
                            <a:schemeClr val="tx1"/>
                          </a:solidFill>
                          <a:effectLst/>
                        </a:rPr>
                        <a:t>(</a:t>
                      </a:r>
                      <a:r>
                        <a:rPr lang="en-US" sz="1400">
                          <a:solidFill>
                            <a:schemeClr val="tx1"/>
                          </a:solidFill>
                          <a:effectLst/>
                        </a:rPr>
                        <a:t>T</a:t>
                      </a:r>
                      <a:r>
                        <a:rPr lang="en-US" sz="1400" spc="-15">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1</a:t>
                      </a:r>
                      <a:r>
                        <a:rPr lang="en-US" sz="1400">
                          <a:solidFill>
                            <a:schemeClr val="tx1"/>
                          </a:solidFill>
                          <a:effectLst/>
                        </a:rPr>
                        <a:t>,</a:t>
                      </a:r>
                      <a:r>
                        <a:rPr lang="en-US" sz="1400" spc="-10">
                          <a:solidFill>
                            <a:schemeClr val="tx1"/>
                          </a:solidFill>
                          <a:effectLst/>
                        </a:rPr>
                        <a:t> </a:t>
                      </a:r>
                      <a:r>
                        <a:rPr lang="en-US" sz="1400">
                          <a:solidFill>
                            <a:schemeClr val="tx1"/>
                          </a:solidFill>
                          <a:effectLst/>
                        </a:rPr>
                        <a:t>F</a:t>
                      </a:r>
                      <a:r>
                        <a:rPr lang="en-US" sz="1400" spc="-10">
                          <a:solidFill>
                            <a:schemeClr val="tx1"/>
                          </a:solidFill>
                          <a:effectLst/>
                        </a:rPr>
                        <a:t> </a:t>
                      </a:r>
                      <a:r>
                        <a:rPr lang="en-US" sz="1400">
                          <a:solidFill>
                            <a:schemeClr val="tx1"/>
                          </a:solidFill>
                          <a:effectLst/>
                        </a:rPr>
                        <a:t>=</a:t>
                      </a:r>
                      <a:r>
                        <a:rPr lang="en-US" sz="1400" spc="-10">
                          <a:solidFill>
                            <a:schemeClr val="tx1"/>
                          </a:solidFill>
                          <a:effectLst/>
                        </a:rPr>
                        <a:t> </a:t>
                      </a:r>
                      <a:r>
                        <a:rPr lang="en-US" sz="1400" spc="-5">
                          <a:solidFill>
                            <a:schemeClr val="tx1"/>
                          </a:solidFill>
                          <a:effectLst/>
                        </a:rPr>
                        <a:t>0)</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1487368055"/>
                  </a:ext>
                </a:extLst>
              </a:tr>
              <a:tr h="539889">
                <a:tc>
                  <a:txBody>
                    <a:bodyPr/>
                    <a:lstStyle/>
                    <a:p>
                      <a:pPr marL="54610">
                        <a:spcBef>
                          <a:spcPts val="625"/>
                        </a:spcBef>
                        <a:spcAft>
                          <a:spcPts val="0"/>
                        </a:spcAft>
                      </a:pPr>
                      <a:r>
                        <a:rPr lang="en-US" sz="1400" spc="-25">
                          <a:solidFill>
                            <a:schemeClr val="tx1"/>
                          </a:solidFill>
                          <a:effectLst/>
                        </a:rPr>
                        <a:t>Age</a:t>
                      </a:r>
                      <a:endParaRPr lang="en-US" sz="1400">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20">
                          <a:solidFill>
                            <a:schemeClr val="tx1"/>
                          </a:solidFill>
                          <a:effectLst/>
                        </a:rPr>
                        <a:t>Age</a:t>
                      </a:r>
                      <a:r>
                        <a:rPr lang="en-US" sz="1400" spc="-35">
                          <a:solidFill>
                            <a:schemeClr val="tx1"/>
                          </a:solidFill>
                          <a:effectLst/>
                        </a:rPr>
                        <a:t> </a:t>
                      </a:r>
                      <a:r>
                        <a:rPr lang="en-US" sz="1400" spc="40">
                          <a:solidFill>
                            <a:schemeClr val="tx1"/>
                          </a:solidFill>
                          <a:effectLst/>
                        </a:rPr>
                        <a:t>at</a:t>
                      </a:r>
                      <a:r>
                        <a:rPr lang="en-US" sz="1400" spc="-35">
                          <a:solidFill>
                            <a:schemeClr val="tx1"/>
                          </a:solidFill>
                          <a:effectLst/>
                        </a:rPr>
                        <a:t> </a:t>
                      </a:r>
                      <a:r>
                        <a:rPr lang="en-US" sz="1400" spc="25">
                          <a:solidFill>
                            <a:schemeClr val="tx1"/>
                          </a:solidFill>
                          <a:effectLst/>
                        </a:rPr>
                        <a:t>surgery</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270562081"/>
                  </a:ext>
                </a:extLst>
              </a:tr>
              <a:tr h="539889">
                <a:tc>
                  <a:txBody>
                    <a:bodyPr/>
                    <a:lstStyle/>
                    <a:p>
                      <a:pPr marL="54610">
                        <a:spcBef>
                          <a:spcPts val="625"/>
                        </a:spcBef>
                        <a:spcAft>
                          <a:spcPts val="0"/>
                        </a:spcAft>
                      </a:pPr>
                      <a:r>
                        <a:rPr lang="en-US" sz="1400" spc="20">
                          <a:solidFill>
                            <a:schemeClr val="tx1"/>
                          </a:solidFill>
                          <a:effectLst/>
                        </a:rPr>
                        <a:t>Death_1yr</a:t>
                      </a:r>
                      <a:endParaRPr lang="en-US" sz="1400">
                        <a:solidFill>
                          <a:schemeClr val="tx1"/>
                        </a:solidFill>
                        <a:effectLst/>
                      </a:endParaRPr>
                    </a:p>
                  </a:txBody>
                  <a:tcPr marL="0" marR="0" marT="0" marB="0" anchor="ctr">
                    <a:solidFill>
                      <a:schemeClr val="accent5">
                        <a:lumMod val="20000"/>
                        <a:lumOff val="80000"/>
                      </a:schemeClr>
                    </a:solidFill>
                  </a:tcPr>
                </a:tc>
                <a:tc>
                  <a:txBody>
                    <a:bodyPr/>
                    <a:lstStyle/>
                    <a:p>
                      <a:pPr marL="54610">
                        <a:spcBef>
                          <a:spcPts val="625"/>
                        </a:spcBef>
                        <a:spcAft>
                          <a:spcPts val="0"/>
                        </a:spcAft>
                      </a:pPr>
                      <a:r>
                        <a:rPr lang="en-US" sz="1400" spc="15">
                          <a:solidFill>
                            <a:schemeClr val="tx1"/>
                          </a:solidFill>
                          <a:effectLst/>
                        </a:rPr>
                        <a:t>1</a:t>
                      </a:r>
                      <a:r>
                        <a:rPr lang="en-US" sz="1400" spc="-10">
                          <a:solidFill>
                            <a:schemeClr val="tx1"/>
                          </a:solidFill>
                          <a:effectLst/>
                        </a:rPr>
                        <a:t> </a:t>
                      </a:r>
                      <a:r>
                        <a:rPr lang="en-US" sz="1400" spc="20">
                          <a:solidFill>
                            <a:schemeClr val="tx1"/>
                          </a:solidFill>
                          <a:effectLst/>
                        </a:rPr>
                        <a:t>year</a:t>
                      </a:r>
                      <a:r>
                        <a:rPr lang="en-US" sz="1400" spc="-15">
                          <a:solidFill>
                            <a:schemeClr val="tx1"/>
                          </a:solidFill>
                          <a:effectLst/>
                        </a:rPr>
                        <a:t> </a:t>
                      </a:r>
                      <a:r>
                        <a:rPr lang="en-US" sz="1400" spc="15">
                          <a:solidFill>
                            <a:schemeClr val="tx1"/>
                          </a:solidFill>
                          <a:effectLst/>
                        </a:rPr>
                        <a:t>survival</a:t>
                      </a:r>
                      <a:r>
                        <a:rPr lang="en-US" sz="1400" spc="-5">
                          <a:solidFill>
                            <a:schemeClr val="tx1"/>
                          </a:solidFill>
                          <a:effectLst/>
                        </a:rPr>
                        <a:t> </a:t>
                      </a:r>
                      <a:r>
                        <a:rPr lang="en-US" sz="1400" spc="45">
                          <a:solidFill>
                            <a:schemeClr val="tx1"/>
                          </a:solidFill>
                          <a:effectLst/>
                        </a:rPr>
                        <a:t>period</a:t>
                      </a:r>
                      <a:r>
                        <a:rPr lang="en-US" sz="1400" spc="-10">
                          <a:solidFill>
                            <a:schemeClr val="tx1"/>
                          </a:solidFill>
                          <a:effectLst/>
                        </a:rPr>
                        <a:t> </a:t>
                      </a:r>
                      <a:r>
                        <a:rPr lang="en-US" sz="1400" spc="-15">
                          <a:solidFill>
                            <a:schemeClr val="tx1"/>
                          </a:solidFill>
                          <a:effectLst/>
                        </a:rPr>
                        <a:t>-</a:t>
                      </a:r>
                      <a:r>
                        <a:rPr lang="en-US" sz="1400" spc="-5">
                          <a:solidFill>
                            <a:schemeClr val="tx1"/>
                          </a:solidFill>
                          <a:effectLst/>
                        </a:rPr>
                        <a:t> </a:t>
                      </a:r>
                      <a:r>
                        <a:rPr lang="en-US" sz="1400" spc="-60">
                          <a:solidFill>
                            <a:schemeClr val="tx1"/>
                          </a:solidFill>
                          <a:effectLst/>
                        </a:rPr>
                        <a:t>(T)</a:t>
                      </a:r>
                      <a:r>
                        <a:rPr lang="en-US" sz="1400" spc="-15">
                          <a:solidFill>
                            <a:schemeClr val="tx1"/>
                          </a:solidFill>
                          <a:effectLst/>
                        </a:rPr>
                        <a:t> </a:t>
                      </a:r>
                      <a:r>
                        <a:rPr lang="en-US" sz="1400" spc="15">
                          <a:solidFill>
                            <a:schemeClr val="tx1"/>
                          </a:solidFill>
                          <a:effectLst/>
                        </a:rPr>
                        <a:t>value</a:t>
                      </a:r>
                      <a:r>
                        <a:rPr lang="en-US" sz="1400" spc="-10">
                          <a:solidFill>
                            <a:schemeClr val="tx1"/>
                          </a:solidFill>
                          <a:effectLst/>
                        </a:rPr>
                        <a:t> </a:t>
                      </a:r>
                      <a:r>
                        <a:rPr lang="en-US" sz="1400" spc="45">
                          <a:solidFill>
                            <a:schemeClr val="tx1"/>
                          </a:solidFill>
                          <a:effectLst/>
                        </a:rPr>
                        <a:t>if</a:t>
                      </a:r>
                      <a:r>
                        <a:rPr lang="en-US" sz="1400" spc="-15">
                          <a:solidFill>
                            <a:schemeClr val="tx1"/>
                          </a:solidFill>
                          <a:effectLst/>
                        </a:rPr>
                        <a:t> </a:t>
                      </a:r>
                      <a:r>
                        <a:rPr lang="en-US" sz="1400" spc="35">
                          <a:solidFill>
                            <a:schemeClr val="tx1"/>
                          </a:solidFill>
                          <a:effectLst/>
                        </a:rPr>
                        <a:t>died</a:t>
                      </a:r>
                      <a:r>
                        <a:rPr lang="en-US" sz="1400" spc="-5">
                          <a:solidFill>
                            <a:schemeClr val="tx1"/>
                          </a:solidFill>
                          <a:effectLst/>
                        </a:rPr>
                        <a:t> </a:t>
                      </a:r>
                      <a:r>
                        <a:rPr lang="en-US" sz="1400" spc="-60">
                          <a:solidFill>
                            <a:schemeClr val="tx1"/>
                          </a:solidFill>
                          <a:effectLst/>
                        </a:rPr>
                        <a:t>(T</a:t>
                      </a:r>
                      <a:r>
                        <a:rPr lang="en-US" sz="1400" spc="-15">
                          <a:solidFill>
                            <a:schemeClr val="tx1"/>
                          </a:solidFill>
                          <a:effectLst/>
                        </a:rPr>
                        <a:t> =</a:t>
                      </a:r>
                      <a:r>
                        <a:rPr lang="en-US" sz="1400" spc="-10">
                          <a:solidFill>
                            <a:schemeClr val="tx1"/>
                          </a:solidFill>
                          <a:effectLst/>
                        </a:rPr>
                        <a:t> </a:t>
                      </a:r>
                      <a:r>
                        <a:rPr lang="en-US" sz="1400" spc="-15">
                          <a:solidFill>
                            <a:schemeClr val="tx1"/>
                          </a:solidFill>
                          <a:effectLst/>
                        </a:rPr>
                        <a:t>1,</a:t>
                      </a:r>
                      <a:r>
                        <a:rPr lang="en-US" sz="1400" spc="-5">
                          <a:solidFill>
                            <a:schemeClr val="tx1"/>
                          </a:solidFill>
                          <a:effectLst/>
                        </a:rPr>
                        <a:t> </a:t>
                      </a:r>
                      <a:r>
                        <a:rPr lang="en-US" sz="1400" spc="-114">
                          <a:solidFill>
                            <a:schemeClr val="tx1"/>
                          </a:solidFill>
                          <a:effectLst/>
                        </a:rPr>
                        <a:t>F</a:t>
                      </a:r>
                      <a:r>
                        <a:rPr lang="en-US" sz="1400" spc="-10">
                          <a:solidFill>
                            <a:schemeClr val="tx1"/>
                          </a:solidFill>
                          <a:effectLst/>
                        </a:rPr>
                        <a:t> </a:t>
                      </a:r>
                      <a:r>
                        <a:rPr lang="en-US" sz="1400" spc="-15">
                          <a:solidFill>
                            <a:schemeClr val="tx1"/>
                          </a:solidFill>
                          <a:effectLst/>
                        </a:rPr>
                        <a:t>=</a:t>
                      </a:r>
                      <a:r>
                        <a:rPr lang="en-US" sz="1400" spc="-5">
                          <a:solidFill>
                            <a:schemeClr val="tx1"/>
                          </a:solidFill>
                          <a:effectLst/>
                        </a:rPr>
                        <a:t> </a:t>
                      </a:r>
                      <a:r>
                        <a:rPr lang="en-US" sz="1400" spc="-20">
                          <a:solidFill>
                            <a:schemeClr val="tx1"/>
                          </a:solidFill>
                          <a:effectLst/>
                        </a:rPr>
                        <a:t>0)</a:t>
                      </a:r>
                      <a:endParaRPr lang="en-US" sz="1400">
                        <a:solidFill>
                          <a:schemeClr val="tx1"/>
                        </a:solidFill>
                        <a:effectLst/>
                      </a:endParaRPr>
                    </a:p>
                  </a:txBody>
                  <a:tcPr marL="0" marR="0" marT="0" marB="0" anchor="ctr">
                    <a:solidFill>
                      <a:schemeClr val="accent5">
                        <a:lumMod val="20000"/>
                        <a:lumOff val="80000"/>
                      </a:schemeClr>
                    </a:solidFill>
                  </a:tcPr>
                </a:tc>
                <a:extLst>
                  <a:ext uri="{0D108BD9-81ED-4DB2-BD59-A6C34878D82A}">
                    <a16:rowId xmlns:a16="http://schemas.microsoft.com/office/drawing/2014/main" val="2685700653"/>
                  </a:ext>
                </a:extLst>
              </a:tr>
            </a:tbl>
          </a:graphicData>
        </a:graphic>
      </p:graphicFrame>
    </p:spTree>
    <p:extLst>
      <p:ext uri="{BB962C8B-B14F-4D97-AF65-F5344CB8AC3E}">
        <p14:creationId xmlns:p14="http://schemas.microsoft.com/office/powerpoint/2010/main" val="363907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122042"/>
            <a:ext cx="8421688" cy="1325563"/>
          </a:xfrm>
        </p:spPr>
        <p:txBody>
          <a:bodyPr/>
          <a:lstStyle/>
          <a:p>
            <a:r>
              <a:rPr lang="en-US" sz="3600" b="1"/>
              <a:t>MODEL</a:t>
            </a:r>
            <a:r>
              <a:rPr lang="en-US"/>
              <a:t>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143000" y="1607536"/>
            <a:ext cx="4031945" cy="365125"/>
          </a:xfrm>
        </p:spPr>
        <p:txBody>
          <a:bodyPr vert="horz" lIns="91440" tIns="45720" rIns="91440" bIns="45720" rtlCol="0" anchor="t">
            <a:normAutofit lnSpcReduction="10000"/>
          </a:bodyPr>
          <a:lstStyle/>
          <a:p>
            <a:r>
              <a:rPr lang="en-US"/>
              <a:t>RANDOM FOREST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594627" y="1606392"/>
            <a:ext cx="4031945" cy="365125"/>
          </a:xfrm>
        </p:spPr>
        <p:txBody>
          <a:bodyPr>
            <a:normAutofit lnSpcReduction="10000"/>
          </a:bodyPr>
          <a:lstStyle/>
          <a:p>
            <a:r>
              <a:rPr lang="en-US"/>
              <a:t>K-NN</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4219574" y="2490381"/>
            <a:ext cx="4031945" cy="365125"/>
          </a:xfrm>
        </p:spPr>
        <p:txBody>
          <a:bodyPr>
            <a:normAutofit lnSpcReduction="10000"/>
          </a:bodyPr>
          <a:lstStyle/>
          <a:p>
            <a:r>
              <a:rPr lang="en-US"/>
              <a:t>LOGESTIC REGRESSION</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1143000" y="3475955"/>
            <a:ext cx="4031945" cy="365125"/>
          </a:xfrm>
        </p:spPr>
        <p:txBody>
          <a:bodyPr>
            <a:normAutofit lnSpcReduction="10000"/>
          </a:bodyPr>
          <a:lstStyle/>
          <a:p>
            <a:r>
              <a:rPr lang="en-US"/>
              <a:t>DECISION TREE</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a:p>
        </p:txBody>
      </p:sp>
      <p:sp>
        <p:nvSpPr>
          <p:cNvPr id="11" name="Text Placeholder 8">
            <a:extLst>
              <a:ext uri="{FF2B5EF4-FFF2-40B4-BE49-F238E27FC236}">
                <a16:creationId xmlns:a16="http://schemas.microsoft.com/office/drawing/2014/main" id="{D9097C1D-6CDD-4702-EFD4-32E3711EAAB2}"/>
              </a:ext>
            </a:extLst>
          </p:cNvPr>
          <p:cNvSpPr txBox="1">
            <a:spLocks/>
          </p:cNvSpPr>
          <p:nvPr/>
        </p:nvSpPr>
        <p:spPr>
          <a:xfrm>
            <a:off x="6397930" y="3554506"/>
            <a:ext cx="4031945" cy="36512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ADA BOOST</a:t>
            </a:r>
          </a:p>
        </p:txBody>
      </p:sp>
      <p:sp>
        <p:nvSpPr>
          <p:cNvPr id="20" name="Text Placeholder 8">
            <a:extLst>
              <a:ext uri="{FF2B5EF4-FFF2-40B4-BE49-F238E27FC236}">
                <a16:creationId xmlns:a16="http://schemas.microsoft.com/office/drawing/2014/main" id="{5123F744-D4CE-D496-66CA-1716FF2F5B92}"/>
              </a:ext>
            </a:extLst>
          </p:cNvPr>
          <p:cNvSpPr txBox="1">
            <a:spLocks/>
          </p:cNvSpPr>
          <p:nvPr/>
        </p:nvSpPr>
        <p:spPr>
          <a:xfrm>
            <a:off x="4219573" y="4357517"/>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XG BOOST</a:t>
            </a:r>
          </a:p>
        </p:txBody>
      </p:sp>
      <p:sp>
        <p:nvSpPr>
          <p:cNvPr id="21" name="Text Placeholder 8">
            <a:extLst>
              <a:ext uri="{FF2B5EF4-FFF2-40B4-BE49-F238E27FC236}">
                <a16:creationId xmlns:a16="http://schemas.microsoft.com/office/drawing/2014/main" id="{505E31EE-63DC-9DF6-7ED4-3F383C2E3838}"/>
              </a:ext>
            </a:extLst>
          </p:cNvPr>
          <p:cNvSpPr txBox="1">
            <a:spLocks/>
          </p:cNvSpPr>
          <p:nvPr/>
        </p:nvSpPr>
        <p:spPr>
          <a:xfrm>
            <a:off x="1142999" y="5251381"/>
            <a:ext cx="4031945" cy="36512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GRADIENT BOOST</a:t>
            </a:r>
          </a:p>
        </p:txBody>
      </p:sp>
      <p:sp>
        <p:nvSpPr>
          <p:cNvPr id="22" name="Text Placeholder 8">
            <a:extLst>
              <a:ext uri="{FF2B5EF4-FFF2-40B4-BE49-F238E27FC236}">
                <a16:creationId xmlns:a16="http://schemas.microsoft.com/office/drawing/2014/main" id="{E01686C4-13B2-0DE7-58DE-9A7C60D8EE28}"/>
              </a:ext>
            </a:extLst>
          </p:cNvPr>
          <p:cNvSpPr txBox="1">
            <a:spLocks/>
          </p:cNvSpPr>
          <p:nvPr/>
        </p:nvSpPr>
        <p:spPr>
          <a:xfrm>
            <a:off x="6397930" y="5356933"/>
            <a:ext cx="4228642" cy="115816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bg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MULTI LAYER</a:t>
            </a:r>
          </a:p>
          <a:p>
            <a:r>
              <a:rPr lang="en-US"/>
              <a:t>PERCEPTER</a:t>
            </a:r>
          </a:p>
        </p:txBody>
      </p:sp>
    </p:spTree>
    <p:extLst>
      <p:ext uri="{BB962C8B-B14F-4D97-AF65-F5344CB8AC3E}">
        <p14:creationId xmlns:p14="http://schemas.microsoft.com/office/powerpoint/2010/main" val="1593920805"/>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B5BA3906-9696-4247-AC0D-DD5C26B2A70A}">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1E84A1C-2814-43A7-9448-348326113A4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0</TotalTime>
  <Words>906</Words>
  <Application>Microsoft Macintosh PowerPoint</Application>
  <PresentationFormat>Widescreen</PresentationFormat>
  <Paragraphs>167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Tenorite</vt:lpstr>
      <vt:lpstr>Times New Roman</vt:lpstr>
      <vt:lpstr>Monoline</vt:lpstr>
      <vt:lpstr>Thoracic Surgery  Viability </vt:lpstr>
      <vt:lpstr>PROBLEM</vt:lpstr>
      <vt:lpstr>WHO USES ???</vt:lpstr>
      <vt:lpstr>DATA</vt:lpstr>
      <vt:lpstr>PowerPoint Presentation</vt:lpstr>
      <vt:lpstr>Slide 1</vt:lpstr>
      <vt:lpstr>PowerPoint Presentation</vt:lpstr>
      <vt:lpstr>PowerPoint Presentation</vt:lpstr>
      <vt:lpstr>MODEL </vt:lpstr>
      <vt:lpstr>CONFUSION MATRIX </vt:lpstr>
      <vt:lpstr>MODEL EVALUATION METRICS </vt:lpstr>
      <vt:lpstr>Visualizing Metrics Across Multiple Models</vt:lpstr>
      <vt:lpstr>Conclusion</vt:lpstr>
      <vt:lpstr>BEYOND THIS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Thoracic Surgery for Lung Cancer </dc:title>
  <dc:creator>ojeswini</dc:creator>
  <cp:lastModifiedBy>Vejandla Rakesh</cp:lastModifiedBy>
  <cp:revision>485</cp:revision>
  <dcterms:created xsi:type="dcterms:W3CDTF">2022-10-30T05:39:56Z</dcterms:created>
  <dcterms:modified xsi:type="dcterms:W3CDTF">2022-10-31T01:21:43Z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