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256" r:id="rId5"/>
    <p:sldId id="258" r:id="rId6"/>
    <p:sldId id="259" r:id="rId7"/>
    <p:sldId id="278" r:id="rId8"/>
    <p:sldId id="279" r:id="rId9"/>
    <p:sldId id="267" r:id="rId10"/>
    <p:sldId id="268" r:id="rId11"/>
    <p:sldId id="269" r:id="rId12"/>
    <p:sldId id="260" r:id="rId13"/>
    <p:sldId id="270" r:id="rId14"/>
    <p:sldId id="271" r:id="rId15"/>
    <p:sldId id="272" r:id="rId16"/>
    <p:sldId id="273" r:id="rId17"/>
    <p:sldId id="274" r:id="rId18"/>
    <p:sldId id="275" r:id="rId19"/>
    <p:sldId id="277" r:id="rId20"/>
    <p:sldId id="266"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C1F"/>
    <a:srgbClr val="903163"/>
    <a:srgbClr val="E1E1E1"/>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94660"/>
  </p:normalViewPr>
  <p:slideViewPr>
    <p:cSldViewPr snapToGrid="0">
      <p:cViewPr varScale="1">
        <p:scale>
          <a:sx n="45" d="100"/>
          <a:sy n="45" d="100"/>
        </p:scale>
        <p:origin x="504" y="5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11/7/2024</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11/7/2024 2:20 AM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11/7/2024 2:20 AM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11/7/2024 2:20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11/7/2024 2:20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11/7/2024 2:20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11/7/2024 2:20 AM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11/7/2024 2:20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11/7/2024 2:20 AM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11/7/2024 2:20 AM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11/7/2024 2:20 AM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11/7/2024 2:20 AM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11/7/2024 2:20 AM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cynthiarempel/amazon-us-customer-reviews-dataset?select=amazon_reviews_us_Digital_Video_Games_v1_00.t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474134" y="1295705"/>
            <a:ext cx="11243732" cy="1750010"/>
          </a:xfrm>
        </p:spPr>
        <p:txBody>
          <a:bodyPr anchor="ctr">
            <a:normAutofit/>
          </a:bodyPr>
          <a:lstStyle/>
          <a:p>
            <a:pPr algn="ctr"/>
            <a:r>
              <a:rPr lang="en-US" sz="4000" b="1" dirty="0"/>
              <a:t>NLP-Driven Query answering and summarization for amazon reviews</a:t>
            </a:r>
          </a:p>
        </p:txBody>
      </p:sp>
      <p:sp>
        <p:nvSpPr>
          <p:cNvPr id="3" name="Subtitle 2" descr="content">
            <a:extLst>
              <a:ext uri="{FF2B5EF4-FFF2-40B4-BE49-F238E27FC236}">
                <a16:creationId xmlns:a16="http://schemas.microsoft.com/office/drawing/2014/main" id="{7932A20C-8823-4E5C-BF21-C75BA56E76DE}"/>
              </a:ext>
            </a:extLst>
          </p:cNvPr>
          <p:cNvSpPr>
            <a:spLocks noGrp="1"/>
          </p:cNvSpPr>
          <p:nvPr>
            <p:ph type="subTitle" idx="1"/>
          </p:nvPr>
        </p:nvSpPr>
        <p:spPr bwMode="black">
          <a:xfrm>
            <a:off x="7964237" y="3270633"/>
            <a:ext cx="3531595" cy="2800349"/>
          </a:xfrm>
        </p:spPr>
        <p:txBody>
          <a:bodyPr anchor="ctr">
            <a:normAutofit/>
          </a:bodyPr>
          <a:lstStyle/>
          <a:p>
            <a:pPr algn="l">
              <a:spcBef>
                <a:spcPts val="0"/>
              </a:spcBef>
              <a:spcAft>
                <a:spcPts val="1000"/>
              </a:spcAft>
            </a:pPr>
            <a:r>
              <a:rPr lang="en-US" u="sng" cap="none" dirty="0">
                <a:solidFill>
                  <a:srgbClr val="FFFFFF"/>
                </a:solidFill>
              </a:rPr>
              <a:t>Team Members:</a:t>
            </a:r>
          </a:p>
          <a:p>
            <a:pPr algn="l">
              <a:spcBef>
                <a:spcPts val="0"/>
              </a:spcBef>
            </a:pPr>
            <a:r>
              <a:rPr lang="en-US" sz="2000" cap="none" dirty="0">
                <a:solidFill>
                  <a:srgbClr val="FFFFFF"/>
                </a:solidFill>
              </a:rPr>
              <a:t>Meghana Sadhu-11726080</a:t>
            </a:r>
          </a:p>
          <a:p>
            <a:pPr algn="l"/>
            <a:r>
              <a:rPr lang="en-US" cap="none" dirty="0" err="1">
                <a:solidFill>
                  <a:srgbClr val="FFFFFF"/>
                </a:solidFill>
              </a:rPr>
              <a:t>Mahitha</a:t>
            </a:r>
            <a:r>
              <a:rPr lang="en-US" cap="none" dirty="0">
                <a:solidFill>
                  <a:srgbClr val="FFFFFF"/>
                </a:solidFill>
              </a:rPr>
              <a:t> Sudini-11652795</a:t>
            </a:r>
          </a:p>
          <a:p>
            <a:pPr algn="l"/>
            <a:r>
              <a:rPr lang="en-US" sz="2000" cap="none" dirty="0">
                <a:solidFill>
                  <a:srgbClr val="FFFFFF"/>
                </a:solidFill>
              </a:rPr>
              <a:t>Greeshma Vemula-11699541</a:t>
            </a:r>
          </a:p>
          <a:p>
            <a:pPr algn="l"/>
            <a:r>
              <a:rPr lang="en-US" cap="none" dirty="0">
                <a:solidFill>
                  <a:srgbClr val="FFFFFF"/>
                </a:solidFill>
              </a:rPr>
              <a:t>Preethi Medipelli-11733471</a:t>
            </a:r>
            <a:endParaRPr lang="en-US" sz="2000" cap="none" dirty="0">
              <a:solidFill>
                <a:srgbClr val="FFFFFF"/>
              </a:solidFill>
            </a:endParaRPr>
          </a:p>
        </p:txBody>
      </p:sp>
      <p:sp>
        <p:nvSpPr>
          <p:cNvPr id="4" name="Title 1" descr="title">
            <a:extLst>
              <a:ext uri="{FF2B5EF4-FFF2-40B4-BE49-F238E27FC236}">
                <a16:creationId xmlns:a16="http://schemas.microsoft.com/office/drawing/2014/main" id="{213A0091-AD91-3100-5980-6F71799858F4}"/>
              </a:ext>
            </a:extLst>
          </p:cNvPr>
          <p:cNvSpPr txBox="1">
            <a:spLocks/>
          </p:cNvSpPr>
          <p:nvPr/>
        </p:nvSpPr>
        <p:spPr>
          <a:xfrm>
            <a:off x="3456911" y="159131"/>
            <a:ext cx="5377659" cy="1750010"/>
          </a:xfrm>
          <a:prstGeom prst="rect">
            <a:avLst/>
          </a:prstGeom>
          <a:effectLst/>
        </p:spPr>
        <p:txBody>
          <a:bodyPr vert="horz" lIns="91440" tIns="45720" rIns="91440" bIns="45720" rtlCol="0" anchor="ctr" anchorCtr="0">
            <a:normAutofit/>
          </a:bodyPr>
          <a:lstStyle>
            <a:lvl1pPr algn="ctr" defTabSz="457200" rtl="0" eaLnBrk="1" latinLnBrk="0" hangingPunct="1">
              <a:spcBef>
                <a:spcPct val="0"/>
              </a:spcBef>
              <a:buNone/>
              <a:defRPr sz="5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GROUP </a:t>
            </a:r>
            <a:r>
              <a:rPr lang="en-US" sz="4000"/>
              <a:t>- 11</a:t>
            </a:r>
            <a:endParaRPr lang="en-US" sz="4000" dirty="0"/>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2122-5167-58EE-5E2E-372194087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057CE-DACF-79C5-40BE-FF029195CF73}"/>
              </a:ext>
            </a:extLst>
          </p:cNvPr>
          <p:cNvSpPr>
            <a:spLocks noGrp="1"/>
          </p:cNvSpPr>
          <p:nvPr>
            <p:ph type="title"/>
          </p:nvPr>
        </p:nvSpPr>
        <p:spPr>
          <a:xfrm>
            <a:off x="665019" y="535709"/>
            <a:ext cx="10991272" cy="882191"/>
          </a:xfrm>
        </p:spPr>
        <p:txBody>
          <a:bodyPr>
            <a:noAutofit/>
          </a:bodyPr>
          <a:lstStyle/>
          <a:p>
            <a:pPr algn="ctr"/>
            <a:r>
              <a:rPr lang="en-US" sz="3600" b="1" dirty="0"/>
              <a:t>Word cloud of frequent words in reviews</a:t>
            </a:r>
          </a:p>
        </p:txBody>
      </p:sp>
      <p:pic>
        <p:nvPicPr>
          <p:cNvPr id="4" name="Picture 3" descr="A screenshot of a computer&#10;&#10;Description automatically generated">
            <a:extLst>
              <a:ext uri="{FF2B5EF4-FFF2-40B4-BE49-F238E27FC236}">
                <a16:creationId xmlns:a16="http://schemas.microsoft.com/office/drawing/2014/main" id="{ED3B0E4C-3430-630E-703F-6B0D8E2966AD}"/>
              </a:ext>
            </a:extLst>
          </p:cNvPr>
          <p:cNvPicPr>
            <a:picLocks noChangeAspect="1"/>
          </p:cNvPicPr>
          <p:nvPr/>
        </p:nvPicPr>
        <p:blipFill>
          <a:blip r:embed="rId2"/>
          <a:srcRect l="6903" t="31920" r="36148" b="17990"/>
          <a:stretch/>
        </p:blipFill>
        <p:spPr>
          <a:xfrm>
            <a:off x="1870364" y="1505527"/>
            <a:ext cx="8451272" cy="4645891"/>
          </a:xfrm>
          <a:prstGeom prst="rect">
            <a:avLst/>
          </a:prstGeom>
        </p:spPr>
      </p:pic>
    </p:spTree>
    <p:extLst>
      <p:ext uri="{BB962C8B-B14F-4D97-AF65-F5344CB8AC3E}">
        <p14:creationId xmlns:p14="http://schemas.microsoft.com/office/powerpoint/2010/main" val="361614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449D10-442F-E07F-DB89-3495916BDBF4}"/>
              </a:ext>
            </a:extLst>
          </p:cNvPr>
          <p:cNvPicPr>
            <a:picLocks noGrp="1" noChangeAspect="1"/>
          </p:cNvPicPr>
          <p:nvPr>
            <p:ph idx="1"/>
          </p:nvPr>
        </p:nvPicPr>
        <p:blipFill>
          <a:blip r:embed="rId2"/>
          <a:srcRect l="2992" r="39981"/>
          <a:stretch/>
        </p:blipFill>
        <p:spPr>
          <a:xfrm>
            <a:off x="1627668" y="3709387"/>
            <a:ext cx="8936663" cy="2418955"/>
          </a:xfrm>
        </p:spPr>
      </p:pic>
      <p:sp>
        <p:nvSpPr>
          <p:cNvPr id="3" name="Title 2">
            <a:extLst>
              <a:ext uri="{FF2B5EF4-FFF2-40B4-BE49-F238E27FC236}">
                <a16:creationId xmlns:a16="http://schemas.microsoft.com/office/drawing/2014/main" id="{90A109B8-7FE7-9D09-1820-D9CC58EAF748}"/>
              </a:ext>
            </a:extLst>
          </p:cNvPr>
          <p:cNvSpPr>
            <a:spLocks noGrp="1"/>
          </p:cNvSpPr>
          <p:nvPr>
            <p:ph type="title"/>
          </p:nvPr>
        </p:nvSpPr>
        <p:spPr/>
        <p:txBody>
          <a:bodyPr/>
          <a:lstStyle/>
          <a:p>
            <a:r>
              <a:rPr lang="en-US" b="1" dirty="0"/>
              <a:t>DATA PREPROCESSING</a:t>
            </a:r>
          </a:p>
        </p:txBody>
      </p:sp>
      <p:sp>
        <p:nvSpPr>
          <p:cNvPr id="6" name="TextBox 5">
            <a:extLst>
              <a:ext uri="{FF2B5EF4-FFF2-40B4-BE49-F238E27FC236}">
                <a16:creationId xmlns:a16="http://schemas.microsoft.com/office/drawing/2014/main" id="{84D1AF81-7161-1710-A0D9-F0033CE1F771}"/>
              </a:ext>
            </a:extLst>
          </p:cNvPr>
          <p:cNvSpPr txBox="1"/>
          <p:nvPr/>
        </p:nvSpPr>
        <p:spPr>
          <a:xfrm>
            <a:off x="477330" y="2009955"/>
            <a:ext cx="11133479"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It is important to perform data preprocessing for effective analysis. It is going to prepare both user’s question and review texts. </a:t>
            </a:r>
          </a:p>
          <a:p>
            <a:pPr marL="285750" indent="-285750">
              <a:buFont typeface="Wingdings" panose="05000000000000000000" pitchFamily="2" charset="2"/>
              <a:buChar char="§"/>
            </a:pPr>
            <a:r>
              <a:rPr lang="en-US" dirty="0"/>
              <a:t>This step includes expanding contractions which makes the text more explicit, lowercasing text so that they are treated same, removing </a:t>
            </a:r>
            <a:r>
              <a:rPr lang="en-US" dirty="0" err="1"/>
              <a:t>stopwords</a:t>
            </a:r>
            <a:r>
              <a:rPr lang="en-US" dirty="0"/>
              <a:t>, URLs and special characters, tokenization and lemmatization.</a:t>
            </a:r>
          </a:p>
          <a:p>
            <a:pPr marL="285750" indent="-285750">
              <a:buFont typeface="Wingdings" panose="05000000000000000000" pitchFamily="2" charset="2"/>
              <a:buChar char="§"/>
            </a:pPr>
            <a:r>
              <a:rPr lang="en-US" dirty="0"/>
              <a:t>This helps in cleaning and standardizing text which is useful for to get more accurate results in the next step.</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87688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08161B-2E8C-7FDE-8A80-871007DB0C74}"/>
              </a:ext>
            </a:extLst>
          </p:cNvPr>
          <p:cNvSpPr>
            <a:spLocks noGrp="1"/>
          </p:cNvSpPr>
          <p:nvPr>
            <p:ph idx="1"/>
          </p:nvPr>
        </p:nvSpPr>
        <p:spPr/>
        <p:txBody>
          <a:bodyPr>
            <a:normAutofit fontScale="92500" lnSpcReduction="10000"/>
          </a:bodyPr>
          <a:lstStyle/>
          <a:p>
            <a:r>
              <a:rPr lang="en-US" sz="2400" dirty="0"/>
              <a:t>Step 1: Load pre-trained models (</a:t>
            </a:r>
            <a:r>
              <a:rPr lang="en-US" sz="2400" dirty="0" err="1"/>
              <a:t>RoBERTa</a:t>
            </a:r>
            <a:r>
              <a:rPr lang="en-US" sz="2400" dirty="0"/>
              <a:t> and BART) and dataset</a:t>
            </a:r>
          </a:p>
          <a:p>
            <a:r>
              <a:rPr lang="en-US" sz="2400" dirty="0"/>
              <a:t>Step 2: Preprocess the input data</a:t>
            </a:r>
          </a:p>
          <a:p>
            <a:r>
              <a:rPr lang="en-US" sz="2400" dirty="0"/>
              <a:t>Step 3: Calculate TF-IDF and cosine similarity</a:t>
            </a:r>
          </a:p>
          <a:p>
            <a:r>
              <a:rPr lang="en-US" sz="2400" dirty="0"/>
              <a:t>Step 4: Select relevant reviews</a:t>
            </a:r>
          </a:p>
          <a:p>
            <a:r>
              <a:rPr lang="en-US" sz="2400" dirty="0"/>
              <a:t>Step 5: Extract answers using QA model</a:t>
            </a:r>
          </a:p>
          <a:p>
            <a:r>
              <a:rPr lang="en-US" sz="2400" dirty="0"/>
              <a:t>Step 6: Combine all extracted answers</a:t>
            </a:r>
          </a:p>
          <a:p>
            <a:r>
              <a:rPr lang="en-US" sz="2400" dirty="0"/>
              <a:t>Step 7: Summarize the combined answer using BART</a:t>
            </a:r>
          </a:p>
          <a:p>
            <a:r>
              <a:rPr lang="en-US" sz="2400" dirty="0"/>
              <a:t>Step 8: Output the final answer</a:t>
            </a:r>
          </a:p>
        </p:txBody>
      </p:sp>
      <p:sp>
        <p:nvSpPr>
          <p:cNvPr id="3" name="Title 2">
            <a:extLst>
              <a:ext uri="{FF2B5EF4-FFF2-40B4-BE49-F238E27FC236}">
                <a16:creationId xmlns:a16="http://schemas.microsoft.com/office/drawing/2014/main" id="{BDE377E1-FCC0-70CD-F1F6-A2C9265097C6}"/>
              </a:ext>
            </a:extLst>
          </p:cNvPr>
          <p:cNvSpPr>
            <a:spLocks noGrp="1"/>
          </p:cNvSpPr>
          <p:nvPr>
            <p:ph type="title"/>
          </p:nvPr>
        </p:nvSpPr>
        <p:spPr/>
        <p:txBody>
          <a:bodyPr/>
          <a:lstStyle/>
          <a:p>
            <a:r>
              <a:rPr lang="en-US" b="1" dirty="0"/>
              <a:t>Steps of the model</a:t>
            </a:r>
          </a:p>
        </p:txBody>
      </p:sp>
    </p:spTree>
    <p:extLst>
      <p:ext uri="{BB962C8B-B14F-4D97-AF65-F5344CB8AC3E}">
        <p14:creationId xmlns:p14="http://schemas.microsoft.com/office/powerpoint/2010/main" val="2153226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57AEF-6C6E-EC05-552E-B3761FE5ED32}"/>
              </a:ext>
            </a:extLst>
          </p:cNvPr>
          <p:cNvSpPr>
            <a:spLocks noGrp="1"/>
          </p:cNvSpPr>
          <p:nvPr>
            <p:ph idx="1"/>
          </p:nvPr>
        </p:nvSpPr>
        <p:spPr/>
        <p:txBody>
          <a:bodyPr>
            <a:normAutofit/>
          </a:bodyPr>
          <a:lstStyle/>
          <a:p>
            <a:r>
              <a:rPr lang="en-US" sz="2400" dirty="0" err="1"/>
              <a:t>Nltk</a:t>
            </a:r>
            <a:r>
              <a:rPr lang="en-US" sz="2400" dirty="0"/>
              <a:t>: It is used for text preprocessing tasks</a:t>
            </a:r>
          </a:p>
          <a:p>
            <a:r>
              <a:rPr lang="en-US" sz="2400" dirty="0"/>
              <a:t>Transformers: It is used for loading models like </a:t>
            </a:r>
            <a:r>
              <a:rPr lang="en-US" sz="2400" dirty="0" err="1"/>
              <a:t>RoBERTa</a:t>
            </a:r>
            <a:r>
              <a:rPr lang="en-US" sz="2400" dirty="0"/>
              <a:t>, BART</a:t>
            </a:r>
          </a:p>
          <a:p>
            <a:r>
              <a:rPr lang="en-US" sz="2400" dirty="0" err="1"/>
              <a:t>Sklearn</a:t>
            </a:r>
            <a:r>
              <a:rPr lang="en-US" sz="2400" dirty="0"/>
              <a:t>: It is used for IT-IDF vectorization and cosine similarity calculation</a:t>
            </a:r>
          </a:p>
          <a:p>
            <a:r>
              <a:rPr lang="en-US" sz="2400" dirty="0"/>
              <a:t>Pandas: It is used to handle the dataset</a:t>
            </a:r>
          </a:p>
          <a:p>
            <a:r>
              <a:rPr lang="en-US" sz="2400" dirty="0"/>
              <a:t>Contractions: It is used for expanding contractions</a:t>
            </a:r>
          </a:p>
          <a:p>
            <a:r>
              <a:rPr lang="en-US" sz="2400" dirty="0"/>
              <a:t>Re: For cleaning text based on regular expressions</a:t>
            </a:r>
          </a:p>
        </p:txBody>
      </p:sp>
      <p:sp>
        <p:nvSpPr>
          <p:cNvPr id="3" name="Title 2">
            <a:extLst>
              <a:ext uri="{FF2B5EF4-FFF2-40B4-BE49-F238E27FC236}">
                <a16:creationId xmlns:a16="http://schemas.microsoft.com/office/drawing/2014/main" id="{7AF1939F-9142-2994-8297-816E30C904A5}"/>
              </a:ext>
            </a:extLst>
          </p:cNvPr>
          <p:cNvSpPr>
            <a:spLocks noGrp="1"/>
          </p:cNvSpPr>
          <p:nvPr>
            <p:ph type="title"/>
          </p:nvPr>
        </p:nvSpPr>
        <p:spPr/>
        <p:txBody>
          <a:bodyPr/>
          <a:lstStyle/>
          <a:p>
            <a:r>
              <a:rPr lang="en-US" b="1" dirty="0"/>
              <a:t>Implementation libraries</a:t>
            </a:r>
          </a:p>
        </p:txBody>
      </p:sp>
    </p:spTree>
    <p:extLst>
      <p:ext uri="{BB962C8B-B14F-4D97-AF65-F5344CB8AC3E}">
        <p14:creationId xmlns:p14="http://schemas.microsoft.com/office/powerpoint/2010/main" val="83806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B8BB6C-0239-B75F-47F1-5C03A17ABE1E}"/>
              </a:ext>
            </a:extLst>
          </p:cNvPr>
          <p:cNvSpPr>
            <a:spLocks noGrp="1"/>
          </p:cNvSpPr>
          <p:nvPr>
            <p:ph idx="1"/>
          </p:nvPr>
        </p:nvSpPr>
        <p:spPr>
          <a:xfrm>
            <a:off x="581192" y="1922865"/>
            <a:ext cx="11029615" cy="3678303"/>
          </a:xfrm>
        </p:spPr>
        <p:txBody>
          <a:bodyPr/>
          <a:lstStyle/>
          <a:p>
            <a:pPr marL="0" indent="0">
              <a:buNone/>
            </a:pPr>
            <a:r>
              <a:rPr lang="en-US" sz="2400" b="1" dirty="0"/>
              <a:t>Review Extraction:</a:t>
            </a:r>
          </a:p>
          <a:p>
            <a:r>
              <a:rPr lang="en-US" dirty="0"/>
              <a:t>This is the first model which identifies most relevant reviews to a user’s question.</a:t>
            </a:r>
          </a:p>
          <a:p>
            <a:r>
              <a:rPr lang="en-US" dirty="0"/>
              <a:t>The preprocessed question and review text are converted into TF-IDF vectors. It identifies important terms and assigns higher weights.</a:t>
            </a:r>
          </a:p>
          <a:p>
            <a:r>
              <a:rPr lang="en-US" dirty="0"/>
              <a:t>After vectorizing, we calculate cosine similarity between the question vector and each review vector. The identified relevant reviews are sent to next model.</a:t>
            </a:r>
          </a:p>
          <a:p>
            <a:pPr marL="0" indent="0">
              <a:buNone/>
            </a:pPr>
            <a:endParaRPr lang="en-US" dirty="0"/>
          </a:p>
          <a:p>
            <a:endParaRPr lang="en-US" dirty="0"/>
          </a:p>
        </p:txBody>
      </p:sp>
      <p:sp>
        <p:nvSpPr>
          <p:cNvPr id="3" name="Title 2">
            <a:extLst>
              <a:ext uri="{FF2B5EF4-FFF2-40B4-BE49-F238E27FC236}">
                <a16:creationId xmlns:a16="http://schemas.microsoft.com/office/drawing/2014/main" id="{DFAFCF22-9396-3A25-EBE5-F5BE384D23C3}"/>
              </a:ext>
            </a:extLst>
          </p:cNvPr>
          <p:cNvSpPr>
            <a:spLocks noGrp="1"/>
          </p:cNvSpPr>
          <p:nvPr>
            <p:ph type="title"/>
          </p:nvPr>
        </p:nvSpPr>
        <p:spPr/>
        <p:txBody>
          <a:bodyPr/>
          <a:lstStyle/>
          <a:p>
            <a:r>
              <a:rPr lang="en-US" b="1" dirty="0"/>
              <a:t>explanation</a:t>
            </a:r>
          </a:p>
        </p:txBody>
      </p:sp>
      <p:pic>
        <p:nvPicPr>
          <p:cNvPr id="5" name="Picture 4">
            <a:extLst>
              <a:ext uri="{FF2B5EF4-FFF2-40B4-BE49-F238E27FC236}">
                <a16:creationId xmlns:a16="http://schemas.microsoft.com/office/drawing/2014/main" id="{BA79CE1D-747C-FE85-691F-3DA350C943B1}"/>
              </a:ext>
            </a:extLst>
          </p:cNvPr>
          <p:cNvPicPr>
            <a:picLocks noChangeAspect="1"/>
          </p:cNvPicPr>
          <p:nvPr/>
        </p:nvPicPr>
        <p:blipFill>
          <a:blip r:embed="rId2"/>
          <a:srcRect l="-2159" r="4463"/>
          <a:stretch/>
        </p:blipFill>
        <p:spPr>
          <a:xfrm>
            <a:off x="1823440" y="4220942"/>
            <a:ext cx="8002731" cy="2100363"/>
          </a:xfrm>
          <a:prstGeom prst="rect">
            <a:avLst/>
          </a:prstGeom>
        </p:spPr>
      </p:pic>
    </p:spTree>
    <p:extLst>
      <p:ext uri="{BB962C8B-B14F-4D97-AF65-F5344CB8AC3E}">
        <p14:creationId xmlns:p14="http://schemas.microsoft.com/office/powerpoint/2010/main" val="382264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7E6361-8C39-7BC5-AB7C-62ADCBDEF917}"/>
              </a:ext>
            </a:extLst>
          </p:cNvPr>
          <p:cNvSpPr txBox="1"/>
          <p:nvPr/>
        </p:nvSpPr>
        <p:spPr>
          <a:xfrm>
            <a:off x="609601" y="556085"/>
            <a:ext cx="11016343" cy="2369880"/>
          </a:xfrm>
          <a:prstGeom prst="rect">
            <a:avLst/>
          </a:prstGeom>
          <a:noFill/>
        </p:spPr>
        <p:txBody>
          <a:bodyPr wrap="square" rtlCol="0">
            <a:spAutoFit/>
          </a:bodyPr>
          <a:lstStyle/>
          <a:p>
            <a:pPr>
              <a:lnSpc>
                <a:spcPct val="200000"/>
              </a:lnSpc>
            </a:pPr>
            <a:r>
              <a:rPr lang="en-US" sz="2400" b="1" dirty="0"/>
              <a:t>Question Answering with summarization:</a:t>
            </a:r>
          </a:p>
          <a:p>
            <a:pPr marL="285750" indent="-285750">
              <a:buFont typeface="Wingdings" panose="05000000000000000000" pitchFamily="2" charset="2"/>
              <a:buChar char="§"/>
            </a:pPr>
            <a:r>
              <a:rPr lang="en-US" sz="2000" dirty="0"/>
              <a:t>This is the second model which takes the output from the first model and extracts answers to the question by summarizing them.</a:t>
            </a:r>
          </a:p>
          <a:p>
            <a:pPr marL="285750" indent="-285750">
              <a:buFont typeface="Wingdings" panose="05000000000000000000" pitchFamily="2" charset="2"/>
              <a:buChar char="§"/>
            </a:pPr>
            <a:r>
              <a:rPr lang="en-US" sz="2000" dirty="0"/>
              <a:t>This is done using </a:t>
            </a:r>
            <a:r>
              <a:rPr lang="en-US" sz="2000" dirty="0" err="1"/>
              <a:t>RoBERTa</a:t>
            </a:r>
            <a:r>
              <a:rPr lang="en-US" sz="2000" dirty="0"/>
              <a:t> QA model. It identifies the relevant text that answers the question.</a:t>
            </a:r>
          </a:p>
          <a:p>
            <a:pPr marL="285750" indent="-285750">
              <a:buFont typeface="Wingdings" panose="05000000000000000000" pitchFamily="2" charset="2"/>
              <a:buChar char="§"/>
            </a:pPr>
            <a:r>
              <a:rPr lang="en-US" sz="2000" dirty="0"/>
              <a:t>All these answers are combined and sent to the BART summarization model.</a:t>
            </a:r>
          </a:p>
          <a:p>
            <a:pPr marL="285750" indent="-285750">
              <a:buFont typeface="Wingdings" panose="05000000000000000000" pitchFamily="2" charset="2"/>
              <a:buChar char="§"/>
            </a:pPr>
            <a:r>
              <a:rPr lang="en-US" sz="2000" dirty="0"/>
              <a:t>It generates a human-readable summary that has all the key points from the extracted answers.</a:t>
            </a:r>
          </a:p>
        </p:txBody>
      </p:sp>
      <p:pic>
        <p:nvPicPr>
          <p:cNvPr id="7" name="Picture 6">
            <a:extLst>
              <a:ext uri="{FF2B5EF4-FFF2-40B4-BE49-F238E27FC236}">
                <a16:creationId xmlns:a16="http://schemas.microsoft.com/office/drawing/2014/main" id="{03AE5BA0-3E99-A137-E0DD-426714856481}"/>
              </a:ext>
            </a:extLst>
          </p:cNvPr>
          <p:cNvPicPr>
            <a:picLocks noChangeAspect="1"/>
          </p:cNvPicPr>
          <p:nvPr/>
        </p:nvPicPr>
        <p:blipFill>
          <a:blip r:embed="rId2"/>
          <a:srcRect l="1429" r="8214"/>
          <a:stretch/>
        </p:blipFill>
        <p:spPr>
          <a:xfrm>
            <a:off x="609601" y="4467994"/>
            <a:ext cx="11016343" cy="1207128"/>
          </a:xfrm>
          <a:prstGeom prst="rect">
            <a:avLst/>
          </a:prstGeom>
        </p:spPr>
      </p:pic>
      <p:pic>
        <p:nvPicPr>
          <p:cNvPr id="9" name="Picture 8">
            <a:extLst>
              <a:ext uri="{FF2B5EF4-FFF2-40B4-BE49-F238E27FC236}">
                <a16:creationId xmlns:a16="http://schemas.microsoft.com/office/drawing/2014/main" id="{6C3FB81F-CEEC-B5C9-9BA1-6F7E69C69593}"/>
              </a:ext>
            </a:extLst>
          </p:cNvPr>
          <p:cNvPicPr>
            <a:picLocks noChangeAspect="1"/>
          </p:cNvPicPr>
          <p:nvPr/>
        </p:nvPicPr>
        <p:blipFill>
          <a:blip r:embed="rId3"/>
          <a:stretch>
            <a:fillRect/>
          </a:stretch>
        </p:blipFill>
        <p:spPr>
          <a:xfrm>
            <a:off x="1151526" y="3179364"/>
            <a:ext cx="9565151" cy="914003"/>
          </a:xfrm>
          <a:prstGeom prst="rect">
            <a:avLst/>
          </a:prstGeom>
        </p:spPr>
      </p:pic>
    </p:spTree>
    <p:extLst>
      <p:ext uri="{BB962C8B-B14F-4D97-AF65-F5344CB8AC3E}">
        <p14:creationId xmlns:p14="http://schemas.microsoft.com/office/powerpoint/2010/main" val="111531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8814-6793-0448-F80D-E89EB92490A7}"/>
              </a:ext>
            </a:extLst>
          </p:cNvPr>
          <p:cNvSpPr>
            <a:spLocks noGrp="1"/>
          </p:cNvSpPr>
          <p:nvPr>
            <p:ph type="title"/>
          </p:nvPr>
        </p:nvSpPr>
        <p:spPr>
          <a:xfrm>
            <a:off x="4859279" y="457760"/>
            <a:ext cx="2205550" cy="751116"/>
          </a:xfrm>
        </p:spPr>
        <p:txBody>
          <a:bodyPr>
            <a:normAutofit/>
          </a:bodyPr>
          <a:lstStyle/>
          <a:p>
            <a:r>
              <a:rPr lang="en-US" sz="3600" b="1" u="sng" dirty="0"/>
              <a:t>results</a:t>
            </a:r>
          </a:p>
        </p:txBody>
      </p:sp>
      <p:sp>
        <p:nvSpPr>
          <p:cNvPr id="3" name="TextBox 2">
            <a:extLst>
              <a:ext uri="{FF2B5EF4-FFF2-40B4-BE49-F238E27FC236}">
                <a16:creationId xmlns:a16="http://schemas.microsoft.com/office/drawing/2014/main" id="{97FA95F8-6DBA-53BB-C32E-FC53979133D2}"/>
              </a:ext>
            </a:extLst>
          </p:cNvPr>
          <p:cNvSpPr txBox="1"/>
          <p:nvPr/>
        </p:nvSpPr>
        <p:spPr>
          <a:xfrm>
            <a:off x="483220" y="1260410"/>
            <a:ext cx="7539551" cy="369332"/>
          </a:xfrm>
          <a:prstGeom prst="rect">
            <a:avLst/>
          </a:prstGeom>
          <a:noFill/>
        </p:spPr>
        <p:txBody>
          <a:bodyPr wrap="square" rtlCol="0">
            <a:spAutoFit/>
          </a:bodyPr>
          <a:lstStyle/>
          <a:p>
            <a:r>
              <a:rPr lang="en-US" dirty="0"/>
              <a:t>The output is a summarized answer of all the related reviews.</a:t>
            </a:r>
          </a:p>
        </p:txBody>
      </p:sp>
      <p:pic>
        <p:nvPicPr>
          <p:cNvPr id="4" name="Content Placeholder 5">
            <a:extLst>
              <a:ext uri="{FF2B5EF4-FFF2-40B4-BE49-F238E27FC236}">
                <a16:creationId xmlns:a16="http://schemas.microsoft.com/office/drawing/2014/main" id="{5A17F0FE-97C1-2D5C-3AAF-8C52D4C53C05}"/>
              </a:ext>
            </a:extLst>
          </p:cNvPr>
          <p:cNvPicPr>
            <a:picLocks noChangeAspect="1"/>
          </p:cNvPicPr>
          <p:nvPr/>
        </p:nvPicPr>
        <p:blipFill>
          <a:blip r:embed="rId2"/>
          <a:stretch>
            <a:fillRect/>
          </a:stretch>
        </p:blipFill>
        <p:spPr>
          <a:xfrm>
            <a:off x="1659474" y="1711617"/>
            <a:ext cx="8649894" cy="1492233"/>
          </a:xfrm>
          <a:prstGeom prst="rect">
            <a:avLst/>
          </a:prstGeom>
        </p:spPr>
      </p:pic>
      <p:sp>
        <p:nvSpPr>
          <p:cNvPr id="5" name="TextBox 4">
            <a:extLst>
              <a:ext uri="{FF2B5EF4-FFF2-40B4-BE49-F238E27FC236}">
                <a16:creationId xmlns:a16="http://schemas.microsoft.com/office/drawing/2014/main" id="{C80D5861-1E1A-8D74-D787-69DFD60E6866}"/>
              </a:ext>
            </a:extLst>
          </p:cNvPr>
          <p:cNvSpPr txBox="1"/>
          <p:nvPr/>
        </p:nvSpPr>
        <p:spPr>
          <a:xfrm>
            <a:off x="483220" y="3209298"/>
            <a:ext cx="6255037" cy="369332"/>
          </a:xfrm>
          <a:prstGeom prst="rect">
            <a:avLst/>
          </a:prstGeom>
          <a:noFill/>
        </p:spPr>
        <p:txBody>
          <a:bodyPr wrap="square" rtlCol="0">
            <a:spAutoFit/>
          </a:bodyPr>
          <a:lstStyle/>
          <a:p>
            <a:r>
              <a:rPr lang="en-US" dirty="0"/>
              <a:t>The performance is evaluated using ROUGE-N</a:t>
            </a:r>
          </a:p>
        </p:txBody>
      </p:sp>
      <p:pic>
        <p:nvPicPr>
          <p:cNvPr id="6" name="Picture 5" descr="A computer screen shot of a program code&#10;&#10;Description automatically generated">
            <a:extLst>
              <a:ext uri="{FF2B5EF4-FFF2-40B4-BE49-F238E27FC236}">
                <a16:creationId xmlns:a16="http://schemas.microsoft.com/office/drawing/2014/main" id="{DA68AB45-D03E-4643-C5E2-8E5AD69009CF}"/>
              </a:ext>
            </a:extLst>
          </p:cNvPr>
          <p:cNvPicPr>
            <a:picLocks noChangeAspect="1"/>
          </p:cNvPicPr>
          <p:nvPr/>
        </p:nvPicPr>
        <p:blipFill>
          <a:blip r:embed="rId3"/>
          <a:srcRect l="5116" t="3724" r="1409" b="2431"/>
          <a:stretch/>
        </p:blipFill>
        <p:spPr>
          <a:xfrm>
            <a:off x="2411185" y="3654151"/>
            <a:ext cx="7146471" cy="2857014"/>
          </a:xfrm>
          <a:prstGeom prst="rect">
            <a:avLst/>
          </a:prstGeom>
        </p:spPr>
      </p:pic>
    </p:spTree>
    <p:extLst>
      <p:ext uri="{BB962C8B-B14F-4D97-AF65-F5344CB8AC3E}">
        <p14:creationId xmlns:p14="http://schemas.microsoft.com/office/powerpoint/2010/main" val="220378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b="1" dirty="0"/>
              <a:t>Project management</a:t>
            </a:r>
          </a:p>
        </p:txBody>
      </p:sp>
      <p:sp>
        <p:nvSpPr>
          <p:cNvPr id="2" name="TextBox 1">
            <a:extLst>
              <a:ext uri="{FF2B5EF4-FFF2-40B4-BE49-F238E27FC236}">
                <a16:creationId xmlns:a16="http://schemas.microsoft.com/office/drawing/2014/main" id="{77E14506-0CAF-119A-A44B-B46D4F047764}"/>
              </a:ext>
            </a:extLst>
          </p:cNvPr>
          <p:cNvSpPr txBox="1"/>
          <p:nvPr/>
        </p:nvSpPr>
        <p:spPr>
          <a:xfrm>
            <a:off x="581193" y="2090057"/>
            <a:ext cx="11029616" cy="3508653"/>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project successfully integrates two models by sending first model’s output to the second as input and produces final output.</a:t>
            </a:r>
          </a:p>
          <a:p>
            <a:pPr marL="285750" indent="-285750">
              <a:buFont typeface="Arial" panose="020B0604020202020204" pitchFamily="34" charset="0"/>
              <a:buChar char="•"/>
            </a:pPr>
            <a:r>
              <a:rPr lang="en-US" sz="2000" dirty="0"/>
              <a:t> The issue with this model is there is not enough resources for larger dataset and no fixed data for testing the model effectively.  </a:t>
            </a:r>
          </a:p>
          <a:p>
            <a:pPr marL="285750" indent="-285750">
              <a:buFont typeface="Arial" panose="020B0604020202020204" pitchFamily="34" charset="0"/>
              <a:buChar char="•"/>
            </a:pPr>
            <a:endParaRPr lang="en-US" sz="2000" dirty="0"/>
          </a:p>
          <a:p>
            <a:r>
              <a:rPr lang="en-US" sz="2400" b="1" u="sng" dirty="0"/>
              <a:t>Responsibilities/Contributions:</a:t>
            </a:r>
          </a:p>
          <a:p>
            <a:r>
              <a:rPr lang="en-US" sz="2000" dirty="0"/>
              <a:t>Introduction, problem statement – Preethi (25%)</a:t>
            </a:r>
          </a:p>
          <a:p>
            <a:r>
              <a:rPr lang="en-US" sz="2000" dirty="0"/>
              <a:t>Methodology – Greeshma (25%)</a:t>
            </a:r>
          </a:p>
          <a:p>
            <a:r>
              <a:rPr lang="en-US" sz="2000" dirty="0"/>
              <a:t>Dataset, data analysis – </a:t>
            </a:r>
            <a:r>
              <a:rPr lang="en-US" sz="2000" dirty="0" err="1"/>
              <a:t>Mahitha</a:t>
            </a:r>
            <a:r>
              <a:rPr lang="en-US" sz="2000" dirty="0"/>
              <a:t> (25%)</a:t>
            </a:r>
          </a:p>
          <a:p>
            <a:r>
              <a:rPr lang="en-US" sz="2000" dirty="0"/>
              <a:t>Implementation, results – Meghana (25%)</a:t>
            </a:r>
          </a:p>
          <a:p>
            <a:endParaRPr lang="en-US" dirty="0"/>
          </a:p>
        </p:txBody>
      </p:sp>
    </p:spTree>
    <p:extLst>
      <p:ext uri="{BB962C8B-B14F-4D97-AF65-F5344CB8AC3E}">
        <p14:creationId xmlns:p14="http://schemas.microsoft.com/office/powerpoint/2010/main" val="239459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4A6C4-3D07-14C3-D525-5CD50B6078A3}"/>
            </a:ext>
          </a:extLst>
        </p:cNvPr>
        <p:cNvGrpSpPr/>
        <p:nvPr/>
      </p:nvGrpSpPr>
      <p:grpSpPr>
        <a:xfrm>
          <a:off x="0" y="0"/>
          <a:ext cx="0" cy="0"/>
          <a:chOff x="0" y="0"/>
          <a:chExt cx="0" cy="0"/>
        </a:xfrm>
      </p:grpSpPr>
      <p:sp>
        <p:nvSpPr>
          <p:cNvPr id="4" name="Title 3" descr="title">
            <a:extLst>
              <a:ext uri="{FF2B5EF4-FFF2-40B4-BE49-F238E27FC236}">
                <a16:creationId xmlns:a16="http://schemas.microsoft.com/office/drawing/2014/main" id="{DFBD36D4-AE19-519A-91AF-B488AB80DC88}"/>
              </a:ext>
            </a:extLst>
          </p:cNvPr>
          <p:cNvSpPr>
            <a:spLocks noGrp="1"/>
          </p:cNvSpPr>
          <p:nvPr>
            <p:ph type="title"/>
          </p:nvPr>
        </p:nvSpPr>
        <p:spPr/>
        <p:txBody>
          <a:bodyPr/>
          <a:lstStyle/>
          <a:p>
            <a:r>
              <a:rPr lang="en-US" b="1" dirty="0"/>
              <a:t>references</a:t>
            </a:r>
          </a:p>
        </p:txBody>
      </p:sp>
      <p:sp>
        <p:nvSpPr>
          <p:cNvPr id="2" name="TextBox 1">
            <a:extLst>
              <a:ext uri="{FF2B5EF4-FFF2-40B4-BE49-F238E27FC236}">
                <a16:creationId xmlns:a16="http://schemas.microsoft.com/office/drawing/2014/main" id="{07B2F679-1C07-C473-30E9-BC14BBF1C5FB}"/>
              </a:ext>
            </a:extLst>
          </p:cNvPr>
          <p:cNvSpPr txBox="1"/>
          <p:nvPr/>
        </p:nvSpPr>
        <p:spPr>
          <a:xfrm>
            <a:off x="581193" y="2191657"/>
            <a:ext cx="11029616" cy="3416320"/>
          </a:xfrm>
          <a:prstGeom prst="rect">
            <a:avLst/>
          </a:prstGeom>
          <a:noFill/>
        </p:spPr>
        <p:txBody>
          <a:bodyPr wrap="square" rtlCol="0">
            <a:spAutoFit/>
          </a:bodyPr>
          <a:lstStyle/>
          <a:p>
            <a:pPr marL="285750" indent="-285750">
              <a:buFont typeface="Arial" panose="020B0604020202020204" pitchFamily="34" charset="0"/>
              <a:buChar char="•"/>
            </a:pPr>
            <a:r>
              <a:rPr lang="en-US" sz="2000" dirty="0"/>
              <a:t>R. Rajat, P. </a:t>
            </a:r>
            <a:r>
              <a:rPr lang="en-US" sz="2000" dirty="0" err="1"/>
              <a:t>Jaroli</a:t>
            </a:r>
            <a:r>
              <a:rPr lang="en-US" sz="2000" dirty="0"/>
              <a:t>, N. Kumar and R. K. Kaushal, "A Sentiment Analysis of Amazon Review Data Using Machine Learning Model," 2021 6th International Conference on Innovative Technology in Intelligent System and Industrial Applications (CITISIA), Sydney, Australia, 2021, pp. 1-6, </a:t>
            </a:r>
            <a:r>
              <a:rPr lang="en-US" sz="2000" dirty="0" err="1"/>
              <a:t>doi</a:t>
            </a:r>
            <a:r>
              <a:rPr lang="en-US" sz="2000" dirty="0"/>
              <a:t>: 10.1109/CITISIA53721.2021.9719909. </a:t>
            </a:r>
          </a:p>
          <a:p>
            <a:pPr marL="285750" indent="-285750">
              <a:buFont typeface="Arial" panose="020B0604020202020204" pitchFamily="34" charset="0"/>
              <a:buChar char="•"/>
            </a:pPr>
            <a:r>
              <a:rPr lang="en-US" sz="2000" dirty="0"/>
              <a:t>Mansi Gupta, Nitish Kulkarni, Raghuveer Chanda, </a:t>
            </a:r>
            <a:r>
              <a:rPr lang="en-US" sz="2000" dirty="0" err="1"/>
              <a:t>Anirudha</a:t>
            </a:r>
            <a:r>
              <a:rPr lang="en-US" sz="2000" dirty="0"/>
              <a:t> </a:t>
            </a:r>
            <a:r>
              <a:rPr lang="en-US" sz="2000" dirty="0" err="1"/>
              <a:t>Rayasam</a:t>
            </a:r>
            <a:r>
              <a:rPr lang="en-US" sz="2000" dirty="0"/>
              <a:t>, Zachary C Lipton, “</a:t>
            </a:r>
            <a:r>
              <a:rPr lang="en-US" sz="2000" dirty="0" err="1"/>
              <a:t>AmazonQA</a:t>
            </a:r>
            <a:r>
              <a:rPr lang="en-US" sz="2000" dirty="0"/>
              <a:t>: A Review-Based Question Answering Task”, https://doi.org/10.48550/arXiv.1908.04364</a:t>
            </a:r>
          </a:p>
          <a:p>
            <a:pPr marL="285750" indent="-285750">
              <a:buFont typeface="Arial" panose="020B0604020202020204" pitchFamily="34" charset="0"/>
              <a:buChar char="•"/>
            </a:pPr>
            <a:r>
              <a:rPr lang="en-US" sz="2000" dirty="0"/>
              <a:t>/https://www.kaggle.com/datasets/cynthiarempel/amazon-us-customer-reviews-dataset?select=amazon_reviews_us_Digital_Video_Games_v1_00.tsv</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338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eacher">
            <a:extLst>
              <a:ext uri="{FF2B5EF4-FFF2-40B4-BE49-F238E27FC236}">
                <a16:creationId xmlns:a16="http://schemas.microsoft.com/office/drawing/2014/main" id="{5614277E-CACC-4F9D-8C27-FB73FCBFB485}"/>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925" y="633056"/>
            <a:ext cx="1152000" cy="1152000"/>
          </a:xfrm>
          <a:prstGeom prst="rect">
            <a:avLst/>
          </a:prstGeom>
        </p:spPr>
      </p:pic>
      <p:sp>
        <p:nvSpPr>
          <p:cNvPr id="2" name="Title 1" descr="title">
            <a:extLst>
              <a:ext uri="{FF2B5EF4-FFF2-40B4-BE49-F238E27FC236}">
                <a16:creationId xmlns:a16="http://schemas.microsoft.com/office/drawing/2014/main" id="{AC93C0E1-1796-41B4-AF64-2A823C4C83E8}"/>
              </a:ext>
            </a:extLst>
          </p:cNvPr>
          <p:cNvSpPr>
            <a:spLocks noGrp="1"/>
          </p:cNvSpPr>
          <p:nvPr>
            <p:ph type="title"/>
          </p:nvPr>
        </p:nvSpPr>
        <p:spPr/>
        <p:txBody>
          <a:bodyPr/>
          <a:lstStyle/>
          <a:p>
            <a:r>
              <a:rPr lang="en-US" b="1" dirty="0"/>
              <a:t>Introduction</a:t>
            </a:r>
          </a:p>
        </p:txBody>
      </p:sp>
      <p:sp>
        <p:nvSpPr>
          <p:cNvPr id="3" name="Content Placeholder 2" descr="content">
            <a:extLst>
              <a:ext uri="{FF2B5EF4-FFF2-40B4-BE49-F238E27FC236}">
                <a16:creationId xmlns:a16="http://schemas.microsoft.com/office/drawing/2014/main" id="{D5B13C35-702B-4BCE-824F-AAADB30905F6}"/>
              </a:ext>
            </a:extLst>
          </p:cNvPr>
          <p:cNvSpPr>
            <a:spLocks noGrp="1"/>
          </p:cNvSpPr>
          <p:nvPr>
            <p:ph idx="1"/>
          </p:nvPr>
        </p:nvSpPr>
        <p:spPr>
          <a:xfrm>
            <a:off x="581192" y="2180496"/>
            <a:ext cx="11029615" cy="4319456"/>
          </a:xfrm>
        </p:spPr>
        <p:txBody>
          <a:bodyPr>
            <a:normAutofit/>
          </a:bodyPr>
          <a:lstStyle/>
          <a:p>
            <a:r>
              <a:rPr lang="en-US" sz="2000" dirty="0"/>
              <a:t>In today’s digital age, the vast amount of data generated across various platforms presents both opportunities and challenges. As users mainly rely on reviews while purchasing online, it is important to extract crucial information from this data.</a:t>
            </a:r>
          </a:p>
          <a:p>
            <a:r>
              <a:rPr lang="en-US" sz="2000" dirty="0"/>
              <a:t>This project focuses on two interrelated applications: Question Answering and Contextual Summarization.</a:t>
            </a:r>
          </a:p>
          <a:p>
            <a:r>
              <a:rPr lang="en-US" sz="2000" b="1" dirty="0"/>
              <a:t>Information Extraction</a:t>
            </a:r>
            <a:r>
              <a:rPr lang="en-US" sz="2000" dirty="0"/>
              <a:t>: It is a subfield of NLP that aims to relevant extract information from datasets. This can be achieved by using TF-IDF vectorization.</a:t>
            </a:r>
          </a:p>
          <a:p>
            <a:r>
              <a:rPr lang="en-US" sz="2000" b="1" dirty="0"/>
              <a:t>Question Answering with Summarization</a:t>
            </a:r>
            <a:r>
              <a:rPr lang="en-US" sz="2000" dirty="0"/>
              <a:t>: This involves providing concise summaries that preserve the context of the original text. Utilizing </a:t>
            </a:r>
            <a:r>
              <a:rPr lang="en-US" sz="2000" dirty="0" err="1"/>
              <a:t>RoBERTa</a:t>
            </a:r>
            <a:r>
              <a:rPr lang="en-US" sz="2000" dirty="0"/>
              <a:t> and BART model, this approach synthesizes information from multiple reviews and creates a summary.</a:t>
            </a:r>
          </a:p>
        </p:txBody>
      </p:sp>
    </p:spTree>
    <p:extLst>
      <p:ext uri="{BB962C8B-B14F-4D97-AF65-F5344CB8AC3E}">
        <p14:creationId xmlns:p14="http://schemas.microsoft.com/office/powerpoint/2010/main" val="109803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ightbulb">
            <a:extLst>
              <a:ext uri="{FF2B5EF4-FFF2-40B4-BE49-F238E27FC236}">
                <a16:creationId xmlns:a16="http://schemas.microsoft.com/office/drawing/2014/main" id="{E9661DC4-D526-4678-A1C8-58A8BEB68D3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6900" y="1939155"/>
            <a:ext cx="2628000" cy="2628000"/>
          </a:xfrm>
          <a:prstGeom prst="rect">
            <a:avLst/>
          </a:prstGeom>
        </p:spPr>
      </p:pic>
      <p:sp>
        <p:nvSpPr>
          <p:cNvPr id="2" name="Title 1" descr="content">
            <a:extLst>
              <a:ext uri="{FF2B5EF4-FFF2-40B4-BE49-F238E27FC236}">
                <a16:creationId xmlns:a16="http://schemas.microsoft.com/office/drawing/2014/main" id="{B6FA4435-3751-4780-9A9B-F91171E793F2}"/>
              </a:ext>
            </a:extLst>
          </p:cNvPr>
          <p:cNvSpPr>
            <a:spLocks noGrp="1"/>
          </p:cNvSpPr>
          <p:nvPr>
            <p:ph type="title"/>
          </p:nvPr>
        </p:nvSpPr>
        <p:spPr>
          <a:xfrm>
            <a:off x="6369180" y="773724"/>
            <a:ext cx="5315516" cy="823722"/>
          </a:xfrm>
        </p:spPr>
        <p:txBody>
          <a:bodyPr/>
          <a:lstStyle/>
          <a:p>
            <a:r>
              <a:rPr lang="en-US" b="1" dirty="0">
                <a:latin typeface="+mn-lt"/>
                <a:ea typeface="Tahoma" panose="020B0604030504040204" pitchFamily="34" charset="0"/>
                <a:cs typeface="Tahoma" panose="020B0604030504040204" pitchFamily="34" charset="0"/>
              </a:rPr>
              <a:t>Problem Statement</a:t>
            </a:r>
            <a:endParaRPr lang="en-US" b="1" dirty="0">
              <a:latin typeface="+mn-lt"/>
            </a:endParaRPr>
          </a:p>
        </p:txBody>
      </p:sp>
      <p:sp>
        <p:nvSpPr>
          <p:cNvPr id="3" name="TextBox 2">
            <a:extLst>
              <a:ext uri="{FF2B5EF4-FFF2-40B4-BE49-F238E27FC236}">
                <a16:creationId xmlns:a16="http://schemas.microsoft.com/office/drawing/2014/main" id="{C7B12A56-F1D5-7104-4C72-4565EB89F71F}"/>
              </a:ext>
            </a:extLst>
          </p:cNvPr>
          <p:cNvSpPr txBox="1"/>
          <p:nvPr/>
        </p:nvSpPr>
        <p:spPr>
          <a:xfrm>
            <a:off x="6422834" y="1729648"/>
            <a:ext cx="5187974" cy="3477875"/>
          </a:xfrm>
          <a:prstGeom prst="rect">
            <a:avLst/>
          </a:prstGeom>
          <a:noFill/>
        </p:spPr>
        <p:txBody>
          <a:bodyPr wrap="square" rtlCol="0">
            <a:spAutoFit/>
          </a:bodyPr>
          <a:lstStyle/>
          <a:p>
            <a:r>
              <a:rPr lang="en-US" sz="2000" dirty="0"/>
              <a:t>As the volume of online reviews on Amazon increases, users face challenges in efficiently extracting information to make decisions while purchasing. They often experience information overload and struggle to find correct answers to specific questions. This can be time taking and leads to frustration. By integrating question answering and contextual summarization, this project aims to help users by providing direct answers and comprehensive insights.</a:t>
            </a:r>
          </a:p>
        </p:txBody>
      </p:sp>
    </p:spTree>
    <p:extLst>
      <p:ext uri="{BB962C8B-B14F-4D97-AF65-F5344CB8AC3E}">
        <p14:creationId xmlns:p14="http://schemas.microsoft.com/office/powerpoint/2010/main" val="1368514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6C6255-076D-6321-DF1F-722E8185DBFE}"/>
              </a:ext>
            </a:extLst>
          </p:cNvPr>
          <p:cNvPicPr>
            <a:picLocks noGrp="1" noChangeAspect="1"/>
          </p:cNvPicPr>
          <p:nvPr>
            <p:ph idx="1"/>
          </p:nvPr>
        </p:nvPicPr>
        <p:blipFill>
          <a:blip r:embed="rId2"/>
          <a:srcRect b="6167"/>
          <a:stretch/>
        </p:blipFill>
        <p:spPr>
          <a:xfrm>
            <a:off x="1243012" y="2564305"/>
            <a:ext cx="9705975" cy="2312496"/>
          </a:xfrm>
        </p:spPr>
      </p:pic>
      <p:sp>
        <p:nvSpPr>
          <p:cNvPr id="3" name="Title 2">
            <a:extLst>
              <a:ext uri="{FF2B5EF4-FFF2-40B4-BE49-F238E27FC236}">
                <a16:creationId xmlns:a16="http://schemas.microsoft.com/office/drawing/2014/main" id="{0510972C-07AC-0A01-2108-25D603DE5888}"/>
              </a:ext>
            </a:extLst>
          </p:cNvPr>
          <p:cNvSpPr>
            <a:spLocks noGrp="1"/>
          </p:cNvSpPr>
          <p:nvPr>
            <p:ph type="title"/>
          </p:nvPr>
        </p:nvSpPr>
        <p:spPr/>
        <p:txBody>
          <a:bodyPr/>
          <a:lstStyle/>
          <a:p>
            <a:r>
              <a:rPr lang="en-US" b="1" dirty="0"/>
              <a:t>Workflow diagram</a:t>
            </a:r>
          </a:p>
        </p:txBody>
      </p:sp>
    </p:spTree>
    <p:extLst>
      <p:ext uri="{BB962C8B-B14F-4D97-AF65-F5344CB8AC3E}">
        <p14:creationId xmlns:p14="http://schemas.microsoft.com/office/powerpoint/2010/main" val="350567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A9D6-135B-719E-BDDE-281E4A0BF9C1}"/>
              </a:ext>
            </a:extLst>
          </p:cNvPr>
          <p:cNvSpPr>
            <a:spLocks noGrp="1"/>
          </p:cNvSpPr>
          <p:nvPr>
            <p:ph type="title"/>
          </p:nvPr>
        </p:nvSpPr>
        <p:spPr>
          <a:xfrm>
            <a:off x="483221" y="696685"/>
            <a:ext cx="4948095" cy="523078"/>
          </a:xfrm>
        </p:spPr>
        <p:txBody>
          <a:bodyPr>
            <a:normAutofit fontScale="90000"/>
          </a:bodyPr>
          <a:lstStyle/>
          <a:p>
            <a:r>
              <a:rPr lang="en-US" sz="3200" b="1" u="sng" dirty="0"/>
              <a:t>Architecture diagram</a:t>
            </a:r>
          </a:p>
        </p:txBody>
      </p:sp>
      <p:pic>
        <p:nvPicPr>
          <p:cNvPr id="4" name="Picture 3" descr="A diagram of a software model&#10;&#10;Description automatically generated with medium confidence">
            <a:extLst>
              <a:ext uri="{FF2B5EF4-FFF2-40B4-BE49-F238E27FC236}">
                <a16:creationId xmlns:a16="http://schemas.microsoft.com/office/drawing/2014/main" id="{B64C1C55-E00A-E4D3-1AEC-E812B86023AF}"/>
              </a:ext>
            </a:extLst>
          </p:cNvPr>
          <p:cNvPicPr>
            <a:picLocks noChangeAspect="1"/>
          </p:cNvPicPr>
          <p:nvPr/>
        </p:nvPicPr>
        <p:blipFill>
          <a:blip r:embed="rId2"/>
          <a:stretch>
            <a:fillRect/>
          </a:stretch>
        </p:blipFill>
        <p:spPr>
          <a:xfrm>
            <a:off x="8755860" y="637418"/>
            <a:ext cx="2775740" cy="5963884"/>
          </a:xfrm>
          <a:prstGeom prst="rect">
            <a:avLst/>
          </a:prstGeom>
        </p:spPr>
      </p:pic>
      <p:sp>
        <p:nvSpPr>
          <p:cNvPr id="5" name="TextBox 4">
            <a:extLst>
              <a:ext uri="{FF2B5EF4-FFF2-40B4-BE49-F238E27FC236}">
                <a16:creationId xmlns:a16="http://schemas.microsoft.com/office/drawing/2014/main" id="{9778CA93-F6D9-2FFC-FB8C-FBD534AB988D}"/>
              </a:ext>
            </a:extLst>
          </p:cNvPr>
          <p:cNvSpPr txBox="1"/>
          <p:nvPr/>
        </p:nvSpPr>
        <p:spPr>
          <a:xfrm>
            <a:off x="581192" y="1409698"/>
            <a:ext cx="7909665"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t>Both user’s question and reviews are preprocessed by cleaning and standardizing. It prepares the text for vectorization process.</a:t>
            </a:r>
          </a:p>
          <a:p>
            <a:pPr marL="285750" indent="-285750">
              <a:buFont typeface="Arial" panose="020B0604020202020204" pitchFamily="34" charset="0"/>
              <a:buChar char="•"/>
            </a:pPr>
            <a:r>
              <a:rPr lang="en-US" sz="2200" dirty="0"/>
              <a:t>Preprocessed question is converted into vector and preprocessed reviews are converted into vectors and stored in a matrix.</a:t>
            </a:r>
          </a:p>
          <a:p>
            <a:pPr marL="285750" indent="-285750">
              <a:buFont typeface="Arial" panose="020B0604020202020204" pitchFamily="34" charset="0"/>
              <a:buChar char="•"/>
            </a:pPr>
            <a:r>
              <a:rPr lang="en-US" sz="2200" dirty="0"/>
              <a:t>Cosine similarity is calculated between the question and each review vector by providing a measure of how closely each review matches the question.</a:t>
            </a:r>
          </a:p>
          <a:p>
            <a:pPr marL="285750" indent="-285750">
              <a:buFont typeface="Arial" panose="020B0604020202020204" pitchFamily="34" charset="0"/>
              <a:buChar char="•"/>
            </a:pPr>
            <a:r>
              <a:rPr lang="en-US" sz="2200" dirty="0"/>
              <a:t>Top relevant reviews are selected based on cosine similarity.</a:t>
            </a:r>
          </a:p>
          <a:p>
            <a:pPr marL="285750" indent="-285750">
              <a:buFont typeface="Arial" panose="020B0604020202020204" pitchFamily="34" charset="0"/>
              <a:buChar char="•"/>
            </a:pPr>
            <a:r>
              <a:rPr lang="en-US" sz="2200" dirty="0"/>
              <a:t>These reviews are passed to QA model which processes each review and extracts answers.</a:t>
            </a:r>
          </a:p>
          <a:p>
            <a:pPr marL="285750" indent="-285750">
              <a:buFont typeface="Arial" panose="020B0604020202020204" pitchFamily="34" charset="0"/>
              <a:buChar char="•"/>
            </a:pPr>
            <a:r>
              <a:rPr lang="en-US" sz="2200" dirty="0"/>
              <a:t>The extracted answers are summarized into a simple answer using BART model.</a:t>
            </a:r>
          </a:p>
        </p:txBody>
      </p:sp>
    </p:spTree>
    <p:extLst>
      <p:ext uri="{BB962C8B-B14F-4D97-AF65-F5344CB8AC3E}">
        <p14:creationId xmlns:p14="http://schemas.microsoft.com/office/powerpoint/2010/main" val="259282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268C95-0B91-B4CB-5A23-854AF4588BFA}"/>
              </a:ext>
            </a:extLst>
          </p:cNvPr>
          <p:cNvSpPr>
            <a:spLocks noGrp="1"/>
          </p:cNvSpPr>
          <p:nvPr>
            <p:ph idx="1"/>
          </p:nvPr>
        </p:nvSpPr>
        <p:spPr/>
        <p:txBody>
          <a:bodyPr>
            <a:normAutofit/>
          </a:bodyPr>
          <a:lstStyle/>
          <a:p>
            <a:r>
              <a:rPr lang="en-US" sz="2000" dirty="0"/>
              <a:t>The dataset used for this project is based on the Amazon US Customer Reviews on Digital Video Games from Kaggle which is publicly available.</a:t>
            </a:r>
          </a:p>
          <a:p>
            <a:r>
              <a:rPr lang="en-US" sz="2000" dirty="0"/>
              <a:t>Source: /</a:t>
            </a:r>
            <a:r>
              <a:rPr lang="en-US" sz="2000" dirty="0">
                <a:hlinkClick r:id="rId2"/>
              </a:rPr>
              <a:t>https://www.kaggle.com/datasets/cynthiarempel/amazon-us-customer-reviews-dataset?select=amazon_reviews_us_Digital_Video_Games_v1_00.tsv</a:t>
            </a:r>
            <a:endParaRPr lang="en-US" sz="2000" dirty="0"/>
          </a:p>
          <a:p>
            <a:r>
              <a:rPr lang="en-US" sz="2000" dirty="0"/>
              <a:t>It has 145,431 rows and 15 columns, namely marketplace, </a:t>
            </a:r>
            <a:r>
              <a:rPr lang="en-US" sz="2000" dirty="0" err="1"/>
              <a:t>customer_id</a:t>
            </a:r>
            <a:r>
              <a:rPr lang="en-US" sz="2000" dirty="0"/>
              <a:t>, </a:t>
            </a:r>
            <a:r>
              <a:rPr lang="en-US" sz="2000" dirty="0" err="1"/>
              <a:t>review_id</a:t>
            </a:r>
            <a:r>
              <a:rPr lang="en-US" sz="2000" dirty="0"/>
              <a:t>, </a:t>
            </a:r>
            <a:r>
              <a:rPr lang="en-US" sz="2000" dirty="0" err="1"/>
              <a:t>product_id</a:t>
            </a:r>
            <a:r>
              <a:rPr lang="en-US" sz="2000" dirty="0"/>
              <a:t>, </a:t>
            </a:r>
            <a:r>
              <a:rPr lang="en-US" sz="2000" dirty="0" err="1"/>
              <a:t>product_parent</a:t>
            </a:r>
            <a:r>
              <a:rPr lang="en-US" sz="2000" dirty="0"/>
              <a:t>, </a:t>
            </a:r>
            <a:r>
              <a:rPr lang="en-US" sz="2000" dirty="0" err="1"/>
              <a:t>product_title</a:t>
            </a:r>
            <a:r>
              <a:rPr lang="en-US" sz="2000" dirty="0"/>
              <a:t>, </a:t>
            </a:r>
            <a:r>
              <a:rPr lang="en-US" sz="2000" dirty="0" err="1"/>
              <a:t>product_category</a:t>
            </a:r>
            <a:r>
              <a:rPr lang="en-US" sz="2000" dirty="0"/>
              <a:t>, </a:t>
            </a:r>
            <a:r>
              <a:rPr lang="en-US" sz="2000" dirty="0" err="1"/>
              <a:t>star_rating</a:t>
            </a:r>
            <a:r>
              <a:rPr lang="en-US" sz="2000" dirty="0"/>
              <a:t>, </a:t>
            </a:r>
            <a:r>
              <a:rPr lang="en-US" sz="2000" dirty="0" err="1"/>
              <a:t>helpful_votes</a:t>
            </a:r>
            <a:r>
              <a:rPr lang="en-US" sz="2000" dirty="0"/>
              <a:t>, </a:t>
            </a:r>
            <a:r>
              <a:rPr lang="en-US" sz="2000" dirty="0" err="1"/>
              <a:t>total_votes</a:t>
            </a:r>
            <a:r>
              <a:rPr lang="en-US" sz="2000" dirty="0"/>
              <a:t>, vine, </a:t>
            </a:r>
            <a:r>
              <a:rPr lang="en-US" sz="2000" dirty="0" err="1"/>
              <a:t>verified_purchase</a:t>
            </a:r>
            <a:r>
              <a:rPr lang="en-US" sz="2000" dirty="0"/>
              <a:t>, </a:t>
            </a:r>
            <a:r>
              <a:rPr lang="en-US" sz="2000" dirty="0" err="1"/>
              <a:t>review_headline</a:t>
            </a:r>
            <a:r>
              <a:rPr lang="en-US" sz="2000" dirty="0"/>
              <a:t>, </a:t>
            </a:r>
            <a:r>
              <a:rPr lang="en-US" sz="2000" dirty="0" err="1"/>
              <a:t>review_body</a:t>
            </a:r>
            <a:r>
              <a:rPr lang="en-US" sz="2000" dirty="0"/>
              <a:t>, </a:t>
            </a:r>
            <a:r>
              <a:rPr lang="en-US" sz="2000" dirty="0" err="1"/>
              <a:t>review_date</a:t>
            </a:r>
            <a:r>
              <a:rPr lang="en-US" sz="2000" dirty="0"/>
              <a:t>.</a:t>
            </a:r>
          </a:p>
        </p:txBody>
      </p:sp>
      <p:sp>
        <p:nvSpPr>
          <p:cNvPr id="3" name="Title 2">
            <a:extLst>
              <a:ext uri="{FF2B5EF4-FFF2-40B4-BE49-F238E27FC236}">
                <a16:creationId xmlns:a16="http://schemas.microsoft.com/office/drawing/2014/main" id="{5D1C082E-11E9-72A8-2028-9A906AE50628}"/>
              </a:ext>
            </a:extLst>
          </p:cNvPr>
          <p:cNvSpPr>
            <a:spLocks noGrp="1"/>
          </p:cNvSpPr>
          <p:nvPr>
            <p:ph type="title"/>
          </p:nvPr>
        </p:nvSpPr>
        <p:spPr/>
        <p:txBody>
          <a:bodyPr/>
          <a:lstStyle/>
          <a:p>
            <a:r>
              <a:rPr lang="en-US" b="1" dirty="0"/>
              <a:t>DATASET</a:t>
            </a:r>
          </a:p>
        </p:txBody>
      </p:sp>
    </p:spTree>
    <p:extLst>
      <p:ext uri="{BB962C8B-B14F-4D97-AF65-F5344CB8AC3E}">
        <p14:creationId xmlns:p14="http://schemas.microsoft.com/office/powerpoint/2010/main" val="147709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AAC0-9C4D-349D-05AF-A1DB8E688ED3}"/>
              </a:ext>
            </a:extLst>
          </p:cNvPr>
          <p:cNvSpPr>
            <a:spLocks noGrp="1"/>
          </p:cNvSpPr>
          <p:nvPr>
            <p:ph type="title"/>
          </p:nvPr>
        </p:nvSpPr>
        <p:spPr>
          <a:xfrm>
            <a:off x="3573774" y="751659"/>
            <a:ext cx="6007547" cy="583114"/>
          </a:xfrm>
        </p:spPr>
        <p:txBody>
          <a:bodyPr>
            <a:noAutofit/>
          </a:bodyPr>
          <a:lstStyle/>
          <a:p>
            <a:r>
              <a:rPr lang="en-US" sz="3600" b="1" dirty="0"/>
              <a:t>DATASET REPRESENTATION</a:t>
            </a:r>
          </a:p>
        </p:txBody>
      </p:sp>
      <p:pic>
        <p:nvPicPr>
          <p:cNvPr id="4" name="Picture 3" descr="A screenshot of a computer&#10;&#10;Description automatically generated">
            <a:extLst>
              <a:ext uri="{FF2B5EF4-FFF2-40B4-BE49-F238E27FC236}">
                <a16:creationId xmlns:a16="http://schemas.microsoft.com/office/drawing/2014/main" id="{85C725A8-6EFA-A21D-C7B9-7E7F4B046F09}"/>
              </a:ext>
            </a:extLst>
          </p:cNvPr>
          <p:cNvPicPr>
            <a:picLocks noChangeAspect="1"/>
          </p:cNvPicPr>
          <p:nvPr/>
        </p:nvPicPr>
        <p:blipFill>
          <a:blip r:embed="rId2"/>
          <a:srcRect t="26904" b="8727"/>
          <a:stretch/>
        </p:blipFill>
        <p:spPr>
          <a:xfrm>
            <a:off x="402267" y="1574800"/>
            <a:ext cx="11387465" cy="4581236"/>
          </a:xfrm>
          <a:prstGeom prst="rect">
            <a:avLst/>
          </a:prstGeom>
        </p:spPr>
      </p:pic>
    </p:spTree>
    <p:extLst>
      <p:ext uri="{BB962C8B-B14F-4D97-AF65-F5344CB8AC3E}">
        <p14:creationId xmlns:p14="http://schemas.microsoft.com/office/powerpoint/2010/main" val="415926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C10B9-7985-0FE0-BA5B-E392B6AC5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D14D0-CED2-153D-1796-25CF6A882682}"/>
              </a:ext>
            </a:extLst>
          </p:cNvPr>
          <p:cNvSpPr>
            <a:spLocks noGrp="1"/>
          </p:cNvSpPr>
          <p:nvPr>
            <p:ph type="title"/>
          </p:nvPr>
        </p:nvSpPr>
        <p:spPr>
          <a:xfrm>
            <a:off x="3573774" y="751659"/>
            <a:ext cx="6007547" cy="583114"/>
          </a:xfrm>
        </p:spPr>
        <p:txBody>
          <a:bodyPr>
            <a:noAutofit/>
          </a:bodyPr>
          <a:lstStyle/>
          <a:p>
            <a:r>
              <a:rPr lang="en-US" sz="3600" b="1" dirty="0"/>
              <a:t>Features of dataset</a:t>
            </a:r>
          </a:p>
        </p:txBody>
      </p:sp>
      <p:pic>
        <p:nvPicPr>
          <p:cNvPr id="7" name="Picture 6" descr="A screenshot of a computer&#10;&#10;Description automatically generated">
            <a:extLst>
              <a:ext uri="{FF2B5EF4-FFF2-40B4-BE49-F238E27FC236}">
                <a16:creationId xmlns:a16="http://schemas.microsoft.com/office/drawing/2014/main" id="{4C0F5674-2A0E-C9C5-FE61-98F0D2EAE2DF}"/>
              </a:ext>
            </a:extLst>
          </p:cNvPr>
          <p:cNvPicPr>
            <a:picLocks noChangeAspect="1"/>
          </p:cNvPicPr>
          <p:nvPr/>
        </p:nvPicPr>
        <p:blipFill>
          <a:blip r:embed="rId2"/>
          <a:srcRect l="12944" t="27867" r="14306" b="12000"/>
          <a:stretch/>
        </p:blipFill>
        <p:spPr>
          <a:xfrm>
            <a:off x="1700784" y="1453895"/>
            <a:ext cx="9354312" cy="4832525"/>
          </a:xfrm>
          <a:prstGeom prst="rect">
            <a:avLst/>
          </a:prstGeom>
        </p:spPr>
      </p:pic>
    </p:spTree>
    <p:extLst>
      <p:ext uri="{BB962C8B-B14F-4D97-AF65-F5344CB8AC3E}">
        <p14:creationId xmlns:p14="http://schemas.microsoft.com/office/powerpoint/2010/main" val="66833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hecklist">
            <a:extLst>
              <a:ext uri="{FF2B5EF4-FFF2-40B4-BE49-F238E27FC236}">
                <a16:creationId xmlns:a16="http://schemas.microsoft.com/office/drawing/2014/main" id="{DEF978AA-586E-4790-8E74-51E8F5CE421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524E7AA8-036D-4F28-96BA-A52B66A33BD9}"/>
              </a:ext>
            </a:extLst>
          </p:cNvPr>
          <p:cNvSpPr>
            <a:spLocks noGrp="1"/>
          </p:cNvSpPr>
          <p:nvPr>
            <p:ph type="title"/>
          </p:nvPr>
        </p:nvSpPr>
        <p:spPr/>
        <p:txBody>
          <a:bodyPr/>
          <a:lstStyle/>
          <a:p>
            <a:r>
              <a:rPr lang="en-US" b="1" dirty="0"/>
              <a:t>Data VISUALIZATION</a:t>
            </a:r>
          </a:p>
        </p:txBody>
      </p:sp>
      <p:pic>
        <p:nvPicPr>
          <p:cNvPr id="6" name="Content Placeholder 5" descr="A screenshot of a computer&#10;&#10;Description automatically generated">
            <a:extLst>
              <a:ext uri="{FF2B5EF4-FFF2-40B4-BE49-F238E27FC236}">
                <a16:creationId xmlns:a16="http://schemas.microsoft.com/office/drawing/2014/main" id="{9FC0A2B4-7640-E2D4-D526-8D5C954B17B7}"/>
              </a:ext>
            </a:extLst>
          </p:cNvPr>
          <p:cNvPicPr>
            <a:picLocks noGrp="1" noChangeAspect="1"/>
          </p:cNvPicPr>
          <p:nvPr>
            <p:ph idx="1"/>
          </p:nvPr>
        </p:nvPicPr>
        <p:blipFill>
          <a:blip r:embed="rId4"/>
          <a:srcRect l="7649" t="28463" r="42316" b="10661"/>
          <a:stretch/>
        </p:blipFill>
        <p:spPr>
          <a:xfrm>
            <a:off x="4895273" y="1985818"/>
            <a:ext cx="6206836" cy="4719782"/>
          </a:xfrm>
        </p:spPr>
      </p:pic>
      <p:sp>
        <p:nvSpPr>
          <p:cNvPr id="7" name="TextBox 6">
            <a:extLst>
              <a:ext uri="{FF2B5EF4-FFF2-40B4-BE49-F238E27FC236}">
                <a16:creationId xmlns:a16="http://schemas.microsoft.com/office/drawing/2014/main" id="{BADD2C83-9A81-5DC1-9D5D-21D0CB922251}"/>
              </a:ext>
            </a:extLst>
          </p:cNvPr>
          <p:cNvSpPr txBox="1"/>
          <p:nvPr/>
        </p:nvSpPr>
        <p:spPr>
          <a:xfrm>
            <a:off x="1089891" y="3429000"/>
            <a:ext cx="3256517" cy="1569660"/>
          </a:xfrm>
          <a:prstGeom prst="rect">
            <a:avLst/>
          </a:prstGeom>
          <a:noFill/>
        </p:spPr>
        <p:txBody>
          <a:bodyPr wrap="square" rtlCol="0">
            <a:spAutoFit/>
          </a:bodyPr>
          <a:lstStyle/>
          <a:p>
            <a:pPr algn="ctr"/>
            <a:r>
              <a:rPr lang="en-US" sz="2400" dirty="0"/>
              <a:t>Histogram showing distribution of review body lengths from dataset:</a:t>
            </a:r>
          </a:p>
        </p:txBody>
      </p:sp>
    </p:spTree>
    <p:extLst>
      <p:ext uri="{BB962C8B-B14F-4D97-AF65-F5344CB8AC3E}">
        <p14:creationId xmlns:p14="http://schemas.microsoft.com/office/powerpoint/2010/main" val="2931083422"/>
      </p:ext>
    </p:extLst>
  </p:cSld>
  <p:clrMapOvr>
    <a:masterClrMapping/>
  </p:clrMapOvr>
</p:sld>
</file>

<file path=ppt/theme/theme1.xml><?xml version="1.0" encoding="utf-8"?>
<a:theme xmlns:a="http://schemas.openxmlformats.org/drawingml/2006/main" name="Dividend">
  <a:themeElements>
    <a:clrScheme name="Custom 11">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3.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Looks like, sounds like</Template>
  <TotalTime>932</TotalTime>
  <Words>1065</Words>
  <Application>Microsoft Office PowerPoint</Application>
  <PresentationFormat>Widescreen</PresentationFormat>
  <Paragraphs>79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Candara</vt:lpstr>
      <vt:lpstr>Wingdings</vt:lpstr>
      <vt:lpstr>Wingdings 2</vt:lpstr>
      <vt:lpstr>Dividend</vt:lpstr>
      <vt:lpstr>NLP-Driven Query answering and summarization for amazon reviews</vt:lpstr>
      <vt:lpstr>Introduction</vt:lpstr>
      <vt:lpstr>Problem Statement</vt:lpstr>
      <vt:lpstr>Workflow diagram</vt:lpstr>
      <vt:lpstr>Architecture diagram</vt:lpstr>
      <vt:lpstr>DATASET</vt:lpstr>
      <vt:lpstr>DATASET REPRESENTATION</vt:lpstr>
      <vt:lpstr>Features of dataset</vt:lpstr>
      <vt:lpstr>Data VISUALIZATION</vt:lpstr>
      <vt:lpstr>Word cloud of frequent words in reviews</vt:lpstr>
      <vt:lpstr>DATA PREPROCESSING</vt:lpstr>
      <vt:lpstr>Steps of the model</vt:lpstr>
      <vt:lpstr>Implementation libraries</vt:lpstr>
      <vt:lpstr>explanation</vt:lpstr>
      <vt:lpstr>PowerPoint Presentation</vt:lpstr>
      <vt:lpstr>results</vt:lpstr>
      <vt:lpstr>Project management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Sadhu, Meghana</dc:creator>
  <cp:lastModifiedBy>Sadhu, Meghana</cp:lastModifiedBy>
  <cp:revision>5</cp:revision>
  <dcterms:created xsi:type="dcterms:W3CDTF">2024-11-03T21:54:33Z</dcterms:created>
  <dcterms:modified xsi:type="dcterms:W3CDTF">2024-11-07T08:20:15Z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