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6"/>
  </p:notesMasterIdLst>
  <p:sldIdLst>
    <p:sldId id="256" r:id="rId2"/>
    <p:sldId id="260" r:id="rId3"/>
    <p:sldId id="261" r:id="rId4"/>
    <p:sldId id="262" r:id="rId5"/>
    <p:sldId id="263" r:id="rId6"/>
    <p:sldId id="264" r:id="rId7"/>
    <p:sldId id="265" r:id="rId8"/>
    <p:sldId id="267" r:id="rId9"/>
    <p:sldId id="268" r:id="rId10"/>
    <p:sldId id="270" r:id="rId11"/>
    <p:sldId id="269" r:id="rId12"/>
    <p:sldId id="271" r:id="rId13"/>
    <p:sldId id="273" r:id="rId14"/>
    <p:sldId id="274" r:id="rId15"/>
    <p:sldId id="275" r:id="rId16"/>
    <p:sldId id="276" r:id="rId17"/>
    <p:sldId id="277" r:id="rId18"/>
    <p:sldId id="278" r:id="rId19"/>
    <p:sldId id="279" r:id="rId20"/>
    <p:sldId id="280" r:id="rId21"/>
    <p:sldId id="281" r:id="rId22"/>
    <p:sldId id="283" r:id="rId23"/>
    <p:sldId id="259" r:id="rId24"/>
    <p:sldId id="282" r:id="rId25"/>
  </p:sldIdLst>
  <p:sldSz cx="12192000" cy="6858000"/>
  <p:notesSz cx="6858000" cy="9144000"/>
  <p:embeddedFontLst>
    <p:embeddedFont>
      <p:font typeface="Arabic Typesetting" panose="03020402040406030203" pitchFamily="66" charset="-78"/>
      <p:regular r:id="rId27"/>
    </p:embeddedFont>
    <p:embeddedFont>
      <p:font typeface="Calibri" panose="020F0502020204030204" pitchFamily="34" charset="0"/>
      <p:regular r:id="rId28"/>
      <p:bold r:id="rId29"/>
      <p:italic r:id="rId30"/>
      <p:boldItalic r:id="rId31"/>
    </p:embeddedFont>
    <p:embeddedFont>
      <p:font typeface="Californian FB" panose="0207040306080B030204" pitchFamily="18" charset="0"/>
      <p:regular r:id="rId32"/>
      <p:bold r:id="rId33"/>
      <p:italic r:id="rId34"/>
    </p:embeddedFont>
    <p:embeddedFont>
      <p:font typeface="Comic Sans MS" panose="030F0702030302020204" pitchFamily="66" charset="0"/>
      <p:regular r:id="rId35"/>
      <p:bold r:id="rId36"/>
      <p:italic r:id="rId37"/>
      <p:boldItalic r:id="rId38"/>
    </p:embeddedFont>
    <p:embeddedFont>
      <p:font typeface="French Script MT" panose="03020402040607040605" pitchFamily="66" charset="0"/>
      <p:regular r:id="rId39"/>
    </p:embeddedFont>
    <p:embeddedFont>
      <p:font typeface="Libre Baskerville" panose="02000000000000000000" pitchFamily="2" charset="0"/>
      <p:regular r:id="rId40"/>
      <p:bold r:id="rId41"/>
      <p:italic r:id="rId42"/>
    </p:embeddedFont>
    <p:embeddedFont>
      <p:font typeface="Tw Cen MT" panose="020B0602020104020603" pitchFamily="34"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7"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6F0"/>
    <a:srgbClr val="0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34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font" Target="fonts/font16.fntdata"/><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3.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font" Target="fonts/font1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font" Target="fonts/font17.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46" Type="http://schemas.openxmlformats.org/officeDocument/2006/relationships/font" Target="fonts/font20.fntdata"/><Relationship Id="rId20" Type="http://schemas.openxmlformats.org/officeDocument/2006/relationships/slide" Target="slides/slide19.xml"/><Relationship Id="rId41"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D37D51-9A54-459E-84FC-CE5A5366A774}" type="doc">
      <dgm:prSet loTypeId="urn:microsoft.com/office/officeart/2005/8/layout/list1" loCatId="list" qsTypeId="urn:microsoft.com/office/officeart/2005/8/quickstyle/3d2" qsCatId="3D" csTypeId="urn:microsoft.com/office/officeart/2005/8/colors/accent1_4" csCatId="accent1" phldr="1"/>
      <dgm:spPr/>
      <dgm:t>
        <a:bodyPr/>
        <a:lstStyle/>
        <a:p>
          <a:endParaRPr lang="en-AU"/>
        </a:p>
      </dgm:t>
    </dgm:pt>
    <dgm:pt modelId="{BBA241DB-4A93-45AE-8875-22486BB8EB94}">
      <dgm:prSet phldrT="[Text]" custT="1"/>
      <dgm:spPr>
        <a:solidFill>
          <a:srgbClr val="002060"/>
        </a:solidFill>
      </dgm:spPr>
      <dgm:t>
        <a:bodyPr/>
        <a:lstStyle/>
        <a:p>
          <a:pPr algn="ctr"/>
          <a:endParaRPr lang="en-AU" sz="2800" dirty="0"/>
        </a:p>
        <a:p>
          <a:pPr algn="ctr"/>
          <a:endParaRPr lang="en-AU" sz="2800" b="1" u="sng" dirty="0"/>
        </a:p>
        <a:p>
          <a:pPr algn="ctr"/>
          <a:r>
            <a:rPr lang="en-AU" sz="4400" b="1" u="sng" dirty="0">
              <a:latin typeface="Arabic Typesetting" panose="03020402040406030203" pitchFamily="66" charset="-78"/>
              <a:cs typeface="Arabic Typesetting" panose="03020402040406030203" pitchFamily="66" charset="-78"/>
            </a:rPr>
            <a:t>Problem Statement</a:t>
          </a:r>
        </a:p>
        <a:p>
          <a:pPr algn="ctr"/>
          <a:r>
            <a:rPr lang="en-AU" sz="2000" dirty="0">
              <a:latin typeface="Comic Sans MS" panose="030F0702030302020204" pitchFamily="66" charset="0"/>
              <a:cs typeface="Arabic Typesetting" panose="03020402040406030203" pitchFamily="66" charset="-78"/>
            </a:rPr>
            <a:t>Finding right place for comfortable stay within the budget</a:t>
          </a:r>
          <a:endParaRPr lang="en-AU" sz="2000" dirty="0">
            <a:latin typeface="Comic Sans MS" panose="030F0702030302020204" pitchFamily="66" charset="0"/>
          </a:endParaRPr>
        </a:p>
        <a:p>
          <a:pPr algn="ctr"/>
          <a:endParaRPr lang="en-AU" sz="2800" dirty="0"/>
        </a:p>
        <a:p>
          <a:pPr algn="l"/>
          <a:endParaRPr lang="en-AU" sz="4100" dirty="0"/>
        </a:p>
      </dgm:t>
    </dgm:pt>
    <dgm:pt modelId="{41C81CFD-E85F-474C-82D3-EA773F3FC938}" type="parTrans" cxnId="{3FF56DE0-5EAA-4B7D-9BD9-90152FB8D43E}">
      <dgm:prSet/>
      <dgm:spPr/>
      <dgm:t>
        <a:bodyPr/>
        <a:lstStyle/>
        <a:p>
          <a:endParaRPr lang="en-AU"/>
        </a:p>
      </dgm:t>
    </dgm:pt>
    <dgm:pt modelId="{9A5F6957-CBAC-453F-B751-119FFCC374B3}" type="sibTrans" cxnId="{3FF56DE0-5EAA-4B7D-9BD9-90152FB8D43E}">
      <dgm:prSet/>
      <dgm:spPr/>
      <dgm:t>
        <a:bodyPr/>
        <a:lstStyle/>
        <a:p>
          <a:endParaRPr lang="en-AU"/>
        </a:p>
      </dgm:t>
    </dgm:pt>
    <dgm:pt modelId="{BF3D23AB-6CD1-4380-B648-B91A80B49143}">
      <dgm:prSet phldrT="[Text]" custT="1"/>
      <dgm:spPr>
        <a:solidFill>
          <a:schemeClr val="accent1">
            <a:lumMod val="20000"/>
            <a:lumOff val="80000"/>
          </a:schemeClr>
        </a:solidFill>
      </dgm:spPr>
      <dgm:t>
        <a:bodyPr/>
        <a:lstStyle/>
        <a:p>
          <a:pPr algn="ctr"/>
          <a:r>
            <a:rPr lang="en-AU" sz="4400" b="1" u="sng" dirty="0">
              <a:solidFill>
                <a:schemeClr val="accent1">
                  <a:lumMod val="50000"/>
                </a:schemeClr>
              </a:solidFill>
              <a:latin typeface="Arabic Typesetting" panose="03020402040406030203" pitchFamily="66" charset="-78"/>
              <a:cs typeface="Arabic Typesetting" panose="03020402040406030203" pitchFamily="66" charset="-78"/>
            </a:rPr>
            <a:t>Objective</a:t>
          </a:r>
        </a:p>
        <a:p>
          <a:pPr algn="ctr"/>
          <a:r>
            <a:rPr lang="en-AU" sz="2000" dirty="0">
              <a:solidFill>
                <a:schemeClr val="accent6">
                  <a:lumMod val="50000"/>
                </a:schemeClr>
              </a:solidFill>
              <a:latin typeface="Comic Sans MS" panose="030F0702030302020204" pitchFamily="66" charset="0"/>
              <a:cs typeface="Arabic Typesetting" panose="03020402040406030203" pitchFamily="66" charset="-78"/>
            </a:rPr>
            <a:t>Price Analysis on OYO Hotels based on Cities, Reviews and Star ratings</a:t>
          </a:r>
          <a:endParaRPr lang="en-AU" sz="2000" dirty="0">
            <a:solidFill>
              <a:schemeClr val="accent6">
                <a:lumMod val="50000"/>
              </a:schemeClr>
            </a:solidFill>
            <a:latin typeface="Comic Sans MS" panose="030F0702030302020204" pitchFamily="66" charset="0"/>
          </a:endParaRPr>
        </a:p>
      </dgm:t>
    </dgm:pt>
    <dgm:pt modelId="{7A817140-33B4-4897-937E-5E8C77D4E96D}" type="parTrans" cxnId="{3F9CEA20-8409-453B-92FE-8974B1A958CE}">
      <dgm:prSet/>
      <dgm:spPr/>
      <dgm:t>
        <a:bodyPr/>
        <a:lstStyle/>
        <a:p>
          <a:endParaRPr lang="en-AU"/>
        </a:p>
      </dgm:t>
    </dgm:pt>
    <dgm:pt modelId="{E45DC5DF-879A-4A4C-A263-F4BE8059C696}" type="sibTrans" cxnId="{3F9CEA20-8409-453B-92FE-8974B1A958CE}">
      <dgm:prSet/>
      <dgm:spPr/>
      <dgm:t>
        <a:bodyPr/>
        <a:lstStyle/>
        <a:p>
          <a:endParaRPr lang="en-AU"/>
        </a:p>
      </dgm:t>
    </dgm:pt>
    <dgm:pt modelId="{62C834AB-6803-4E56-99D8-E37E8CD77465}" type="pres">
      <dgm:prSet presAssocID="{33D37D51-9A54-459E-84FC-CE5A5366A774}" presName="linear" presStyleCnt="0">
        <dgm:presLayoutVars>
          <dgm:dir/>
          <dgm:animLvl val="lvl"/>
          <dgm:resizeHandles val="exact"/>
        </dgm:presLayoutVars>
      </dgm:prSet>
      <dgm:spPr/>
    </dgm:pt>
    <dgm:pt modelId="{2138F8ED-3368-4D0D-88E8-79DE27BB58B7}" type="pres">
      <dgm:prSet presAssocID="{BBA241DB-4A93-45AE-8875-22486BB8EB94}" presName="parentLin" presStyleCnt="0"/>
      <dgm:spPr/>
    </dgm:pt>
    <dgm:pt modelId="{20E10A61-E6ED-4159-BDBF-ECE2D45DC915}" type="pres">
      <dgm:prSet presAssocID="{BBA241DB-4A93-45AE-8875-22486BB8EB94}" presName="parentLeftMargin" presStyleLbl="node1" presStyleIdx="0" presStyleCnt="2"/>
      <dgm:spPr/>
    </dgm:pt>
    <dgm:pt modelId="{9CD8FB8E-B180-405D-978E-2CB87FB51EF3}" type="pres">
      <dgm:prSet presAssocID="{BBA241DB-4A93-45AE-8875-22486BB8EB94}" presName="parentText" presStyleLbl="node1" presStyleIdx="0" presStyleCnt="2" custScaleX="128453" custScaleY="112273" custLinFactNeighborX="-1917">
        <dgm:presLayoutVars>
          <dgm:chMax val="0"/>
          <dgm:bulletEnabled val="1"/>
        </dgm:presLayoutVars>
      </dgm:prSet>
      <dgm:spPr/>
    </dgm:pt>
    <dgm:pt modelId="{C10C68E0-9DAE-4EEF-AD31-1861A727FA21}" type="pres">
      <dgm:prSet presAssocID="{BBA241DB-4A93-45AE-8875-22486BB8EB94}" presName="negativeSpace" presStyleCnt="0"/>
      <dgm:spPr/>
    </dgm:pt>
    <dgm:pt modelId="{AB62D243-F70F-4B21-A930-8A625B375691}" type="pres">
      <dgm:prSet presAssocID="{BBA241DB-4A93-45AE-8875-22486BB8EB94}" presName="childText" presStyleLbl="conFgAcc1" presStyleIdx="0" presStyleCnt="2">
        <dgm:presLayoutVars>
          <dgm:bulletEnabled val="1"/>
        </dgm:presLayoutVars>
      </dgm:prSet>
      <dgm:spPr/>
    </dgm:pt>
    <dgm:pt modelId="{13FDF8AD-7046-44F1-883E-84F112AECBCE}" type="pres">
      <dgm:prSet presAssocID="{9A5F6957-CBAC-453F-B751-119FFCC374B3}" presName="spaceBetweenRectangles" presStyleCnt="0"/>
      <dgm:spPr/>
    </dgm:pt>
    <dgm:pt modelId="{F065D8D8-CD49-4E38-962F-3DE9A64E40E8}" type="pres">
      <dgm:prSet presAssocID="{BF3D23AB-6CD1-4380-B648-B91A80B49143}" presName="parentLin" presStyleCnt="0"/>
      <dgm:spPr/>
    </dgm:pt>
    <dgm:pt modelId="{3EFAD363-400E-41D5-8D0D-66F6214E8EA4}" type="pres">
      <dgm:prSet presAssocID="{BF3D23AB-6CD1-4380-B648-B91A80B49143}" presName="parentLeftMargin" presStyleLbl="node1" presStyleIdx="0" presStyleCnt="2"/>
      <dgm:spPr/>
    </dgm:pt>
    <dgm:pt modelId="{9C06637A-9AFE-4753-A95D-F09DC242498D}" type="pres">
      <dgm:prSet presAssocID="{BF3D23AB-6CD1-4380-B648-B91A80B49143}" presName="parentText" presStyleLbl="node1" presStyleIdx="1" presStyleCnt="2" custScaleX="129355" custScaleY="112273">
        <dgm:presLayoutVars>
          <dgm:chMax val="0"/>
          <dgm:bulletEnabled val="1"/>
        </dgm:presLayoutVars>
      </dgm:prSet>
      <dgm:spPr/>
    </dgm:pt>
    <dgm:pt modelId="{F46F5BA7-A3D0-48EA-8CB6-A3220A5D9ECC}" type="pres">
      <dgm:prSet presAssocID="{BF3D23AB-6CD1-4380-B648-B91A80B49143}" presName="negativeSpace" presStyleCnt="0"/>
      <dgm:spPr/>
    </dgm:pt>
    <dgm:pt modelId="{5326FCB0-0E81-41D4-958F-32621AF023BD}" type="pres">
      <dgm:prSet presAssocID="{BF3D23AB-6CD1-4380-B648-B91A80B49143}" presName="childText" presStyleLbl="conFgAcc1" presStyleIdx="1" presStyleCnt="2">
        <dgm:presLayoutVars>
          <dgm:bulletEnabled val="1"/>
        </dgm:presLayoutVars>
      </dgm:prSet>
      <dgm:spPr/>
    </dgm:pt>
  </dgm:ptLst>
  <dgm:cxnLst>
    <dgm:cxn modelId="{91226E17-00A6-49F3-85C5-DDEF60969E80}" type="presOf" srcId="{BF3D23AB-6CD1-4380-B648-B91A80B49143}" destId="{3EFAD363-400E-41D5-8D0D-66F6214E8EA4}" srcOrd="0" destOrd="0" presId="urn:microsoft.com/office/officeart/2005/8/layout/list1"/>
    <dgm:cxn modelId="{F6D3501C-2C1F-4126-9DF8-A27E179B3652}" type="presOf" srcId="{BBA241DB-4A93-45AE-8875-22486BB8EB94}" destId="{20E10A61-E6ED-4159-BDBF-ECE2D45DC915}" srcOrd="0" destOrd="0" presId="urn:microsoft.com/office/officeart/2005/8/layout/list1"/>
    <dgm:cxn modelId="{3F9CEA20-8409-453B-92FE-8974B1A958CE}" srcId="{33D37D51-9A54-459E-84FC-CE5A5366A774}" destId="{BF3D23AB-6CD1-4380-B648-B91A80B49143}" srcOrd="1" destOrd="0" parTransId="{7A817140-33B4-4897-937E-5E8C77D4E96D}" sibTransId="{E45DC5DF-879A-4A4C-A263-F4BE8059C696}"/>
    <dgm:cxn modelId="{2D507FAA-4A6F-4B22-95AB-4D81B61D7920}" type="presOf" srcId="{BBA241DB-4A93-45AE-8875-22486BB8EB94}" destId="{9CD8FB8E-B180-405D-978E-2CB87FB51EF3}" srcOrd="1" destOrd="0" presId="urn:microsoft.com/office/officeart/2005/8/layout/list1"/>
    <dgm:cxn modelId="{B21987CF-1DF1-4191-85D1-11CFF1764D70}" type="presOf" srcId="{BF3D23AB-6CD1-4380-B648-B91A80B49143}" destId="{9C06637A-9AFE-4753-A95D-F09DC242498D}" srcOrd="1" destOrd="0" presId="urn:microsoft.com/office/officeart/2005/8/layout/list1"/>
    <dgm:cxn modelId="{29EFF4D6-58E4-4EB1-A486-2838D4329DB2}" type="presOf" srcId="{33D37D51-9A54-459E-84FC-CE5A5366A774}" destId="{62C834AB-6803-4E56-99D8-E37E8CD77465}" srcOrd="0" destOrd="0" presId="urn:microsoft.com/office/officeart/2005/8/layout/list1"/>
    <dgm:cxn modelId="{3FF56DE0-5EAA-4B7D-9BD9-90152FB8D43E}" srcId="{33D37D51-9A54-459E-84FC-CE5A5366A774}" destId="{BBA241DB-4A93-45AE-8875-22486BB8EB94}" srcOrd="0" destOrd="0" parTransId="{41C81CFD-E85F-474C-82D3-EA773F3FC938}" sibTransId="{9A5F6957-CBAC-453F-B751-119FFCC374B3}"/>
    <dgm:cxn modelId="{0DA03480-01A3-4733-8EF8-83C68309BEE4}" type="presParOf" srcId="{62C834AB-6803-4E56-99D8-E37E8CD77465}" destId="{2138F8ED-3368-4D0D-88E8-79DE27BB58B7}" srcOrd="0" destOrd="0" presId="urn:microsoft.com/office/officeart/2005/8/layout/list1"/>
    <dgm:cxn modelId="{3810B5B5-557A-41ED-9698-FAA48DEA97CD}" type="presParOf" srcId="{2138F8ED-3368-4D0D-88E8-79DE27BB58B7}" destId="{20E10A61-E6ED-4159-BDBF-ECE2D45DC915}" srcOrd="0" destOrd="0" presId="urn:microsoft.com/office/officeart/2005/8/layout/list1"/>
    <dgm:cxn modelId="{3F43E99B-2521-4210-8561-64F2E25D0892}" type="presParOf" srcId="{2138F8ED-3368-4D0D-88E8-79DE27BB58B7}" destId="{9CD8FB8E-B180-405D-978E-2CB87FB51EF3}" srcOrd="1" destOrd="0" presId="urn:microsoft.com/office/officeart/2005/8/layout/list1"/>
    <dgm:cxn modelId="{53652404-E00D-4230-AC26-2E08F45FFCC1}" type="presParOf" srcId="{62C834AB-6803-4E56-99D8-E37E8CD77465}" destId="{C10C68E0-9DAE-4EEF-AD31-1861A727FA21}" srcOrd="1" destOrd="0" presId="urn:microsoft.com/office/officeart/2005/8/layout/list1"/>
    <dgm:cxn modelId="{89E63261-DAE2-44D4-8442-CAAE85C1DE75}" type="presParOf" srcId="{62C834AB-6803-4E56-99D8-E37E8CD77465}" destId="{AB62D243-F70F-4B21-A930-8A625B375691}" srcOrd="2" destOrd="0" presId="urn:microsoft.com/office/officeart/2005/8/layout/list1"/>
    <dgm:cxn modelId="{59F3FB04-E10D-4B71-873E-0378B491695F}" type="presParOf" srcId="{62C834AB-6803-4E56-99D8-E37E8CD77465}" destId="{13FDF8AD-7046-44F1-883E-84F112AECBCE}" srcOrd="3" destOrd="0" presId="urn:microsoft.com/office/officeart/2005/8/layout/list1"/>
    <dgm:cxn modelId="{A4E5CCD7-6907-4D9D-A98C-773E48FD65BB}" type="presParOf" srcId="{62C834AB-6803-4E56-99D8-E37E8CD77465}" destId="{F065D8D8-CD49-4E38-962F-3DE9A64E40E8}" srcOrd="4" destOrd="0" presId="urn:microsoft.com/office/officeart/2005/8/layout/list1"/>
    <dgm:cxn modelId="{4D09683D-AE60-4371-B21F-16F838D40DB6}" type="presParOf" srcId="{F065D8D8-CD49-4E38-962F-3DE9A64E40E8}" destId="{3EFAD363-400E-41D5-8D0D-66F6214E8EA4}" srcOrd="0" destOrd="0" presId="urn:microsoft.com/office/officeart/2005/8/layout/list1"/>
    <dgm:cxn modelId="{A4E48CBE-D12F-4086-B845-2B89E766293F}" type="presParOf" srcId="{F065D8D8-CD49-4E38-962F-3DE9A64E40E8}" destId="{9C06637A-9AFE-4753-A95D-F09DC242498D}" srcOrd="1" destOrd="0" presId="urn:microsoft.com/office/officeart/2005/8/layout/list1"/>
    <dgm:cxn modelId="{4A32F063-0D91-4852-A7B8-3BCF0778349F}" type="presParOf" srcId="{62C834AB-6803-4E56-99D8-E37E8CD77465}" destId="{F46F5BA7-A3D0-48EA-8CB6-A3220A5D9ECC}" srcOrd="5" destOrd="0" presId="urn:microsoft.com/office/officeart/2005/8/layout/list1"/>
    <dgm:cxn modelId="{DF85750D-2C9C-4C46-93C8-EF1F3BA8D483}" type="presParOf" srcId="{62C834AB-6803-4E56-99D8-E37E8CD77465}" destId="{5326FCB0-0E81-41D4-958F-32621AF023BD}"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8D6733F-7390-4B2D-983A-CE142668CC51}" type="doc">
      <dgm:prSet loTypeId="urn:microsoft.com/office/officeart/2005/8/layout/pyramid2" loCatId="list" qsTypeId="urn:microsoft.com/office/officeart/2005/8/quickstyle/3d1" qsCatId="3D" csTypeId="urn:microsoft.com/office/officeart/2005/8/colors/accent1_2" csCatId="accent1" phldr="1"/>
      <dgm:spPr/>
    </dgm:pt>
    <dgm:pt modelId="{58569371-C074-493E-B871-3B2A4C2FFD85}">
      <dgm:prSet phldrT="[Text]"/>
      <dgm:spPr/>
      <dgm:t>
        <a:bodyPr/>
        <a:lstStyle/>
        <a:p>
          <a:r>
            <a:rPr lang="en-AU" dirty="0">
              <a:latin typeface="Tw Cen MT" panose="020B0602020104020603" pitchFamily="34" charset="0"/>
            </a:rPr>
            <a:t>Univariate Analysis</a:t>
          </a:r>
        </a:p>
      </dgm:t>
    </dgm:pt>
    <dgm:pt modelId="{1ACA8BCE-7386-4426-89C2-BFBC2A03FB6D}" type="parTrans" cxnId="{D9A0E278-637E-4339-8183-4F0162D992AE}">
      <dgm:prSet/>
      <dgm:spPr/>
      <dgm:t>
        <a:bodyPr/>
        <a:lstStyle/>
        <a:p>
          <a:endParaRPr lang="en-AU"/>
        </a:p>
      </dgm:t>
    </dgm:pt>
    <dgm:pt modelId="{FE3BC0A3-E75B-4CF2-A109-2FEA4BFCEE1C}" type="sibTrans" cxnId="{D9A0E278-637E-4339-8183-4F0162D992AE}">
      <dgm:prSet/>
      <dgm:spPr/>
      <dgm:t>
        <a:bodyPr/>
        <a:lstStyle/>
        <a:p>
          <a:endParaRPr lang="en-AU"/>
        </a:p>
      </dgm:t>
    </dgm:pt>
    <dgm:pt modelId="{702FF5E2-20B8-403D-8B29-CC44A5DD77D7}">
      <dgm:prSet phldrT="[Text]"/>
      <dgm:spPr/>
      <dgm:t>
        <a:bodyPr/>
        <a:lstStyle/>
        <a:p>
          <a:r>
            <a:rPr lang="en-AU" dirty="0">
              <a:latin typeface="Tw Cen MT" panose="020B0602020104020603" pitchFamily="34" charset="0"/>
            </a:rPr>
            <a:t>Bivariate Analysis</a:t>
          </a:r>
        </a:p>
      </dgm:t>
    </dgm:pt>
    <dgm:pt modelId="{9639B2A4-15B5-4E03-837F-D66C0E188BD9}" type="parTrans" cxnId="{B86E2B80-82CB-4FA3-8F1C-980D57BDE7EB}">
      <dgm:prSet/>
      <dgm:spPr/>
      <dgm:t>
        <a:bodyPr/>
        <a:lstStyle/>
        <a:p>
          <a:endParaRPr lang="en-AU"/>
        </a:p>
      </dgm:t>
    </dgm:pt>
    <dgm:pt modelId="{0CF0E7D7-82F2-456E-8CD6-CCA0124C9689}" type="sibTrans" cxnId="{B86E2B80-82CB-4FA3-8F1C-980D57BDE7EB}">
      <dgm:prSet/>
      <dgm:spPr/>
      <dgm:t>
        <a:bodyPr/>
        <a:lstStyle/>
        <a:p>
          <a:endParaRPr lang="en-AU"/>
        </a:p>
      </dgm:t>
    </dgm:pt>
    <dgm:pt modelId="{773B34F1-5AC2-4804-AFE2-4BD2544E9AFB}">
      <dgm:prSet phldrT="[Text]"/>
      <dgm:spPr/>
      <dgm:t>
        <a:bodyPr/>
        <a:lstStyle/>
        <a:p>
          <a:r>
            <a:rPr lang="en-AU" dirty="0">
              <a:latin typeface="Tw Cen MT" panose="020B0602020104020603" pitchFamily="34" charset="0"/>
            </a:rPr>
            <a:t>Multi-variate Analysis</a:t>
          </a:r>
        </a:p>
      </dgm:t>
    </dgm:pt>
    <dgm:pt modelId="{86AC3EEE-DBE8-4EA5-BB4D-4699DC89F917}" type="parTrans" cxnId="{AD15B0E0-A0E1-48ED-BF3C-2F23BD61F6B0}">
      <dgm:prSet/>
      <dgm:spPr/>
      <dgm:t>
        <a:bodyPr/>
        <a:lstStyle/>
        <a:p>
          <a:endParaRPr lang="en-AU"/>
        </a:p>
      </dgm:t>
    </dgm:pt>
    <dgm:pt modelId="{7335B63A-22FD-4DCD-B7D8-AE80612E033A}" type="sibTrans" cxnId="{AD15B0E0-A0E1-48ED-BF3C-2F23BD61F6B0}">
      <dgm:prSet/>
      <dgm:spPr/>
      <dgm:t>
        <a:bodyPr/>
        <a:lstStyle/>
        <a:p>
          <a:endParaRPr lang="en-AU"/>
        </a:p>
      </dgm:t>
    </dgm:pt>
    <dgm:pt modelId="{2949C73B-C7B5-408B-A89A-E4157454C9FF}" type="pres">
      <dgm:prSet presAssocID="{48D6733F-7390-4B2D-983A-CE142668CC51}" presName="compositeShape" presStyleCnt="0">
        <dgm:presLayoutVars>
          <dgm:dir/>
          <dgm:resizeHandles/>
        </dgm:presLayoutVars>
      </dgm:prSet>
      <dgm:spPr/>
    </dgm:pt>
    <dgm:pt modelId="{81BED5C0-AE44-4E09-A037-9079BA77866B}" type="pres">
      <dgm:prSet presAssocID="{48D6733F-7390-4B2D-983A-CE142668CC51}" presName="pyramid" presStyleLbl="node1" presStyleIdx="0" presStyleCnt="1" custLinFactNeighborX="593"/>
      <dgm:spPr>
        <a:solidFill>
          <a:schemeClr val="accent1">
            <a:lumMod val="50000"/>
          </a:schemeClr>
        </a:solidFill>
      </dgm:spPr>
    </dgm:pt>
    <dgm:pt modelId="{219D7C29-BDF6-4587-B25A-745B288A95AF}" type="pres">
      <dgm:prSet presAssocID="{48D6733F-7390-4B2D-983A-CE142668CC51}" presName="theList" presStyleCnt="0"/>
      <dgm:spPr/>
    </dgm:pt>
    <dgm:pt modelId="{4738DF90-FDDC-481D-AAD0-35FFD141F4F6}" type="pres">
      <dgm:prSet presAssocID="{58569371-C074-493E-B871-3B2A4C2FFD85}" presName="aNode" presStyleLbl="fgAcc1" presStyleIdx="0" presStyleCnt="3">
        <dgm:presLayoutVars>
          <dgm:bulletEnabled val="1"/>
        </dgm:presLayoutVars>
      </dgm:prSet>
      <dgm:spPr/>
    </dgm:pt>
    <dgm:pt modelId="{A787A34B-495C-48F7-B800-837B79974A3C}" type="pres">
      <dgm:prSet presAssocID="{58569371-C074-493E-B871-3B2A4C2FFD85}" presName="aSpace" presStyleCnt="0"/>
      <dgm:spPr/>
    </dgm:pt>
    <dgm:pt modelId="{28E7D28D-2897-4BDF-858B-AB3114598D31}" type="pres">
      <dgm:prSet presAssocID="{702FF5E2-20B8-403D-8B29-CC44A5DD77D7}" presName="aNode" presStyleLbl="fgAcc1" presStyleIdx="1" presStyleCnt="3">
        <dgm:presLayoutVars>
          <dgm:bulletEnabled val="1"/>
        </dgm:presLayoutVars>
      </dgm:prSet>
      <dgm:spPr/>
    </dgm:pt>
    <dgm:pt modelId="{3154CF0B-8135-472F-A451-14CD7DC0D57C}" type="pres">
      <dgm:prSet presAssocID="{702FF5E2-20B8-403D-8B29-CC44A5DD77D7}" presName="aSpace" presStyleCnt="0"/>
      <dgm:spPr/>
    </dgm:pt>
    <dgm:pt modelId="{D0B43AFA-A3D6-432E-B540-B6E93C694540}" type="pres">
      <dgm:prSet presAssocID="{773B34F1-5AC2-4804-AFE2-4BD2544E9AFB}" presName="aNode" presStyleLbl="fgAcc1" presStyleIdx="2" presStyleCnt="3">
        <dgm:presLayoutVars>
          <dgm:bulletEnabled val="1"/>
        </dgm:presLayoutVars>
      </dgm:prSet>
      <dgm:spPr/>
    </dgm:pt>
    <dgm:pt modelId="{2AE09964-8B15-4E0D-ACEC-2F720A48AD0B}" type="pres">
      <dgm:prSet presAssocID="{773B34F1-5AC2-4804-AFE2-4BD2544E9AFB}" presName="aSpace" presStyleCnt="0"/>
      <dgm:spPr/>
    </dgm:pt>
  </dgm:ptLst>
  <dgm:cxnLst>
    <dgm:cxn modelId="{D9A0E278-637E-4339-8183-4F0162D992AE}" srcId="{48D6733F-7390-4B2D-983A-CE142668CC51}" destId="{58569371-C074-493E-B871-3B2A4C2FFD85}" srcOrd="0" destOrd="0" parTransId="{1ACA8BCE-7386-4426-89C2-BFBC2A03FB6D}" sibTransId="{FE3BC0A3-E75B-4CF2-A109-2FEA4BFCEE1C}"/>
    <dgm:cxn modelId="{B030C45A-3F0F-4A58-B7D8-607ECEDCDEDD}" type="presOf" srcId="{773B34F1-5AC2-4804-AFE2-4BD2544E9AFB}" destId="{D0B43AFA-A3D6-432E-B540-B6E93C694540}" srcOrd="0" destOrd="0" presId="urn:microsoft.com/office/officeart/2005/8/layout/pyramid2"/>
    <dgm:cxn modelId="{B86E2B80-82CB-4FA3-8F1C-980D57BDE7EB}" srcId="{48D6733F-7390-4B2D-983A-CE142668CC51}" destId="{702FF5E2-20B8-403D-8B29-CC44A5DD77D7}" srcOrd="1" destOrd="0" parTransId="{9639B2A4-15B5-4E03-837F-D66C0E188BD9}" sibTransId="{0CF0E7D7-82F2-456E-8CD6-CCA0124C9689}"/>
    <dgm:cxn modelId="{135F53A4-6FA3-41B8-8B57-D2BB1DBC9870}" type="presOf" srcId="{58569371-C074-493E-B871-3B2A4C2FFD85}" destId="{4738DF90-FDDC-481D-AAD0-35FFD141F4F6}" srcOrd="0" destOrd="0" presId="urn:microsoft.com/office/officeart/2005/8/layout/pyramid2"/>
    <dgm:cxn modelId="{AD15B0E0-A0E1-48ED-BF3C-2F23BD61F6B0}" srcId="{48D6733F-7390-4B2D-983A-CE142668CC51}" destId="{773B34F1-5AC2-4804-AFE2-4BD2544E9AFB}" srcOrd="2" destOrd="0" parTransId="{86AC3EEE-DBE8-4EA5-BB4D-4699DC89F917}" sibTransId="{7335B63A-22FD-4DCD-B7D8-AE80612E033A}"/>
    <dgm:cxn modelId="{7011AEE5-D223-485D-8DC4-3224D356E418}" type="presOf" srcId="{48D6733F-7390-4B2D-983A-CE142668CC51}" destId="{2949C73B-C7B5-408B-A89A-E4157454C9FF}" srcOrd="0" destOrd="0" presId="urn:microsoft.com/office/officeart/2005/8/layout/pyramid2"/>
    <dgm:cxn modelId="{DA9F25FA-7A1C-41DF-A512-134B7C68C804}" type="presOf" srcId="{702FF5E2-20B8-403D-8B29-CC44A5DD77D7}" destId="{28E7D28D-2897-4BDF-858B-AB3114598D31}" srcOrd="0" destOrd="0" presId="urn:microsoft.com/office/officeart/2005/8/layout/pyramid2"/>
    <dgm:cxn modelId="{B0F4B395-1050-4EC8-A7CC-C852973E7071}" type="presParOf" srcId="{2949C73B-C7B5-408B-A89A-E4157454C9FF}" destId="{81BED5C0-AE44-4E09-A037-9079BA77866B}" srcOrd="0" destOrd="0" presId="urn:microsoft.com/office/officeart/2005/8/layout/pyramid2"/>
    <dgm:cxn modelId="{B3FB6C90-BBE9-4140-AB6A-C0C2EA42B10F}" type="presParOf" srcId="{2949C73B-C7B5-408B-A89A-E4157454C9FF}" destId="{219D7C29-BDF6-4587-B25A-745B288A95AF}" srcOrd="1" destOrd="0" presId="urn:microsoft.com/office/officeart/2005/8/layout/pyramid2"/>
    <dgm:cxn modelId="{38469CEB-EA43-4E41-AEEF-1A8D634782E9}" type="presParOf" srcId="{219D7C29-BDF6-4587-B25A-745B288A95AF}" destId="{4738DF90-FDDC-481D-AAD0-35FFD141F4F6}" srcOrd="0" destOrd="0" presId="urn:microsoft.com/office/officeart/2005/8/layout/pyramid2"/>
    <dgm:cxn modelId="{4B58688F-B9F0-491F-A8BC-B4E8D8088FF2}" type="presParOf" srcId="{219D7C29-BDF6-4587-B25A-745B288A95AF}" destId="{A787A34B-495C-48F7-B800-837B79974A3C}" srcOrd="1" destOrd="0" presId="urn:microsoft.com/office/officeart/2005/8/layout/pyramid2"/>
    <dgm:cxn modelId="{16B4FC2B-0D4E-40E8-9FD6-6A4529FD5743}" type="presParOf" srcId="{219D7C29-BDF6-4587-B25A-745B288A95AF}" destId="{28E7D28D-2897-4BDF-858B-AB3114598D31}" srcOrd="2" destOrd="0" presId="urn:microsoft.com/office/officeart/2005/8/layout/pyramid2"/>
    <dgm:cxn modelId="{C597811C-4B6B-40A9-95BF-EFA8272CA207}" type="presParOf" srcId="{219D7C29-BDF6-4587-B25A-745B288A95AF}" destId="{3154CF0B-8135-472F-A451-14CD7DC0D57C}" srcOrd="3" destOrd="0" presId="urn:microsoft.com/office/officeart/2005/8/layout/pyramid2"/>
    <dgm:cxn modelId="{87F83679-B43B-4808-A457-19282E0DFC27}" type="presParOf" srcId="{219D7C29-BDF6-4587-B25A-745B288A95AF}" destId="{D0B43AFA-A3D6-432E-B540-B6E93C694540}" srcOrd="4" destOrd="0" presId="urn:microsoft.com/office/officeart/2005/8/layout/pyramid2"/>
    <dgm:cxn modelId="{33267E44-A9A5-43AC-8872-391C7E276E08}" type="presParOf" srcId="{219D7C29-BDF6-4587-B25A-745B288A95AF}" destId="{2AE09964-8B15-4E0D-ACEC-2F720A48AD0B}" srcOrd="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62D243-F70F-4B21-A930-8A625B375691}">
      <dsp:nvSpPr>
        <dsp:cNvPr id="0" name=""/>
        <dsp:cNvSpPr/>
      </dsp:nvSpPr>
      <dsp:spPr>
        <a:xfrm>
          <a:off x="0" y="1034881"/>
          <a:ext cx="9365436" cy="1360800"/>
        </a:xfrm>
        <a:prstGeom prst="rect">
          <a:avLst/>
        </a:prstGeom>
        <a:solidFill>
          <a:schemeClr val="lt1">
            <a:alpha val="90000"/>
            <a:hueOff val="0"/>
            <a:satOff val="0"/>
            <a:lumOff val="0"/>
            <a:alphaOff val="0"/>
          </a:schemeClr>
        </a:solidFill>
        <a:ln w="9525" cap="flat" cmpd="sng" algn="ctr">
          <a:solidFill>
            <a:schemeClr val="accent1">
              <a:shade val="5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9CD8FB8E-B180-405D-978E-2CB87FB51EF3}">
      <dsp:nvSpPr>
        <dsp:cNvPr id="0" name=""/>
        <dsp:cNvSpPr/>
      </dsp:nvSpPr>
      <dsp:spPr>
        <a:xfrm>
          <a:off x="459295" y="42199"/>
          <a:ext cx="8421128" cy="1789721"/>
        </a:xfrm>
        <a:prstGeom prst="roundRect">
          <a:avLst/>
        </a:prstGeom>
        <a:solidFill>
          <a:srgbClr val="00206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47794" tIns="0" rIns="247794" bIns="0" numCol="1" spcCol="1270" anchor="ctr" anchorCtr="0">
          <a:noAutofit/>
        </a:bodyPr>
        <a:lstStyle/>
        <a:p>
          <a:pPr marL="0" lvl="0" indent="0" algn="ctr" defTabSz="1244600">
            <a:lnSpc>
              <a:spcPct val="90000"/>
            </a:lnSpc>
            <a:spcBef>
              <a:spcPct val="0"/>
            </a:spcBef>
            <a:spcAft>
              <a:spcPct val="35000"/>
            </a:spcAft>
            <a:buNone/>
          </a:pPr>
          <a:endParaRPr lang="en-AU" sz="2800" kern="1200" dirty="0"/>
        </a:p>
        <a:p>
          <a:pPr marL="0" lvl="0" indent="0" algn="ctr" defTabSz="1244600">
            <a:lnSpc>
              <a:spcPct val="90000"/>
            </a:lnSpc>
            <a:spcBef>
              <a:spcPct val="0"/>
            </a:spcBef>
            <a:spcAft>
              <a:spcPct val="35000"/>
            </a:spcAft>
            <a:buNone/>
          </a:pPr>
          <a:endParaRPr lang="en-AU" sz="2800" b="1" u="sng" kern="1200" dirty="0"/>
        </a:p>
        <a:p>
          <a:pPr marL="0" lvl="0" indent="0" algn="ctr" defTabSz="1244600">
            <a:lnSpc>
              <a:spcPct val="90000"/>
            </a:lnSpc>
            <a:spcBef>
              <a:spcPct val="0"/>
            </a:spcBef>
            <a:spcAft>
              <a:spcPct val="35000"/>
            </a:spcAft>
            <a:buNone/>
          </a:pPr>
          <a:r>
            <a:rPr lang="en-AU" sz="4400" b="1" u="sng" kern="1200" dirty="0">
              <a:latin typeface="Arabic Typesetting" panose="03020402040406030203" pitchFamily="66" charset="-78"/>
              <a:cs typeface="Arabic Typesetting" panose="03020402040406030203" pitchFamily="66" charset="-78"/>
            </a:rPr>
            <a:t>Problem Statement</a:t>
          </a:r>
        </a:p>
        <a:p>
          <a:pPr marL="0" lvl="0" indent="0" algn="ctr" defTabSz="1244600">
            <a:lnSpc>
              <a:spcPct val="90000"/>
            </a:lnSpc>
            <a:spcBef>
              <a:spcPct val="0"/>
            </a:spcBef>
            <a:spcAft>
              <a:spcPct val="35000"/>
            </a:spcAft>
            <a:buNone/>
          </a:pPr>
          <a:r>
            <a:rPr lang="en-AU" sz="2000" kern="1200" dirty="0">
              <a:latin typeface="Comic Sans MS" panose="030F0702030302020204" pitchFamily="66" charset="0"/>
              <a:cs typeface="Arabic Typesetting" panose="03020402040406030203" pitchFamily="66" charset="-78"/>
            </a:rPr>
            <a:t>Finding right place for comfortable stay within the budget</a:t>
          </a:r>
          <a:endParaRPr lang="en-AU" sz="2000" kern="1200" dirty="0">
            <a:latin typeface="Comic Sans MS" panose="030F0702030302020204" pitchFamily="66" charset="0"/>
          </a:endParaRPr>
        </a:p>
        <a:p>
          <a:pPr marL="0" lvl="0" indent="0" algn="ctr" defTabSz="1244600">
            <a:lnSpc>
              <a:spcPct val="90000"/>
            </a:lnSpc>
            <a:spcBef>
              <a:spcPct val="0"/>
            </a:spcBef>
            <a:spcAft>
              <a:spcPct val="35000"/>
            </a:spcAft>
            <a:buNone/>
          </a:pPr>
          <a:endParaRPr lang="en-AU" sz="2800" kern="1200" dirty="0"/>
        </a:p>
        <a:p>
          <a:pPr marL="0" lvl="0" indent="0" algn="l" defTabSz="1244600">
            <a:lnSpc>
              <a:spcPct val="90000"/>
            </a:lnSpc>
            <a:spcBef>
              <a:spcPct val="0"/>
            </a:spcBef>
            <a:spcAft>
              <a:spcPct val="35000"/>
            </a:spcAft>
            <a:buNone/>
          </a:pPr>
          <a:endParaRPr lang="en-AU" sz="4100" kern="1200" dirty="0"/>
        </a:p>
      </dsp:txBody>
      <dsp:txXfrm>
        <a:off x="546662" y="129566"/>
        <a:ext cx="8246394" cy="1614987"/>
      </dsp:txXfrm>
    </dsp:sp>
    <dsp:sp modelId="{5326FCB0-0E81-41D4-958F-32621AF023BD}">
      <dsp:nvSpPr>
        <dsp:cNvPr id="0" name=""/>
        <dsp:cNvSpPr/>
      </dsp:nvSpPr>
      <dsp:spPr>
        <a:xfrm>
          <a:off x="0" y="3679962"/>
          <a:ext cx="9365436" cy="1360800"/>
        </a:xfrm>
        <a:prstGeom prst="rect">
          <a:avLst/>
        </a:prstGeom>
        <a:solidFill>
          <a:schemeClr val="lt1">
            <a:alpha val="90000"/>
            <a:hueOff val="0"/>
            <a:satOff val="0"/>
            <a:lumOff val="0"/>
            <a:alphaOff val="0"/>
          </a:schemeClr>
        </a:solidFill>
        <a:ln w="9525" cap="flat" cmpd="sng" algn="ctr">
          <a:solidFill>
            <a:schemeClr val="accent1">
              <a:shade val="50000"/>
              <a:hueOff val="402493"/>
              <a:satOff val="-9802"/>
              <a:lumOff val="42896"/>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9C06637A-9AFE-4753-A95D-F09DC242498D}">
      <dsp:nvSpPr>
        <dsp:cNvPr id="0" name=""/>
        <dsp:cNvSpPr/>
      </dsp:nvSpPr>
      <dsp:spPr>
        <a:xfrm>
          <a:off x="468271" y="2687280"/>
          <a:ext cx="8480261" cy="1789721"/>
        </a:xfrm>
        <a:prstGeom prst="roundRect">
          <a:avLst/>
        </a:prstGeom>
        <a:solidFill>
          <a:schemeClr val="accent1">
            <a:lumMod val="20000"/>
            <a:lumOff val="8000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47794" tIns="0" rIns="247794" bIns="0" numCol="1" spcCol="1270" anchor="ctr" anchorCtr="0">
          <a:noAutofit/>
        </a:bodyPr>
        <a:lstStyle/>
        <a:p>
          <a:pPr marL="0" lvl="0" indent="0" algn="ctr" defTabSz="1955800">
            <a:lnSpc>
              <a:spcPct val="90000"/>
            </a:lnSpc>
            <a:spcBef>
              <a:spcPct val="0"/>
            </a:spcBef>
            <a:spcAft>
              <a:spcPct val="35000"/>
            </a:spcAft>
            <a:buNone/>
          </a:pPr>
          <a:r>
            <a:rPr lang="en-AU" sz="4400" b="1" u="sng" kern="1200" dirty="0">
              <a:solidFill>
                <a:schemeClr val="accent1">
                  <a:lumMod val="50000"/>
                </a:schemeClr>
              </a:solidFill>
              <a:latin typeface="Arabic Typesetting" panose="03020402040406030203" pitchFamily="66" charset="-78"/>
              <a:cs typeface="Arabic Typesetting" panose="03020402040406030203" pitchFamily="66" charset="-78"/>
            </a:rPr>
            <a:t>Objective</a:t>
          </a:r>
        </a:p>
        <a:p>
          <a:pPr marL="0" lvl="0" indent="0" algn="ctr" defTabSz="1955800">
            <a:lnSpc>
              <a:spcPct val="90000"/>
            </a:lnSpc>
            <a:spcBef>
              <a:spcPct val="0"/>
            </a:spcBef>
            <a:spcAft>
              <a:spcPct val="35000"/>
            </a:spcAft>
            <a:buNone/>
          </a:pPr>
          <a:r>
            <a:rPr lang="en-AU" sz="2000" kern="1200" dirty="0">
              <a:solidFill>
                <a:schemeClr val="accent6">
                  <a:lumMod val="50000"/>
                </a:schemeClr>
              </a:solidFill>
              <a:latin typeface="Comic Sans MS" panose="030F0702030302020204" pitchFamily="66" charset="0"/>
              <a:cs typeface="Arabic Typesetting" panose="03020402040406030203" pitchFamily="66" charset="-78"/>
            </a:rPr>
            <a:t>Price Analysis on OYO Hotels based on Cities, Reviews and Star ratings</a:t>
          </a:r>
          <a:endParaRPr lang="en-AU" sz="2000" kern="1200" dirty="0">
            <a:solidFill>
              <a:schemeClr val="accent6">
                <a:lumMod val="50000"/>
              </a:schemeClr>
            </a:solidFill>
            <a:latin typeface="Comic Sans MS" panose="030F0702030302020204" pitchFamily="66" charset="0"/>
          </a:endParaRPr>
        </a:p>
      </dsp:txBody>
      <dsp:txXfrm>
        <a:off x="555638" y="2774647"/>
        <a:ext cx="8305527" cy="16149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BED5C0-AE44-4E09-A037-9079BA77866B}">
      <dsp:nvSpPr>
        <dsp:cNvPr id="0" name=""/>
        <dsp:cNvSpPr/>
      </dsp:nvSpPr>
      <dsp:spPr>
        <a:xfrm>
          <a:off x="1139298" y="0"/>
          <a:ext cx="4368256" cy="4368256"/>
        </a:xfrm>
        <a:prstGeom prst="triangle">
          <a:avLst/>
        </a:prstGeom>
        <a:solidFill>
          <a:schemeClr val="accent1">
            <a:lumMod val="50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4738DF90-FDDC-481D-AAD0-35FFD141F4F6}">
      <dsp:nvSpPr>
        <dsp:cNvPr id="0" name=""/>
        <dsp:cNvSpPr/>
      </dsp:nvSpPr>
      <dsp:spPr>
        <a:xfrm>
          <a:off x="3297522" y="439171"/>
          <a:ext cx="2839366" cy="1034048"/>
        </a:xfrm>
        <a:prstGeom prst="round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AU" sz="2800" kern="1200" dirty="0">
              <a:latin typeface="Tw Cen MT" panose="020B0602020104020603" pitchFamily="34" charset="0"/>
            </a:rPr>
            <a:t>Univariate Analysis</a:t>
          </a:r>
        </a:p>
      </dsp:txBody>
      <dsp:txXfrm>
        <a:off x="3348000" y="489649"/>
        <a:ext cx="2738410" cy="933092"/>
      </dsp:txXfrm>
    </dsp:sp>
    <dsp:sp modelId="{28E7D28D-2897-4BDF-858B-AB3114598D31}">
      <dsp:nvSpPr>
        <dsp:cNvPr id="0" name=""/>
        <dsp:cNvSpPr/>
      </dsp:nvSpPr>
      <dsp:spPr>
        <a:xfrm>
          <a:off x="3297522" y="1602475"/>
          <a:ext cx="2839366" cy="1034048"/>
        </a:xfrm>
        <a:prstGeom prst="round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AU" sz="2800" kern="1200" dirty="0">
              <a:latin typeface="Tw Cen MT" panose="020B0602020104020603" pitchFamily="34" charset="0"/>
            </a:rPr>
            <a:t>Bivariate Analysis</a:t>
          </a:r>
        </a:p>
      </dsp:txBody>
      <dsp:txXfrm>
        <a:off x="3348000" y="1652953"/>
        <a:ext cx="2738410" cy="933092"/>
      </dsp:txXfrm>
    </dsp:sp>
    <dsp:sp modelId="{D0B43AFA-A3D6-432E-B540-B6E93C694540}">
      <dsp:nvSpPr>
        <dsp:cNvPr id="0" name=""/>
        <dsp:cNvSpPr/>
      </dsp:nvSpPr>
      <dsp:spPr>
        <a:xfrm>
          <a:off x="3297522" y="2765780"/>
          <a:ext cx="2839366" cy="1034048"/>
        </a:xfrm>
        <a:prstGeom prst="round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AU" sz="2800" kern="1200" dirty="0">
              <a:latin typeface="Tw Cen MT" panose="020B0602020104020603" pitchFamily="34" charset="0"/>
            </a:rPr>
            <a:t>Multi-variate Analysis</a:t>
          </a:r>
        </a:p>
      </dsp:txBody>
      <dsp:txXfrm>
        <a:off x="3348000" y="2816258"/>
        <a:ext cx="2738410" cy="93309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4000"/>
            <a:lum/>
          </a:blip>
          <a:srcRect/>
          <a:tile tx="0" ty="0" sx="100000" sy="100000" flip="none" algn="tl"/>
        </a:blip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hyperlink" Target="http://insightextractor.com/2015/12/22/great-read-doing-data-science-at-twitter-datascience-analytics/"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hyperlink" Target="https://www.oyorooms.com/" TargetMode="External"/><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109110" y="3206708"/>
            <a:ext cx="8617883" cy="144650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br>
              <a:rPr lang="en-IN" sz="4400" b="0" i="0" u="none" strike="noStrike" cap="none" dirty="0">
                <a:solidFill>
                  <a:schemeClr val="dk1"/>
                </a:solidFill>
                <a:latin typeface="Californian FB" panose="0207040306080B030204" pitchFamily="18" charset="0"/>
                <a:ea typeface="Calibri"/>
                <a:cs typeface="Calibri"/>
                <a:sym typeface="Calibri"/>
              </a:rPr>
            </a:br>
            <a:r>
              <a:rPr lang="en-IN" sz="4400" b="1" i="0" u="none" strike="noStrike" dirty="0">
                <a:ln w="0"/>
                <a:solidFill>
                  <a:schemeClr val="bg1"/>
                </a:solidFill>
                <a:effectLst>
                  <a:outerShdw blurRad="38100" dist="38100" dir="2700000" algn="tl">
                    <a:srgbClr val="000000">
                      <a:alpha val="43137"/>
                    </a:srgbClr>
                  </a:outerShdw>
                </a:effectLst>
                <a:highlight>
                  <a:srgbClr val="000000"/>
                </a:highlight>
                <a:latin typeface="Californian FB" panose="0207040306080B030204" pitchFamily="18" charset="0"/>
                <a:ea typeface="Calibri"/>
                <a:cs typeface="Calibri"/>
                <a:sym typeface="Calibri"/>
              </a:rPr>
              <a:t>ANALYSIS ON OYO HOTELS</a:t>
            </a:r>
            <a:endParaRPr sz="4400" dirty="0">
              <a:latin typeface="Californian FB" panose="0207040306080B0302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B215816-096C-F3C4-7D79-0560713BE856}"/>
              </a:ext>
            </a:extLst>
          </p:cNvPr>
          <p:cNvSpPr>
            <a:spLocks noGrp="1"/>
          </p:cNvSpPr>
          <p:nvPr>
            <p:ph type="body" idx="1"/>
          </p:nvPr>
        </p:nvSpPr>
        <p:spPr/>
        <p:txBody>
          <a:bodyPr/>
          <a:lstStyle/>
          <a:p>
            <a:r>
              <a:rPr lang="en-AU" sz="2400" i="0" dirty="0">
                <a:solidFill>
                  <a:srgbClr val="000000"/>
                </a:solidFill>
                <a:effectLst/>
                <a:latin typeface="Tw Cen MT" panose="020B0602020104020603" pitchFamily="34" charset="0"/>
              </a:rPr>
              <a:t>Checking the outliers</a:t>
            </a:r>
          </a:p>
          <a:p>
            <a:r>
              <a:rPr lang="en-AU" sz="2400" i="0" dirty="0">
                <a:solidFill>
                  <a:srgbClr val="000000"/>
                </a:solidFill>
                <a:effectLst/>
                <a:latin typeface="Tw Cen MT" panose="020B0602020104020603" pitchFamily="34" charset="0"/>
              </a:rPr>
              <a:t>Treating the outliers</a:t>
            </a:r>
          </a:p>
          <a:p>
            <a:pPr lvl="1"/>
            <a:r>
              <a:rPr lang="en-AU" i="0" dirty="0">
                <a:solidFill>
                  <a:srgbClr val="000000"/>
                </a:solidFill>
                <a:effectLst/>
                <a:latin typeface="Tw Cen MT" panose="020B0602020104020603" pitchFamily="34" charset="0"/>
              </a:rPr>
              <a:t>Normalization</a:t>
            </a:r>
          </a:p>
          <a:p>
            <a:pPr lvl="1"/>
            <a:r>
              <a:rPr lang="en-AU" i="0" dirty="0">
                <a:solidFill>
                  <a:srgbClr val="000000"/>
                </a:solidFill>
                <a:effectLst/>
                <a:latin typeface="Tw Cen MT" panose="020B0602020104020603" pitchFamily="34" charset="0"/>
              </a:rPr>
              <a:t>Standardization</a:t>
            </a:r>
          </a:p>
          <a:p>
            <a:pPr lvl="1"/>
            <a:r>
              <a:rPr lang="en-AU" i="0" dirty="0">
                <a:solidFill>
                  <a:srgbClr val="000000"/>
                </a:solidFill>
                <a:effectLst/>
                <a:latin typeface="Tw Cen MT" panose="020B0602020104020603" pitchFamily="34" charset="0"/>
              </a:rPr>
              <a:t>log transformation</a:t>
            </a:r>
          </a:p>
          <a:p>
            <a:pPr lvl="1"/>
            <a:r>
              <a:rPr lang="en-AU" i="0" dirty="0" err="1">
                <a:solidFill>
                  <a:srgbClr val="000000"/>
                </a:solidFill>
                <a:effectLst/>
                <a:latin typeface="Tw Cen MT" panose="020B0602020104020603" pitchFamily="34" charset="0"/>
              </a:rPr>
              <a:t>cuberoot</a:t>
            </a:r>
            <a:r>
              <a:rPr lang="en-AU" i="0" dirty="0">
                <a:solidFill>
                  <a:srgbClr val="000000"/>
                </a:solidFill>
                <a:effectLst/>
                <a:latin typeface="Tw Cen MT" panose="020B0602020104020603" pitchFamily="34" charset="0"/>
              </a:rPr>
              <a:t> transformation</a:t>
            </a:r>
          </a:p>
          <a:p>
            <a:pPr lvl="1"/>
            <a:r>
              <a:rPr lang="en-AU" i="0" dirty="0" err="1">
                <a:solidFill>
                  <a:srgbClr val="000000"/>
                </a:solidFill>
                <a:effectLst/>
                <a:latin typeface="Tw Cen MT" panose="020B0602020104020603" pitchFamily="34" charset="0"/>
              </a:rPr>
              <a:t>boxcox</a:t>
            </a:r>
            <a:r>
              <a:rPr lang="en-AU" i="0" dirty="0">
                <a:solidFill>
                  <a:srgbClr val="000000"/>
                </a:solidFill>
                <a:effectLst/>
                <a:latin typeface="Tw Cen MT" panose="020B0602020104020603" pitchFamily="34" charset="0"/>
              </a:rPr>
              <a:t> transformation</a:t>
            </a:r>
          </a:p>
          <a:p>
            <a:pPr lvl="1"/>
            <a:endParaRPr lang="en-AU" dirty="0"/>
          </a:p>
        </p:txBody>
      </p:sp>
      <p:sp>
        <p:nvSpPr>
          <p:cNvPr id="4" name="Title 1">
            <a:extLst>
              <a:ext uri="{FF2B5EF4-FFF2-40B4-BE49-F238E27FC236}">
                <a16:creationId xmlns:a16="http://schemas.microsoft.com/office/drawing/2014/main" id="{4A7991C8-4390-D08C-6799-D6634AE8114F}"/>
              </a:ext>
            </a:extLst>
          </p:cNvPr>
          <p:cNvSpPr txBox="1">
            <a:spLocks/>
          </p:cNvSpPr>
          <p:nvPr/>
        </p:nvSpPr>
        <p:spPr>
          <a:xfrm>
            <a:off x="1274428" y="708724"/>
            <a:ext cx="1636551" cy="756000"/>
          </a:xfrm>
          <a:prstGeom prst="rect">
            <a:avLst/>
          </a:prstGeom>
        </p:spPr>
        <p:style>
          <a:lnRef idx="2">
            <a:schemeClr val="accent1"/>
          </a:lnRef>
          <a:fillRef idx="1">
            <a:schemeClr val="lt1"/>
          </a:fillRef>
          <a:effectRef idx="0">
            <a:schemeClr val="accent1"/>
          </a:effectRef>
          <a:fontRef idx="minor">
            <a:schemeClr val="dk1"/>
          </a:fontRef>
        </p:style>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9pPr>
          </a:lstStyle>
          <a:p>
            <a:r>
              <a:rPr lang="en-AU" sz="3200" dirty="0">
                <a:solidFill>
                  <a:srgbClr val="002060"/>
                </a:solidFill>
                <a:latin typeface="Tw Cen MT" panose="020B0602020104020603" pitchFamily="34" charset="0"/>
              </a:rPr>
              <a:t>Outliers</a:t>
            </a:r>
          </a:p>
        </p:txBody>
      </p:sp>
    </p:spTree>
    <p:extLst>
      <p:ext uri="{BB962C8B-B14F-4D97-AF65-F5344CB8AC3E}">
        <p14:creationId xmlns:p14="http://schemas.microsoft.com/office/powerpoint/2010/main" val="1309417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F43D2-89E6-D2B2-59E0-9943D45A44E6}"/>
              </a:ext>
            </a:extLst>
          </p:cNvPr>
          <p:cNvSpPr txBox="1">
            <a:spLocks/>
          </p:cNvSpPr>
          <p:nvPr/>
        </p:nvSpPr>
        <p:spPr>
          <a:xfrm>
            <a:off x="444457" y="407835"/>
            <a:ext cx="4093987" cy="756000"/>
          </a:xfrm>
          <a:prstGeom prst="rect">
            <a:avLst/>
          </a:prstGeom>
        </p:spPr>
        <p:style>
          <a:lnRef idx="2">
            <a:schemeClr val="accent1"/>
          </a:lnRef>
          <a:fillRef idx="1">
            <a:schemeClr val="lt1"/>
          </a:fillRef>
          <a:effectRef idx="0">
            <a:schemeClr val="accent1"/>
          </a:effectRef>
          <a:fontRef idx="minor">
            <a:schemeClr val="dk1"/>
          </a:fontRef>
        </p:style>
        <p:txBody>
          <a:bodyPr>
            <a:normAutofit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9pPr>
          </a:lstStyle>
          <a:p>
            <a:r>
              <a:rPr lang="en-AU" sz="4500" dirty="0">
                <a:solidFill>
                  <a:srgbClr val="002060"/>
                </a:solidFill>
                <a:latin typeface="Tw Cen MT" panose="020B0602020104020603" pitchFamily="34" charset="0"/>
              </a:rPr>
              <a:t>VISUALIZATION</a:t>
            </a:r>
          </a:p>
        </p:txBody>
      </p:sp>
      <p:graphicFrame>
        <p:nvGraphicFramePr>
          <p:cNvPr id="3" name="Diagram 2">
            <a:extLst>
              <a:ext uri="{FF2B5EF4-FFF2-40B4-BE49-F238E27FC236}">
                <a16:creationId xmlns:a16="http://schemas.microsoft.com/office/drawing/2014/main" id="{EE84E2DC-40AB-79F9-807E-4410BA60288A}"/>
              </a:ext>
            </a:extLst>
          </p:cNvPr>
          <p:cNvGraphicFramePr/>
          <p:nvPr>
            <p:extLst>
              <p:ext uri="{D42A27DB-BD31-4B8C-83A1-F6EECF244321}">
                <p14:modId xmlns:p14="http://schemas.microsoft.com/office/powerpoint/2010/main" val="4080437309"/>
              </p:ext>
            </p:extLst>
          </p:nvPr>
        </p:nvGraphicFramePr>
        <p:xfrm>
          <a:off x="2061497" y="1770077"/>
          <a:ext cx="7250284" cy="43682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45914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47D6C37F-53E0-29D3-415C-B6924A30AA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3849" y="1612960"/>
            <a:ext cx="5475084" cy="5456139"/>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C6935DB6-0D23-9589-5C1C-A83581B70B6F}"/>
              </a:ext>
            </a:extLst>
          </p:cNvPr>
          <p:cNvSpPr txBox="1">
            <a:spLocks/>
          </p:cNvSpPr>
          <p:nvPr/>
        </p:nvSpPr>
        <p:spPr>
          <a:xfrm>
            <a:off x="218114" y="330228"/>
            <a:ext cx="3694923" cy="756000"/>
          </a:xfrm>
          <a:prstGeom prst="rect">
            <a:avLst/>
          </a:prstGeom>
        </p:spPr>
        <p:style>
          <a:lnRef idx="2">
            <a:schemeClr val="accent1"/>
          </a:lnRef>
          <a:fillRef idx="1">
            <a:schemeClr val="lt1"/>
          </a:fillRef>
          <a:effectRef idx="0">
            <a:schemeClr val="accent1"/>
          </a:effectRef>
          <a:fontRef idx="minor">
            <a:schemeClr val="dk1"/>
          </a:fontRef>
        </p:style>
        <p:txBody>
          <a:bodyPr>
            <a:normAutofit fontScale="850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9pPr>
          </a:lstStyle>
          <a:p>
            <a:pPr lvl="0"/>
            <a:r>
              <a:rPr lang="en-AU" sz="4000" dirty="0">
                <a:latin typeface="Tw Cen MT" panose="020B0602020104020603" pitchFamily="34" charset="0"/>
              </a:rPr>
              <a:t>Univariate Analysis</a:t>
            </a:r>
          </a:p>
        </p:txBody>
      </p:sp>
      <p:sp>
        <p:nvSpPr>
          <p:cNvPr id="7" name="TextBox 6">
            <a:extLst>
              <a:ext uri="{FF2B5EF4-FFF2-40B4-BE49-F238E27FC236}">
                <a16:creationId xmlns:a16="http://schemas.microsoft.com/office/drawing/2014/main" id="{6A2E61A6-D3DE-08A4-B262-77D154458235}"/>
              </a:ext>
            </a:extLst>
          </p:cNvPr>
          <p:cNvSpPr txBox="1"/>
          <p:nvPr/>
        </p:nvSpPr>
        <p:spPr>
          <a:xfrm>
            <a:off x="4441969" y="501453"/>
            <a:ext cx="6182686" cy="584775"/>
          </a:xfrm>
          <a:prstGeom prst="rect">
            <a:avLst/>
          </a:prstGeom>
          <a:noFill/>
        </p:spPr>
        <p:txBody>
          <a:bodyPr wrap="square">
            <a:spAutoFit/>
          </a:bodyPr>
          <a:lstStyle/>
          <a:p>
            <a:pPr algn="l"/>
            <a:r>
              <a:rPr lang="en-AU" sz="3200" b="1" i="0" dirty="0">
                <a:solidFill>
                  <a:srgbClr val="000000"/>
                </a:solidFill>
                <a:effectLst/>
                <a:latin typeface="Tw Cen MT" panose="020B0602020104020603" pitchFamily="34" charset="0"/>
              </a:rPr>
              <a:t>Reviews</a:t>
            </a:r>
          </a:p>
        </p:txBody>
      </p:sp>
      <p:sp>
        <p:nvSpPr>
          <p:cNvPr id="8" name="TextBox 7">
            <a:extLst>
              <a:ext uri="{FF2B5EF4-FFF2-40B4-BE49-F238E27FC236}">
                <a16:creationId xmlns:a16="http://schemas.microsoft.com/office/drawing/2014/main" id="{3F27646E-DE56-F36D-0D84-18CA7DCB8A6B}"/>
              </a:ext>
            </a:extLst>
          </p:cNvPr>
          <p:cNvSpPr txBox="1"/>
          <p:nvPr/>
        </p:nvSpPr>
        <p:spPr>
          <a:xfrm>
            <a:off x="9416641" y="1702079"/>
            <a:ext cx="2416029" cy="3108543"/>
          </a:xfrm>
          <a:prstGeom prst="rect">
            <a:avLst/>
          </a:prstGeom>
          <a:solidFill>
            <a:srgbClr val="FEF6F0"/>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AU" sz="2000" b="1" u="sng" dirty="0">
                <a:latin typeface="Tw Cen MT" panose="020B0602020104020603" pitchFamily="34" charset="0"/>
              </a:rPr>
              <a:t>Observation</a:t>
            </a:r>
          </a:p>
          <a:p>
            <a:endParaRPr lang="en-AU" sz="1600" b="1" u="sng" dirty="0">
              <a:latin typeface="Tw Cen MT" panose="020B0602020104020603" pitchFamily="34" charset="0"/>
            </a:endParaRPr>
          </a:p>
          <a:p>
            <a:r>
              <a:rPr lang="en-US" sz="1600" dirty="0">
                <a:latin typeface="Tw Cen MT" panose="020B0602020104020603" pitchFamily="34" charset="0"/>
              </a:rPr>
              <a:t>The pie-chart clearly shows that largest proportion of customers reviewed OYO hotels as 'Very Good’, while the review 'Excellent' was given by least number of customers. The review 'Good' was also provided by decent percentage of people. </a:t>
            </a:r>
            <a:r>
              <a:rPr lang="en-AU" sz="1600" dirty="0">
                <a:latin typeface="Tw Cen MT" panose="020B0602020104020603" pitchFamily="34" charset="0"/>
              </a:rPr>
              <a:t> </a:t>
            </a:r>
          </a:p>
        </p:txBody>
      </p:sp>
    </p:spTree>
    <p:extLst>
      <p:ext uri="{BB962C8B-B14F-4D97-AF65-F5344CB8AC3E}">
        <p14:creationId xmlns:p14="http://schemas.microsoft.com/office/powerpoint/2010/main" val="2146284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E899A-7E41-A454-C0F9-3DECC511E79C}"/>
              </a:ext>
            </a:extLst>
          </p:cNvPr>
          <p:cNvSpPr>
            <a:spLocks noGrp="1"/>
          </p:cNvSpPr>
          <p:nvPr>
            <p:ph type="title"/>
          </p:nvPr>
        </p:nvSpPr>
        <p:spPr>
          <a:xfrm>
            <a:off x="2549554" y="120043"/>
            <a:ext cx="4765646" cy="1325563"/>
          </a:xfrm>
        </p:spPr>
        <p:txBody>
          <a:bodyPr>
            <a:normAutofit/>
          </a:bodyPr>
          <a:lstStyle/>
          <a:p>
            <a:pPr algn="ctr"/>
            <a:r>
              <a:rPr lang="en-AU" sz="3200" b="1" i="0" dirty="0">
                <a:solidFill>
                  <a:srgbClr val="000000"/>
                </a:solidFill>
                <a:effectLst/>
                <a:latin typeface="Tw Cen MT" panose="020B0602020104020603" pitchFamily="34" charset="0"/>
              </a:rPr>
              <a:t>Star ratings</a:t>
            </a:r>
            <a:endParaRPr lang="en-AU" sz="3200" dirty="0">
              <a:latin typeface="Tw Cen MT" panose="020B0602020104020603" pitchFamily="34" charset="0"/>
            </a:endParaRPr>
          </a:p>
        </p:txBody>
      </p:sp>
      <p:pic>
        <p:nvPicPr>
          <p:cNvPr id="10242" name="Picture 2">
            <a:extLst>
              <a:ext uri="{FF2B5EF4-FFF2-40B4-BE49-F238E27FC236}">
                <a16:creationId xmlns:a16="http://schemas.microsoft.com/office/drawing/2014/main" id="{AC32D1F3-7BB5-1F4E-B80A-D3B993E368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924" y="1677798"/>
            <a:ext cx="9044417" cy="439737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E3052F4-6A83-DED3-3A37-28C0012F400D}"/>
              </a:ext>
            </a:extLst>
          </p:cNvPr>
          <p:cNvSpPr txBox="1"/>
          <p:nvPr/>
        </p:nvSpPr>
        <p:spPr>
          <a:xfrm>
            <a:off x="9290806" y="2106771"/>
            <a:ext cx="2652435" cy="3600986"/>
          </a:xfrm>
          <a:prstGeom prst="rect">
            <a:avLst/>
          </a:prstGeom>
          <a:solidFill>
            <a:srgbClr val="FEF6F0"/>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AU" sz="2000" b="1" u="sng" dirty="0">
                <a:latin typeface="Tw Cen MT" panose="020B0602020104020603" pitchFamily="34" charset="0"/>
              </a:rPr>
              <a:t>Observation</a:t>
            </a:r>
          </a:p>
          <a:p>
            <a:endParaRPr lang="en-AU" sz="1600" b="1" u="sng" dirty="0">
              <a:latin typeface="Tw Cen MT" panose="020B0602020104020603" pitchFamily="34" charset="0"/>
            </a:endParaRPr>
          </a:p>
          <a:p>
            <a:pPr marL="285750" indent="-285750">
              <a:buFont typeface="Arial" panose="020B0604020202020204" pitchFamily="34" charset="0"/>
              <a:buChar char="•"/>
            </a:pPr>
            <a:r>
              <a:rPr lang="en-US" sz="1600" dirty="0">
                <a:latin typeface="Tw Cen MT" panose="020B0602020104020603" pitchFamily="34" charset="0"/>
              </a:rPr>
              <a:t>The Histogram above was plotted based on the count of star ratings. Evidently the ratings ranged from 1.6 to 5. </a:t>
            </a:r>
          </a:p>
          <a:p>
            <a:pPr marL="285750" indent="-285750">
              <a:buFont typeface="Arial" panose="020B0604020202020204" pitchFamily="34" charset="0"/>
              <a:buChar char="•"/>
            </a:pPr>
            <a:r>
              <a:rPr lang="en-US" sz="1600" dirty="0">
                <a:latin typeface="Tw Cen MT" panose="020B0602020104020603" pitchFamily="34" charset="0"/>
              </a:rPr>
              <a:t>Maximum number of customers have given ratings '4' for the hotels. </a:t>
            </a:r>
          </a:p>
          <a:p>
            <a:pPr marL="285750" indent="-285750">
              <a:buFont typeface="Arial" panose="020B0604020202020204" pitchFamily="34" charset="0"/>
              <a:buChar char="•"/>
            </a:pPr>
            <a:r>
              <a:rPr lang="en-US" sz="1600" dirty="0">
                <a:latin typeface="Tw Cen MT" panose="020B0602020104020603" pitchFamily="34" charset="0"/>
              </a:rPr>
              <a:t>Least portion of customers rated '2'.</a:t>
            </a:r>
          </a:p>
          <a:p>
            <a:pPr marL="285750" indent="-285750">
              <a:buFont typeface="Arial" panose="020B0604020202020204" pitchFamily="34" charset="0"/>
              <a:buChar char="•"/>
            </a:pPr>
            <a:r>
              <a:rPr lang="en-US" sz="1600" dirty="0">
                <a:latin typeface="Tw Cen MT" panose="020B0602020104020603" pitchFamily="34" charset="0"/>
              </a:rPr>
              <a:t>A visibly fair number rated in range 3.5 to 4.5</a:t>
            </a:r>
            <a:endParaRPr lang="en-AU" sz="1600" dirty="0">
              <a:latin typeface="Tw Cen MT" panose="020B0602020104020603" pitchFamily="34" charset="0"/>
            </a:endParaRPr>
          </a:p>
        </p:txBody>
      </p:sp>
    </p:spTree>
    <p:extLst>
      <p:ext uri="{BB962C8B-B14F-4D97-AF65-F5344CB8AC3E}">
        <p14:creationId xmlns:p14="http://schemas.microsoft.com/office/powerpoint/2010/main" val="524478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7E3F1-24F8-5E29-0B6C-921DB41ECE89}"/>
              </a:ext>
            </a:extLst>
          </p:cNvPr>
          <p:cNvSpPr txBox="1">
            <a:spLocks/>
          </p:cNvSpPr>
          <p:nvPr/>
        </p:nvSpPr>
        <p:spPr>
          <a:xfrm>
            <a:off x="218114" y="330228"/>
            <a:ext cx="3694923" cy="756000"/>
          </a:xfrm>
          <a:prstGeom prst="rect">
            <a:avLst/>
          </a:prstGeom>
        </p:spPr>
        <p:style>
          <a:lnRef idx="2">
            <a:schemeClr val="accent1"/>
          </a:lnRef>
          <a:fillRef idx="1">
            <a:schemeClr val="lt1"/>
          </a:fillRef>
          <a:effectRef idx="0">
            <a:schemeClr val="accent1"/>
          </a:effectRef>
          <a:fontRef idx="minor">
            <a:schemeClr val="dk1"/>
          </a:fontRef>
        </p:style>
        <p:txBody>
          <a:bodyPr>
            <a:normAutofit fontScale="92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9pPr>
          </a:lstStyle>
          <a:p>
            <a:pPr lvl="0"/>
            <a:r>
              <a:rPr lang="en-AU" sz="4000" dirty="0">
                <a:latin typeface="Tw Cen MT" panose="020B0602020104020603" pitchFamily="34" charset="0"/>
              </a:rPr>
              <a:t>Bivariate Analysis</a:t>
            </a:r>
          </a:p>
        </p:txBody>
      </p:sp>
      <p:sp>
        <p:nvSpPr>
          <p:cNvPr id="4" name="TextBox 3">
            <a:extLst>
              <a:ext uri="{FF2B5EF4-FFF2-40B4-BE49-F238E27FC236}">
                <a16:creationId xmlns:a16="http://schemas.microsoft.com/office/drawing/2014/main" id="{44BD5C4A-108E-FD8D-9C8F-3A9CFECF28B9}"/>
              </a:ext>
            </a:extLst>
          </p:cNvPr>
          <p:cNvSpPr txBox="1"/>
          <p:nvPr/>
        </p:nvSpPr>
        <p:spPr>
          <a:xfrm>
            <a:off x="4515374" y="1027505"/>
            <a:ext cx="6094602" cy="584775"/>
          </a:xfrm>
          <a:prstGeom prst="rect">
            <a:avLst/>
          </a:prstGeom>
          <a:noFill/>
        </p:spPr>
        <p:txBody>
          <a:bodyPr wrap="square">
            <a:spAutoFit/>
          </a:bodyPr>
          <a:lstStyle/>
          <a:p>
            <a:pPr algn="l"/>
            <a:r>
              <a:rPr lang="en-AU" sz="3200" b="1" i="0" dirty="0">
                <a:solidFill>
                  <a:srgbClr val="000000"/>
                </a:solidFill>
                <a:effectLst/>
                <a:latin typeface="Tw Cen MT" panose="020B0602020104020603" pitchFamily="34" charset="0"/>
              </a:rPr>
              <a:t>City-Price</a:t>
            </a:r>
          </a:p>
        </p:txBody>
      </p:sp>
      <p:pic>
        <p:nvPicPr>
          <p:cNvPr id="12290" name="Picture 2">
            <a:extLst>
              <a:ext uri="{FF2B5EF4-FFF2-40B4-BE49-F238E27FC236}">
                <a16:creationId xmlns:a16="http://schemas.microsoft.com/office/drawing/2014/main" id="{53C0C62F-3D91-9317-79A7-661EC5A64E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282" y="2047232"/>
            <a:ext cx="8787467" cy="39909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0DB3B5A-2E10-272D-E317-E0AFBA682FA2}"/>
              </a:ext>
            </a:extLst>
          </p:cNvPr>
          <p:cNvSpPr txBox="1"/>
          <p:nvPr/>
        </p:nvSpPr>
        <p:spPr>
          <a:xfrm>
            <a:off x="9290806" y="2759093"/>
            <a:ext cx="2652435" cy="3108543"/>
          </a:xfrm>
          <a:prstGeom prst="rect">
            <a:avLst/>
          </a:prstGeom>
          <a:solidFill>
            <a:srgbClr val="FEF6F0"/>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AU" sz="2000" b="1" u="sng" dirty="0">
                <a:latin typeface="Tw Cen MT" panose="020B0602020104020603" pitchFamily="34" charset="0"/>
              </a:rPr>
              <a:t>Observation</a:t>
            </a:r>
          </a:p>
          <a:p>
            <a:endParaRPr lang="en-AU" sz="1600" b="1" u="sng" dirty="0">
              <a:latin typeface="Tw Cen MT" panose="020B0602020104020603" pitchFamily="34" charset="0"/>
            </a:endParaRPr>
          </a:p>
          <a:p>
            <a:pPr marL="285750" indent="-285750">
              <a:buFont typeface="Arial" panose="020B0604020202020204" pitchFamily="34" charset="0"/>
              <a:buChar char="•"/>
            </a:pPr>
            <a:r>
              <a:rPr lang="en-US" sz="1600" dirty="0">
                <a:latin typeface="Tw Cen MT" panose="020B0602020104020603" pitchFamily="34" charset="0"/>
              </a:rPr>
              <a:t>Evidently, the OYO hotels in Hyderabad city are quite expensive in comparison to the remaining four cities. </a:t>
            </a:r>
          </a:p>
          <a:p>
            <a:pPr marL="285750" indent="-285750">
              <a:buFont typeface="Arial" panose="020B0604020202020204" pitchFamily="34" charset="0"/>
              <a:buChar char="•"/>
            </a:pPr>
            <a:r>
              <a:rPr lang="en-US" sz="1600" dirty="0">
                <a:latin typeface="Tw Cen MT" panose="020B0602020104020603" pitchFamily="34" charset="0"/>
              </a:rPr>
              <a:t>Noida offers relatively cheaper hotels.</a:t>
            </a:r>
          </a:p>
          <a:p>
            <a:pPr marL="285750" indent="-285750">
              <a:buFont typeface="Arial" panose="020B0604020202020204" pitchFamily="34" charset="0"/>
              <a:buChar char="•"/>
            </a:pPr>
            <a:r>
              <a:rPr lang="en-US" sz="1600" dirty="0">
                <a:latin typeface="Tw Cen MT" panose="020B0602020104020603" pitchFamily="34" charset="0"/>
              </a:rPr>
              <a:t> Only slight variation is observed in the prices of Gurgaon and Lucknow.</a:t>
            </a:r>
            <a:endParaRPr lang="en-AU" sz="1600" dirty="0">
              <a:latin typeface="Tw Cen MT" panose="020B0602020104020603" pitchFamily="34" charset="0"/>
            </a:endParaRPr>
          </a:p>
        </p:txBody>
      </p:sp>
    </p:spTree>
    <p:extLst>
      <p:ext uri="{BB962C8B-B14F-4D97-AF65-F5344CB8AC3E}">
        <p14:creationId xmlns:p14="http://schemas.microsoft.com/office/powerpoint/2010/main" val="39138156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a:extLst>
              <a:ext uri="{FF2B5EF4-FFF2-40B4-BE49-F238E27FC236}">
                <a16:creationId xmlns:a16="http://schemas.microsoft.com/office/drawing/2014/main" id="{83185439-593B-743E-D42C-7086AD36DC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686187"/>
            <a:ext cx="9811920" cy="453545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C6CE3FC-0232-FA49-7E25-7E594A94577E}"/>
              </a:ext>
            </a:extLst>
          </p:cNvPr>
          <p:cNvSpPr txBox="1"/>
          <p:nvPr/>
        </p:nvSpPr>
        <p:spPr>
          <a:xfrm>
            <a:off x="10037426" y="1551563"/>
            <a:ext cx="1908498" cy="1877437"/>
          </a:xfrm>
          <a:prstGeom prst="rect">
            <a:avLst/>
          </a:prstGeom>
          <a:solidFill>
            <a:srgbClr val="FEF6F0"/>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AU" sz="2000" b="1" u="sng" dirty="0">
                <a:latin typeface="Tw Cen MT" panose="020B0602020104020603" pitchFamily="34" charset="0"/>
              </a:rPr>
              <a:t>Observation</a:t>
            </a:r>
          </a:p>
          <a:p>
            <a:endParaRPr lang="en-AU" sz="1600" b="1" u="sng" dirty="0">
              <a:latin typeface="Tw Cen MT" panose="020B0602020104020603" pitchFamily="34" charset="0"/>
            </a:endParaRPr>
          </a:p>
          <a:p>
            <a:pPr marL="285750" indent="-285750">
              <a:buFont typeface="Arial" panose="020B0604020202020204" pitchFamily="34" charset="0"/>
              <a:buChar char="•"/>
            </a:pPr>
            <a:r>
              <a:rPr lang="en-US" sz="1600" dirty="0">
                <a:latin typeface="Tw Cen MT" panose="020B0602020104020603" pitchFamily="34" charset="0"/>
              </a:rPr>
              <a:t>There is no visible difference in the discounts offered by hotels at various cities</a:t>
            </a:r>
            <a:endParaRPr lang="en-AU" sz="1600" dirty="0">
              <a:latin typeface="Tw Cen MT" panose="020B0602020104020603" pitchFamily="34" charset="0"/>
            </a:endParaRPr>
          </a:p>
        </p:txBody>
      </p:sp>
      <p:sp>
        <p:nvSpPr>
          <p:cNvPr id="6" name="TextBox 5">
            <a:extLst>
              <a:ext uri="{FF2B5EF4-FFF2-40B4-BE49-F238E27FC236}">
                <a16:creationId xmlns:a16="http://schemas.microsoft.com/office/drawing/2014/main" id="{30A504FE-ED6D-C399-4A17-51D7E2A03B95}"/>
              </a:ext>
            </a:extLst>
          </p:cNvPr>
          <p:cNvSpPr txBox="1"/>
          <p:nvPr/>
        </p:nvSpPr>
        <p:spPr>
          <a:xfrm>
            <a:off x="3559030" y="636355"/>
            <a:ext cx="6094602" cy="1077218"/>
          </a:xfrm>
          <a:prstGeom prst="rect">
            <a:avLst/>
          </a:prstGeom>
          <a:noFill/>
        </p:spPr>
        <p:txBody>
          <a:bodyPr wrap="square">
            <a:spAutoFit/>
          </a:bodyPr>
          <a:lstStyle/>
          <a:p>
            <a:pPr algn="l"/>
            <a:r>
              <a:rPr lang="en-AU" sz="3200" b="1" i="0" dirty="0">
                <a:solidFill>
                  <a:srgbClr val="000000"/>
                </a:solidFill>
                <a:effectLst/>
                <a:latin typeface="Tw Cen MT" panose="020B0602020104020603" pitchFamily="34" charset="0"/>
              </a:rPr>
              <a:t>City-Discount</a:t>
            </a:r>
          </a:p>
          <a:p>
            <a:pPr algn="l"/>
            <a:endParaRPr lang="en-AU" sz="3200" b="1" i="0" dirty="0">
              <a:solidFill>
                <a:srgbClr val="000000"/>
              </a:solidFill>
              <a:effectLst/>
              <a:latin typeface="Tw Cen MT" panose="020B0602020104020603" pitchFamily="34" charset="0"/>
            </a:endParaRPr>
          </a:p>
        </p:txBody>
      </p:sp>
    </p:spTree>
    <p:extLst>
      <p:ext uri="{BB962C8B-B14F-4D97-AF65-F5344CB8AC3E}">
        <p14:creationId xmlns:p14="http://schemas.microsoft.com/office/powerpoint/2010/main" val="30652516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317B5-E490-3CBA-101A-933185FCC043}"/>
              </a:ext>
            </a:extLst>
          </p:cNvPr>
          <p:cNvSpPr>
            <a:spLocks noGrp="1"/>
          </p:cNvSpPr>
          <p:nvPr>
            <p:ph type="title"/>
          </p:nvPr>
        </p:nvSpPr>
        <p:spPr>
          <a:xfrm>
            <a:off x="1058987" y="432496"/>
            <a:ext cx="7584347" cy="977114"/>
          </a:xfrm>
        </p:spPr>
        <p:txBody>
          <a:bodyPr>
            <a:normAutofit fontScale="90000"/>
          </a:bodyPr>
          <a:lstStyle/>
          <a:p>
            <a:pPr algn="ctr"/>
            <a:r>
              <a:rPr lang="en-AU" sz="3600" b="1" i="0" dirty="0">
                <a:solidFill>
                  <a:srgbClr val="000000"/>
                </a:solidFill>
                <a:effectLst/>
                <a:latin typeface="Tw Cen MT" panose="020B0602020104020603" pitchFamily="34" charset="0"/>
              </a:rPr>
              <a:t>Price-Star rating</a:t>
            </a:r>
            <a:r>
              <a:rPr lang="en-AU" b="1" i="0" dirty="0">
                <a:solidFill>
                  <a:srgbClr val="000000"/>
                </a:solidFill>
                <a:effectLst/>
                <a:latin typeface="Tw Cen MT" panose="020B0602020104020603" pitchFamily="34" charset="0"/>
              </a:rPr>
              <a:t> </a:t>
            </a:r>
            <a:br>
              <a:rPr lang="en-AU" b="1" i="0" dirty="0">
                <a:solidFill>
                  <a:srgbClr val="000000"/>
                </a:solidFill>
                <a:effectLst/>
                <a:latin typeface="Tw Cen MT" panose="020B0602020104020603" pitchFamily="34" charset="0"/>
              </a:rPr>
            </a:br>
            <a:endParaRPr lang="en-AU" dirty="0">
              <a:latin typeface="Tw Cen MT" panose="020B0602020104020603" pitchFamily="34" charset="0"/>
            </a:endParaRPr>
          </a:p>
        </p:txBody>
      </p:sp>
      <p:pic>
        <p:nvPicPr>
          <p:cNvPr id="14340" name="Picture 4">
            <a:extLst>
              <a:ext uri="{FF2B5EF4-FFF2-40B4-BE49-F238E27FC236}">
                <a16:creationId xmlns:a16="http://schemas.microsoft.com/office/drawing/2014/main" id="{5538E8B0-72D4-3AB1-A2E9-1D5B73DFC5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48917"/>
            <a:ext cx="9266095" cy="42867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A00FA79-E630-F562-CED3-E562371433C3}"/>
              </a:ext>
            </a:extLst>
          </p:cNvPr>
          <p:cNvSpPr txBox="1"/>
          <p:nvPr/>
        </p:nvSpPr>
        <p:spPr>
          <a:xfrm>
            <a:off x="9357917" y="432496"/>
            <a:ext cx="2652435" cy="2862322"/>
          </a:xfrm>
          <a:prstGeom prst="rect">
            <a:avLst/>
          </a:prstGeom>
          <a:solidFill>
            <a:srgbClr val="FEF6F0"/>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AU" sz="2000" b="1" u="sng" dirty="0">
                <a:latin typeface="Tw Cen MT" panose="020B0602020104020603" pitchFamily="34" charset="0"/>
              </a:rPr>
              <a:t>Observation</a:t>
            </a:r>
          </a:p>
          <a:p>
            <a:endParaRPr lang="en-AU" sz="1600" b="1" u="sng" dirty="0">
              <a:latin typeface="Tw Cen MT" panose="020B0602020104020603" pitchFamily="34" charset="0"/>
            </a:endParaRPr>
          </a:p>
          <a:p>
            <a:pPr marL="285750" indent="-285750">
              <a:buFont typeface="Arial" panose="020B0604020202020204" pitchFamily="34" charset="0"/>
              <a:buChar char="•"/>
            </a:pPr>
            <a:r>
              <a:rPr lang="en-US" sz="1600" dirty="0">
                <a:latin typeface="Tw Cen MT" panose="020B0602020104020603" pitchFamily="34" charset="0"/>
              </a:rPr>
              <a:t>More hotels lie in range Rs.500 – Rs.1500. Star rating ranges from 3.5-4.5.</a:t>
            </a:r>
          </a:p>
          <a:p>
            <a:pPr marL="285750" indent="-285750">
              <a:buFont typeface="Arial" panose="020B0604020202020204" pitchFamily="34" charset="0"/>
              <a:buChar char="•"/>
            </a:pPr>
            <a:r>
              <a:rPr lang="en-US" sz="1600" dirty="0">
                <a:latin typeface="Tw Cen MT" panose="020B0602020104020603" pitchFamily="34" charset="0"/>
              </a:rPr>
              <a:t>The above scatter plot helps us to understand that there is no structured relationship between price and star rating</a:t>
            </a:r>
          </a:p>
        </p:txBody>
      </p:sp>
    </p:spTree>
    <p:extLst>
      <p:ext uri="{BB962C8B-B14F-4D97-AF65-F5344CB8AC3E}">
        <p14:creationId xmlns:p14="http://schemas.microsoft.com/office/powerpoint/2010/main" val="26444042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a:extLst>
              <a:ext uri="{FF2B5EF4-FFF2-40B4-BE49-F238E27FC236}">
                <a16:creationId xmlns:a16="http://schemas.microsoft.com/office/drawing/2014/main" id="{110BF43B-B319-D903-2424-43734CB875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19" y="1496461"/>
            <a:ext cx="10083568" cy="461113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2A18D3D-A510-95B8-2F44-BAC363C5AF31}"/>
              </a:ext>
            </a:extLst>
          </p:cNvPr>
          <p:cNvSpPr txBox="1"/>
          <p:nvPr/>
        </p:nvSpPr>
        <p:spPr>
          <a:xfrm>
            <a:off x="10145087" y="247068"/>
            <a:ext cx="1837945" cy="3108543"/>
          </a:xfrm>
          <a:prstGeom prst="rect">
            <a:avLst/>
          </a:prstGeom>
          <a:solidFill>
            <a:srgbClr val="FEF6F0"/>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AU" sz="2000" b="1" u="sng" dirty="0">
                <a:latin typeface="Tw Cen MT" panose="020B0602020104020603" pitchFamily="34" charset="0"/>
              </a:rPr>
              <a:t>Observation</a:t>
            </a:r>
          </a:p>
          <a:p>
            <a:endParaRPr lang="en-AU" sz="1600" b="1" u="sng" dirty="0">
              <a:latin typeface="Tw Cen MT" panose="020B0602020104020603" pitchFamily="34" charset="0"/>
            </a:endParaRPr>
          </a:p>
          <a:p>
            <a:pPr marL="285750" indent="-285750">
              <a:buFont typeface="Arial" panose="020B0604020202020204" pitchFamily="34" charset="0"/>
              <a:buChar char="•"/>
            </a:pPr>
            <a:r>
              <a:rPr lang="en-US" sz="1600" dirty="0">
                <a:latin typeface="Tw Cen MT" panose="020B0602020104020603" pitchFamily="34" charset="0"/>
              </a:rPr>
              <a:t>There is a clear positive correlation between Actual price and Price. </a:t>
            </a:r>
          </a:p>
          <a:p>
            <a:pPr marL="285750" indent="-285750">
              <a:buFont typeface="Arial" panose="020B0604020202020204" pitchFamily="34" charset="0"/>
              <a:buChar char="•"/>
            </a:pPr>
            <a:r>
              <a:rPr lang="en-US" sz="1600" dirty="0">
                <a:latin typeface="Tw Cen MT" panose="020B0602020104020603" pitchFamily="34" charset="0"/>
              </a:rPr>
              <a:t>However, there are a few deviations due to the discount factor</a:t>
            </a:r>
            <a:endParaRPr lang="en-AU" sz="1600" dirty="0">
              <a:latin typeface="Tw Cen MT" panose="020B0602020104020603" pitchFamily="34" charset="0"/>
            </a:endParaRPr>
          </a:p>
        </p:txBody>
      </p:sp>
      <p:sp>
        <p:nvSpPr>
          <p:cNvPr id="4" name="TextBox 3">
            <a:extLst>
              <a:ext uri="{FF2B5EF4-FFF2-40B4-BE49-F238E27FC236}">
                <a16:creationId xmlns:a16="http://schemas.microsoft.com/office/drawing/2014/main" id="{04517F8F-EE9E-060A-3110-52C87B247E6B}"/>
              </a:ext>
            </a:extLst>
          </p:cNvPr>
          <p:cNvSpPr txBox="1"/>
          <p:nvPr/>
        </p:nvSpPr>
        <p:spPr>
          <a:xfrm>
            <a:off x="2335635" y="333156"/>
            <a:ext cx="6581862" cy="1077218"/>
          </a:xfrm>
          <a:prstGeom prst="rect">
            <a:avLst/>
          </a:prstGeom>
          <a:noFill/>
        </p:spPr>
        <p:txBody>
          <a:bodyPr wrap="square">
            <a:spAutoFit/>
          </a:bodyPr>
          <a:lstStyle/>
          <a:p>
            <a:r>
              <a:rPr lang="en-AU" sz="3200" b="1" i="0" dirty="0">
                <a:solidFill>
                  <a:srgbClr val="000000"/>
                </a:solidFill>
                <a:effectLst/>
                <a:latin typeface="Tw Cen MT" panose="020B0602020104020603" pitchFamily="34" charset="0"/>
              </a:rPr>
              <a:t>Actual Price-Final Price</a:t>
            </a:r>
            <a:br>
              <a:rPr lang="en-AU" sz="3200" b="1" i="0" dirty="0">
                <a:solidFill>
                  <a:srgbClr val="000000"/>
                </a:solidFill>
                <a:effectLst/>
                <a:latin typeface="Tw Cen MT" panose="020B0602020104020603" pitchFamily="34" charset="0"/>
              </a:rPr>
            </a:br>
            <a:endParaRPr lang="en-AU" sz="3200" dirty="0"/>
          </a:p>
        </p:txBody>
      </p:sp>
    </p:spTree>
    <p:extLst>
      <p:ext uri="{BB962C8B-B14F-4D97-AF65-F5344CB8AC3E}">
        <p14:creationId xmlns:p14="http://schemas.microsoft.com/office/powerpoint/2010/main" val="17818216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770F974-A20F-02B5-4C07-F0D757AC2111}"/>
              </a:ext>
            </a:extLst>
          </p:cNvPr>
          <p:cNvSpPr txBox="1"/>
          <p:nvPr/>
        </p:nvSpPr>
        <p:spPr>
          <a:xfrm>
            <a:off x="2829186" y="282339"/>
            <a:ext cx="6094602" cy="584775"/>
          </a:xfrm>
          <a:prstGeom prst="rect">
            <a:avLst/>
          </a:prstGeom>
          <a:noFill/>
        </p:spPr>
        <p:txBody>
          <a:bodyPr wrap="square">
            <a:spAutoFit/>
          </a:bodyPr>
          <a:lstStyle/>
          <a:p>
            <a:pPr algn="l"/>
            <a:r>
              <a:rPr lang="en-AU" sz="3200" b="1" i="0" dirty="0">
                <a:solidFill>
                  <a:srgbClr val="000000"/>
                </a:solidFill>
                <a:effectLst/>
                <a:latin typeface="Tw Cen MT" panose="020B0602020104020603" pitchFamily="34" charset="0"/>
              </a:rPr>
              <a:t>City-Reviews </a:t>
            </a:r>
          </a:p>
        </p:txBody>
      </p:sp>
      <p:pic>
        <p:nvPicPr>
          <p:cNvPr id="16386" name="Picture 2">
            <a:extLst>
              <a:ext uri="{FF2B5EF4-FFF2-40B4-BE49-F238E27FC236}">
                <a16:creationId xmlns:a16="http://schemas.microsoft.com/office/drawing/2014/main" id="{56A74CB5-258C-8C42-0B04-07B72F5B31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21079"/>
            <a:ext cx="9142901" cy="455002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528AD95-109B-38A0-B2D1-254AE8DCB1B1}"/>
              </a:ext>
            </a:extLst>
          </p:cNvPr>
          <p:cNvSpPr txBox="1"/>
          <p:nvPr/>
        </p:nvSpPr>
        <p:spPr>
          <a:xfrm>
            <a:off x="9357917" y="432496"/>
            <a:ext cx="2652435" cy="1877437"/>
          </a:xfrm>
          <a:prstGeom prst="rect">
            <a:avLst/>
          </a:prstGeom>
          <a:solidFill>
            <a:srgbClr val="FEF6F0"/>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AU" sz="2000" b="1" u="sng" dirty="0">
                <a:latin typeface="Tw Cen MT" panose="020B0602020104020603" pitchFamily="34" charset="0"/>
              </a:rPr>
              <a:t>Observation</a:t>
            </a:r>
            <a:endParaRPr lang="en-AU" sz="1600" b="1" u="sng" dirty="0">
              <a:latin typeface="Tw Cen MT" panose="020B0602020104020603" pitchFamily="34" charset="0"/>
            </a:endParaRPr>
          </a:p>
          <a:p>
            <a:endParaRPr lang="en-AU" sz="1600" b="1" u="sng" dirty="0">
              <a:latin typeface="Tw Cen MT" panose="020B0602020104020603" pitchFamily="34" charset="0"/>
            </a:endParaRPr>
          </a:p>
          <a:p>
            <a:pPr marL="285750" indent="-285750">
              <a:buFont typeface="Arial" panose="020B0604020202020204" pitchFamily="34" charset="0"/>
              <a:buChar char="•"/>
            </a:pPr>
            <a:r>
              <a:rPr lang="en-US" sz="1600" dirty="0">
                <a:latin typeface="Tw Cen MT" panose="020B0602020104020603" pitchFamily="34" charset="0"/>
              </a:rPr>
              <a:t>Count plot reveals that in every city, maximum customers reviewed OYO hotels to be 'Very Good', followed by 'Good'. </a:t>
            </a:r>
            <a:endParaRPr lang="en-AU" sz="1600" dirty="0">
              <a:latin typeface="Tw Cen MT" panose="020B0602020104020603" pitchFamily="34" charset="0"/>
            </a:endParaRPr>
          </a:p>
        </p:txBody>
      </p:sp>
    </p:spTree>
    <p:extLst>
      <p:ext uri="{BB962C8B-B14F-4D97-AF65-F5344CB8AC3E}">
        <p14:creationId xmlns:p14="http://schemas.microsoft.com/office/powerpoint/2010/main" val="25283424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29CB5-1AEE-DD17-CE2B-DE0898D78208}"/>
              </a:ext>
            </a:extLst>
          </p:cNvPr>
          <p:cNvSpPr txBox="1">
            <a:spLocks/>
          </p:cNvSpPr>
          <p:nvPr/>
        </p:nvSpPr>
        <p:spPr>
          <a:xfrm>
            <a:off x="201336" y="167671"/>
            <a:ext cx="4538444" cy="756000"/>
          </a:xfrm>
          <a:prstGeom prst="rect">
            <a:avLst/>
          </a:prstGeom>
        </p:spPr>
        <p:style>
          <a:lnRef idx="2">
            <a:schemeClr val="accent1"/>
          </a:lnRef>
          <a:fillRef idx="1">
            <a:schemeClr val="lt1"/>
          </a:fillRef>
          <a:effectRef idx="0">
            <a:schemeClr val="accent1"/>
          </a:effectRef>
          <a:fontRef idx="minor">
            <a:schemeClr val="dk1"/>
          </a:fontRef>
        </p:style>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9pPr>
          </a:lstStyle>
          <a:p>
            <a:pPr lvl="0"/>
            <a:r>
              <a:rPr lang="en-AU" sz="3700" dirty="0">
                <a:latin typeface="Tw Cen MT" panose="020B0602020104020603" pitchFamily="34" charset="0"/>
              </a:rPr>
              <a:t>Multi-variate Analysis</a:t>
            </a:r>
          </a:p>
        </p:txBody>
      </p:sp>
      <p:pic>
        <p:nvPicPr>
          <p:cNvPr id="17410" name="Picture 2">
            <a:extLst>
              <a:ext uri="{FF2B5EF4-FFF2-40B4-BE49-F238E27FC236}">
                <a16:creationId xmlns:a16="http://schemas.microsoft.com/office/drawing/2014/main" id="{7ABB86E4-F514-6ED9-2D68-6B8DF43961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4183" y="2091276"/>
            <a:ext cx="8013290" cy="419863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E09D20E-BF27-82BC-8132-9A2E65678006}"/>
              </a:ext>
            </a:extLst>
          </p:cNvPr>
          <p:cNvSpPr txBox="1"/>
          <p:nvPr/>
        </p:nvSpPr>
        <p:spPr>
          <a:xfrm>
            <a:off x="9331403" y="330228"/>
            <a:ext cx="2352471" cy="2123658"/>
          </a:xfrm>
          <a:prstGeom prst="rect">
            <a:avLst/>
          </a:prstGeom>
          <a:solidFill>
            <a:srgbClr val="FEF6F0"/>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AU" sz="2000" b="1" u="sng" dirty="0">
                <a:latin typeface="Tw Cen MT" panose="020B0602020104020603" pitchFamily="34" charset="0"/>
              </a:rPr>
              <a:t>Observation</a:t>
            </a:r>
          </a:p>
          <a:p>
            <a:endParaRPr lang="en-AU" sz="1600" b="1" u="sng" dirty="0">
              <a:latin typeface="Tw Cen MT" panose="020B0602020104020603" pitchFamily="34" charset="0"/>
            </a:endParaRPr>
          </a:p>
          <a:p>
            <a:pPr marL="285750" indent="-285750">
              <a:buFont typeface="Arial" panose="020B0604020202020204" pitchFamily="34" charset="0"/>
              <a:buChar char="•"/>
            </a:pPr>
            <a:r>
              <a:rPr lang="en-US" sz="1600" dirty="0">
                <a:latin typeface="Tw Cen MT" panose="020B0602020104020603" pitchFamily="34" charset="0"/>
              </a:rPr>
              <a:t>Visible positive correlation between Price and </a:t>
            </a:r>
            <a:r>
              <a:rPr lang="en-US" sz="1600" dirty="0" err="1">
                <a:latin typeface="Tw Cen MT" panose="020B0602020104020603" pitchFamily="34" charset="0"/>
              </a:rPr>
              <a:t>Actual_price</a:t>
            </a:r>
            <a:endParaRPr lang="en-US" sz="1600" dirty="0">
              <a:latin typeface="Tw Cen MT" panose="020B0602020104020603" pitchFamily="34" charset="0"/>
            </a:endParaRPr>
          </a:p>
          <a:p>
            <a:pPr marL="285750" indent="-285750">
              <a:buFont typeface="Arial" panose="020B0604020202020204" pitchFamily="34" charset="0"/>
              <a:buChar char="•"/>
            </a:pPr>
            <a:r>
              <a:rPr lang="en-US" sz="1600" dirty="0">
                <a:latin typeface="Tw Cen MT" panose="020B0602020104020603" pitchFamily="34" charset="0"/>
              </a:rPr>
              <a:t>Negative correlation between discount and price</a:t>
            </a:r>
            <a:endParaRPr lang="en-AU" sz="1600" dirty="0">
              <a:latin typeface="Tw Cen MT" panose="020B0602020104020603" pitchFamily="34" charset="0"/>
            </a:endParaRPr>
          </a:p>
        </p:txBody>
      </p:sp>
    </p:spTree>
    <p:extLst>
      <p:ext uri="{BB962C8B-B14F-4D97-AF65-F5344CB8AC3E}">
        <p14:creationId xmlns:p14="http://schemas.microsoft.com/office/powerpoint/2010/main" val="1119518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5A43CDE-BD15-E7E6-227A-CD6759AB3231}"/>
              </a:ext>
            </a:extLst>
          </p:cNvPr>
          <p:cNvPicPr>
            <a:picLocks noChangeAspect="1"/>
          </p:cNvPicPr>
          <p:nvPr/>
        </p:nvPicPr>
        <p:blipFill>
          <a:blip r:embed="rId2">
            <a:biLevel thresh="75000"/>
            <a:extLst>
              <a:ext uri="{BEBA8EAE-BF5A-486C-A8C5-ECC9F3942E4B}">
                <a14:imgProps xmlns:a14="http://schemas.microsoft.com/office/drawing/2010/main">
                  <a14:imgLayer r:embed="rId3">
                    <a14:imgEffect>
                      <a14:sharpenSoften amount="50000"/>
                    </a14:imgEffect>
                    <a14:imgEffect>
                      <a14:saturation sat="0"/>
                    </a14:imgEffect>
                  </a14:imgLayer>
                </a14:imgProps>
              </a:ext>
              <a:ext uri="{837473B0-CC2E-450A-ABE3-18F120FF3D39}">
                <a1611:picAttrSrcUrl xmlns:a1611="http://schemas.microsoft.com/office/drawing/2016/11/main" r:id="rId4"/>
              </a:ext>
            </a:extLst>
          </a:blip>
          <a:stretch>
            <a:fillRect/>
          </a:stretch>
        </p:blipFill>
        <p:spPr>
          <a:xfrm>
            <a:off x="1241450" y="459679"/>
            <a:ext cx="9891700" cy="3351397"/>
          </a:xfrm>
          <a:prstGeom prst="rect">
            <a:avLst/>
          </a:prstGeom>
          <a:ln w="190500" cap="sq">
            <a:solidFill>
              <a:srgbClr val="008080"/>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4" name="TextBox 3">
            <a:extLst>
              <a:ext uri="{FF2B5EF4-FFF2-40B4-BE49-F238E27FC236}">
                <a16:creationId xmlns:a16="http://schemas.microsoft.com/office/drawing/2014/main" id="{899F3A81-32A4-D5C9-2A5D-0235D7E68072}"/>
              </a:ext>
            </a:extLst>
          </p:cNvPr>
          <p:cNvSpPr txBox="1"/>
          <p:nvPr/>
        </p:nvSpPr>
        <p:spPr>
          <a:xfrm>
            <a:off x="9307152" y="4368691"/>
            <a:ext cx="3460198" cy="1754326"/>
          </a:xfrm>
          <a:prstGeom prst="rect">
            <a:avLst/>
          </a:prstGeom>
          <a:noFill/>
        </p:spPr>
        <p:txBody>
          <a:bodyPr wrap="square">
            <a:spAutoFit/>
          </a:bodyPr>
          <a:lstStyle/>
          <a:p>
            <a:r>
              <a:rPr lang="en-AU" sz="2000" b="1" dirty="0">
                <a:solidFill>
                  <a:schemeClr val="tx2">
                    <a:lumMod val="10000"/>
                  </a:schemeClr>
                </a:solidFill>
                <a:latin typeface="Californian FB" panose="0207040306080B030204" pitchFamily="18" charset="0"/>
                <a:cs typeface="Arabic Typesetting" panose="03020402040406030203" pitchFamily="66" charset="-78"/>
              </a:rPr>
              <a:t>Meghana Shivani </a:t>
            </a:r>
            <a:r>
              <a:rPr lang="en-AU" sz="2000" b="1" dirty="0" err="1">
                <a:solidFill>
                  <a:schemeClr val="tx2">
                    <a:lumMod val="10000"/>
                  </a:schemeClr>
                </a:solidFill>
                <a:latin typeface="Californian FB" panose="0207040306080B030204" pitchFamily="18" charset="0"/>
                <a:cs typeface="Arabic Typesetting" panose="03020402040406030203" pitchFamily="66" charset="-78"/>
              </a:rPr>
              <a:t>Gogu</a:t>
            </a:r>
            <a:endParaRPr lang="en-AU" sz="2000" b="1" dirty="0">
              <a:solidFill>
                <a:schemeClr val="tx2">
                  <a:lumMod val="10000"/>
                </a:schemeClr>
              </a:solidFill>
              <a:latin typeface="Californian FB" panose="0207040306080B030204" pitchFamily="18" charset="0"/>
              <a:cs typeface="Arabic Typesetting" panose="03020402040406030203" pitchFamily="66" charset="-78"/>
            </a:endParaRPr>
          </a:p>
          <a:p>
            <a:r>
              <a:rPr lang="en-AU" sz="2000" b="1" dirty="0">
                <a:solidFill>
                  <a:schemeClr val="tx2">
                    <a:lumMod val="10000"/>
                  </a:schemeClr>
                </a:solidFill>
                <a:latin typeface="Californian FB" panose="0207040306080B030204" pitchFamily="18" charset="0"/>
                <a:cs typeface="Arabic Typesetting" panose="03020402040406030203" pitchFamily="66" charset="-78"/>
              </a:rPr>
              <a:t>  M.E. (Manufacturing)</a:t>
            </a:r>
          </a:p>
          <a:p>
            <a:endParaRPr lang="en-AU" sz="2000" b="1" dirty="0">
              <a:solidFill>
                <a:schemeClr val="tx2">
                  <a:lumMod val="10000"/>
                </a:schemeClr>
              </a:solidFill>
              <a:latin typeface="Californian FB" panose="0207040306080B030204" pitchFamily="18" charset="0"/>
              <a:cs typeface="Arabic Typesetting" panose="03020402040406030203" pitchFamily="66" charset="-78"/>
            </a:endParaRPr>
          </a:p>
          <a:p>
            <a:r>
              <a:rPr lang="en-AU" sz="2000" b="1" dirty="0">
                <a:solidFill>
                  <a:schemeClr val="tx2">
                    <a:lumMod val="10000"/>
                  </a:schemeClr>
                </a:solidFill>
                <a:latin typeface="Californian FB" panose="0207040306080B030204" pitchFamily="18" charset="0"/>
                <a:cs typeface="Arabic Typesetting" panose="03020402040406030203" pitchFamily="66" charset="-78"/>
              </a:rPr>
              <a:t>P. Laxmi </a:t>
            </a:r>
            <a:r>
              <a:rPr lang="en-AU" sz="2000" b="1" dirty="0" err="1">
                <a:solidFill>
                  <a:schemeClr val="tx2">
                    <a:lumMod val="10000"/>
                  </a:schemeClr>
                </a:solidFill>
                <a:latin typeface="Californian FB" panose="0207040306080B030204" pitchFamily="18" charset="0"/>
                <a:cs typeface="Arabic Typesetting" panose="03020402040406030203" pitchFamily="66" charset="-78"/>
              </a:rPr>
              <a:t>Nikhitha</a:t>
            </a:r>
            <a:endParaRPr lang="en-AU" sz="2000" b="1" dirty="0">
              <a:solidFill>
                <a:schemeClr val="tx2">
                  <a:lumMod val="10000"/>
                </a:schemeClr>
              </a:solidFill>
              <a:latin typeface="Californian FB" panose="0207040306080B030204" pitchFamily="18" charset="0"/>
              <a:cs typeface="Arabic Typesetting" panose="03020402040406030203" pitchFamily="66" charset="-78"/>
            </a:endParaRPr>
          </a:p>
          <a:p>
            <a:r>
              <a:rPr lang="en-AU" sz="2000" b="1" dirty="0">
                <a:solidFill>
                  <a:schemeClr val="tx2">
                    <a:lumMod val="10000"/>
                  </a:schemeClr>
                </a:solidFill>
                <a:latin typeface="Californian FB" panose="0207040306080B030204" pitchFamily="18" charset="0"/>
                <a:cs typeface="Arabic Typesetting" panose="03020402040406030203" pitchFamily="66" charset="-78"/>
              </a:rPr>
              <a:t>M.Sc. (Statistics</a:t>
            </a:r>
            <a:r>
              <a:rPr lang="en-AU" sz="2800" b="1" dirty="0">
                <a:solidFill>
                  <a:schemeClr val="tx2">
                    <a:lumMod val="10000"/>
                  </a:schemeClr>
                </a:solidFill>
                <a:latin typeface="Arabic Typesetting" panose="03020402040406030203" pitchFamily="66" charset="-78"/>
                <a:cs typeface="Arabic Typesetting" panose="03020402040406030203" pitchFamily="66" charset="-78"/>
              </a:rPr>
              <a:t>)</a:t>
            </a:r>
          </a:p>
        </p:txBody>
      </p:sp>
      <p:pic>
        <p:nvPicPr>
          <p:cNvPr id="5" name="Picture 4">
            <a:extLst>
              <a:ext uri="{FF2B5EF4-FFF2-40B4-BE49-F238E27FC236}">
                <a16:creationId xmlns:a16="http://schemas.microsoft.com/office/drawing/2014/main" id="{B4EEF281-B7CD-4283-4A87-4537AC59E66C}"/>
              </a:ext>
            </a:extLst>
          </p:cNvPr>
          <p:cNvPicPr>
            <a:picLocks noChangeAspect="1"/>
          </p:cNvPicPr>
          <p:nvPr/>
        </p:nvPicPr>
        <p:blipFill>
          <a:blip r:embed="rId5"/>
          <a:stretch>
            <a:fillRect/>
          </a:stretch>
        </p:blipFill>
        <p:spPr>
          <a:xfrm>
            <a:off x="8740068" y="4368691"/>
            <a:ext cx="532160" cy="672129"/>
          </a:xfrm>
          <a:prstGeom prst="ellipse">
            <a:avLst/>
          </a:prstGeom>
          <a:ln w="127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6" name="Picture 5">
            <a:extLst>
              <a:ext uri="{FF2B5EF4-FFF2-40B4-BE49-F238E27FC236}">
                <a16:creationId xmlns:a16="http://schemas.microsoft.com/office/drawing/2014/main" id="{255BEBD5-4137-0137-9FFD-39D42319DAC3}"/>
              </a:ext>
            </a:extLst>
          </p:cNvPr>
          <p:cNvPicPr>
            <a:picLocks noChangeAspect="1"/>
          </p:cNvPicPr>
          <p:nvPr/>
        </p:nvPicPr>
        <p:blipFill>
          <a:blip r:embed="rId6"/>
          <a:stretch>
            <a:fillRect/>
          </a:stretch>
        </p:blipFill>
        <p:spPr>
          <a:xfrm>
            <a:off x="8736459" y="5339285"/>
            <a:ext cx="519281" cy="673200"/>
          </a:xfrm>
          <a:prstGeom prst="ellipse">
            <a:avLst/>
          </a:prstGeom>
          <a:ln w="127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0300961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A00B6-4266-B9CC-152E-E0BC60F9A535}"/>
              </a:ext>
            </a:extLst>
          </p:cNvPr>
          <p:cNvSpPr txBox="1">
            <a:spLocks/>
          </p:cNvSpPr>
          <p:nvPr/>
        </p:nvSpPr>
        <p:spPr>
          <a:xfrm>
            <a:off x="868259" y="280041"/>
            <a:ext cx="9286614" cy="756000"/>
          </a:xfrm>
          <a:prstGeom prst="rect">
            <a:avLst/>
          </a:prstGeom>
        </p:spPr>
        <p:style>
          <a:lnRef idx="2">
            <a:schemeClr val="accent1"/>
          </a:lnRef>
          <a:fillRef idx="1">
            <a:schemeClr val="lt1"/>
          </a:fillRef>
          <a:effectRef idx="0">
            <a:schemeClr val="accent1"/>
          </a:effectRef>
          <a:fontRef idx="minor">
            <a:schemeClr val="dk1"/>
          </a:fontRef>
        </p:style>
        <p:txBody>
          <a:bodyPr>
            <a:normAutofit fontScale="25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9pPr>
          </a:lstStyle>
          <a:p>
            <a:pPr lvl="0" algn="ctr"/>
            <a:r>
              <a:rPr lang="en-US" sz="14800" dirty="0">
                <a:latin typeface="Tw Cen MT" panose="020B0602020104020603" pitchFamily="34" charset="0"/>
              </a:rPr>
              <a:t>CODE TO FILTER OYO HOTEL OF CHOICE</a:t>
            </a:r>
            <a:br>
              <a:rPr lang="en-US" sz="4000" dirty="0">
                <a:latin typeface="Tw Cen MT" panose="020B0602020104020603" pitchFamily="34" charset="0"/>
              </a:rPr>
            </a:br>
            <a:endParaRPr lang="en-AU" sz="4000" dirty="0">
              <a:latin typeface="Tw Cen MT" panose="020B0602020104020603" pitchFamily="34" charset="0"/>
            </a:endParaRPr>
          </a:p>
        </p:txBody>
      </p:sp>
      <p:pic>
        <p:nvPicPr>
          <p:cNvPr id="9" name="Picture 8">
            <a:extLst>
              <a:ext uri="{FF2B5EF4-FFF2-40B4-BE49-F238E27FC236}">
                <a16:creationId xmlns:a16="http://schemas.microsoft.com/office/drawing/2014/main" id="{D86DCAB5-F0C4-1451-06CD-F94A0B49FD14}"/>
              </a:ext>
            </a:extLst>
          </p:cNvPr>
          <p:cNvPicPr>
            <a:picLocks noChangeAspect="1"/>
          </p:cNvPicPr>
          <p:nvPr/>
        </p:nvPicPr>
        <p:blipFill rotWithShape="1">
          <a:blip r:embed="rId2"/>
          <a:srcRect l="5985" t="28869" r="7591" b="11682"/>
          <a:stretch/>
        </p:blipFill>
        <p:spPr>
          <a:xfrm>
            <a:off x="243280" y="1744910"/>
            <a:ext cx="10536573" cy="4077049"/>
          </a:xfrm>
          <a:prstGeom prst="rect">
            <a:avLst/>
          </a:prstGeom>
        </p:spPr>
      </p:pic>
    </p:spTree>
    <p:extLst>
      <p:ext uri="{BB962C8B-B14F-4D97-AF65-F5344CB8AC3E}">
        <p14:creationId xmlns:p14="http://schemas.microsoft.com/office/powerpoint/2010/main" val="29425373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66C90AD-AFD9-3B80-AEFF-049552FD95A2}"/>
              </a:ext>
            </a:extLst>
          </p:cNvPr>
          <p:cNvSpPr>
            <a:spLocks noGrp="1"/>
          </p:cNvSpPr>
          <p:nvPr>
            <p:ph type="body" idx="1"/>
          </p:nvPr>
        </p:nvSpPr>
        <p:spPr/>
        <p:txBody>
          <a:bodyPr>
            <a:normAutofit fontScale="92500" lnSpcReduction="20000"/>
          </a:bodyPr>
          <a:lstStyle/>
          <a:p>
            <a:r>
              <a:rPr lang="en-AU" dirty="0">
                <a:latin typeface="Tw Cen MT" panose="020B0602020104020603" pitchFamily="34" charset="0"/>
              </a:rPr>
              <a:t>OYO Hotel prices are highest in Hyderabad city</a:t>
            </a:r>
          </a:p>
          <a:p>
            <a:r>
              <a:rPr lang="en-AU" dirty="0">
                <a:latin typeface="Tw Cen MT" panose="020B0602020104020603" pitchFamily="34" charset="0"/>
              </a:rPr>
              <a:t>Hotels in Noida city are cheaper when compared, but display maximum “Very Good” reviews by the customers</a:t>
            </a:r>
          </a:p>
          <a:p>
            <a:r>
              <a:rPr lang="en-AU" dirty="0">
                <a:latin typeface="Tw Cen MT" panose="020B0602020104020603" pitchFamily="34" charset="0"/>
              </a:rPr>
              <a:t>OYO Hotels offer almost same proportions of discounts across different cities</a:t>
            </a:r>
          </a:p>
          <a:p>
            <a:r>
              <a:rPr lang="en-AU" dirty="0">
                <a:latin typeface="Tw Cen MT" panose="020B0602020104020603" pitchFamily="34" charset="0"/>
              </a:rPr>
              <a:t>Actual price (Price before discount) is linearly varying with Price (Discounted price). However, few deviations are visible due to varying discounts. </a:t>
            </a:r>
          </a:p>
          <a:p>
            <a:r>
              <a:rPr lang="en-AU" dirty="0">
                <a:latin typeface="Tw Cen MT" panose="020B0602020104020603" pitchFamily="34" charset="0"/>
              </a:rPr>
              <a:t>Hotel prices are totally independent of star ratings</a:t>
            </a:r>
          </a:p>
          <a:p>
            <a:r>
              <a:rPr lang="en-AU" dirty="0">
                <a:latin typeface="Tw Cen MT" panose="020B0602020104020603" pitchFamily="34" charset="0"/>
              </a:rPr>
              <a:t>Overall, OYO reviews and ratings prove the firm’s ability to satisfy the customers</a:t>
            </a:r>
            <a:br>
              <a:rPr lang="en-AU" dirty="0"/>
            </a:br>
            <a:endParaRPr lang="en-AU" dirty="0"/>
          </a:p>
          <a:p>
            <a:endParaRPr lang="en-AU" dirty="0"/>
          </a:p>
          <a:p>
            <a:endParaRPr lang="en-AU" dirty="0"/>
          </a:p>
          <a:p>
            <a:endParaRPr lang="en-AU" dirty="0"/>
          </a:p>
        </p:txBody>
      </p:sp>
      <p:sp>
        <p:nvSpPr>
          <p:cNvPr id="4" name="Title 1">
            <a:extLst>
              <a:ext uri="{FF2B5EF4-FFF2-40B4-BE49-F238E27FC236}">
                <a16:creationId xmlns:a16="http://schemas.microsoft.com/office/drawing/2014/main" id="{F101AD87-8B59-51C3-AB9B-8124EB42EC26}"/>
              </a:ext>
            </a:extLst>
          </p:cNvPr>
          <p:cNvSpPr txBox="1">
            <a:spLocks/>
          </p:cNvSpPr>
          <p:nvPr/>
        </p:nvSpPr>
        <p:spPr>
          <a:xfrm>
            <a:off x="1044225" y="407835"/>
            <a:ext cx="3393552" cy="756000"/>
          </a:xfrm>
          <a:prstGeom prst="rect">
            <a:avLst/>
          </a:prstGeom>
        </p:spPr>
        <p:style>
          <a:lnRef idx="2">
            <a:schemeClr val="accent1"/>
          </a:lnRef>
          <a:fillRef idx="1">
            <a:schemeClr val="lt1"/>
          </a:fillRef>
          <a:effectRef idx="0">
            <a:schemeClr val="accent1"/>
          </a:effectRef>
          <a:fontRef idx="minor">
            <a:schemeClr val="dk1"/>
          </a:fontRef>
        </p:style>
        <p:txBody>
          <a:bodyPr>
            <a:normAutofit fontScale="92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9pPr>
          </a:lstStyle>
          <a:p>
            <a:r>
              <a:rPr lang="en-AU" sz="4500" dirty="0">
                <a:solidFill>
                  <a:srgbClr val="002060"/>
                </a:solidFill>
                <a:latin typeface="Tw Cen MT" panose="020B0602020104020603" pitchFamily="34" charset="0"/>
              </a:rPr>
              <a:t>CONCLUSION</a:t>
            </a:r>
          </a:p>
        </p:txBody>
      </p:sp>
    </p:spTree>
    <p:extLst>
      <p:ext uri="{BB962C8B-B14F-4D97-AF65-F5344CB8AC3E}">
        <p14:creationId xmlns:p14="http://schemas.microsoft.com/office/powerpoint/2010/main" val="18340018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5A6DE-EC48-040A-66F3-959C8760517F}"/>
              </a:ext>
            </a:extLst>
          </p:cNvPr>
          <p:cNvSpPr txBox="1">
            <a:spLocks/>
          </p:cNvSpPr>
          <p:nvPr/>
        </p:nvSpPr>
        <p:spPr>
          <a:xfrm>
            <a:off x="3284085" y="3165357"/>
            <a:ext cx="4677068" cy="836191"/>
          </a:xfrm>
          <a:prstGeom prst="rect">
            <a:avLst/>
          </a:prstGeom>
        </p:spPr>
        <p:style>
          <a:lnRef idx="2">
            <a:schemeClr val="accent1"/>
          </a:lnRef>
          <a:fillRef idx="1">
            <a:schemeClr val="lt1"/>
          </a:fillRef>
          <a:effectRef idx="0">
            <a:schemeClr val="accent1"/>
          </a:effectRef>
          <a:fontRef idx="minor">
            <a:schemeClr val="dk1"/>
          </a:fontRef>
        </p:style>
        <p:txBody>
          <a:bodyPr>
            <a:normAutofit fontScale="92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9pPr>
          </a:lstStyle>
          <a:p>
            <a:pPr algn="ctr"/>
            <a:r>
              <a:rPr lang="en-AU" sz="5400" dirty="0">
                <a:solidFill>
                  <a:srgbClr val="002060"/>
                </a:solidFill>
                <a:latin typeface="Tw Cen MT" panose="020B0602020104020603" pitchFamily="34" charset="0"/>
              </a:rPr>
              <a:t>OUR EXPERIENCE</a:t>
            </a:r>
          </a:p>
        </p:txBody>
      </p:sp>
    </p:spTree>
    <p:extLst>
      <p:ext uri="{BB962C8B-B14F-4D97-AF65-F5344CB8AC3E}">
        <p14:creationId xmlns:p14="http://schemas.microsoft.com/office/powerpoint/2010/main" val="2356581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599" y="2997200"/>
            <a:ext cx="4233411"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dirty="0">
                <a:solidFill>
                  <a:srgbClr val="C00000"/>
                </a:solidFill>
                <a:latin typeface="Libre Baskerville"/>
                <a:ea typeface="Libre Baskerville"/>
                <a:cs typeface="Libre Baskerville"/>
                <a:sym typeface="Libre Baskerville"/>
              </a:rPr>
              <a:t>THANK YOU</a:t>
            </a:r>
          </a:p>
          <a:p>
            <a:pPr lvl="2">
              <a:buClr>
                <a:srgbClr val="C00000"/>
              </a:buClr>
              <a:buSzPts val="4400"/>
            </a:pPr>
            <a:r>
              <a:rPr lang="en-IN" sz="4000" dirty="0">
                <a:solidFill>
                  <a:srgbClr val="C00000"/>
                </a:solidFill>
                <a:latin typeface="French Script MT" panose="03020402040607040605" pitchFamily="66" charset="0"/>
                <a:ea typeface="Libre Baskerville"/>
                <a:cs typeface="Libre Baskerville"/>
                <a:sym typeface="Libre Baskerville"/>
              </a:rPr>
              <a:t>For your patience &amp; Time</a:t>
            </a:r>
            <a:endParaRPr lang="en-IN" sz="4000" b="0" i="0" u="none" strike="noStrike" cap="none" dirty="0">
              <a:solidFill>
                <a:srgbClr val="C00000"/>
              </a:solidFill>
              <a:latin typeface="French Script MT" panose="03020402040607040605" pitchFamily="66" charset="0"/>
              <a:ea typeface="Libre Baskerville"/>
              <a:cs typeface="Libre Baskerville"/>
              <a:sym typeface="Libre Baskerville"/>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7A49A-4841-0695-598D-FC5632FD5CFE}"/>
              </a:ext>
            </a:extLst>
          </p:cNvPr>
          <p:cNvSpPr txBox="1">
            <a:spLocks/>
          </p:cNvSpPr>
          <p:nvPr/>
        </p:nvSpPr>
        <p:spPr>
          <a:xfrm>
            <a:off x="3451864" y="3266026"/>
            <a:ext cx="4511433" cy="756000"/>
          </a:xfrm>
          <a:prstGeom prst="rect">
            <a:avLst/>
          </a:prstGeom>
        </p:spPr>
        <p:style>
          <a:lnRef idx="2">
            <a:schemeClr val="accent1"/>
          </a:lnRef>
          <a:fillRef idx="1">
            <a:schemeClr val="lt1"/>
          </a:fillRef>
          <a:effectRef idx="0">
            <a:schemeClr val="accent1"/>
          </a:effectRef>
          <a:fontRef idx="minor">
            <a:schemeClr val="dk1"/>
          </a:fontRef>
        </p:style>
        <p:txBody>
          <a:bodyPr>
            <a:normAutofit fontScale="925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9pPr>
          </a:lstStyle>
          <a:p>
            <a:pPr algn="ctr"/>
            <a:r>
              <a:rPr lang="en-AU" sz="5400" dirty="0">
                <a:solidFill>
                  <a:srgbClr val="002060"/>
                </a:solidFill>
                <a:latin typeface="Tw Cen MT" panose="020B0602020104020603" pitchFamily="34" charset="0"/>
              </a:rPr>
              <a:t>QUERIES? </a:t>
            </a:r>
          </a:p>
        </p:txBody>
      </p:sp>
    </p:spTree>
    <p:extLst>
      <p:ext uri="{BB962C8B-B14F-4D97-AF65-F5344CB8AC3E}">
        <p14:creationId xmlns:p14="http://schemas.microsoft.com/office/powerpoint/2010/main" val="3089852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ACBE7FF6-22CE-CD90-B3F6-13DD2ADC33B8}"/>
              </a:ext>
            </a:extLst>
          </p:cNvPr>
          <p:cNvGraphicFramePr/>
          <p:nvPr>
            <p:extLst>
              <p:ext uri="{D42A27DB-BD31-4B8C-83A1-F6EECF244321}">
                <p14:modId xmlns:p14="http://schemas.microsoft.com/office/powerpoint/2010/main" val="3933387187"/>
              </p:ext>
            </p:extLst>
          </p:nvPr>
        </p:nvGraphicFramePr>
        <p:xfrm>
          <a:off x="1205430" y="478580"/>
          <a:ext cx="9365436" cy="5082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16420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F51DF-40BB-266F-8DB4-48224B171E44}"/>
              </a:ext>
            </a:extLst>
          </p:cNvPr>
          <p:cNvSpPr txBox="1">
            <a:spLocks/>
          </p:cNvSpPr>
          <p:nvPr/>
        </p:nvSpPr>
        <p:spPr>
          <a:xfrm>
            <a:off x="1024128" y="548639"/>
            <a:ext cx="5071872" cy="756000"/>
          </a:xfrm>
          <a:prstGeom prst="rect">
            <a:avLst/>
          </a:prstGeom>
        </p:spPr>
        <p:style>
          <a:lnRef idx="2">
            <a:schemeClr val="accent1"/>
          </a:lnRef>
          <a:fillRef idx="1">
            <a:schemeClr val="lt1"/>
          </a:fillRef>
          <a:effectRef idx="0">
            <a:schemeClr val="accent1"/>
          </a:effectRef>
          <a:fontRef idx="minor">
            <a:schemeClr val="dk1"/>
          </a:fontRef>
        </p:style>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9pPr>
          </a:lstStyle>
          <a:p>
            <a:r>
              <a:rPr lang="en-AU" sz="4500" dirty="0">
                <a:solidFill>
                  <a:srgbClr val="002060"/>
                </a:solidFill>
                <a:latin typeface="Tw Cen MT" panose="020B0602020104020603" pitchFamily="34" charset="0"/>
              </a:rPr>
              <a:t>DATA EXTRACTION</a:t>
            </a:r>
          </a:p>
        </p:txBody>
      </p:sp>
      <p:pic>
        <p:nvPicPr>
          <p:cNvPr id="3" name="Picture 2">
            <a:extLst>
              <a:ext uri="{FF2B5EF4-FFF2-40B4-BE49-F238E27FC236}">
                <a16:creationId xmlns:a16="http://schemas.microsoft.com/office/drawing/2014/main" id="{26FE821D-4541-BC64-328D-E2F89729180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86" t="33835" r="9571" b="35770"/>
          <a:stretch/>
        </p:blipFill>
        <p:spPr bwMode="auto">
          <a:xfrm>
            <a:off x="10024276" y="189312"/>
            <a:ext cx="1894945" cy="718655"/>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50422C49-4F72-044C-0202-477F5CA40B0E}"/>
              </a:ext>
            </a:extLst>
          </p:cNvPr>
          <p:cNvSpPr txBox="1">
            <a:spLocks/>
          </p:cNvSpPr>
          <p:nvPr/>
        </p:nvSpPr>
        <p:spPr>
          <a:xfrm>
            <a:off x="1024128" y="2286000"/>
            <a:ext cx="9720073" cy="4023360"/>
          </a:xfrm>
          <a:prstGeom prst="rect">
            <a:avLst/>
          </a:prstGeom>
        </p:spPr>
        <p:txBody>
          <a:bodyPr>
            <a:normAutofit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tx1"/>
              </a:buClr>
              <a:buFont typeface="Wingdings" panose="05000000000000000000" pitchFamily="2" charset="2"/>
              <a:buChar char="q"/>
            </a:pPr>
            <a:r>
              <a:rPr lang="en-AU" sz="2600" dirty="0">
                <a:solidFill>
                  <a:srgbClr val="002060"/>
                </a:solidFill>
              </a:rPr>
              <a:t> </a:t>
            </a:r>
            <a:r>
              <a:rPr lang="en-AU" sz="2600" b="1" u="sng" dirty="0">
                <a:solidFill>
                  <a:srgbClr val="002060"/>
                </a:solidFill>
                <a:latin typeface="Tw Cen MT" panose="020B0602020104020603" pitchFamily="34" charset="0"/>
              </a:rPr>
              <a:t>Website</a:t>
            </a:r>
            <a:r>
              <a:rPr lang="en-AU" sz="2600" dirty="0">
                <a:solidFill>
                  <a:srgbClr val="002060"/>
                </a:solidFill>
                <a:latin typeface="Tw Cen MT" panose="020B0602020104020603" pitchFamily="34" charset="0"/>
              </a:rPr>
              <a:t> – OYO</a:t>
            </a:r>
          </a:p>
          <a:p>
            <a:pPr>
              <a:buClr>
                <a:schemeClr val="tx1"/>
              </a:buClr>
              <a:buFont typeface="Wingdings" panose="05000000000000000000" pitchFamily="2" charset="2"/>
              <a:buChar char="q"/>
            </a:pPr>
            <a:r>
              <a:rPr lang="en-AU" sz="2600" dirty="0">
                <a:solidFill>
                  <a:srgbClr val="002060"/>
                </a:solidFill>
                <a:latin typeface="Tw Cen MT" panose="020B0602020104020603" pitchFamily="34" charset="0"/>
              </a:rPr>
              <a:t> </a:t>
            </a:r>
            <a:r>
              <a:rPr lang="en-AU" sz="2600" b="1" u="sng" dirty="0">
                <a:solidFill>
                  <a:srgbClr val="002060"/>
                </a:solidFill>
                <a:latin typeface="Tw Cen MT" panose="020B0602020104020603" pitchFamily="34" charset="0"/>
              </a:rPr>
              <a:t>Website URL </a:t>
            </a:r>
            <a:r>
              <a:rPr lang="en-AU" sz="2600" dirty="0">
                <a:solidFill>
                  <a:srgbClr val="002060"/>
                </a:solidFill>
                <a:latin typeface="Tw Cen MT" panose="020B0602020104020603" pitchFamily="34" charset="0"/>
              </a:rPr>
              <a:t>- </a:t>
            </a:r>
            <a:r>
              <a:rPr lang="en-AU" sz="2600" dirty="0">
                <a:solidFill>
                  <a:srgbClr val="C00000"/>
                </a:solidFill>
                <a:latin typeface="Tw Cen MT" panose="020B0602020104020603" pitchFamily="34" charset="0"/>
                <a:hlinkClick r:id="rId3">
                  <a:extLst>
                    <a:ext uri="{A12FA001-AC4F-418D-AE19-62706E023703}">
                      <ahyp:hlinkClr xmlns:ahyp="http://schemas.microsoft.com/office/drawing/2018/hyperlinkcolor" val="tx"/>
                    </a:ext>
                  </a:extLst>
                </a:hlinkClick>
              </a:rPr>
              <a:t>https://www.oyorooms.com/</a:t>
            </a:r>
            <a:endParaRPr lang="en-AU" sz="2600" dirty="0">
              <a:solidFill>
                <a:srgbClr val="C00000"/>
              </a:solidFill>
              <a:latin typeface="Tw Cen MT" panose="020B0602020104020603" pitchFamily="34" charset="0"/>
            </a:endParaRPr>
          </a:p>
          <a:p>
            <a:pPr>
              <a:buClr>
                <a:schemeClr val="tx1"/>
              </a:buClr>
              <a:buFont typeface="Wingdings" panose="05000000000000000000" pitchFamily="2" charset="2"/>
              <a:buChar char="q"/>
            </a:pPr>
            <a:endParaRPr lang="en-AU" sz="2600" dirty="0">
              <a:solidFill>
                <a:srgbClr val="C00000"/>
              </a:solidFill>
              <a:latin typeface="Tw Cen MT" panose="020B0602020104020603" pitchFamily="34" charset="0"/>
            </a:endParaRPr>
          </a:p>
          <a:p>
            <a:pPr>
              <a:buClr>
                <a:schemeClr val="tx1"/>
              </a:buClr>
              <a:buFont typeface="Wingdings" panose="05000000000000000000" pitchFamily="2" charset="2"/>
              <a:buChar char="q"/>
            </a:pPr>
            <a:r>
              <a:rPr lang="en-AU" sz="2600" dirty="0">
                <a:solidFill>
                  <a:srgbClr val="002060"/>
                </a:solidFill>
                <a:latin typeface="Tw Cen MT" panose="020B0602020104020603" pitchFamily="34" charset="0"/>
              </a:rPr>
              <a:t> </a:t>
            </a:r>
            <a:r>
              <a:rPr lang="en-AU" sz="2600" b="1" u="sng" dirty="0">
                <a:solidFill>
                  <a:srgbClr val="002060"/>
                </a:solidFill>
                <a:latin typeface="Tw Cen MT" panose="020B0602020104020603" pitchFamily="34" charset="0"/>
              </a:rPr>
              <a:t>LIBRARIES USED</a:t>
            </a:r>
          </a:p>
          <a:p>
            <a:pPr lvl="2">
              <a:buClr>
                <a:schemeClr val="tx1"/>
              </a:buClr>
              <a:buFont typeface="Wingdings" panose="05000000000000000000" pitchFamily="2" charset="2"/>
              <a:buChar char="q"/>
            </a:pPr>
            <a:r>
              <a:rPr lang="en-AU" sz="2600" dirty="0">
                <a:solidFill>
                  <a:srgbClr val="002060"/>
                </a:solidFill>
                <a:latin typeface="Tw Cen MT" panose="020B0602020104020603" pitchFamily="34" charset="0"/>
              </a:rPr>
              <a:t>NumPy</a:t>
            </a:r>
          </a:p>
          <a:p>
            <a:pPr lvl="2">
              <a:buClr>
                <a:schemeClr val="tx1"/>
              </a:buClr>
              <a:buFont typeface="Wingdings" panose="05000000000000000000" pitchFamily="2" charset="2"/>
              <a:buChar char="q"/>
            </a:pPr>
            <a:r>
              <a:rPr lang="en-AU" sz="2600" dirty="0">
                <a:solidFill>
                  <a:srgbClr val="002060"/>
                </a:solidFill>
                <a:latin typeface="Tw Cen MT" panose="020B0602020104020603" pitchFamily="34" charset="0"/>
              </a:rPr>
              <a:t>Pandas</a:t>
            </a:r>
          </a:p>
          <a:p>
            <a:pPr lvl="2">
              <a:buClr>
                <a:schemeClr val="tx1"/>
              </a:buClr>
              <a:buFont typeface="Wingdings" panose="05000000000000000000" pitchFamily="2" charset="2"/>
              <a:buChar char="q"/>
            </a:pPr>
            <a:r>
              <a:rPr lang="en-AU" sz="2600" dirty="0">
                <a:solidFill>
                  <a:srgbClr val="002060"/>
                </a:solidFill>
                <a:latin typeface="Tw Cen MT" panose="020B0602020104020603" pitchFamily="34" charset="0"/>
              </a:rPr>
              <a:t>Matplotlib</a:t>
            </a:r>
          </a:p>
          <a:p>
            <a:pPr lvl="2">
              <a:buClr>
                <a:schemeClr val="tx1"/>
              </a:buClr>
              <a:buFont typeface="Wingdings" panose="05000000000000000000" pitchFamily="2" charset="2"/>
              <a:buChar char="q"/>
            </a:pPr>
            <a:r>
              <a:rPr lang="en-AU" sz="2600" dirty="0">
                <a:solidFill>
                  <a:srgbClr val="002060"/>
                </a:solidFill>
                <a:latin typeface="Tw Cen MT" panose="020B0602020104020603" pitchFamily="34" charset="0"/>
              </a:rPr>
              <a:t>Seaborn</a:t>
            </a:r>
          </a:p>
          <a:p>
            <a:pPr lvl="2">
              <a:buClr>
                <a:schemeClr val="tx1"/>
              </a:buClr>
              <a:buFont typeface="Wingdings" panose="05000000000000000000" pitchFamily="2" charset="2"/>
              <a:buChar char="q"/>
            </a:pPr>
            <a:r>
              <a:rPr lang="en-US" sz="2600" dirty="0">
                <a:solidFill>
                  <a:srgbClr val="002060"/>
                </a:solidFill>
                <a:latin typeface="Tw Cen MT" panose="020B0602020104020603" pitchFamily="34" charset="0"/>
                <a:cs typeface="Times New Roman" panose="02020603050405020304" pitchFamily="18" charset="0"/>
              </a:rPr>
              <a:t>Requests</a:t>
            </a:r>
          </a:p>
          <a:p>
            <a:pPr lvl="2">
              <a:buClr>
                <a:schemeClr val="tx1"/>
              </a:buClr>
              <a:buFont typeface="Wingdings" panose="05000000000000000000" pitchFamily="2" charset="2"/>
              <a:buChar char="q"/>
            </a:pPr>
            <a:r>
              <a:rPr lang="en-US" sz="2600" dirty="0" err="1">
                <a:solidFill>
                  <a:srgbClr val="002060"/>
                </a:solidFill>
                <a:latin typeface="Tw Cen MT" panose="020B0602020104020603" pitchFamily="34" charset="0"/>
                <a:cs typeface="Times New Roman" panose="02020603050405020304" pitchFamily="18" charset="0"/>
              </a:rPr>
              <a:t>BeautifulSoup</a:t>
            </a:r>
            <a:endParaRPr lang="en-AU" sz="2600" dirty="0">
              <a:solidFill>
                <a:srgbClr val="002060"/>
              </a:solidFill>
              <a:latin typeface="Tw Cen MT" panose="020B0602020104020603" pitchFamily="34" charset="0"/>
            </a:endParaRPr>
          </a:p>
          <a:p>
            <a:pPr lvl="1">
              <a:buClr>
                <a:schemeClr val="accent6">
                  <a:lumMod val="50000"/>
                </a:schemeClr>
              </a:buClr>
              <a:buFont typeface="Wingdings" panose="05000000000000000000" pitchFamily="2" charset="2"/>
              <a:buChar char="q"/>
            </a:pPr>
            <a:endParaRPr lang="en-AU" dirty="0">
              <a:solidFill>
                <a:srgbClr val="002060"/>
              </a:solidFill>
            </a:endParaRPr>
          </a:p>
          <a:p>
            <a:pPr>
              <a:buClr>
                <a:schemeClr val="accent6">
                  <a:lumMod val="50000"/>
                </a:schemeClr>
              </a:buClr>
              <a:buFont typeface="Wingdings" panose="05000000000000000000" pitchFamily="2" charset="2"/>
              <a:buChar char="q"/>
            </a:pPr>
            <a:endParaRPr lang="en-AU" dirty="0">
              <a:solidFill>
                <a:srgbClr val="002060"/>
              </a:solidFill>
            </a:endParaRPr>
          </a:p>
        </p:txBody>
      </p:sp>
    </p:spTree>
    <p:extLst>
      <p:ext uri="{BB962C8B-B14F-4D97-AF65-F5344CB8AC3E}">
        <p14:creationId xmlns:p14="http://schemas.microsoft.com/office/powerpoint/2010/main" val="2832299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A30D5-7970-6B85-DEBB-38C751C35F53}"/>
              </a:ext>
            </a:extLst>
          </p:cNvPr>
          <p:cNvSpPr txBox="1">
            <a:spLocks/>
          </p:cNvSpPr>
          <p:nvPr/>
        </p:nvSpPr>
        <p:spPr>
          <a:xfrm>
            <a:off x="1044224" y="407835"/>
            <a:ext cx="4511433" cy="756000"/>
          </a:xfrm>
          <a:prstGeom prst="rect">
            <a:avLst/>
          </a:prstGeom>
        </p:spPr>
        <p:style>
          <a:lnRef idx="2">
            <a:schemeClr val="accent1"/>
          </a:lnRef>
          <a:fillRef idx="1">
            <a:schemeClr val="lt1"/>
          </a:fillRef>
          <a:effectRef idx="0">
            <a:schemeClr val="accent1"/>
          </a:effectRef>
          <a:fontRef idx="minor">
            <a:schemeClr val="dk1"/>
          </a:fontRef>
        </p:style>
        <p:txBody>
          <a:bodyPr>
            <a:normAutofit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9pPr>
          </a:lstStyle>
          <a:p>
            <a:r>
              <a:rPr lang="en-AU" sz="4500" dirty="0">
                <a:solidFill>
                  <a:srgbClr val="002060"/>
                </a:solidFill>
                <a:latin typeface="Tw Cen MT" panose="020B0602020104020603" pitchFamily="34" charset="0"/>
              </a:rPr>
              <a:t>WEB SCRAPING</a:t>
            </a:r>
          </a:p>
        </p:txBody>
      </p:sp>
      <p:pic>
        <p:nvPicPr>
          <p:cNvPr id="3" name="Content Placeholder 5">
            <a:extLst>
              <a:ext uri="{FF2B5EF4-FFF2-40B4-BE49-F238E27FC236}">
                <a16:creationId xmlns:a16="http://schemas.microsoft.com/office/drawing/2014/main" id="{E81622DD-87E5-7F5C-21FA-85B497F5BFFF}"/>
              </a:ext>
            </a:extLst>
          </p:cNvPr>
          <p:cNvPicPr>
            <a:picLocks noChangeAspect="1"/>
          </p:cNvPicPr>
          <p:nvPr/>
        </p:nvPicPr>
        <p:blipFill>
          <a:blip r:embed="rId2"/>
          <a:stretch>
            <a:fillRect/>
          </a:stretch>
        </p:blipFill>
        <p:spPr>
          <a:xfrm>
            <a:off x="1" y="1666253"/>
            <a:ext cx="12191999" cy="5030722"/>
          </a:xfrm>
          <a:prstGeom prst="rect">
            <a:avLst/>
          </a:prstGeom>
        </p:spPr>
      </p:pic>
    </p:spTree>
    <p:extLst>
      <p:ext uri="{BB962C8B-B14F-4D97-AF65-F5344CB8AC3E}">
        <p14:creationId xmlns:p14="http://schemas.microsoft.com/office/powerpoint/2010/main" val="2492678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CD73A52-BAFA-F4F7-D078-A35DBB8C29A2}"/>
              </a:ext>
            </a:extLst>
          </p:cNvPr>
          <p:cNvSpPr>
            <a:spLocks noGrp="1"/>
          </p:cNvSpPr>
          <p:nvPr>
            <p:ph type="body" idx="1"/>
          </p:nvPr>
        </p:nvSpPr>
        <p:spPr>
          <a:xfrm>
            <a:off x="594919" y="1641067"/>
            <a:ext cx="10515600" cy="4351338"/>
          </a:xfrm>
        </p:spPr>
        <p:txBody>
          <a:bodyPr>
            <a:noAutofit/>
          </a:bodyPr>
          <a:lstStyle/>
          <a:p>
            <a:r>
              <a:rPr lang="en-AU" sz="2000" dirty="0">
                <a:latin typeface="Tw Cen MT" panose="020B0602020104020603" pitchFamily="34" charset="0"/>
                <a:ea typeface="Tahoma" panose="020B0604030504040204" pitchFamily="34" charset="0"/>
                <a:cs typeface="Tunga" panose="020B0502040204020203" pitchFamily="34" charset="0"/>
              </a:rPr>
              <a:t>Chosen to extract data of five different cities from OYO website</a:t>
            </a:r>
          </a:p>
          <a:p>
            <a:r>
              <a:rPr lang="en-AU" sz="2000" dirty="0">
                <a:latin typeface="Tw Cen MT" panose="020B0602020104020603" pitchFamily="34" charset="0"/>
                <a:ea typeface="Tahoma" panose="020B0604030504040204" pitchFamily="34" charset="0"/>
                <a:cs typeface="Tunga" panose="020B0502040204020203" pitchFamily="34" charset="0"/>
              </a:rPr>
              <a:t>Different cities and page numbers. </a:t>
            </a:r>
          </a:p>
          <a:p>
            <a:r>
              <a:rPr lang="en-AU" sz="2000" b="1" dirty="0" err="1">
                <a:latin typeface="Tw Cen MT" panose="020B0602020104020603" pitchFamily="34" charset="0"/>
                <a:ea typeface="Tahoma" panose="020B0604030504040204" pitchFamily="34" charset="0"/>
                <a:cs typeface="Tunga" panose="020B0502040204020203" pitchFamily="34" charset="0"/>
              </a:rPr>
              <a:t>url</a:t>
            </a:r>
            <a:r>
              <a:rPr lang="en-AU" sz="2000" b="1" dirty="0">
                <a:latin typeface="Tw Cen MT" panose="020B0602020104020603" pitchFamily="34" charset="0"/>
                <a:ea typeface="Tahoma" panose="020B0604030504040204" pitchFamily="34" charset="0"/>
                <a:cs typeface="Tunga" panose="020B0502040204020203" pitchFamily="34" charset="0"/>
              </a:rPr>
              <a:t>='https://www.oyorooms.com/hotels-in-'+j+'/?page='+str(x)</a:t>
            </a:r>
          </a:p>
          <a:p>
            <a:r>
              <a:rPr lang="en-AU" sz="2000" b="1" dirty="0">
                <a:latin typeface="Tw Cen MT" panose="020B0602020104020603" pitchFamily="34" charset="0"/>
                <a:ea typeface="Tahoma" panose="020B0604030504040204" pitchFamily="34" charset="0"/>
                <a:cs typeface="Tunga" panose="020B0502040204020203" pitchFamily="34" charset="0"/>
              </a:rPr>
              <a:t>requests</a:t>
            </a:r>
            <a:r>
              <a:rPr lang="en-AU" sz="2000" dirty="0">
                <a:latin typeface="Tw Cen MT" panose="020B0602020104020603" pitchFamily="34" charset="0"/>
                <a:ea typeface="Tahoma" panose="020B0604030504040204" pitchFamily="34" charset="0"/>
                <a:cs typeface="Tunga" panose="020B0502040204020203" pitchFamily="34" charset="0"/>
              </a:rPr>
              <a:t> and </a:t>
            </a:r>
            <a:r>
              <a:rPr lang="en-AU" sz="2000" b="1" dirty="0" err="1">
                <a:latin typeface="Tw Cen MT" panose="020B0602020104020603" pitchFamily="34" charset="0"/>
                <a:ea typeface="Tahoma" panose="020B0604030504040204" pitchFamily="34" charset="0"/>
                <a:cs typeface="Tunga" panose="020B0502040204020203" pitchFamily="34" charset="0"/>
              </a:rPr>
              <a:t>BeautifulSoup</a:t>
            </a:r>
            <a:r>
              <a:rPr lang="en-AU" sz="2000" dirty="0">
                <a:latin typeface="Tw Cen MT" panose="020B0602020104020603" pitchFamily="34" charset="0"/>
                <a:ea typeface="Tahoma" panose="020B0604030504040204" pitchFamily="34" charset="0"/>
                <a:cs typeface="Tunga" panose="020B0502040204020203" pitchFamily="34" charset="0"/>
              </a:rPr>
              <a:t> libraries. </a:t>
            </a:r>
          </a:p>
          <a:p>
            <a:r>
              <a:rPr lang="en-AU" sz="2000" dirty="0">
                <a:latin typeface="Tw Cen MT" panose="020B0602020104020603" pitchFamily="34" charset="0"/>
                <a:ea typeface="Tahoma" panose="020B0604030504040204" pitchFamily="34" charset="0"/>
                <a:cs typeface="Tunga" panose="020B0502040204020203" pitchFamily="34" charset="0"/>
              </a:rPr>
              <a:t>Loading HTML of the website using </a:t>
            </a:r>
            <a:r>
              <a:rPr lang="en-AU" sz="2000" b="1" dirty="0">
                <a:latin typeface="Tw Cen MT" panose="020B0602020104020603" pitchFamily="34" charset="0"/>
                <a:ea typeface="Tahoma" panose="020B0604030504040204" pitchFamily="34" charset="0"/>
                <a:cs typeface="Tunga" panose="020B0502040204020203" pitchFamily="34" charset="0"/>
              </a:rPr>
              <a:t>inspect</a:t>
            </a:r>
          </a:p>
          <a:p>
            <a:r>
              <a:rPr lang="en-AU" sz="2000" b="1" dirty="0" err="1">
                <a:latin typeface="Tw Cen MT" panose="020B0602020104020603" pitchFamily="34" charset="0"/>
                <a:ea typeface="Tahoma" panose="020B0604030504040204" pitchFamily="34" charset="0"/>
                <a:cs typeface="Tunga" panose="020B0502040204020203" pitchFamily="34" charset="0"/>
              </a:rPr>
              <a:t>Soup.findall</a:t>
            </a:r>
            <a:r>
              <a:rPr lang="en-AU" sz="2000" b="1" dirty="0">
                <a:latin typeface="Tw Cen MT" panose="020B0602020104020603" pitchFamily="34" charset="0"/>
                <a:ea typeface="Tahoma" panose="020B0604030504040204" pitchFamily="34" charset="0"/>
                <a:cs typeface="Tunga" panose="020B0502040204020203" pitchFamily="34" charset="0"/>
              </a:rPr>
              <a:t>()</a:t>
            </a:r>
          </a:p>
          <a:p>
            <a:r>
              <a:rPr lang="en-AU" sz="2000" dirty="0">
                <a:latin typeface="Tw Cen MT" panose="020B0602020104020603" pitchFamily="34" charset="0"/>
                <a:ea typeface="Tahoma" panose="020B0604030504040204" pitchFamily="34" charset="0"/>
                <a:cs typeface="Tunga" panose="020B0502040204020203" pitchFamily="34" charset="0"/>
              </a:rPr>
              <a:t>Empty lists – labels of our columns </a:t>
            </a:r>
          </a:p>
          <a:p>
            <a:r>
              <a:rPr lang="en-AU" sz="2000" dirty="0">
                <a:latin typeface="Tw Cen MT" panose="020B0602020104020603" pitchFamily="34" charset="0"/>
                <a:ea typeface="Tahoma" panose="020B0604030504040204" pitchFamily="34" charset="0"/>
                <a:cs typeface="Tunga" panose="020B0502040204020203" pitchFamily="34" charset="0"/>
              </a:rPr>
              <a:t>Check length of columns</a:t>
            </a:r>
          </a:p>
          <a:p>
            <a:r>
              <a:rPr lang="en-AU" sz="2000" dirty="0">
                <a:latin typeface="Tw Cen MT" panose="020B0602020104020603" pitchFamily="34" charset="0"/>
                <a:ea typeface="Tahoma" panose="020B0604030504040204" pitchFamily="34" charset="0"/>
                <a:cs typeface="Tunga" panose="020B0502040204020203" pitchFamily="34" charset="0"/>
              </a:rPr>
              <a:t>Insert null values using </a:t>
            </a:r>
            <a:r>
              <a:rPr lang="en-AU" sz="2000" b="1" dirty="0">
                <a:latin typeface="Tw Cen MT" panose="020B0602020104020603" pitchFamily="34" charset="0"/>
                <a:ea typeface="Tahoma" panose="020B0604030504040204" pitchFamily="34" charset="0"/>
                <a:cs typeface="Tunga" panose="020B0502040204020203" pitchFamily="34" charset="0"/>
              </a:rPr>
              <a:t>insert </a:t>
            </a:r>
            <a:r>
              <a:rPr lang="en-AU" sz="2000" dirty="0">
                <a:latin typeface="Tw Cen MT" panose="020B0602020104020603" pitchFamily="34" charset="0"/>
                <a:ea typeface="Tahoma" panose="020B0604030504040204" pitchFamily="34" charset="0"/>
                <a:cs typeface="Tunga" panose="020B0502040204020203" pitchFamily="34" charset="0"/>
              </a:rPr>
              <a:t>and </a:t>
            </a:r>
            <a:r>
              <a:rPr lang="en-AU" sz="2000" b="1" dirty="0" err="1">
                <a:latin typeface="Tw Cen MT" panose="020B0602020104020603" pitchFamily="34" charset="0"/>
                <a:ea typeface="Tahoma" panose="020B0604030504040204" pitchFamily="34" charset="0"/>
                <a:cs typeface="Tunga" panose="020B0502040204020203" pitchFamily="34" charset="0"/>
              </a:rPr>
              <a:t>np.nan</a:t>
            </a:r>
            <a:endParaRPr lang="en-AU" sz="2000" b="1" dirty="0">
              <a:latin typeface="Tw Cen MT" panose="020B0602020104020603" pitchFamily="34" charset="0"/>
              <a:ea typeface="Tahoma" panose="020B0604030504040204" pitchFamily="34" charset="0"/>
              <a:cs typeface="Tunga" panose="020B0502040204020203" pitchFamily="34" charset="0"/>
            </a:endParaRPr>
          </a:p>
          <a:p>
            <a:r>
              <a:rPr lang="en-AU" sz="2000" b="1" dirty="0">
                <a:latin typeface="Tw Cen MT" panose="020B0602020104020603" pitchFamily="34" charset="0"/>
                <a:ea typeface="Tahoma" panose="020B0604030504040204" pitchFamily="34" charset="0"/>
                <a:cs typeface="Tunga" panose="020B0502040204020203" pitchFamily="34" charset="0"/>
              </a:rPr>
              <a:t>Dictionary </a:t>
            </a:r>
            <a:r>
              <a:rPr lang="en-AU" sz="2000" dirty="0">
                <a:latin typeface="Tw Cen MT" panose="020B0602020104020603" pitchFamily="34" charset="0"/>
                <a:ea typeface="Tahoma" panose="020B0604030504040204" pitchFamily="34" charset="0"/>
                <a:cs typeface="Tunga" panose="020B0502040204020203" pitchFamily="34" charset="0"/>
              </a:rPr>
              <a:t>creation</a:t>
            </a:r>
          </a:p>
          <a:p>
            <a:r>
              <a:rPr lang="en-AU" sz="2000" b="1" dirty="0" err="1">
                <a:latin typeface="Tw Cen MT" panose="020B0602020104020603" pitchFamily="34" charset="0"/>
                <a:ea typeface="Tahoma" panose="020B0604030504040204" pitchFamily="34" charset="0"/>
                <a:cs typeface="Tunga" panose="020B0502040204020203" pitchFamily="34" charset="0"/>
              </a:rPr>
              <a:t>DataFrame</a:t>
            </a:r>
            <a:r>
              <a:rPr lang="en-AU" sz="2000" b="1" dirty="0">
                <a:latin typeface="Tw Cen MT" panose="020B0602020104020603" pitchFamily="34" charset="0"/>
                <a:ea typeface="Tahoma" panose="020B0604030504040204" pitchFamily="34" charset="0"/>
                <a:cs typeface="Tunga" panose="020B0502040204020203" pitchFamily="34" charset="0"/>
              </a:rPr>
              <a:t> </a:t>
            </a:r>
            <a:r>
              <a:rPr lang="en-AU" sz="2000" dirty="0">
                <a:latin typeface="Tw Cen MT" panose="020B0602020104020603" pitchFamily="34" charset="0"/>
                <a:ea typeface="Tahoma" panose="020B0604030504040204" pitchFamily="34" charset="0"/>
                <a:cs typeface="Tunga" panose="020B0502040204020203" pitchFamily="34" charset="0"/>
              </a:rPr>
              <a:t>creation</a:t>
            </a:r>
            <a:endParaRPr lang="en-AU" sz="2000" b="1" dirty="0">
              <a:latin typeface="Tw Cen MT" panose="020B0602020104020603" pitchFamily="34" charset="0"/>
              <a:ea typeface="Tahoma" panose="020B0604030504040204" pitchFamily="34" charset="0"/>
              <a:cs typeface="Tunga" panose="020B0502040204020203" pitchFamily="34" charset="0"/>
            </a:endParaRPr>
          </a:p>
        </p:txBody>
      </p:sp>
      <p:sp>
        <p:nvSpPr>
          <p:cNvPr id="4" name="Title 1">
            <a:extLst>
              <a:ext uri="{FF2B5EF4-FFF2-40B4-BE49-F238E27FC236}">
                <a16:creationId xmlns:a16="http://schemas.microsoft.com/office/drawing/2014/main" id="{55F191C6-17CA-92D6-4565-DCF2902A3A30}"/>
              </a:ext>
            </a:extLst>
          </p:cNvPr>
          <p:cNvSpPr txBox="1">
            <a:spLocks/>
          </p:cNvSpPr>
          <p:nvPr/>
        </p:nvSpPr>
        <p:spPr>
          <a:xfrm>
            <a:off x="1299864" y="494224"/>
            <a:ext cx="3694923" cy="756000"/>
          </a:xfrm>
          <a:prstGeom prst="rect">
            <a:avLst/>
          </a:prstGeom>
        </p:spPr>
        <p:style>
          <a:lnRef idx="2">
            <a:schemeClr val="accent1"/>
          </a:lnRef>
          <a:fillRef idx="1">
            <a:schemeClr val="lt1"/>
          </a:fillRef>
          <a:effectRef idx="0">
            <a:schemeClr val="accent1"/>
          </a:effectRef>
          <a:fontRef idx="minor">
            <a:schemeClr val="dk1"/>
          </a:fontRef>
        </p:style>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9pPr>
          </a:lstStyle>
          <a:p>
            <a:r>
              <a:rPr lang="en-AU" sz="3200" dirty="0" err="1">
                <a:solidFill>
                  <a:srgbClr val="002060"/>
                </a:solidFill>
                <a:latin typeface="Tw Cen MT" panose="020B0602020104020603" pitchFamily="34" charset="0"/>
              </a:rPr>
              <a:t>DataFrame</a:t>
            </a:r>
            <a:r>
              <a:rPr lang="en-AU" sz="3200" dirty="0">
                <a:solidFill>
                  <a:srgbClr val="002060"/>
                </a:solidFill>
                <a:latin typeface="Tw Cen MT" panose="020B0602020104020603" pitchFamily="34" charset="0"/>
              </a:rPr>
              <a:t> Creation</a:t>
            </a:r>
          </a:p>
        </p:txBody>
      </p:sp>
    </p:spTree>
    <p:extLst>
      <p:ext uri="{BB962C8B-B14F-4D97-AF65-F5344CB8AC3E}">
        <p14:creationId xmlns:p14="http://schemas.microsoft.com/office/powerpoint/2010/main" val="1046698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C708B73-B94F-B165-9BD8-A204609533DD}"/>
              </a:ext>
            </a:extLst>
          </p:cNvPr>
          <p:cNvPicPr>
            <a:picLocks noChangeAspect="1"/>
          </p:cNvPicPr>
          <p:nvPr/>
        </p:nvPicPr>
        <p:blipFill rotWithShape="1">
          <a:blip r:embed="rId2"/>
          <a:srcRect t="16344" b="13692"/>
          <a:stretch/>
        </p:blipFill>
        <p:spPr>
          <a:xfrm>
            <a:off x="0" y="1324897"/>
            <a:ext cx="12192000" cy="4798142"/>
          </a:xfrm>
          <a:prstGeom prst="rect">
            <a:avLst/>
          </a:prstGeom>
        </p:spPr>
      </p:pic>
      <p:sp>
        <p:nvSpPr>
          <p:cNvPr id="4" name="Title 1">
            <a:extLst>
              <a:ext uri="{FF2B5EF4-FFF2-40B4-BE49-F238E27FC236}">
                <a16:creationId xmlns:a16="http://schemas.microsoft.com/office/drawing/2014/main" id="{1AB3D343-CFA7-DD72-8584-6DA6973549AD}"/>
              </a:ext>
            </a:extLst>
          </p:cNvPr>
          <p:cNvSpPr txBox="1">
            <a:spLocks/>
          </p:cNvSpPr>
          <p:nvPr/>
        </p:nvSpPr>
        <p:spPr>
          <a:xfrm>
            <a:off x="414961" y="268082"/>
            <a:ext cx="2890301" cy="756000"/>
          </a:xfrm>
          <a:prstGeom prst="rect">
            <a:avLst/>
          </a:prstGeom>
        </p:spPr>
        <p:style>
          <a:lnRef idx="2">
            <a:schemeClr val="accent1"/>
          </a:lnRef>
          <a:fillRef idx="1">
            <a:schemeClr val="lt1"/>
          </a:fillRef>
          <a:effectRef idx="0">
            <a:schemeClr val="accent1"/>
          </a:effectRef>
          <a:fontRef idx="minor">
            <a:schemeClr val="dk1"/>
          </a:fontRef>
        </p:style>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9pPr>
          </a:lstStyle>
          <a:p>
            <a:r>
              <a:rPr lang="en-AU" sz="3200" dirty="0">
                <a:solidFill>
                  <a:srgbClr val="002060"/>
                </a:solidFill>
                <a:latin typeface="Tw Cen MT" panose="020B0602020104020603" pitchFamily="34" charset="0"/>
                <a:cs typeface="Tunga" panose="020B0502040204020203" pitchFamily="34" charset="0"/>
              </a:rPr>
              <a:t>Raw </a:t>
            </a:r>
            <a:r>
              <a:rPr lang="en-AU" sz="3200" dirty="0" err="1">
                <a:solidFill>
                  <a:srgbClr val="002060"/>
                </a:solidFill>
                <a:latin typeface="Tw Cen MT" panose="020B0602020104020603" pitchFamily="34" charset="0"/>
                <a:cs typeface="Tunga" panose="020B0502040204020203" pitchFamily="34" charset="0"/>
              </a:rPr>
              <a:t>DataFrame</a:t>
            </a:r>
            <a:endParaRPr lang="en-AU" sz="3200" dirty="0">
              <a:solidFill>
                <a:srgbClr val="002060"/>
              </a:solidFill>
              <a:latin typeface="Tw Cen MT" panose="020B0602020104020603" pitchFamily="34" charset="0"/>
              <a:cs typeface="Tunga" panose="020B0502040204020203" pitchFamily="34" charset="0"/>
            </a:endParaRPr>
          </a:p>
        </p:txBody>
      </p:sp>
    </p:spTree>
    <p:extLst>
      <p:ext uri="{BB962C8B-B14F-4D97-AF65-F5344CB8AC3E}">
        <p14:creationId xmlns:p14="http://schemas.microsoft.com/office/powerpoint/2010/main" val="3326860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09C2E1B-CFE2-0203-4780-B5D9FB2B4C68}"/>
              </a:ext>
            </a:extLst>
          </p:cNvPr>
          <p:cNvSpPr>
            <a:spLocks noGrp="1"/>
          </p:cNvSpPr>
          <p:nvPr>
            <p:ph type="body" idx="1"/>
          </p:nvPr>
        </p:nvSpPr>
        <p:spPr/>
        <p:txBody>
          <a:bodyPr>
            <a:normAutofit/>
          </a:bodyPr>
          <a:lstStyle/>
          <a:p>
            <a:r>
              <a:rPr lang="en-AU" sz="2400" i="0" dirty="0">
                <a:solidFill>
                  <a:srgbClr val="000000"/>
                </a:solidFill>
                <a:effectLst/>
                <a:latin typeface="Tw Cen MT" panose="020B0602020104020603" pitchFamily="34" charset="0"/>
              </a:rPr>
              <a:t>Dropping unwanted columns</a:t>
            </a:r>
          </a:p>
          <a:p>
            <a:r>
              <a:rPr lang="en-AU" sz="2400" i="0" dirty="0">
                <a:solidFill>
                  <a:srgbClr val="000000"/>
                </a:solidFill>
                <a:effectLst/>
                <a:latin typeface="Tw Cen MT" panose="020B0602020104020603" pitchFamily="34" charset="0"/>
              </a:rPr>
              <a:t>Handling Duplicates</a:t>
            </a:r>
          </a:p>
          <a:p>
            <a:r>
              <a:rPr lang="en-AU" sz="2400" i="0" dirty="0">
                <a:solidFill>
                  <a:srgbClr val="000000"/>
                </a:solidFill>
                <a:effectLst/>
                <a:latin typeface="Tw Cen MT" panose="020B0602020104020603" pitchFamily="34" charset="0"/>
              </a:rPr>
              <a:t>Handling the missing values</a:t>
            </a:r>
          </a:p>
          <a:p>
            <a:r>
              <a:rPr lang="en-AU" sz="2400" dirty="0">
                <a:latin typeface="Tw Cen MT" panose="020B0602020104020603" pitchFamily="34" charset="0"/>
              </a:rPr>
              <a:t>Filling the missing values</a:t>
            </a:r>
          </a:p>
          <a:p>
            <a:r>
              <a:rPr lang="en-AU" sz="2400" i="0" dirty="0">
                <a:solidFill>
                  <a:srgbClr val="000000"/>
                </a:solidFill>
                <a:effectLst/>
                <a:latin typeface="Tw Cen MT" panose="020B0602020104020603" pitchFamily="34" charset="0"/>
              </a:rPr>
              <a:t>Handling the corrupted data</a:t>
            </a:r>
          </a:p>
          <a:p>
            <a:r>
              <a:rPr lang="en-AU" sz="2400" i="0" dirty="0">
                <a:solidFill>
                  <a:srgbClr val="000000"/>
                </a:solidFill>
                <a:effectLst/>
                <a:latin typeface="Tw Cen MT" panose="020B0602020104020603" pitchFamily="34" charset="0"/>
              </a:rPr>
              <a:t>Replace missing values</a:t>
            </a:r>
          </a:p>
          <a:p>
            <a:r>
              <a:rPr lang="en-AU" sz="2400" dirty="0">
                <a:latin typeface="Tw Cen MT" panose="020B0602020104020603" pitchFamily="34" charset="0"/>
              </a:rPr>
              <a:t>Re-filling the column</a:t>
            </a:r>
          </a:p>
          <a:p>
            <a:r>
              <a:rPr lang="en-AU" sz="2400" dirty="0">
                <a:latin typeface="Tw Cen MT" panose="020B0602020104020603" pitchFamily="34" charset="0"/>
              </a:rPr>
              <a:t>Replace corrupted values</a:t>
            </a:r>
          </a:p>
          <a:p>
            <a:r>
              <a:rPr lang="en-AU" sz="2400" dirty="0">
                <a:latin typeface="Tw Cen MT" panose="020B0602020104020603" pitchFamily="34" charset="0"/>
              </a:rPr>
              <a:t>Conversion of object values to ‘int’ values </a:t>
            </a:r>
          </a:p>
        </p:txBody>
      </p:sp>
      <p:sp>
        <p:nvSpPr>
          <p:cNvPr id="5" name="Title 1">
            <a:extLst>
              <a:ext uri="{FF2B5EF4-FFF2-40B4-BE49-F238E27FC236}">
                <a16:creationId xmlns:a16="http://schemas.microsoft.com/office/drawing/2014/main" id="{B8EC34FF-382F-1583-5E23-C62CA6C7C76F}"/>
              </a:ext>
            </a:extLst>
          </p:cNvPr>
          <p:cNvSpPr txBox="1">
            <a:spLocks/>
          </p:cNvSpPr>
          <p:nvPr/>
        </p:nvSpPr>
        <p:spPr>
          <a:xfrm>
            <a:off x="529431" y="530396"/>
            <a:ext cx="2666776" cy="756000"/>
          </a:xfrm>
          <a:prstGeom prst="rect">
            <a:avLst/>
          </a:prstGeom>
        </p:spPr>
        <p:style>
          <a:lnRef idx="2">
            <a:schemeClr val="accent1"/>
          </a:lnRef>
          <a:fillRef idx="1">
            <a:schemeClr val="lt1"/>
          </a:fillRef>
          <a:effectRef idx="0">
            <a:schemeClr val="accent1"/>
          </a:effectRef>
          <a:fontRef idx="minor">
            <a:schemeClr val="dk1"/>
          </a:fontRef>
        </p:style>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9pPr>
          </a:lstStyle>
          <a:p>
            <a:r>
              <a:rPr lang="en-AU" sz="3200">
                <a:solidFill>
                  <a:srgbClr val="002060"/>
                </a:solidFill>
                <a:latin typeface="Tw Cen MT" panose="020B0602020104020603" pitchFamily="34" charset="0"/>
              </a:rPr>
              <a:t>Data Cleaning</a:t>
            </a:r>
            <a:endParaRPr lang="en-AU" sz="3200" dirty="0">
              <a:solidFill>
                <a:srgbClr val="002060"/>
              </a:solidFill>
              <a:latin typeface="Tw Cen MT" panose="020B0602020104020603" pitchFamily="34" charset="0"/>
            </a:endParaRPr>
          </a:p>
        </p:txBody>
      </p:sp>
    </p:spTree>
    <p:extLst>
      <p:ext uri="{BB962C8B-B14F-4D97-AF65-F5344CB8AC3E}">
        <p14:creationId xmlns:p14="http://schemas.microsoft.com/office/powerpoint/2010/main" val="2408669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E7E4-88AA-EE1F-2616-FC9DADD30D63}"/>
              </a:ext>
            </a:extLst>
          </p:cNvPr>
          <p:cNvSpPr txBox="1">
            <a:spLocks/>
          </p:cNvSpPr>
          <p:nvPr/>
        </p:nvSpPr>
        <p:spPr>
          <a:xfrm>
            <a:off x="655266" y="305340"/>
            <a:ext cx="2960390" cy="756000"/>
          </a:xfrm>
          <a:prstGeom prst="rect">
            <a:avLst/>
          </a:prstGeom>
        </p:spPr>
        <p:style>
          <a:lnRef idx="2">
            <a:schemeClr val="accent1"/>
          </a:lnRef>
          <a:fillRef idx="1">
            <a:schemeClr val="lt1"/>
          </a:fillRef>
          <a:effectRef idx="0">
            <a:schemeClr val="accent1"/>
          </a:effectRef>
          <a:fontRef idx="minor">
            <a:schemeClr val="dk1"/>
          </a:fontRef>
        </p:style>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9pPr>
          </a:lstStyle>
          <a:p>
            <a:r>
              <a:rPr lang="en-AU" sz="3200" dirty="0">
                <a:solidFill>
                  <a:srgbClr val="002060"/>
                </a:solidFill>
                <a:latin typeface="Tw Cen MT" panose="020B0602020104020603" pitchFamily="34" charset="0"/>
              </a:rPr>
              <a:t>Cleaned Dataset</a:t>
            </a:r>
          </a:p>
        </p:txBody>
      </p:sp>
      <p:pic>
        <p:nvPicPr>
          <p:cNvPr id="4" name="Picture 3">
            <a:extLst>
              <a:ext uri="{FF2B5EF4-FFF2-40B4-BE49-F238E27FC236}">
                <a16:creationId xmlns:a16="http://schemas.microsoft.com/office/drawing/2014/main" id="{1C1AE431-5DF0-4CB5-D1F9-4B6C93B0E06E}"/>
              </a:ext>
            </a:extLst>
          </p:cNvPr>
          <p:cNvPicPr>
            <a:picLocks noChangeAspect="1"/>
          </p:cNvPicPr>
          <p:nvPr/>
        </p:nvPicPr>
        <p:blipFill rotWithShape="1">
          <a:blip r:embed="rId2"/>
          <a:srcRect l="5610" t="33726" r="3490" b="20727"/>
          <a:stretch/>
        </p:blipFill>
        <p:spPr>
          <a:xfrm>
            <a:off x="0" y="1338716"/>
            <a:ext cx="12103510" cy="4835944"/>
          </a:xfrm>
          <a:prstGeom prst="rect">
            <a:avLst/>
          </a:prstGeom>
        </p:spPr>
      </p:pic>
    </p:spTree>
    <p:extLst>
      <p:ext uri="{BB962C8B-B14F-4D97-AF65-F5344CB8AC3E}">
        <p14:creationId xmlns:p14="http://schemas.microsoft.com/office/powerpoint/2010/main" val="1505074819"/>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271</TotalTime>
  <Words>605</Words>
  <Application>Microsoft Office PowerPoint</Application>
  <PresentationFormat>Widescreen</PresentationFormat>
  <Paragraphs>115</Paragraphs>
  <Slides>24</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Tw Cen MT</vt:lpstr>
      <vt:lpstr>Calibri</vt:lpstr>
      <vt:lpstr>Comic Sans MS</vt:lpstr>
      <vt:lpstr>Arabic Typesetting</vt:lpstr>
      <vt:lpstr>French Script MT</vt:lpstr>
      <vt:lpstr>Libre Baskerville</vt:lpstr>
      <vt:lpstr>Arial</vt:lpstr>
      <vt:lpstr>Wingdings</vt:lpstr>
      <vt:lpstr>Californian FB</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Star ratings</vt:lpstr>
      <vt:lpstr>PowerPoint Presentation</vt:lpstr>
      <vt:lpstr>PowerPoint Presentation</vt:lpstr>
      <vt:lpstr>Price-Star rating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Monaleeta Martin</cp:lastModifiedBy>
  <cp:revision>20</cp:revision>
  <dcterms:created xsi:type="dcterms:W3CDTF">2021-02-16T05:19:01Z</dcterms:created>
  <dcterms:modified xsi:type="dcterms:W3CDTF">2022-12-17T06:36:08Z</dcterms:modified>
</cp:coreProperties>
</file>