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60" r:id="rId5"/>
    <p:sldId id="261" r:id="rId6"/>
    <p:sldId id="269" r:id="rId7"/>
    <p:sldId id="264" r:id="rId8"/>
    <p:sldId id="267" r:id="rId9"/>
    <p:sldId id="286" r:id="rId10"/>
    <p:sldId id="298" r:id="rId11"/>
    <p:sldId id="270" r:id="rId12"/>
    <p:sldId id="265" r:id="rId13"/>
    <p:sldId id="266" r:id="rId14"/>
    <p:sldId id="294" r:id="rId15"/>
    <p:sldId id="289" r:id="rId16"/>
    <p:sldId id="275" r:id="rId17"/>
    <p:sldId id="290" r:id="rId18"/>
    <p:sldId id="291" r:id="rId19"/>
    <p:sldId id="292" r:id="rId20"/>
    <p:sldId id="274" r:id="rId21"/>
    <p:sldId id="296" r:id="rId22"/>
    <p:sldId id="277" r:id="rId23"/>
    <p:sldId id="278" r:id="rId24"/>
    <p:sldId id="301" r:id="rId25"/>
    <p:sldId id="268" r:id="rId26"/>
    <p:sldId id="299" r:id="rId27"/>
    <p:sldId id="279" r:id="rId28"/>
    <p:sldId id="280" r:id="rId29"/>
    <p:sldId id="295" r:id="rId30"/>
    <p:sldId id="272" r:id="rId31"/>
    <p:sldId id="281" r:id="rId32"/>
    <p:sldId id="300" r:id="rId33"/>
    <p:sldId id="282" r:id="rId34"/>
    <p:sldId id="283" r:id="rId35"/>
    <p:sldId id="302"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83" autoAdjust="0"/>
    <p:restoredTop sz="70041" autoAdjust="0"/>
  </p:normalViewPr>
  <p:slideViewPr>
    <p:cSldViewPr snapToGrid="0">
      <p:cViewPr varScale="1">
        <p:scale>
          <a:sx n="46" d="100"/>
          <a:sy n="46" d="100"/>
        </p:scale>
        <p:origin x="1094" y="31"/>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EA7C3-8CFD-EF48-BBF2-1D4D8F621421}" type="datetimeFigureOut">
              <a:rPr lang="en-US" smtClean="0"/>
              <a:t>9/8/2019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A770E-FB50-FF47-AD6F-79B5FA309B3A}" type="slidenum">
              <a:rPr lang="en-US" smtClean="0"/>
              <a:t>‹#›</a:t>
            </a:fld>
            <a:endParaRPr lang="en-US"/>
          </a:p>
        </p:txBody>
      </p:sp>
    </p:spTree>
    <p:extLst>
      <p:ext uri="{BB962C8B-B14F-4D97-AF65-F5344CB8AC3E}">
        <p14:creationId xmlns:p14="http://schemas.microsoft.com/office/powerpoint/2010/main" val="208359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my name is </a:t>
            </a:r>
            <a:r>
              <a:rPr lang="en-US" dirty="0" err="1"/>
              <a:t>Meghanath</a:t>
            </a:r>
            <a:r>
              <a:rPr lang="en-US" dirty="0"/>
              <a:t>. Today I will be talking about the perils of location tracking and discuss a framework we developed to reduce the privacy concerns in consumer location tracking. I was advised by Beibei for this project and my committee members are </a:t>
            </a:r>
            <a:r>
              <a:rPr lang="en-US" dirty="0" err="1"/>
              <a:t>Anindya</a:t>
            </a:r>
            <a:r>
              <a:rPr lang="en-US" dirty="0"/>
              <a:t> Ghose from NYU Stern and Natasha Zhang </a:t>
            </a:r>
            <a:r>
              <a:rPr lang="en-US" dirty="0" err="1"/>
              <a:t>Foutz</a:t>
            </a:r>
            <a:r>
              <a:rPr lang="en-US" dirty="0"/>
              <a:t> from University of Virginia, School of Commerce.</a:t>
            </a:r>
          </a:p>
        </p:txBody>
      </p:sp>
      <p:sp>
        <p:nvSpPr>
          <p:cNvPr id="4" name="Slide Number Placeholder 3"/>
          <p:cNvSpPr>
            <a:spLocks noGrp="1"/>
          </p:cNvSpPr>
          <p:nvPr>
            <p:ph type="sldNum" sz="quarter" idx="5"/>
          </p:nvPr>
        </p:nvSpPr>
        <p:spPr/>
        <p:txBody>
          <a:bodyPr/>
          <a:lstStyle/>
          <a:p>
            <a:fld id="{8AAA770E-FB50-FF47-AD6F-79B5FA309B3A}" type="slidenum">
              <a:rPr lang="en-US" smtClean="0"/>
              <a:t>1</a:t>
            </a:fld>
            <a:endParaRPr lang="en-US"/>
          </a:p>
        </p:txBody>
      </p:sp>
    </p:spTree>
    <p:extLst>
      <p:ext uri="{BB962C8B-B14F-4D97-AF65-F5344CB8AC3E}">
        <p14:creationId xmlns:p14="http://schemas.microsoft.com/office/powerpoint/2010/main" val="2294001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methodological point of view, we quantify the cost and benefit at a consumer level. The prior literature quantify the privacy risk either at a sample level or at a location level. Further the utility or the benefit in the prior literature is not tied to a business objective. For instance, the most recent work in the syntactic model measures the utility as the number of frequent patterns found in the data set. Second, our proposed framework owing to the quantification of risk and benefit at a consumer level, provides more transparency on the transformation. A data collector would have the ability to understand the resulting transformation of location data for each consumer by assessing the cost and benefit assigned to the consumer. Finally, almost all of the previous works have validated their framework either synthetic data or less granular data such as taxi records, social network check-ins. In our work, we validate the proposed framework on detailed consumer data spanning across five weeks.</a:t>
            </a:r>
          </a:p>
        </p:txBody>
      </p:sp>
      <p:sp>
        <p:nvSpPr>
          <p:cNvPr id="4" name="Slide Number Placeholder 3"/>
          <p:cNvSpPr>
            <a:spLocks noGrp="1"/>
          </p:cNvSpPr>
          <p:nvPr>
            <p:ph type="sldNum" sz="quarter" idx="5"/>
          </p:nvPr>
        </p:nvSpPr>
        <p:spPr/>
        <p:txBody>
          <a:bodyPr/>
          <a:lstStyle/>
          <a:p>
            <a:fld id="{8AAA770E-FB50-FF47-AD6F-79B5FA309B3A}" type="slidenum">
              <a:rPr lang="en-US" smtClean="0"/>
              <a:t>10</a:t>
            </a:fld>
            <a:endParaRPr lang="en-US"/>
          </a:p>
        </p:txBody>
      </p:sp>
    </p:spTree>
    <p:extLst>
      <p:ext uri="{BB962C8B-B14F-4D97-AF65-F5344CB8AC3E}">
        <p14:creationId xmlns:p14="http://schemas.microsoft.com/office/powerpoint/2010/main" val="2752944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methodology, our framework contains three key components addressing the three questions we state in our Research agenda. </a:t>
            </a:r>
          </a:p>
          <a:p>
            <a:r>
              <a:rPr lang="en-US" dirty="0"/>
              <a:t>First is where we quantify the consumer cost incurred in sharing the data by looking at two types of privacy risks – inference of a sensitive attribute where a stalkers aims to infer an attribute that is not shared by extracting behavioral information from the shared data. Second is the inference of identity where the aim of the stalker is to completely identify the location trajectories of a user given some background knowledge. </a:t>
            </a:r>
          </a:p>
          <a:p>
            <a:r>
              <a:rPr lang="en-US" dirty="0"/>
              <a:t>Second we measure the consumer benefit in sharing the location data. This is done by considering a popular business goal for advertisers – Point of Interest recommendation where the aim is to predict the next location a consumer is likely to visit. The intuition here is that more accurate the recommendations, more beneficial it is to the customers.</a:t>
            </a:r>
          </a:p>
          <a:p>
            <a:r>
              <a:rPr lang="en-US" dirty="0"/>
              <a:t>Finally, we develop an obfuscation scheme where we suppress locations based on the cost that is associated to each consumer and empirically determine the best trade-off between cost and benefit.</a:t>
            </a:r>
          </a:p>
        </p:txBody>
      </p:sp>
      <p:sp>
        <p:nvSpPr>
          <p:cNvPr id="4" name="Slide Number Placeholder 3"/>
          <p:cNvSpPr>
            <a:spLocks noGrp="1"/>
          </p:cNvSpPr>
          <p:nvPr>
            <p:ph type="sldNum" sz="quarter" idx="5"/>
          </p:nvPr>
        </p:nvSpPr>
        <p:spPr/>
        <p:txBody>
          <a:bodyPr/>
          <a:lstStyle/>
          <a:p>
            <a:fld id="{8AAA770E-FB50-FF47-AD6F-79B5FA309B3A}" type="slidenum">
              <a:rPr lang="en-US" smtClean="0"/>
              <a:t>11</a:t>
            </a:fld>
            <a:endParaRPr lang="en-US"/>
          </a:p>
        </p:txBody>
      </p:sp>
    </p:spTree>
    <p:extLst>
      <p:ext uri="{BB962C8B-B14F-4D97-AF65-F5344CB8AC3E}">
        <p14:creationId xmlns:p14="http://schemas.microsoft.com/office/powerpoint/2010/main" val="3807726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the three components of the proposed framework interact with each other in the empirical setup. </a:t>
            </a:r>
          </a:p>
          <a:p>
            <a:r>
              <a:rPr lang="en-US" dirty="0"/>
              <a:t>In Part A, we have the non obfuscated location data where we compute the consumer cost and benefit.</a:t>
            </a:r>
          </a:p>
          <a:p>
            <a:r>
              <a:rPr lang="en-US" dirty="0"/>
              <a:t>These measures capture the consumer cost and benefit when data collector does not take any action before they share the data with advertisers. </a:t>
            </a:r>
          </a:p>
          <a:p>
            <a:r>
              <a:rPr lang="en-US" dirty="0"/>
              <a:t>These two measures would act as our baselines for any obfuscation performed later on. In Part B, we obfuscate the data based on the consumer cost mimicking the data collector’s actions and then compute these quantities again. A good obfuscation scheme would reduce the user cost without sacrificing too much of the benefit. We repeat this exercise for a series of obfuscation schemes resulting in multiple options for the data collector. We’ll look at some of the key findings from our study now.</a:t>
            </a:r>
          </a:p>
        </p:txBody>
      </p:sp>
      <p:sp>
        <p:nvSpPr>
          <p:cNvPr id="4" name="Slide Number Placeholder 3"/>
          <p:cNvSpPr>
            <a:spLocks noGrp="1"/>
          </p:cNvSpPr>
          <p:nvPr>
            <p:ph type="sldNum" sz="quarter" idx="5"/>
          </p:nvPr>
        </p:nvSpPr>
        <p:spPr/>
        <p:txBody>
          <a:bodyPr/>
          <a:lstStyle/>
          <a:p>
            <a:fld id="{8AAA770E-FB50-FF47-AD6F-79B5FA309B3A}" type="slidenum">
              <a:rPr lang="en-US" smtClean="0"/>
              <a:t>12</a:t>
            </a:fld>
            <a:endParaRPr lang="en-US"/>
          </a:p>
        </p:txBody>
      </p:sp>
    </p:spTree>
    <p:extLst>
      <p:ext uri="{BB962C8B-B14F-4D97-AF65-F5344CB8AC3E}">
        <p14:creationId xmlns:p14="http://schemas.microsoft.com/office/powerpoint/2010/main" val="203227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perform our analysis on 40,000 consumers data spanning over five weeks in 2018. </a:t>
            </a:r>
          </a:p>
          <a:p>
            <a:r>
              <a:rPr lang="en-US" dirty="0"/>
              <a:t>First, we observe that in the absence of any action by the data collector, a stalker has 82% success of inferring a sensitive attribute even though the attribute was never shared with the attacker and home address within a 2.5 mile radius. Also, a stalker has an average of 49% success in re-identifying a consumer’s entire location by knowing just tow randomly visited locations.  </a:t>
            </a:r>
          </a:p>
          <a:p>
            <a:r>
              <a:rPr lang="en-US" dirty="0"/>
              <a:t>Coming to consumer benefit, we observe that an advertiser can target a consumer with a relevant advertisement with 25% success.</a:t>
            </a:r>
          </a:p>
          <a:p>
            <a:r>
              <a:rPr lang="en-US" dirty="0"/>
              <a:t>With the proposed framework a data collector can assess the cost at an consumer level. Here we plot the consumer cost for the sensitive attribute attack and observe that a lot of the consumers have a high risk of their sensitive attribute being inferred from the location data.</a:t>
            </a:r>
          </a:p>
          <a:p>
            <a:r>
              <a:rPr lang="en-US" dirty="0"/>
              <a:t>In the suppression scheme, we visualize the options a data collector has to curtail the inference of home address. We plot decrease in consumer benefit on the X-axis and decrease in consumer cost on the Y-axis relative to the baselines we calculate in Part A. Each point on the plot corresponds to an obfuscation scheme controlled by a parameter p and each line corresponds to different marketing objectives of butler advertisers. For instance, if we were to look at k = 1 the bottom most line, we see that without any decrease in the consumer benefit, the blue line, we are able to reduce the cost incurred by a consumer by around 15% from the baseline.</a:t>
            </a:r>
          </a:p>
        </p:txBody>
      </p:sp>
      <p:sp>
        <p:nvSpPr>
          <p:cNvPr id="4" name="Slide Number Placeholder 3"/>
          <p:cNvSpPr>
            <a:spLocks noGrp="1"/>
          </p:cNvSpPr>
          <p:nvPr>
            <p:ph type="sldNum" sz="quarter" idx="5"/>
          </p:nvPr>
        </p:nvSpPr>
        <p:spPr/>
        <p:txBody>
          <a:bodyPr/>
          <a:lstStyle/>
          <a:p>
            <a:fld id="{8AAA770E-FB50-FF47-AD6F-79B5FA309B3A}" type="slidenum">
              <a:rPr lang="en-US" smtClean="0"/>
              <a:t>13</a:t>
            </a:fld>
            <a:endParaRPr lang="en-US"/>
          </a:p>
        </p:txBody>
      </p:sp>
    </p:spTree>
    <p:extLst>
      <p:ext uri="{BB962C8B-B14F-4D97-AF65-F5344CB8AC3E}">
        <p14:creationId xmlns:p14="http://schemas.microsoft.com/office/powerpoint/2010/main" val="86932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look into the details of the methodology.</a:t>
            </a:r>
          </a:p>
        </p:txBody>
      </p:sp>
      <p:sp>
        <p:nvSpPr>
          <p:cNvPr id="4" name="Slide Number Placeholder 3"/>
          <p:cNvSpPr>
            <a:spLocks noGrp="1"/>
          </p:cNvSpPr>
          <p:nvPr>
            <p:ph type="sldNum" sz="quarter" idx="5"/>
          </p:nvPr>
        </p:nvSpPr>
        <p:spPr/>
        <p:txBody>
          <a:bodyPr/>
          <a:lstStyle/>
          <a:p>
            <a:fld id="{8AAA770E-FB50-FF47-AD6F-79B5FA309B3A}" type="slidenum">
              <a:rPr lang="en-US" smtClean="0"/>
              <a:t>14</a:t>
            </a:fld>
            <a:endParaRPr lang="en-US"/>
          </a:p>
        </p:txBody>
      </p:sp>
    </p:spTree>
    <p:extLst>
      <p:ext uri="{BB962C8B-B14F-4D97-AF65-F5344CB8AC3E}">
        <p14:creationId xmlns:p14="http://schemas.microsoft.com/office/powerpoint/2010/main" val="2378913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trajectory is defined as …. </a:t>
            </a:r>
          </a:p>
          <a:p>
            <a:r>
              <a:rPr lang="en-US" dirty="0"/>
              <a:t>And the formal definition of the privacy preservation problem for location data is that … </a:t>
            </a:r>
          </a:p>
          <a:p>
            <a:r>
              <a:rPr lang="en-US" dirty="0"/>
              <a:t>Next, let us look at how we formulate the problem. </a:t>
            </a:r>
          </a:p>
        </p:txBody>
      </p:sp>
      <p:sp>
        <p:nvSpPr>
          <p:cNvPr id="4" name="Slide Number Placeholder 3"/>
          <p:cNvSpPr>
            <a:spLocks noGrp="1"/>
          </p:cNvSpPr>
          <p:nvPr>
            <p:ph type="sldNum" sz="quarter" idx="5"/>
          </p:nvPr>
        </p:nvSpPr>
        <p:spPr/>
        <p:txBody>
          <a:bodyPr/>
          <a:lstStyle/>
          <a:p>
            <a:fld id="{8AAA770E-FB50-FF47-AD6F-79B5FA309B3A}" type="slidenum">
              <a:rPr lang="en-US" smtClean="0"/>
              <a:t>15</a:t>
            </a:fld>
            <a:endParaRPr lang="en-US"/>
          </a:p>
        </p:txBody>
      </p:sp>
    </p:spTree>
    <p:extLst>
      <p:ext uri="{BB962C8B-B14F-4D97-AF65-F5344CB8AC3E}">
        <p14:creationId xmlns:p14="http://schemas.microsoft.com/office/powerpoint/2010/main" val="1780591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frame the problem of preserving privacy at a consumer level. Assume </a:t>
            </a:r>
            <a:r>
              <a:rPr lang="en-US" dirty="0" err="1"/>
              <a:t>ri</a:t>
            </a:r>
            <a:r>
              <a:rPr lang="en-US" dirty="0"/>
              <a:t> be the consumer cost for a type of stalker behavior and </a:t>
            </a:r>
            <a:r>
              <a:rPr lang="en-US" dirty="0" err="1"/>
              <a:t>ui</a:t>
            </a:r>
            <a:r>
              <a:rPr lang="en-US" dirty="0"/>
              <a:t> be the consumer benefit . Our obfuscation scheme has two parameters </a:t>
            </a:r>
            <a:r>
              <a:rPr lang="en-US" dirty="0" err="1"/>
              <a:t>zi</a:t>
            </a:r>
            <a:r>
              <a:rPr lang="en-US" dirty="0"/>
              <a:t> and </a:t>
            </a:r>
            <a:r>
              <a:rPr lang="en-US" dirty="0" err="1"/>
              <a:t>si</a:t>
            </a:r>
            <a:r>
              <a:rPr lang="en-US" dirty="0"/>
              <a:t> where </a:t>
            </a:r>
            <a:r>
              <a:rPr lang="en-US" dirty="0" err="1"/>
              <a:t>zi</a:t>
            </a:r>
            <a:r>
              <a:rPr lang="en-US" dirty="0"/>
              <a:t> is the suppression probability of user I and </a:t>
            </a:r>
            <a:r>
              <a:rPr lang="en-US" dirty="0" err="1"/>
              <a:t>si</a:t>
            </a:r>
            <a:r>
              <a:rPr lang="en-US" dirty="0"/>
              <a:t> is the weights corresponding to each tracked location of a user. </a:t>
            </a:r>
          </a:p>
          <a:p>
            <a:r>
              <a:rPr lang="en-US" dirty="0"/>
              <a:t>Since the corresponding risk of the suppressed or obfuscated data depends on the two parameters introduced, Ri and </a:t>
            </a:r>
            <a:r>
              <a:rPr lang="en-US" dirty="0" err="1"/>
              <a:t>ui</a:t>
            </a:r>
            <a:r>
              <a:rPr lang="en-US" dirty="0"/>
              <a:t> would be a function of </a:t>
            </a:r>
            <a:r>
              <a:rPr lang="en-US" dirty="0" err="1"/>
              <a:t>si</a:t>
            </a:r>
            <a:r>
              <a:rPr lang="en-US" dirty="0"/>
              <a:t> and </a:t>
            </a:r>
            <a:r>
              <a:rPr lang="en-US" dirty="0" err="1"/>
              <a:t>zi</a:t>
            </a:r>
            <a:r>
              <a:rPr lang="en-US" dirty="0"/>
              <a:t>. More the suppression at a consumer level, more is the utility lost and lower is the cost incurred.</a:t>
            </a:r>
          </a:p>
          <a:p>
            <a:r>
              <a:rPr lang="en-US" dirty="0"/>
              <a:t>Assuming P is the consumer’s loss incurred per cost unit and Q is the consumer’s gain per benefit unit, we can write down the privacy utility tradeoff as </a:t>
            </a:r>
          </a:p>
          <a:p>
            <a:r>
              <a:rPr lang="en-US" dirty="0"/>
              <a:t>Aggregating it over all the users, we have </a:t>
            </a:r>
          </a:p>
          <a:p>
            <a:r>
              <a:rPr lang="en-US" dirty="0"/>
              <a:t>We will first discuss how we estimate </a:t>
            </a:r>
            <a:r>
              <a:rPr lang="en-US" dirty="0" err="1"/>
              <a:t>ui</a:t>
            </a:r>
            <a:r>
              <a:rPr lang="en-US" dirty="0"/>
              <a:t> in this objective function</a:t>
            </a:r>
          </a:p>
        </p:txBody>
      </p:sp>
      <p:sp>
        <p:nvSpPr>
          <p:cNvPr id="4" name="Slide Number Placeholder 3"/>
          <p:cNvSpPr>
            <a:spLocks noGrp="1"/>
          </p:cNvSpPr>
          <p:nvPr>
            <p:ph type="sldNum" sz="quarter" idx="5"/>
          </p:nvPr>
        </p:nvSpPr>
        <p:spPr/>
        <p:txBody>
          <a:bodyPr/>
          <a:lstStyle/>
          <a:p>
            <a:fld id="{8AAA770E-FB50-FF47-AD6F-79B5FA309B3A}" type="slidenum">
              <a:rPr lang="en-US" smtClean="0"/>
              <a:t>16</a:t>
            </a:fld>
            <a:endParaRPr lang="en-US"/>
          </a:p>
        </p:txBody>
      </p:sp>
    </p:spTree>
    <p:extLst>
      <p:ext uri="{BB962C8B-B14F-4D97-AF65-F5344CB8AC3E}">
        <p14:creationId xmlns:p14="http://schemas.microsoft.com/office/powerpoint/2010/main" val="2496171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assign the consumer cost as the chance of success of an attacker in inferring private information from user’s trajectory </a:t>
            </a:r>
            <a:r>
              <a:rPr lang="en-US" dirty="0" err="1"/>
              <a:t>Ti</a:t>
            </a:r>
            <a:r>
              <a:rPr lang="en-US" dirty="0"/>
              <a:t>. We consider two types of stalker behaviors by advertisers and compute </a:t>
            </a:r>
            <a:r>
              <a:rPr lang="en-US" dirty="0" err="1"/>
              <a:t>ri</a:t>
            </a:r>
            <a:r>
              <a:rPr lang="en-US" dirty="0"/>
              <a:t> for both of them separately. </a:t>
            </a:r>
          </a:p>
          <a:p>
            <a:r>
              <a:rPr lang="en-US" dirty="0"/>
              <a:t>To understand the attacks, let us consider a toy example where we have three individuals Ted, Alice and Bob. Ted owns a retail chain restaurant and wants perform targeted advertisements to improve his sales. He gets in touch with a data collector to acquire location data of users in the neighborhood. The data collector removes all identifiable information of the users and just shares the raw location data for the past month and mentions that he could help him target the people Ted thinks would be useful directly on their smartphones. However Ted, known for his overly inquisitive nature digs into his loyalty cards and finds Alice and Bob. He soon realizes that there was only one individual in the data he acquired who visited his restaurant at location C at the same time as Bob did and links the shared data with his own loyalty card information. With this exercise, Ted has invaded the privacy of Bob by identifying Bob’s entire location history for the past month without Bob or the data collector ever explicitly attaching any identity to it.</a:t>
            </a:r>
          </a:p>
          <a:p>
            <a:endParaRPr lang="en-US" dirty="0"/>
          </a:p>
          <a:p>
            <a:r>
              <a:rPr lang="en-US" dirty="0"/>
              <a:t>More generally, in the reidentification attack, a stalker here Ted aims to identify the complete trajectory of a user with some background knowledge. The assumption here is that an attacker has access to the shared data so as to query the data continuously to identify a subset of individuals or an individual that they are interested in.</a:t>
            </a:r>
          </a:p>
          <a:p>
            <a:r>
              <a:rPr lang="en-US" dirty="0"/>
              <a:t>Here we consider the background knowledge to be a subset of the location a user has visited. To compute the cost associated, we fix the number of locations that a stalker has and compute the probability of linking a record based on the subset of locations. We do this for all possible combinations and assign the risk as the maximum of those probabilities. Next, let us look at a more sophisticated attack.</a:t>
            </a:r>
          </a:p>
        </p:txBody>
      </p:sp>
      <p:sp>
        <p:nvSpPr>
          <p:cNvPr id="4" name="Slide Number Placeholder 3"/>
          <p:cNvSpPr>
            <a:spLocks noGrp="1"/>
          </p:cNvSpPr>
          <p:nvPr>
            <p:ph type="sldNum" sz="quarter" idx="5"/>
          </p:nvPr>
        </p:nvSpPr>
        <p:spPr/>
        <p:txBody>
          <a:bodyPr/>
          <a:lstStyle/>
          <a:p>
            <a:fld id="{8AAA770E-FB50-FF47-AD6F-79B5FA309B3A}" type="slidenum">
              <a:rPr lang="en-US" smtClean="0"/>
              <a:t>17</a:t>
            </a:fld>
            <a:endParaRPr lang="en-US"/>
          </a:p>
        </p:txBody>
      </p:sp>
    </p:spTree>
    <p:extLst>
      <p:ext uri="{BB962C8B-B14F-4D97-AF65-F5344CB8AC3E}">
        <p14:creationId xmlns:p14="http://schemas.microsoft.com/office/powerpoint/2010/main" val="3119174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our previous example, let us assume that Ted has recently picked up a Machine learning course and is interested in experimenting the tools he learned to try and improve his sales. After identifying the identities of his loyalty consumers by reidentification attack, he sets out to try and see if he can infer the age of the other individuals that have not signed up for a loyalty card. To do this, he uses the identified users shared location data and extracts a set of features and learns a supervised model with great performance to infer age. He then uses this model to infer the age of the other consumers in the shared data. With this exercise of curiosity Ted has again invaded the privacy of the users by inferring their age a sensitive attribute that was never shared with him explicitly from the acquired location data. </a:t>
            </a:r>
          </a:p>
          <a:p>
            <a:r>
              <a:rPr lang="en-US" dirty="0"/>
              <a:t>More generally, here in the sensitive attribute attack, a stalker extracts features from the shared data to infer an attribute that was not part of the shared data. We assign the success here by mimicking the actions of an attacker. We extract a series of features leveraging the literature then learn a predictive model to infer a sensitive attribute. </a:t>
            </a:r>
          </a:p>
        </p:txBody>
      </p:sp>
      <p:sp>
        <p:nvSpPr>
          <p:cNvPr id="4" name="Slide Number Placeholder 3"/>
          <p:cNvSpPr>
            <a:spLocks noGrp="1"/>
          </p:cNvSpPr>
          <p:nvPr>
            <p:ph type="sldNum" sz="quarter" idx="5"/>
          </p:nvPr>
        </p:nvSpPr>
        <p:spPr/>
        <p:txBody>
          <a:bodyPr/>
          <a:lstStyle/>
          <a:p>
            <a:fld id="{8AAA770E-FB50-FF47-AD6F-79B5FA309B3A}" type="slidenum">
              <a:rPr lang="en-US" smtClean="0"/>
              <a:t>18</a:t>
            </a:fld>
            <a:endParaRPr lang="en-US"/>
          </a:p>
        </p:txBody>
      </p:sp>
    </p:spTree>
    <p:extLst>
      <p:ext uri="{BB962C8B-B14F-4D97-AF65-F5344CB8AC3E}">
        <p14:creationId xmlns:p14="http://schemas.microsoft.com/office/powerpoint/2010/main" val="3688797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features we extract are of three types. User mobility, Explain the features. </a:t>
            </a:r>
          </a:p>
          <a:p>
            <a:r>
              <a:rPr lang="en-US" dirty="0"/>
              <a:t>We capture the affinity between users and the locations visited by building tensors of user cross location cross week and populate them by frequency or time spent at each location and then perform a decomposition of this tensor to extract the first few principal components. We do a similar exercise to capture the affinity between user and user. </a:t>
            </a:r>
          </a:p>
          <a:p>
            <a:r>
              <a:rPr lang="en-US" dirty="0"/>
              <a:t>To mimic the attacker’s inference model, we learn a supervised model to predict a sensitive attribute. In our experiments we consider a range of supervised algorithms and zero in random forest based on its superior predictive performance on out of sample data. </a:t>
            </a:r>
          </a:p>
          <a:p>
            <a:r>
              <a:rPr lang="en-US" dirty="0"/>
              <a:t>Finally, the risk for each user is quantified as the probability of correctly identifying the attribute if the prediction task was a classification task or negative of the </a:t>
            </a:r>
            <a:r>
              <a:rPr lang="en-US" dirty="0" err="1"/>
              <a:t>rmse</a:t>
            </a:r>
            <a:r>
              <a:rPr lang="en-US" dirty="0"/>
              <a:t> if it is a regression task. Next, we move onto the measurement of data utility.</a:t>
            </a:r>
          </a:p>
        </p:txBody>
      </p:sp>
      <p:sp>
        <p:nvSpPr>
          <p:cNvPr id="4" name="Slide Number Placeholder 3"/>
          <p:cNvSpPr>
            <a:spLocks noGrp="1"/>
          </p:cNvSpPr>
          <p:nvPr>
            <p:ph type="sldNum" sz="quarter" idx="5"/>
          </p:nvPr>
        </p:nvSpPr>
        <p:spPr/>
        <p:txBody>
          <a:bodyPr/>
          <a:lstStyle/>
          <a:p>
            <a:fld id="{8AAA770E-FB50-FF47-AD6F-79B5FA309B3A}" type="slidenum">
              <a:rPr lang="en-US" smtClean="0"/>
              <a:t>19</a:t>
            </a:fld>
            <a:endParaRPr lang="en-US"/>
          </a:p>
        </p:txBody>
      </p:sp>
    </p:spTree>
    <p:extLst>
      <p:ext uri="{BB962C8B-B14F-4D97-AF65-F5344CB8AC3E}">
        <p14:creationId xmlns:p14="http://schemas.microsoft.com/office/powerpoint/2010/main" val="79549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will discuss the current status quo of location tracking by looking at three aspects involving three key players – Consumer adoption, Collector’s ease and advertiser’s opportunity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is the consumer adoption to location services on smartphones, According to the latest Pew articles, around 76% of population in advanced economies now owns a smartphone and about 90% of these users use some sort of location service such as google maps. </a:t>
            </a:r>
          </a:p>
          <a:p>
            <a:r>
              <a:rPr lang="en-US" dirty="0"/>
              <a:t>Next, is the ease of tracking these adopting consumers for a data collector who is interested in monetizing the collected data, for instance, a mobile application developer only requires a single application permission from a consumer on both the popular operating systems to perform tracking. </a:t>
            </a:r>
          </a:p>
          <a:p>
            <a:r>
              <a:rPr lang="en-US" dirty="0"/>
              <a:t>Even if the app does not directly offer location services, there are a variety of firms that offer integration capabilities for developers to perform and collect granular tracking information of consumers.</a:t>
            </a:r>
          </a:p>
          <a:p>
            <a:r>
              <a:rPr lang="en-US" dirty="0"/>
              <a:t>and finally as a result of this consumer adoption and ease of tracking, there is a huge marketing opportunity for advertisers in the order of 21 billion to mine this behaviorally rich data to perform targeted marketing campaigns. </a:t>
            </a:r>
          </a:p>
          <a:p>
            <a:r>
              <a:rPr lang="en-US" dirty="0"/>
              <a:t>A recent article by New York times states that it merely costs half a cent to 2 cents for an advertiser to acquire data from a data collector or an app developer to acquire entire location data of a user per month. </a:t>
            </a:r>
          </a:p>
          <a:p>
            <a:r>
              <a:rPr lang="en-US" dirty="0"/>
              <a:t>Next, we will look at how these three players fit into the location tracking ecosystem. </a:t>
            </a:r>
          </a:p>
        </p:txBody>
      </p:sp>
      <p:sp>
        <p:nvSpPr>
          <p:cNvPr id="4" name="Slide Number Placeholder 3"/>
          <p:cNvSpPr>
            <a:spLocks noGrp="1"/>
          </p:cNvSpPr>
          <p:nvPr>
            <p:ph type="sldNum" sz="quarter" idx="5"/>
          </p:nvPr>
        </p:nvSpPr>
        <p:spPr/>
        <p:txBody>
          <a:bodyPr/>
          <a:lstStyle/>
          <a:p>
            <a:fld id="{8AAA770E-FB50-FF47-AD6F-79B5FA309B3A}" type="slidenum">
              <a:rPr lang="en-US" smtClean="0"/>
              <a:t>2</a:t>
            </a:fld>
            <a:endParaRPr lang="en-US"/>
          </a:p>
        </p:txBody>
      </p:sp>
    </p:spTree>
    <p:extLst>
      <p:ext uri="{BB962C8B-B14F-4D97-AF65-F5344CB8AC3E}">
        <p14:creationId xmlns:p14="http://schemas.microsoft.com/office/powerpoint/2010/main" val="4227551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the benefit of sharing the location data for a user, we consider a popular business goal – point of interest recommendations where we leverage the user history to predict future locations of a user. We zero in on nearest neighborhood model after experimenting with a range of recommendation algorithms. The utility is intuitively measured as the accuracy of the predictions made by the model. The higher the accuracy, more relevant it would be to a customer and hence a higher benefit.</a:t>
            </a:r>
          </a:p>
          <a:p>
            <a:r>
              <a:rPr lang="en-US" dirty="0"/>
              <a:t>The nearest neighborhood model works by identifying the nearest m neighbors to a user based on a feature set. We use the same set of extensive features extracted for the sensitive attributes and identify the nearest neighbors using cosine similarity. </a:t>
            </a:r>
          </a:p>
          <a:p>
            <a:r>
              <a:rPr lang="en-US" dirty="0"/>
              <a:t>Next, we perform a ranking of all the locations in the identified neighbors at a user level based on the similarity to the user and frequency of the locations in the data set.</a:t>
            </a:r>
          </a:p>
          <a:p>
            <a:r>
              <a:rPr lang="en-US" dirty="0"/>
              <a:t>Finally, we compute precision at a consumer level which captures the proportion of predicted locations that are relevant and recall which captures the proportion of relevant locations that are predicted as the consumer benefit.</a:t>
            </a:r>
          </a:p>
        </p:txBody>
      </p:sp>
      <p:sp>
        <p:nvSpPr>
          <p:cNvPr id="4" name="Slide Number Placeholder 3"/>
          <p:cNvSpPr>
            <a:spLocks noGrp="1"/>
          </p:cNvSpPr>
          <p:nvPr>
            <p:ph type="sldNum" sz="quarter" idx="5"/>
          </p:nvPr>
        </p:nvSpPr>
        <p:spPr/>
        <p:txBody>
          <a:bodyPr/>
          <a:lstStyle/>
          <a:p>
            <a:fld id="{8AAA770E-FB50-FF47-AD6F-79B5FA309B3A}" type="slidenum">
              <a:rPr lang="en-US" smtClean="0"/>
              <a:t>20</a:t>
            </a:fld>
            <a:endParaRPr lang="en-US"/>
          </a:p>
        </p:txBody>
      </p:sp>
    </p:spTree>
    <p:extLst>
      <p:ext uri="{BB962C8B-B14F-4D97-AF65-F5344CB8AC3E}">
        <p14:creationId xmlns:p14="http://schemas.microsoft.com/office/powerpoint/2010/main" val="121715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measure the utility of the shared data to a user, we consider a popular business goal – point of interest recommendations where we leverage the user history to predict future locations of a user. We zero in on nearest neighborhood model after experimenting with a range of recommendation algorithms. The utility is intuitively measured as the accuracy of the predictions made by the model. </a:t>
            </a:r>
          </a:p>
          <a:p>
            <a:r>
              <a:rPr lang="en-US" dirty="0"/>
              <a:t>The nearest neighborhood model works by identifying the nearest m neighbors to a user based on a feature set. We use the same set of extensive features extracted for the sensitive attributes and identify the nearest neighbors using cosine similarity. The neighbors are denoted by Mi. </a:t>
            </a:r>
          </a:p>
          <a:p>
            <a:r>
              <a:rPr lang="en-US" dirty="0"/>
              <a:t>Next, we perform a ranking of all the locations in the identified neighbors at a user level based on the similarity to the user and frequency of the locations in the data set. </a:t>
            </a:r>
            <a:r>
              <a:rPr lang="en-US" dirty="0" err="1"/>
              <a:t>Rlij</a:t>
            </a:r>
            <a:r>
              <a:rPr lang="en-US" dirty="0"/>
              <a:t> would rank a location higher if a location visited by the neighbor is more frequent and the neighbor is more similar to the user considered.  </a:t>
            </a:r>
          </a:p>
        </p:txBody>
      </p:sp>
      <p:sp>
        <p:nvSpPr>
          <p:cNvPr id="4" name="Slide Number Placeholder 3"/>
          <p:cNvSpPr>
            <a:spLocks noGrp="1"/>
          </p:cNvSpPr>
          <p:nvPr>
            <p:ph type="sldNum" sz="quarter" idx="5"/>
          </p:nvPr>
        </p:nvSpPr>
        <p:spPr/>
        <p:txBody>
          <a:bodyPr/>
          <a:lstStyle/>
          <a:p>
            <a:fld id="{8AAA770E-FB50-FF47-AD6F-79B5FA309B3A}" type="slidenum">
              <a:rPr lang="en-US" smtClean="0"/>
              <a:t>21</a:t>
            </a:fld>
            <a:endParaRPr lang="en-US"/>
          </a:p>
        </p:txBody>
      </p:sp>
    </p:spTree>
    <p:extLst>
      <p:ext uri="{BB962C8B-B14F-4D97-AF65-F5344CB8AC3E}">
        <p14:creationId xmlns:p14="http://schemas.microsoft.com/office/powerpoint/2010/main" val="121715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aggregate these ranking across all the neighbors by taking the mean of the ranks of locations computed at an individual level. </a:t>
            </a:r>
          </a:p>
          <a:p>
            <a:r>
              <a:rPr lang="en-US" dirty="0"/>
              <a:t>Finally, we compute two measures at an individual level to capture the accuracy of prediction, Average precision and average recall. </a:t>
            </a:r>
          </a:p>
        </p:txBody>
      </p:sp>
      <p:sp>
        <p:nvSpPr>
          <p:cNvPr id="4" name="Slide Number Placeholder 3"/>
          <p:cNvSpPr>
            <a:spLocks noGrp="1"/>
          </p:cNvSpPr>
          <p:nvPr>
            <p:ph type="sldNum" sz="quarter" idx="5"/>
          </p:nvPr>
        </p:nvSpPr>
        <p:spPr/>
        <p:txBody>
          <a:bodyPr/>
          <a:lstStyle/>
          <a:p>
            <a:fld id="{8AAA770E-FB50-FF47-AD6F-79B5FA309B3A}" type="slidenum">
              <a:rPr lang="en-US" smtClean="0"/>
              <a:t>22</a:t>
            </a:fld>
            <a:endParaRPr lang="en-US"/>
          </a:p>
        </p:txBody>
      </p:sp>
    </p:spTree>
    <p:extLst>
      <p:ext uri="{BB962C8B-B14F-4D97-AF65-F5344CB8AC3E}">
        <p14:creationId xmlns:p14="http://schemas.microsoft.com/office/powerpoint/2010/main" val="1987409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move onto the suppression scheme. </a:t>
            </a:r>
          </a:p>
          <a:p>
            <a:r>
              <a:rPr lang="en-US" dirty="0"/>
              <a:t>We have two decision variables </a:t>
            </a:r>
            <a:r>
              <a:rPr lang="en-US" dirty="0" err="1"/>
              <a:t>si</a:t>
            </a:r>
            <a:r>
              <a:rPr lang="en-US" dirty="0"/>
              <a:t> and </a:t>
            </a:r>
            <a:r>
              <a:rPr lang="en-US" dirty="0" err="1"/>
              <a:t>zi</a:t>
            </a:r>
            <a:r>
              <a:rPr lang="en-US" dirty="0"/>
              <a:t> in the objective function and the properties of the objective function would depend on the g and f which are specific to a data set. We choose a grid search strategy where we try to minimize the second term in the objective function and asses O at each point in the grid. This is done by assigning </a:t>
            </a:r>
            <a:r>
              <a:rPr lang="en-US" dirty="0" err="1"/>
              <a:t>zi</a:t>
            </a:r>
            <a:r>
              <a:rPr lang="en-US" dirty="0"/>
              <a:t> the suppression probability as a function of customer cost computed earlier with a parameter for grid p varying between 0 and 1. Then we assign </a:t>
            </a:r>
            <a:r>
              <a:rPr lang="en-US" dirty="0" err="1"/>
              <a:t>si</a:t>
            </a:r>
            <a:r>
              <a:rPr lang="en-US" dirty="0"/>
              <a:t> based on recency, frequency, random and time spent at each location. </a:t>
            </a:r>
          </a:p>
          <a:p>
            <a:r>
              <a:rPr lang="en-US" dirty="0"/>
              <a:t>Two corner cases for such a strategy are displayed here. When p = 0, </a:t>
            </a:r>
            <a:r>
              <a:rPr lang="en-US" dirty="0" err="1"/>
              <a:t>zi</a:t>
            </a:r>
            <a:r>
              <a:rPr lang="en-US" dirty="0"/>
              <a:t> = 0 hence there is no suppression leading to maximum data utility and maximum privacy risk. </a:t>
            </a:r>
          </a:p>
        </p:txBody>
      </p:sp>
      <p:sp>
        <p:nvSpPr>
          <p:cNvPr id="4" name="Slide Number Placeholder 3"/>
          <p:cNvSpPr>
            <a:spLocks noGrp="1"/>
          </p:cNvSpPr>
          <p:nvPr>
            <p:ph type="sldNum" sz="quarter" idx="5"/>
          </p:nvPr>
        </p:nvSpPr>
        <p:spPr/>
        <p:txBody>
          <a:bodyPr/>
          <a:lstStyle/>
          <a:p>
            <a:fld id="{8AAA770E-FB50-FF47-AD6F-79B5FA309B3A}" type="slidenum">
              <a:rPr lang="en-US" smtClean="0"/>
              <a:t>23</a:t>
            </a:fld>
            <a:endParaRPr lang="en-US"/>
          </a:p>
        </p:txBody>
      </p:sp>
    </p:spTree>
    <p:extLst>
      <p:ext uri="{BB962C8B-B14F-4D97-AF65-F5344CB8AC3E}">
        <p14:creationId xmlns:p14="http://schemas.microsoft.com/office/powerpoint/2010/main" val="172916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770E-FB50-FF47-AD6F-79B5FA309B3A}" type="slidenum">
              <a:rPr lang="en-US" smtClean="0"/>
              <a:t>24</a:t>
            </a:fld>
            <a:endParaRPr lang="en-US"/>
          </a:p>
        </p:txBody>
      </p:sp>
    </p:spTree>
    <p:extLst>
      <p:ext uri="{BB962C8B-B14F-4D97-AF65-F5344CB8AC3E}">
        <p14:creationId xmlns:p14="http://schemas.microsoft.com/office/powerpoint/2010/main" val="522920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data and columns in the data and summary statistics. </a:t>
            </a:r>
          </a:p>
        </p:txBody>
      </p:sp>
      <p:sp>
        <p:nvSpPr>
          <p:cNvPr id="4" name="Slide Number Placeholder 3"/>
          <p:cNvSpPr>
            <a:spLocks noGrp="1"/>
          </p:cNvSpPr>
          <p:nvPr>
            <p:ph type="sldNum" sz="quarter" idx="5"/>
          </p:nvPr>
        </p:nvSpPr>
        <p:spPr/>
        <p:txBody>
          <a:bodyPr/>
          <a:lstStyle/>
          <a:p>
            <a:fld id="{8AAA770E-FB50-FF47-AD6F-79B5FA309B3A}" type="slidenum">
              <a:rPr lang="en-US" smtClean="0"/>
              <a:t>25</a:t>
            </a:fld>
            <a:endParaRPr lang="en-US"/>
          </a:p>
        </p:txBody>
      </p:sp>
    </p:spTree>
    <p:extLst>
      <p:ext uri="{BB962C8B-B14F-4D97-AF65-F5344CB8AC3E}">
        <p14:creationId xmlns:p14="http://schemas.microsoft.com/office/powerpoint/2010/main" val="1953480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data and columns in the data and summary statistics. </a:t>
            </a:r>
          </a:p>
        </p:txBody>
      </p:sp>
      <p:sp>
        <p:nvSpPr>
          <p:cNvPr id="4" name="Slide Number Placeholder 3"/>
          <p:cNvSpPr>
            <a:spLocks noGrp="1"/>
          </p:cNvSpPr>
          <p:nvPr>
            <p:ph type="sldNum" sz="quarter" idx="5"/>
          </p:nvPr>
        </p:nvSpPr>
        <p:spPr/>
        <p:txBody>
          <a:bodyPr/>
          <a:lstStyle/>
          <a:p>
            <a:fld id="{8AAA770E-FB50-FF47-AD6F-79B5FA309B3A}" type="slidenum">
              <a:rPr lang="en-US" smtClean="0"/>
              <a:t>26</a:t>
            </a:fld>
            <a:endParaRPr lang="en-US"/>
          </a:p>
        </p:txBody>
      </p:sp>
    </p:spTree>
    <p:extLst>
      <p:ext uri="{BB962C8B-B14F-4D97-AF65-F5344CB8AC3E}">
        <p14:creationId xmlns:p14="http://schemas.microsoft.com/office/powerpoint/2010/main" val="3115921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results, a data collector can use the customer cost component in the proposed framework to assess the individual cost incurred. On the left, we plot the histogram of consumer cost for the sensitive attribute inference. In addition a data collector could also understand the features that contributed to the cost in sensitive attribute attacks where we learn a predictive model to assign the consumer cost. This could potentially help the data collector construct their own obfuscation strategies. For instance, here we plot the top four features contributing to consumer cost and observe that temporal based feature is in the top two. A data collector with this information can design their own strategies based on some temporal rules. </a:t>
            </a:r>
          </a:p>
        </p:txBody>
      </p:sp>
      <p:sp>
        <p:nvSpPr>
          <p:cNvPr id="4" name="Slide Number Placeholder 3"/>
          <p:cNvSpPr>
            <a:spLocks noGrp="1"/>
          </p:cNvSpPr>
          <p:nvPr>
            <p:ph type="sldNum" sz="quarter" idx="5"/>
          </p:nvPr>
        </p:nvSpPr>
        <p:spPr/>
        <p:txBody>
          <a:bodyPr/>
          <a:lstStyle/>
          <a:p>
            <a:fld id="{8AAA770E-FB50-FF47-AD6F-79B5FA309B3A}" type="slidenum">
              <a:rPr lang="en-US" smtClean="0"/>
              <a:t>27</a:t>
            </a:fld>
            <a:endParaRPr lang="en-US"/>
          </a:p>
        </p:txBody>
      </p:sp>
    </p:spTree>
    <p:extLst>
      <p:ext uri="{BB962C8B-B14F-4D97-AF65-F5344CB8AC3E}">
        <p14:creationId xmlns:p14="http://schemas.microsoft.com/office/powerpoint/2010/main" val="21007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these strategies could be rule based where the data collector decides to remove locations of each users during sleep hours, sleep hours and working hours, and remove time spent to limit the attacker to construct any time based features. We observed that this does in fact reduce the privacy risk but in some cases the decrease in advertisers utility is too high. Next, we apply the proposed obfuscation scheme to the data.</a:t>
            </a:r>
          </a:p>
        </p:txBody>
      </p:sp>
      <p:sp>
        <p:nvSpPr>
          <p:cNvPr id="4" name="Slide Number Placeholder 3"/>
          <p:cNvSpPr>
            <a:spLocks noGrp="1"/>
          </p:cNvSpPr>
          <p:nvPr>
            <p:ph type="sldNum" sz="quarter" idx="5"/>
          </p:nvPr>
        </p:nvSpPr>
        <p:spPr/>
        <p:txBody>
          <a:bodyPr/>
          <a:lstStyle/>
          <a:p>
            <a:fld id="{8AAA770E-FB50-FF47-AD6F-79B5FA309B3A}" type="slidenum">
              <a:rPr lang="en-US" smtClean="0"/>
              <a:t>28</a:t>
            </a:fld>
            <a:endParaRPr lang="en-US"/>
          </a:p>
        </p:txBody>
      </p:sp>
    </p:spTree>
    <p:extLst>
      <p:ext uri="{BB962C8B-B14F-4D97-AF65-F5344CB8AC3E}">
        <p14:creationId xmlns:p14="http://schemas.microsoft.com/office/powerpoint/2010/main" val="1362763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in our empirical setup, in Part A we compute the baseline privacy risk and utility on the non obfuscated location data and then in Part B we perform obfuscation by varying the suppression scores across a grid based on the individual risk scores. Next, we look at the results of the proposed obfuscation scheme for each of these points in the grid. </a:t>
            </a:r>
          </a:p>
        </p:txBody>
      </p:sp>
      <p:sp>
        <p:nvSpPr>
          <p:cNvPr id="4" name="Slide Number Placeholder 3"/>
          <p:cNvSpPr>
            <a:spLocks noGrp="1"/>
          </p:cNvSpPr>
          <p:nvPr>
            <p:ph type="sldNum" sz="quarter" idx="5"/>
          </p:nvPr>
        </p:nvSpPr>
        <p:spPr/>
        <p:txBody>
          <a:bodyPr/>
          <a:lstStyle/>
          <a:p>
            <a:fld id="{8AAA770E-FB50-FF47-AD6F-79B5FA309B3A}" type="slidenum">
              <a:rPr lang="en-US" smtClean="0"/>
              <a:t>29</a:t>
            </a:fld>
            <a:endParaRPr lang="en-US"/>
          </a:p>
        </p:txBody>
      </p:sp>
    </p:spTree>
    <p:extLst>
      <p:ext uri="{BB962C8B-B14F-4D97-AF65-F5344CB8AC3E}">
        <p14:creationId xmlns:p14="http://schemas.microsoft.com/office/powerpoint/2010/main" val="3870469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we have three key players in this ecosystem. A data collector is someone who has the capability to track and collect consumer location data. </a:t>
            </a:r>
          </a:p>
          <a:p>
            <a:r>
              <a:rPr lang="en-US" dirty="0"/>
              <a:t>These are usually the firms that provide location services to multiple application developers or could be developers themselves who own one or more applications. </a:t>
            </a:r>
          </a:p>
          <a:p>
            <a:r>
              <a:rPr lang="en-US" dirty="0"/>
              <a:t>A consumer who has one of these applications installed would provide a permission to the data collector to collect the data. </a:t>
            </a:r>
          </a:p>
          <a:p>
            <a:r>
              <a:rPr lang="en-US" dirty="0"/>
              <a:t>This is usually done to enhance the experience of an application. For instance, an application like </a:t>
            </a:r>
            <a:r>
              <a:rPr lang="en-US" dirty="0" err="1"/>
              <a:t>Gasbuddy</a:t>
            </a:r>
            <a:r>
              <a:rPr lang="en-US" dirty="0"/>
              <a:t> would provide recommendations and offers from the nearest  and cheapest gas station based on user’s location. </a:t>
            </a:r>
          </a:p>
          <a:p>
            <a:r>
              <a:rPr lang="en-US" dirty="0"/>
              <a:t>Without the permission, such an app could have limited utility to the consumer. </a:t>
            </a:r>
          </a:p>
          <a:p>
            <a:r>
              <a:rPr lang="en-US" dirty="0"/>
              <a:t>If a consumer has multiple such applications installed, a data collector has the capability to assign a unique user ID to stitch across the location data across various mobile applications. </a:t>
            </a:r>
          </a:p>
          <a:p>
            <a:r>
              <a:rPr lang="en-US" dirty="0"/>
              <a:t>While the data collector enhances the experience of a consumer by providing such service, they also serve advertisers who would pay them to acquire the this collected data. </a:t>
            </a:r>
          </a:p>
          <a:p>
            <a:r>
              <a:rPr lang="en-US" dirty="0"/>
              <a:t>Advertisers with this data can perform targeted campaigning for instance geo location based coupons to increase the chance of making revenue from consumers. </a:t>
            </a:r>
          </a:p>
          <a:p>
            <a:r>
              <a:rPr lang="en-US" dirty="0"/>
              <a:t>Now, let’s look at the role of advertisers more closely in the ecosystem and how it affects the consumers. </a:t>
            </a:r>
          </a:p>
        </p:txBody>
      </p:sp>
      <p:sp>
        <p:nvSpPr>
          <p:cNvPr id="4" name="Slide Number Placeholder 3"/>
          <p:cNvSpPr>
            <a:spLocks noGrp="1"/>
          </p:cNvSpPr>
          <p:nvPr>
            <p:ph type="sldNum" sz="quarter" idx="5"/>
          </p:nvPr>
        </p:nvSpPr>
        <p:spPr/>
        <p:txBody>
          <a:bodyPr/>
          <a:lstStyle/>
          <a:p>
            <a:fld id="{8AAA770E-FB50-FF47-AD6F-79B5FA309B3A}" type="slidenum">
              <a:rPr lang="en-US" smtClean="0"/>
              <a:t>3</a:t>
            </a:fld>
            <a:endParaRPr lang="en-US"/>
          </a:p>
        </p:txBody>
      </p:sp>
    </p:spTree>
    <p:extLst>
      <p:ext uri="{BB962C8B-B14F-4D97-AF65-F5344CB8AC3E}">
        <p14:creationId xmlns:p14="http://schemas.microsoft.com/office/powerpoint/2010/main" val="240499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suppression weights were assigned by frequency. On the X-axis we have the decrease in consumer cost and on the Y-axis we have the Decrease in consumer benefit which we capture by MAP at varying k, where k is the number of future locations that the advertiser aims to predict from the user trajectories. Each point on the plot corresponds to a particular value of p. We could follow the blue line in the graphs where there is no change in consumer benefit and see where the blue line intersects with each of the colored lines. The corresponding X value would give us the decrease in consumer cost with no sacrifice in consumer benefit. For instance, we see that this happens at around 15% mark in the reidentification attack and around 5% in the home address inference. Also, any point below the x = y line in these graphs is a possible obfuscation strategy for the data collector to preserve consumer privacy. This would mean that the decrease in consumer risk is higher than decrease in advertiser's utility. Next, we compare this risk based suppression score with few other risk based suppression schemes.</a:t>
            </a:r>
          </a:p>
        </p:txBody>
      </p:sp>
      <p:sp>
        <p:nvSpPr>
          <p:cNvPr id="4" name="Slide Number Placeholder 3"/>
          <p:cNvSpPr>
            <a:spLocks noGrp="1"/>
          </p:cNvSpPr>
          <p:nvPr>
            <p:ph type="sldNum" sz="quarter" idx="5"/>
          </p:nvPr>
        </p:nvSpPr>
        <p:spPr/>
        <p:txBody>
          <a:bodyPr/>
          <a:lstStyle/>
          <a:p>
            <a:fld id="{8AAA770E-FB50-FF47-AD6F-79B5FA309B3A}" type="slidenum">
              <a:rPr lang="en-US" smtClean="0"/>
              <a:t>30</a:t>
            </a:fld>
            <a:endParaRPr lang="en-US"/>
          </a:p>
        </p:txBody>
      </p:sp>
    </p:spTree>
    <p:extLst>
      <p:ext uri="{BB962C8B-B14F-4D97-AF65-F5344CB8AC3E}">
        <p14:creationId xmlns:p14="http://schemas.microsoft.com/office/powerpoint/2010/main" val="316046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few other suppression schemes which can be viewed as ablations of the proposed framework.</a:t>
            </a:r>
          </a:p>
          <a:p>
            <a:r>
              <a:rPr lang="en-US" dirty="0"/>
              <a:t>Global indicates the strategy where we suppress at a location level across the entire data rather than at a user level. The probability of suppression of each location is computed as the mean across all the consumers that have that location in their trajectory.</a:t>
            </a:r>
          </a:p>
          <a:p>
            <a:r>
              <a:rPr lang="en-US" dirty="0"/>
              <a:t>In the Mean strategy we assign the risk of an individual as the mean risk of all the users and perform suppression. </a:t>
            </a:r>
          </a:p>
          <a:p>
            <a:r>
              <a:rPr lang="en-US" dirty="0"/>
              <a:t>That is here a high risk user and a low risk user has similar chance of locations being suppressed. </a:t>
            </a:r>
          </a:p>
          <a:p>
            <a:r>
              <a:rPr lang="en-US" dirty="0"/>
              <a:t>Finally, in the Random strategy we randomly suppress the same amount of locations as we suppressed in the proposed framework without any suppression score or suppression weights.</a:t>
            </a:r>
          </a:p>
          <a:p>
            <a:r>
              <a:rPr lang="en-US" dirty="0"/>
              <a:t>We observe that the proposed framework has the least slope meaning it offers a better tradeoff of utility and risk compared to the other strategies.</a:t>
            </a:r>
          </a:p>
        </p:txBody>
      </p:sp>
      <p:sp>
        <p:nvSpPr>
          <p:cNvPr id="4" name="Slide Number Placeholder 3"/>
          <p:cNvSpPr>
            <a:spLocks noGrp="1"/>
          </p:cNvSpPr>
          <p:nvPr>
            <p:ph type="sldNum" sz="quarter" idx="5"/>
          </p:nvPr>
        </p:nvSpPr>
        <p:spPr/>
        <p:txBody>
          <a:bodyPr/>
          <a:lstStyle/>
          <a:p>
            <a:fld id="{8AAA770E-FB50-FF47-AD6F-79B5FA309B3A}" type="slidenum">
              <a:rPr lang="en-US" smtClean="0"/>
              <a:t>31</a:t>
            </a:fld>
            <a:endParaRPr lang="en-US"/>
          </a:p>
        </p:txBody>
      </p:sp>
    </p:spTree>
    <p:extLst>
      <p:ext uri="{BB962C8B-B14F-4D97-AF65-F5344CB8AC3E}">
        <p14:creationId xmlns:p14="http://schemas.microsoft.com/office/powerpoint/2010/main" val="2076775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compare the proposed obfuscation scheme with the most recent work in syntactic models proposed by </a:t>
            </a:r>
            <a:r>
              <a:rPr lang="en-US" dirty="0" err="1"/>
              <a:t>Terrovitis</a:t>
            </a:r>
            <a:r>
              <a:rPr lang="en-US" dirty="0"/>
              <a:t>. The broad idea of their suppression scheme is to quantify privacy cost at a location level by quantifying the </a:t>
            </a:r>
            <a:r>
              <a:rPr lang="en-US" dirty="0" err="1"/>
              <a:t>reidentifcation</a:t>
            </a:r>
            <a:r>
              <a:rPr lang="en-US" dirty="0"/>
              <a:t> risk of each location. They propose two suppression techniques one where they globally suppress the problematic locations or further identify a subset of consumers which contribute to the privacy cost and suppress their locations. One of the parameters that the model requires is </a:t>
            </a:r>
            <a:r>
              <a:rPr lang="en-US" dirty="0" err="1"/>
              <a:t>Pbr</a:t>
            </a:r>
            <a:r>
              <a:rPr lang="en-US" dirty="0"/>
              <a:t> which is the user specified threshold of determining if risk assigned to a location is considered a threat.  The higher the </a:t>
            </a:r>
            <a:r>
              <a:rPr lang="en-US" dirty="0" err="1"/>
              <a:t>Pbr</a:t>
            </a:r>
            <a:r>
              <a:rPr lang="en-US" dirty="0"/>
              <a:t>, lesser is the suppression resulting in more utility and lesser decrease in privacy cost. We compute the decrease in costs for the </a:t>
            </a:r>
            <a:r>
              <a:rPr lang="en-US" dirty="0" err="1"/>
              <a:t>the</a:t>
            </a:r>
            <a:r>
              <a:rPr lang="en-US" dirty="0"/>
              <a:t> three types of attacks and observe </a:t>
            </a:r>
            <a:r>
              <a:rPr lang="en-US" dirty="0" err="1"/>
              <a:t>Lsup</a:t>
            </a:r>
            <a:r>
              <a:rPr lang="en-US" dirty="0"/>
              <a:t> does better than </a:t>
            </a:r>
            <a:r>
              <a:rPr lang="en-US" dirty="0" err="1"/>
              <a:t>Gsup</a:t>
            </a:r>
            <a:r>
              <a:rPr lang="en-US" dirty="0"/>
              <a:t> which is similar to what the authors find in their experiments. Next, we observe that for </a:t>
            </a:r>
            <a:r>
              <a:rPr lang="en-US" dirty="0" err="1"/>
              <a:t>Pbr</a:t>
            </a:r>
            <a:r>
              <a:rPr lang="en-US" dirty="0"/>
              <a:t> at 0.5, suppressing some of the locations results in a negative decrease or improved benefit as is the case with some of our earlier experimental results. In a majority of the cases, we also observe that the proposed obfuscation scheme has a lower decrease in consumer benefit for a similar decrease in consumer cost.</a:t>
            </a:r>
          </a:p>
        </p:txBody>
      </p:sp>
      <p:sp>
        <p:nvSpPr>
          <p:cNvPr id="4" name="Slide Number Placeholder 3"/>
          <p:cNvSpPr>
            <a:spLocks noGrp="1"/>
          </p:cNvSpPr>
          <p:nvPr>
            <p:ph type="sldNum" sz="quarter" idx="5"/>
          </p:nvPr>
        </p:nvSpPr>
        <p:spPr/>
        <p:txBody>
          <a:bodyPr/>
          <a:lstStyle/>
          <a:p>
            <a:fld id="{8AAA770E-FB50-FF47-AD6F-79B5FA309B3A}" type="slidenum">
              <a:rPr lang="en-US" smtClean="0"/>
              <a:t>32</a:t>
            </a:fld>
            <a:endParaRPr lang="en-US"/>
          </a:p>
        </p:txBody>
      </p:sp>
    </p:spTree>
    <p:extLst>
      <p:ext uri="{BB962C8B-B14F-4D97-AF65-F5344CB8AC3E}">
        <p14:creationId xmlns:p14="http://schemas.microsoft.com/office/powerpoint/2010/main" val="2131445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provide justification of the model choices made. </a:t>
            </a:r>
          </a:p>
        </p:txBody>
      </p:sp>
      <p:sp>
        <p:nvSpPr>
          <p:cNvPr id="4" name="Slide Number Placeholder 3"/>
          <p:cNvSpPr>
            <a:spLocks noGrp="1"/>
          </p:cNvSpPr>
          <p:nvPr>
            <p:ph type="sldNum" sz="quarter" idx="5"/>
          </p:nvPr>
        </p:nvSpPr>
        <p:spPr/>
        <p:txBody>
          <a:bodyPr/>
          <a:lstStyle/>
          <a:p>
            <a:fld id="{8AAA770E-FB50-FF47-AD6F-79B5FA309B3A}" type="slidenum">
              <a:rPr lang="en-US" smtClean="0"/>
              <a:t>33</a:t>
            </a:fld>
            <a:endParaRPr lang="en-US"/>
          </a:p>
        </p:txBody>
      </p:sp>
    </p:spTree>
    <p:extLst>
      <p:ext uri="{BB962C8B-B14F-4D97-AF65-F5344CB8AC3E}">
        <p14:creationId xmlns:p14="http://schemas.microsoft.com/office/powerpoint/2010/main" val="950316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770E-FB50-FF47-AD6F-79B5FA309B3A}" type="slidenum">
              <a:rPr lang="en-US" smtClean="0"/>
              <a:t>34</a:t>
            </a:fld>
            <a:endParaRPr lang="en-US"/>
          </a:p>
        </p:txBody>
      </p:sp>
    </p:spTree>
    <p:extLst>
      <p:ext uri="{BB962C8B-B14F-4D97-AF65-F5344CB8AC3E}">
        <p14:creationId xmlns:p14="http://schemas.microsoft.com/office/powerpoint/2010/main" val="22224567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AA770E-FB50-FF47-AD6F-79B5FA309B3A}" type="slidenum">
              <a:rPr lang="en-US" smtClean="0"/>
              <a:t>35</a:t>
            </a:fld>
            <a:endParaRPr lang="en-US"/>
          </a:p>
        </p:txBody>
      </p:sp>
    </p:spTree>
    <p:extLst>
      <p:ext uri="{BB962C8B-B14F-4D97-AF65-F5344CB8AC3E}">
        <p14:creationId xmlns:p14="http://schemas.microsoft.com/office/powerpoint/2010/main" val="3732697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Advertisers with the acquired consumer information could either play the role of a butler who understands the needs and concerns of the consumers while targeting or go overboard with their targeting and become stalkers. This butler attitude of advertisers is beneficial for the consumers.  Studies have shown consumers get better services and increased personalization and various other financial incentives. However, some advertisers can go overboard with the personalization with invasive marketing techniques and irrelevant targeting campaigns. These stalking behaviors could range from identification of home address from the location data to lawyers targeting injured people in emergency rooms. Next, we will briefly look at some of the ongoing efforts to tackle these issues.</a:t>
            </a:r>
          </a:p>
          <a:p>
            <a:endParaRPr lang="en-US" dirty="0"/>
          </a:p>
        </p:txBody>
      </p:sp>
      <p:sp>
        <p:nvSpPr>
          <p:cNvPr id="4" name="Slide Number Placeholder 3"/>
          <p:cNvSpPr>
            <a:spLocks noGrp="1"/>
          </p:cNvSpPr>
          <p:nvPr>
            <p:ph type="sldNum" sz="quarter" idx="5"/>
          </p:nvPr>
        </p:nvSpPr>
        <p:spPr/>
        <p:txBody>
          <a:bodyPr/>
          <a:lstStyle/>
          <a:p>
            <a:fld id="{8AAA770E-FB50-FF47-AD6F-79B5FA309B3A}" type="slidenum">
              <a:rPr lang="en-US" smtClean="0"/>
              <a:t>4</a:t>
            </a:fld>
            <a:endParaRPr lang="en-US"/>
          </a:p>
        </p:txBody>
      </p:sp>
    </p:spTree>
    <p:extLst>
      <p:ext uri="{BB962C8B-B14F-4D97-AF65-F5344CB8AC3E}">
        <p14:creationId xmlns:p14="http://schemas.microsoft.com/office/powerpoint/2010/main" val="708737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from a government policy perspective, European’s GDPR has been effective from 2018, requires consumers to explicitly agree to data sharing between firms and also require users to opt-in to behavioral targeting rather than opt out of it. </a:t>
            </a:r>
          </a:p>
          <a:p>
            <a:r>
              <a:rPr lang="en-US" dirty="0"/>
              <a:t>Next, mobile operating systems have recently started providing consumers with an explicit option to opt out of tracking indefinitely. </a:t>
            </a:r>
          </a:p>
          <a:p>
            <a:r>
              <a:rPr lang="en-US" dirty="0"/>
              <a:t>While Apple has been doing this since 2016, Android has recently with their newest Q operating system provides finer controls as to display what applications are granted location and other data permissions and also provides an option to allow location tracking only while using the app. </a:t>
            </a:r>
          </a:p>
          <a:p>
            <a:r>
              <a:rPr lang="en-US" dirty="0"/>
              <a:t>Finally, given the concerns regarding invasive marketing, VPNs have become more popular. With VPNs, consumers have an option to reroute the traffic so as to limit the data flow and stitching capabilities of the data collectors. </a:t>
            </a:r>
          </a:p>
          <a:p>
            <a:endParaRPr lang="en-US" dirty="0"/>
          </a:p>
          <a:p>
            <a:endParaRPr lang="en-US" dirty="0"/>
          </a:p>
        </p:txBody>
      </p:sp>
      <p:sp>
        <p:nvSpPr>
          <p:cNvPr id="4" name="Slide Number Placeholder 3"/>
          <p:cNvSpPr>
            <a:spLocks noGrp="1"/>
          </p:cNvSpPr>
          <p:nvPr>
            <p:ph type="sldNum" sz="quarter" idx="5"/>
          </p:nvPr>
        </p:nvSpPr>
        <p:spPr/>
        <p:txBody>
          <a:bodyPr/>
          <a:lstStyle/>
          <a:p>
            <a:fld id="{8AAA770E-FB50-FF47-AD6F-79B5FA309B3A}" type="slidenum">
              <a:rPr lang="en-US" smtClean="0"/>
              <a:t>5</a:t>
            </a:fld>
            <a:endParaRPr lang="en-US"/>
          </a:p>
        </p:txBody>
      </p:sp>
    </p:spTree>
    <p:extLst>
      <p:ext uri="{BB962C8B-B14F-4D97-AF65-F5344CB8AC3E}">
        <p14:creationId xmlns:p14="http://schemas.microsoft.com/office/powerpoint/2010/main" val="66815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mobile ecosystem’s perspective, these on going efforts primarily focus on limiting the data flow from consumer to the data collector. </a:t>
            </a:r>
          </a:p>
          <a:p>
            <a:r>
              <a:rPr lang="en-US" dirty="0"/>
              <a:t>However, as we have seen the butler role of advertisers is beneficial to the consumers and hence consumers would permit the data collector to track the location data and share them across firms in the hope of getting financial benefits. But this incentivization incurs a cost to the consumers. The cost incurred originates from the risk that a sensitive attribute could be identified or mined by an advertiser with stalker intent. This inferred data was not voluntarily shared by the consumer and is an invasion of their privacy. This arises the necessity to develop techniques to enable advertisers maintain the balance between the butler and stalker roles. In this talk, we will be discussing a technique we developed to strike this balance.</a:t>
            </a:r>
          </a:p>
        </p:txBody>
      </p:sp>
      <p:sp>
        <p:nvSpPr>
          <p:cNvPr id="4" name="Slide Number Placeholder 3"/>
          <p:cNvSpPr>
            <a:spLocks noGrp="1"/>
          </p:cNvSpPr>
          <p:nvPr>
            <p:ph type="sldNum" sz="quarter" idx="5"/>
          </p:nvPr>
        </p:nvSpPr>
        <p:spPr/>
        <p:txBody>
          <a:bodyPr/>
          <a:lstStyle/>
          <a:p>
            <a:fld id="{8AAA770E-FB50-FF47-AD6F-79B5FA309B3A}" type="slidenum">
              <a:rPr lang="en-US" smtClean="0"/>
              <a:t>6</a:t>
            </a:fld>
            <a:endParaRPr lang="en-US"/>
          </a:p>
        </p:txBody>
      </p:sp>
    </p:spTree>
    <p:extLst>
      <p:ext uri="{BB962C8B-B14F-4D97-AF65-F5344CB8AC3E}">
        <p14:creationId xmlns:p14="http://schemas.microsoft.com/office/powerpoint/2010/main" val="282415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to achieve this balance, we aim to answer a series of questions in this work from the perspective of the consumers. </a:t>
            </a:r>
          </a:p>
          <a:p>
            <a:r>
              <a:rPr lang="en-US" dirty="0"/>
              <a:t>First, we aim to understand and quantify the different costs incurred due to the privacy risks associated with multiple types of stalker behaviors.</a:t>
            </a:r>
          </a:p>
          <a:p>
            <a:r>
              <a:rPr lang="en-US" dirty="0"/>
              <a:t>Next, we study and measure the benefit that a consumer gains from sharing the location data. The benefits originate from the advertisers ability to extract relevant behavioral information to incentivize the customers.</a:t>
            </a:r>
          </a:p>
          <a:p>
            <a:r>
              <a:rPr lang="en-US" dirty="0"/>
              <a:t>Finally, following the literature in this area, we make the assumption that the data collector who stores, tracks and shares the location data with advertisers is responsible for maintaining the trade-off between the consumer cost and benefit. We study if there is a reasonable trade-off and propose a framework for the necessary steps to ensure this trade-off. Before we go into the details of the methodology, let us look at the related literature in the privacy area. </a:t>
            </a:r>
          </a:p>
        </p:txBody>
      </p:sp>
      <p:sp>
        <p:nvSpPr>
          <p:cNvPr id="4" name="Slide Number Placeholder 3"/>
          <p:cNvSpPr>
            <a:spLocks noGrp="1"/>
          </p:cNvSpPr>
          <p:nvPr>
            <p:ph type="sldNum" sz="quarter" idx="5"/>
          </p:nvPr>
        </p:nvSpPr>
        <p:spPr/>
        <p:txBody>
          <a:bodyPr/>
          <a:lstStyle/>
          <a:p>
            <a:fld id="{8AAA770E-FB50-FF47-AD6F-79B5FA309B3A}" type="slidenum">
              <a:rPr lang="en-US" smtClean="0"/>
              <a:t>7</a:t>
            </a:fld>
            <a:endParaRPr lang="en-US"/>
          </a:p>
        </p:txBody>
      </p:sp>
    </p:spTree>
    <p:extLst>
      <p:ext uri="{BB962C8B-B14F-4D97-AF65-F5344CB8AC3E}">
        <p14:creationId xmlns:p14="http://schemas.microsoft.com/office/powerpoint/2010/main" val="102599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Literature in consumer privacy falls into four main streams. The first stream focuses on how consumers respond to privacy concerns. These involve works where users were surveyed with privacy intruding questions where the authors find that the willingness to divulge sensitive information depends on other’s willingness to divulge and the ordering of the intrusive questions, their perception towards a privacy setting provided by a platform and opt in or opt out email marketing. </a:t>
            </a:r>
          </a:p>
          <a:p>
            <a:r>
              <a:rPr lang="en-US" dirty="0"/>
              <a:t>The second stream looks at the privacy concerns from a firm perspective and aim to design privacy friendly policies. These works involve optimal design of personalization services where there is heterogeneity between consumer privacy concerns, optimal choice of ad content and inferring geo-similarity network in a privacy friendly manner.</a:t>
            </a:r>
          </a:p>
          <a:p>
            <a:r>
              <a:rPr lang="en-US" dirty="0"/>
              <a:t>The third stream looks at how privacy regulations impact firms. For instance, Miller and Tucker study the effect of state level privacy regulations on a hospital’s likeliness to adopt to the electronic medical records and Goh et al. investigate the Do not Call Registry policy to study the influence of early registered consumers on unregistered consumers.</a:t>
            </a:r>
          </a:p>
          <a:p>
            <a:endParaRPr lang="en-US" dirty="0"/>
          </a:p>
          <a:p>
            <a:pPr marL="228600" indent="-228600">
              <a:buFont typeface="+mj-lt"/>
              <a:buAutoNum type="arabicPeriod"/>
            </a:pPr>
            <a:r>
              <a:rPr lang="en-US" sz="1200" dirty="0" err="1">
                <a:latin typeface="Abadi" panose="020B0604020104020204" pitchFamily="34" charset="0"/>
              </a:rPr>
              <a:t>Acquisti</a:t>
            </a:r>
            <a:r>
              <a:rPr lang="en-US" sz="1200" dirty="0">
                <a:latin typeface="Abadi" panose="020B0604020104020204" pitchFamily="34" charset="0"/>
              </a:rPr>
              <a:t> et al. 2012 : A</a:t>
            </a:r>
            <a:r>
              <a:rPr lang="en-US" dirty="0"/>
              <a:t>uthors find that the willingness to divulge sensitive information depends on other’s willingness to divulge and the ordering of the intrusive questions.</a:t>
            </a:r>
          </a:p>
          <a:p>
            <a:pPr marL="228600" indent="-228600">
              <a:buFont typeface="+mj-lt"/>
              <a:buAutoNum type="arabicPeriod"/>
            </a:pPr>
            <a:r>
              <a:rPr lang="en-US" dirty="0" err="1"/>
              <a:t>Burtch</a:t>
            </a:r>
            <a:r>
              <a:rPr lang="en-US" dirty="0"/>
              <a:t> 2015 : Authors find that reducing access to privacy controls induces a net increase in fund raising. This net increase is a result of two competing influences. Willingness to engage on the platform or the probability to contribute increase and decrease in average contribution. </a:t>
            </a:r>
          </a:p>
          <a:p>
            <a:pPr marL="228600" indent="-228600">
              <a:buFont typeface="+mj-lt"/>
              <a:buAutoNum type="arabicPeriod"/>
            </a:pPr>
            <a:r>
              <a:rPr lang="en-US" dirty="0"/>
              <a:t>Kumar 2014 : Effect of marketing intensity on customer opt in and opt out time and methods to extend opt out time by allocation marketing resources  efficiently. Develop a method to predict opt out time by jointly modeling opt in time (purchase to opt in time) and opt out time (opt in and opt out time)and average transaction amount. </a:t>
            </a:r>
          </a:p>
          <a:p>
            <a:pPr marL="228600" indent="-228600">
              <a:buFont typeface="+mj-lt"/>
              <a:buAutoNum type="arabicPeriod"/>
            </a:pPr>
            <a:r>
              <a:rPr lang="en-US" dirty="0" err="1"/>
              <a:t>Chellapa</a:t>
            </a:r>
            <a:r>
              <a:rPr lang="en-US" dirty="0"/>
              <a:t> and </a:t>
            </a:r>
            <a:r>
              <a:rPr lang="en-US" dirty="0" err="1"/>
              <a:t>Shivendu</a:t>
            </a:r>
            <a:r>
              <a:rPr lang="en-US" dirty="0"/>
              <a:t> 2010 : When and to what type of customers do firms offer fixed, variable levels of personalization and monetary transfers. This is answered based on the Marginal Value of Information to a firm. If MVI is low, then no coupons are offered. What markets do they capture with these strategies? </a:t>
            </a:r>
          </a:p>
          <a:p>
            <a:pPr marL="228600" indent="-228600">
              <a:buFont typeface="+mj-lt"/>
              <a:buAutoNum type="arabicPeriod"/>
            </a:pPr>
            <a:r>
              <a:rPr lang="en-US" dirty="0" err="1"/>
              <a:t>Gardete</a:t>
            </a:r>
            <a:r>
              <a:rPr lang="en-US" dirty="0"/>
              <a:t> and Bart 2018 : In a sender and receiver setting, communication between them to persuade an action is only influential if the sender is not very well informed about the receiver’s preferences. Ignorance provides senders with commitment power to not indulge to receiver’s preferences. </a:t>
            </a:r>
          </a:p>
          <a:p>
            <a:pPr marL="228600" indent="-228600">
              <a:buFont typeface="+mj-lt"/>
              <a:buAutoNum type="arabicPeriod"/>
            </a:pPr>
            <a:r>
              <a:rPr lang="en-US" sz="1200" dirty="0">
                <a:latin typeface="Abadi" panose="020B0604020104020204" pitchFamily="34" charset="0"/>
              </a:rPr>
              <a:t>Casadesus-</a:t>
            </a:r>
            <a:r>
              <a:rPr lang="en-US" sz="1200" dirty="0" err="1">
                <a:latin typeface="Abadi" panose="020B0604020104020204" pitchFamily="34" charset="0"/>
              </a:rPr>
              <a:t>Masanell</a:t>
            </a:r>
            <a:r>
              <a:rPr lang="en-US" sz="1200" dirty="0">
                <a:latin typeface="Abadi" panose="020B0604020104020204" pitchFamily="34" charset="0"/>
              </a:rPr>
              <a:t> and </a:t>
            </a:r>
            <a:r>
              <a:rPr lang="en-US" sz="1200" dirty="0" err="1">
                <a:latin typeface="Abadi" panose="020B0604020104020204" pitchFamily="34" charset="0"/>
              </a:rPr>
              <a:t>Hervas-Drane</a:t>
            </a:r>
            <a:r>
              <a:rPr lang="en-US" sz="1200" dirty="0">
                <a:latin typeface="Abadi" panose="020B0604020104020204" pitchFamily="34" charset="0"/>
              </a:rPr>
              <a:t> 2015 : Setting firms set prices and disclosure levels for consumer information. Consumers observe both before deciding which firm to choose and what information to share. How does competition affect these firms service offerings? Competition drives provision of services with low level of disclosure. Competition ensures services with high level of disclosure to subsidize consumers. </a:t>
            </a:r>
          </a:p>
          <a:p>
            <a:pPr marL="228600" indent="-228600">
              <a:buFont typeface="+mj-lt"/>
              <a:buAutoNum type="arabicPeriod"/>
            </a:pPr>
            <a:r>
              <a:rPr lang="en-US" sz="1200" dirty="0">
                <a:latin typeface="Abadi" panose="020B0604020104020204" pitchFamily="34" charset="0"/>
              </a:rPr>
              <a:t>Miller and Tucker 2017 : State level privacy protection reduces network benefits of hospitals. In states without privacy protection, adoption of EMR by a hospital increases probability of a neighboring hospital’s adoption. </a:t>
            </a:r>
          </a:p>
        </p:txBody>
      </p:sp>
      <p:sp>
        <p:nvSpPr>
          <p:cNvPr id="4" name="Slide Number Placeholder 3"/>
          <p:cNvSpPr>
            <a:spLocks noGrp="1"/>
          </p:cNvSpPr>
          <p:nvPr>
            <p:ph type="sldNum" sz="quarter" idx="5"/>
          </p:nvPr>
        </p:nvSpPr>
        <p:spPr/>
        <p:txBody>
          <a:bodyPr/>
          <a:lstStyle/>
          <a:p>
            <a:fld id="{8AAA770E-FB50-FF47-AD6F-79B5FA309B3A}" type="slidenum">
              <a:rPr lang="en-US" smtClean="0"/>
              <a:t>8</a:t>
            </a:fld>
            <a:endParaRPr lang="en-US"/>
          </a:p>
        </p:txBody>
      </p:sp>
    </p:spTree>
    <p:extLst>
      <p:ext uri="{BB962C8B-B14F-4D97-AF65-F5344CB8AC3E}">
        <p14:creationId xmlns:p14="http://schemas.microsoft.com/office/powerpoint/2010/main" val="232642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stream and the stream that is most relevant to our work is method focused. Here the broad agenda is to transform the collected data so as to reduce privacy concerns. In this literature, the stalker is referred to as privacy attacker/adversary or any entity with malicious intent who wants to invade consumer privacy. This can be broken down into the types based on the assumptions made in developing the techniques. The first are syntactic models where the premise is that the entity performing the transformation knows the type of attacks that a stalker is going to perform on the shared data and accordingly transforms the data to curtail that specific attack. The seminal work in this area aimed at columnar data was the concept of k-anonymity which would ensure that given a column, there would be at least k records which take the same value. This would ensure that a record is not completely identified if a stalker has some background knowledge. Studies have shown that k-anonymity was NP hard. Variations of the concept of k-anonymity and heuristics to approximate k-anonymity were proposed. All of these methods aim to transform the data to prevent reidentification risk of consumers. However, k-anonymity is susceptible to sensitive attribute inference with some background knowledge that is if a stalker aims to only infer a particular column of a user. l-diversity was introduced to address some of these concerns. In 2008, this concept was extended to location data where the idea was that given a location of a user, there would be at least k records in the delta neighborhood of that location making the user who has visited that location indistinguishable. There have been variations of </a:t>
            </a:r>
            <a:r>
              <a:rPr lang="en-US" dirty="0" err="1"/>
              <a:t>k,delta</a:t>
            </a:r>
            <a:r>
              <a:rPr lang="en-US" dirty="0"/>
              <a:t> proposed for location data. More recently, research has focused on quantifying the risk given a stalker type and have developed techniques such as suppressing or splitting consumer trajectories to reduce the risk while ensuring that the transformed data is still useable for advertisers. </a:t>
            </a:r>
          </a:p>
          <a:p>
            <a:r>
              <a:rPr lang="en-US" dirty="0"/>
              <a:t>The second type of models are based of the concept of differential privacy proposed by </a:t>
            </a:r>
            <a:r>
              <a:rPr lang="en-US" dirty="0" err="1"/>
              <a:t>Dwork</a:t>
            </a:r>
            <a:r>
              <a:rPr lang="en-US" dirty="0"/>
              <a:t> in 2009. Differentially private algorithms guarantee that an entity would make the same inference from the shared data whether or not the individual is included in the data or not. Since it does not limit itself to a specific type of attack, it has a much stronger privacy notion than the syntactic models. Earlier when the differentially private algorithms were developed, they were mainly aimed at answering queries in a private way rather than publishing or sharing the data to an entity. More recently, there have been techniques proposed to reconstruct synthetic trajectories from a series of queries. However owing to this stronger notion, the techniques developed only aim to preserve aggregate summaries of the sample such as counts or distance distributions of individuals and thus largely limit the practical utility at a consumer level. Also, the current differential privacy techniques developed for location data were shown to add too much noise to meet the stronger notion of privacy in a recent work. In our problem setting, since we work with consumers that have opted in for behavioral targeting explicitly, we take the syntactic model route which are more likely to result in higher data utility than the other counterpart. We now discuss the differences of our proposed framework from the current literature.  </a:t>
            </a:r>
          </a:p>
        </p:txBody>
      </p:sp>
      <p:sp>
        <p:nvSpPr>
          <p:cNvPr id="4" name="Slide Number Placeholder 3"/>
          <p:cNvSpPr>
            <a:spLocks noGrp="1"/>
          </p:cNvSpPr>
          <p:nvPr>
            <p:ph type="sldNum" sz="quarter" idx="5"/>
          </p:nvPr>
        </p:nvSpPr>
        <p:spPr/>
        <p:txBody>
          <a:bodyPr/>
          <a:lstStyle/>
          <a:p>
            <a:fld id="{8AAA770E-FB50-FF47-AD6F-79B5FA309B3A}" type="slidenum">
              <a:rPr lang="en-US" smtClean="0"/>
              <a:t>9</a:t>
            </a:fld>
            <a:endParaRPr lang="en-US"/>
          </a:p>
        </p:txBody>
      </p:sp>
    </p:spTree>
    <p:extLst>
      <p:ext uri="{BB962C8B-B14F-4D97-AF65-F5344CB8AC3E}">
        <p14:creationId xmlns:p14="http://schemas.microsoft.com/office/powerpoint/2010/main" val="81912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1BC32-1DD0-488E-8BCF-310412B91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2EA228-9478-4E4F-8C9D-9E443E9676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37CED7-F4DE-4230-8FB9-531BAF3879F4}"/>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5" name="Footer Placeholder 4">
            <a:extLst>
              <a:ext uri="{FF2B5EF4-FFF2-40B4-BE49-F238E27FC236}">
                <a16:creationId xmlns:a16="http://schemas.microsoft.com/office/drawing/2014/main" id="{2CA2D583-EC37-4147-8159-11AAFC2FD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592C-03CC-4CAD-8F72-B2DF9F4543AC}"/>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7841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C71D6-5688-4593-9556-3892795F9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39A9A-FDD5-4BE3-AD16-B421B46009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335C2-C7C6-42A3-B93B-7E37FC72B8E8}"/>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5" name="Footer Placeholder 4">
            <a:extLst>
              <a:ext uri="{FF2B5EF4-FFF2-40B4-BE49-F238E27FC236}">
                <a16:creationId xmlns:a16="http://schemas.microsoft.com/office/drawing/2014/main" id="{E24E24F7-A3DD-4F19-B3BB-F34399A41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D3D39-CC9C-4917-AD69-B259E530E78C}"/>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223346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1EEE7-7B67-40DE-BA21-97D3B49EB7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E63458-E456-4053-851F-2E5B22D9F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8AA23-5710-49BC-98AE-39E4FC91C4E8}"/>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5" name="Footer Placeholder 4">
            <a:extLst>
              <a:ext uri="{FF2B5EF4-FFF2-40B4-BE49-F238E27FC236}">
                <a16:creationId xmlns:a16="http://schemas.microsoft.com/office/drawing/2014/main" id="{85220EA5-15E4-47A8-825F-925E74108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CC7EB-13A3-4859-9D47-DA36D698B284}"/>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3507692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F128-E20C-4500-BC8B-774A1B3415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4BD73-B023-4C47-9279-287C5B13A3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4E47F-B1A0-441A-8B26-8096663AB6A6}"/>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5" name="Footer Placeholder 4">
            <a:extLst>
              <a:ext uri="{FF2B5EF4-FFF2-40B4-BE49-F238E27FC236}">
                <a16:creationId xmlns:a16="http://schemas.microsoft.com/office/drawing/2014/main" id="{B4C33CD2-3413-4824-8B64-596F19610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D2EB1-A1B4-4348-BD1B-A9478A53A358}"/>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242351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FF10-B1CA-4BCA-900C-00D98103E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4276EE-353D-437D-8752-355E11D3B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8BDDFE-011C-4B7C-8FF4-814A7E14663B}"/>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5" name="Footer Placeholder 4">
            <a:extLst>
              <a:ext uri="{FF2B5EF4-FFF2-40B4-BE49-F238E27FC236}">
                <a16:creationId xmlns:a16="http://schemas.microsoft.com/office/drawing/2014/main" id="{66240014-C35A-431D-81CE-6A8CEFA3B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74B9E-21C8-4845-B341-02DCA3BEDBD9}"/>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392891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0FBB-F3E0-4346-967C-149676F8E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400DBC-A139-4383-AF9D-C5BD58C7A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CEF889-CA3C-4EEE-BFA2-7C516632EB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2915B-A2BB-4361-9B52-D1E1DCE48DA4}"/>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6" name="Footer Placeholder 5">
            <a:extLst>
              <a:ext uri="{FF2B5EF4-FFF2-40B4-BE49-F238E27FC236}">
                <a16:creationId xmlns:a16="http://schemas.microsoft.com/office/drawing/2014/main" id="{E2AD90B1-0782-4835-924A-5B1C07721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57D69F-C83C-4F5A-ADD6-9F23C3E91279}"/>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35015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6328-DBEA-4D3A-B358-85517A13A6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83477C-1033-4077-9D15-46F287A26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DD623-2B4D-4B3D-A9A9-4CE2F9FCB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6AE6BE-AE71-4975-B649-0FE4AE661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9308A1-6FB0-41C3-8B0F-D161590A4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AF2676-8891-41B0-887E-BFF49574338B}"/>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8" name="Footer Placeholder 7">
            <a:extLst>
              <a:ext uri="{FF2B5EF4-FFF2-40B4-BE49-F238E27FC236}">
                <a16:creationId xmlns:a16="http://schemas.microsoft.com/office/drawing/2014/main" id="{2DBF0775-AFB3-4EA0-B83B-9713E2187B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B78E94-8F26-4E79-83A2-17F72E48DB7F}"/>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342083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908DA-8178-4775-9067-830C4DD20E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8A5324-6410-4F1A-88AD-0F574B94988F}"/>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4" name="Footer Placeholder 3">
            <a:extLst>
              <a:ext uri="{FF2B5EF4-FFF2-40B4-BE49-F238E27FC236}">
                <a16:creationId xmlns:a16="http://schemas.microsoft.com/office/drawing/2014/main" id="{3B0FE0A4-9B16-42EC-A6FA-6F2E7E8E76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86A1E-8BAB-4AAB-96A4-66F780A75F03}"/>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157523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08CAB-F085-444D-A4FB-0C57FCFC0E7A}"/>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3" name="Footer Placeholder 2">
            <a:extLst>
              <a:ext uri="{FF2B5EF4-FFF2-40B4-BE49-F238E27FC236}">
                <a16:creationId xmlns:a16="http://schemas.microsoft.com/office/drawing/2014/main" id="{B43418FF-4586-4385-BABC-42C289ABA0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A0EAB1-71C0-4C0A-8977-B9ACAEE4802E}"/>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54209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9DA8-C7EF-4A73-986A-5DCB58DD6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D185A0-0C9E-446F-BD96-1D169E375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BDEA5-A2C5-4CA4-9D86-A818B3F8F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0DFBD-DF05-47C3-A659-AF47EA144C8F}"/>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6" name="Footer Placeholder 5">
            <a:extLst>
              <a:ext uri="{FF2B5EF4-FFF2-40B4-BE49-F238E27FC236}">
                <a16:creationId xmlns:a16="http://schemas.microsoft.com/office/drawing/2014/main" id="{009A1764-8C6D-4AE1-97E7-EC1EAD17A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1D0E6-3151-4CAD-968B-B93BAD270D2F}"/>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297768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225A-222E-4916-8074-1CB32B577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27558C-DE14-4A46-A048-7DEEBA21F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F4E764-0F4A-41C0-801D-117FD0A1E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39BCE-C311-4FC3-AF7F-39911475FAC8}"/>
              </a:ext>
            </a:extLst>
          </p:cNvPr>
          <p:cNvSpPr>
            <a:spLocks noGrp="1"/>
          </p:cNvSpPr>
          <p:nvPr>
            <p:ph type="dt" sz="half" idx="10"/>
          </p:nvPr>
        </p:nvSpPr>
        <p:spPr/>
        <p:txBody>
          <a:bodyPr/>
          <a:lstStyle/>
          <a:p>
            <a:fld id="{92192329-439F-46B4-9307-F2A7B5B97C06}" type="datetimeFigureOut">
              <a:rPr lang="en-US" smtClean="0"/>
              <a:t>9/8/2019</a:t>
            </a:fld>
            <a:endParaRPr lang="en-US"/>
          </a:p>
        </p:txBody>
      </p:sp>
      <p:sp>
        <p:nvSpPr>
          <p:cNvPr id="6" name="Footer Placeholder 5">
            <a:extLst>
              <a:ext uri="{FF2B5EF4-FFF2-40B4-BE49-F238E27FC236}">
                <a16:creationId xmlns:a16="http://schemas.microsoft.com/office/drawing/2014/main" id="{E24E0DC8-6547-4D3C-9619-D5F484EC4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6F240-9860-4F73-89D2-F99ACEDFF7FB}"/>
              </a:ext>
            </a:extLst>
          </p:cNvPr>
          <p:cNvSpPr>
            <a:spLocks noGrp="1"/>
          </p:cNvSpPr>
          <p:nvPr>
            <p:ph type="sldNum" sz="quarter" idx="12"/>
          </p:nvPr>
        </p:nvSpPr>
        <p:spPr/>
        <p:txBody>
          <a:bodyPr/>
          <a:lstStyle/>
          <a:p>
            <a:fld id="{B25D436C-A26A-406E-AC5A-5F99E572C30C}" type="slidenum">
              <a:rPr lang="en-US" smtClean="0"/>
              <a:t>‹#›</a:t>
            </a:fld>
            <a:endParaRPr lang="en-US"/>
          </a:p>
        </p:txBody>
      </p:sp>
    </p:spTree>
    <p:extLst>
      <p:ext uri="{BB962C8B-B14F-4D97-AF65-F5344CB8AC3E}">
        <p14:creationId xmlns:p14="http://schemas.microsoft.com/office/powerpoint/2010/main" val="6474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7F85D-3014-482E-9C9E-CCBAC98B5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80DC6-B9E0-41B7-96A2-9F9BB7632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B016E-7CF6-41AD-9632-7BBC934F7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92329-439F-46B4-9307-F2A7B5B97C06}" type="datetimeFigureOut">
              <a:rPr lang="en-US" smtClean="0"/>
              <a:t>9/8/2019</a:t>
            </a:fld>
            <a:endParaRPr lang="en-US"/>
          </a:p>
        </p:txBody>
      </p:sp>
      <p:sp>
        <p:nvSpPr>
          <p:cNvPr id="5" name="Footer Placeholder 4">
            <a:extLst>
              <a:ext uri="{FF2B5EF4-FFF2-40B4-BE49-F238E27FC236}">
                <a16:creationId xmlns:a16="http://schemas.microsoft.com/office/drawing/2014/main" id="{AEF58BBA-08E6-4CC3-93B4-A2FE6ACB4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4803DD-E503-4622-ABC8-C069356F3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D436C-A26A-406E-AC5A-5F99E572C30C}" type="slidenum">
              <a:rPr lang="en-US" smtClean="0"/>
              <a:t>‹#›</a:t>
            </a:fld>
            <a:endParaRPr lang="en-US"/>
          </a:p>
        </p:txBody>
      </p:sp>
    </p:spTree>
    <p:extLst>
      <p:ext uri="{BB962C8B-B14F-4D97-AF65-F5344CB8AC3E}">
        <p14:creationId xmlns:p14="http://schemas.microsoft.com/office/powerpoint/2010/main" val="3152607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123B-7CCC-4F19-BFE8-F6D1594DB4F9}"/>
              </a:ext>
            </a:extLst>
          </p:cNvPr>
          <p:cNvSpPr>
            <a:spLocks noGrp="1"/>
          </p:cNvSpPr>
          <p:nvPr>
            <p:ph type="ctrTitle"/>
          </p:nvPr>
        </p:nvSpPr>
        <p:spPr>
          <a:xfrm>
            <a:off x="761999" y="1093573"/>
            <a:ext cx="10668000" cy="2446638"/>
          </a:xfrm>
        </p:spPr>
        <p:txBody>
          <a:bodyPr>
            <a:noAutofit/>
          </a:bodyPr>
          <a:lstStyle/>
          <a:p>
            <a:r>
              <a:rPr lang="en-US" sz="4400" dirty="0">
                <a:latin typeface="Abadi" panose="020B0604020104020204" pitchFamily="34" charset="0"/>
              </a:rPr>
              <a:t>Perils of Location Tracking? </a:t>
            </a:r>
            <a:br>
              <a:rPr lang="en-US" sz="4400" dirty="0">
                <a:latin typeface="Abadi" panose="020B0604020104020204" pitchFamily="34" charset="0"/>
              </a:rPr>
            </a:br>
            <a:r>
              <a:rPr lang="en-US" sz="4400" dirty="0">
                <a:latin typeface="Abadi" panose="020B0604020104020204" pitchFamily="34" charset="0"/>
              </a:rPr>
              <a:t>Personalized and Interpretable Privacy Preservation in Consumer Mobile Trajectories</a:t>
            </a:r>
          </a:p>
        </p:txBody>
      </p:sp>
      <p:sp>
        <p:nvSpPr>
          <p:cNvPr id="6" name="TextBox 5">
            <a:extLst>
              <a:ext uri="{FF2B5EF4-FFF2-40B4-BE49-F238E27FC236}">
                <a16:creationId xmlns:a16="http://schemas.microsoft.com/office/drawing/2014/main" id="{CDA27572-E7C0-481F-B1CF-73EEE6BE4FBB}"/>
              </a:ext>
            </a:extLst>
          </p:cNvPr>
          <p:cNvSpPr txBox="1"/>
          <p:nvPr/>
        </p:nvSpPr>
        <p:spPr>
          <a:xfrm>
            <a:off x="4199237" y="3663779"/>
            <a:ext cx="4003589" cy="923330"/>
          </a:xfrm>
          <a:prstGeom prst="rect">
            <a:avLst/>
          </a:prstGeom>
          <a:noFill/>
        </p:spPr>
        <p:txBody>
          <a:bodyPr wrap="square" rtlCol="0">
            <a:spAutoFit/>
          </a:bodyPr>
          <a:lstStyle/>
          <a:p>
            <a:pPr algn="ctr"/>
            <a:r>
              <a:rPr lang="en-US">
                <a:latin typeface="Abadi" panose="020B0604020104020204" pitchFamily="34" charset="0"/>
              </a:rPr>
              <a:t>Meghanath M Y</a:t>
            </a:r>
          </a:p>
          <a:p>
            <a:pPr algn="ctr"/>
            <a:r>
              <a:rPr lang="en-US">
                <a:latin typeface="Abadi" panose="020B0604020104020204" pitchFamily="34" charset="0"/>
              </a:rPr>
              <a:t>Heinz Second Paper Presentation</a:t>
            </a:r>
          </a:p>
          <a:p>
            <a:pPr algn="ctr"/>
            <a:r>
              <a:rPr lang="en-US">
                <a:latin typeface="Abadi" panose="020B0604020104020204" pitchFamily="34" charset="0"/>
              </a:rPr>
              <a:t>September 13</a:t>
            </a:r>
            <a:r>
              <a:rPr lang="en-US" baseline="30000">
                <a:latin typeface="Abadi" panose="020B0604020104020204" pitchFamily="34" charset="0"/>
              </a:rPr>
              <a:t>th</a:t>
            </a:r>
            <a:r>
              <a:rPr lang="en-US">
                <a:latin typeface="Abadi" panose="020B0604020104020204" pitchFamily="34" charset="0"/>
              </a:rPr>
              <a:t>, 2019</a:t>
            </a:r>
            <a:endParaRPr lang="en-US" dirty="0">
              <a:latin typeface="Abadi" panose="020B0604020104020204" pitchFamily="34" charset="0"/>
            </a:endParaRPr>
          </a:p>
        </p:txBody>
      </p:sp>
      <p:sp>
        <p:nvSpPr>
          <p:cNvPr id="7" name="TextBox 6">
            <a:extLst>
              <a:ext uri="{FF2B5EF4-FFF2-40B4-BE49-F238E27FC236}">
                <a16:creationId xmlns:a16="http://schemas.microsoft.com/office/drawing/2014/main" id="{1A0D251A-9237-4D7C-9361-F7BE3BE94393}"/>
              </a:ext>
            </a:extLst>
          </p:cNvPr>
          <p:cNvSpPr txBox="1"/>
          <p:nvPr/>
        </p:nvSpPr>
        <p:spPr>
          <a:xfrm>
            <a:off x="150919" y="5156940"/>
            <a:ext cx="12357717" cy="1477328"/>
          </a:xfrm>
          <a:prstGeom prst="rect">
            <a:avLst/>
          </a:prstGeom>
          <a:noFill/>
        </p:spPr>
        <p:txBody>
          <a:bodyPr wrap="square" rtlCol="0">
            <a:spAutoFit/>
          </a:bodyPr>
          <a:lstStyle/>
          <a:p>
            <a:r>
              <a:rPr lang="en-US" dirty="0">
                <a:latin typeface="Abadi" panose="020B0604020104020204" pitchFamily="34" charset="0"/>
              </a:rPr>
              <a:t>Committee Members</a:t>
            </a:r>
          </a:p>
          <a:p>
            <a:r>
              <a:rPr lang="en-US" dirty="0">
                <a:latin typeface="Abadi" panose="020B0604020104020204" pitchFamily="34" charset="0"/>
              </a:rPr>
              <a:t>Beibei Li (Associate Professor, Anna Loomis McCandless Chair, Heinz, CMU)</a:t>
            </a:r>
          </a:p>
          <a:p>
            <a:r>
              <a:rPr lang="en-US" dirty="0" err="1">
                <a:latin typeface="Abadi" panose="020B0604020104020204" pitchFamily="34" charset="0"/>
              </a:rPr>
              <a:t>Anindya</a:t>
            </a:r>
            <a:r>
              <a:rPr lang="en-US" dirty="0">
                <a:latin typeface="Abadi" panose="020B0604020104020204" pitchFamily="34" charset="0"/>
              </a:rPr>
              <a:t> Ghose (Heinz Riehl Chair Professor of Technology, Operations and Statistics, Professor of Marketing, NYU Stern)</a:t>
            </a:r>
          </a:p>
          <a:p>
            <a:r>
              <a:rPr lang="en-US" dirty="0">
                <a:latin typeface="Abadi" panose="020B0604020104020204" pitchFamily="34" charset="0"/>
              </a:rPr>
              <a:t>Natasha Zhang </a:t>
            </a:r>
            <a:r>
              <a:rPr lang="en-US" dirty="0" err="1">
                <a:latin typeface="Abadi" panose="020B0604020104020204" pitchFamily="34" charset="0"/>
              </a:rPr>
              <a:t>Foutz</a:t>
            </a:r>
            <a:r>
              <a:rPr lang="en-US" dirty="0">
                <a:latin typeface="Abadi" panose="020B0604020104020204" pitchFamily="34" charset="0"/>
              </a:rPr>
              <a:t> (Associate Professor of Commerce, University of Virginia, School of Commerce)</a:t>
            </a:r>
          </a:p>
          <a:p>
            <a:r>
              <a:rPr lang="en-US" dirty="0">
                <a:latin typeface="Abadi" panose="020B0604020104020204" pitchFamily="34" charset="0"/>
              </a:rPr>
              <a:t>Alessandro </a:t>
            </a:r>
            <a:r>
              <a:rPr lang="en-US" dirty="0" err="1">
                <a:latin typeface="Abadi" panose="020B0604020104020204" pitchFamily="34" charset="0"/>
              </a:rPr>
              <a:t>Acquisti</a:t>
            </a:r>
            <a:r>
              <a:rPr lang="en-US" dirty="0">
                <a:latin typeface="Abadi" panose="020B0604020104020204" pitchFamily="34" charset="0"/>
              </a:rPr>
              <a:t> (Professor of Information Technology and Public Policy, Heinz, CMU)</a:t>
            </a:r>
          </a:p>
        </p:txBody>
      </p:sp>
    </p:spTree>
    <p:extLst>
      <p:ext uri="{BB962C8B-B14F-4D97-AF65-F5344CB8AC3E}">
        <p14:creationId xmlns:p14="http://schemas.microsoft.com/office/powerpoint/2010/main" val="237717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Contributions</a:t>
            </a:r>
          </a:p>
        </p:txBody>
      </p:sp>
      <p:sp>
        <p:nvSpPr>
          <p:cNvPr id="4" name="TextBox 3">
            <a:extLst>
              <a:ext uri="{FF2B5EF4-FFF2-40B4-BE49-F238E27FC236}">
                <a16:creationId xmlns:a16="http://schemas.microsoft.com/office/drawing/2014/main" id="{8FDE6615-D640-403C-A831-7360185579B6}"/>
              </a:ext>
            </a:extLst>
          </p:cNvPr>
          <p:cNvSpPr txBox="1"/>
          <p:nvPr/>
        </p:nvSpPr>
        <p:spPr>
          <a:xfrm>
            <a:off x="585447" y="1416263"/>
            <a:ext cx="11480926" cy="4154984"/>
          </a:xfrm>
          <a:prstGeom prst="rect">
            <a:avLst/>
          </a:prstGeom>
          <a:noFill/>
        </p:spPr>
        <p:txBody>
          <a:bodyPr wrap="square" rtlCol="0">
            <a:spAutoFit/>
          </a:bodyPr>
          <a:lstStyle/>
          <a:p>
            <a:pPr marL="457200" indent="-457200">
              <a:buFont typeface="+mj-lt"/>
              <a:buAutoNum type="arabicPeriod"/>
            </a:pPr>
            <a:r>
              <a:rPr lang="en-US" sz="3200" dirty="0">
                <a:latin typeface="Abadi" panose="020B0604020104020204" pitchFamily="34" charset="0"/>
              </a:rPr>
              <a:t>Consumer level cost and benefit measurement. </a:t>
            </a:r>
          </a:p>
          <a:p>
            <a:pPr marL="1371600" lvl="2" indent="-457200">
              <a:buFont typeface="Arial" panose="020B0604020202020204" pitchFamily="34" charset="0"/>
              <a:buChar char="•"/>
            </a:pPr>
            <a:r>
              <a:rPr lang="en-US" sz="2800" dirty="0">
                <a:latin typeface="Abadi" panose="020B0604020104020204" pitchFamily="34" charset="0"/>
              </a:rPr>
              <a:t>Prior works study these at a sample level. </a:t>
            </a:r>
          </a:p>
          <a:p>
            <a:pPr marL="1371600" lvl="2" indent="-457200">
              <a:buFont typeface="Arial" panose="020B0604020202020204" pitchFamily="34" charset="0"/>
              <a:buChar char="•"/>
            </a:pPr>
            <a:r>
              <a:rPr lang="en-US" sz="2800" dirty="0">
                <a:latin typeface="Abadi" panose="020B0604020104020204" pitchFamily="34" charset="0"/>
              </a:rPr>
              <a:t>Benefit not tied to a business objective.</a:t>
            </a:r>
          </a:p>
          <a:p>
            <a:pPr marL="457200" indent="-457200">
              <a:buFont typeface="+mj-lt"/>
              <a:buAutoNum type="arabicPeriod"/>
            </a:pPr>
            <a:r>
              <a:rPr lang="en-US" sz="3200" dirty="0">
                <a:latin typeface="Abadi" panose="020B0604020104020204" pitchFamily="34" charset="0"/>
              </a:rPr>
              <a:t>Multiple interpretable options to balance cost and benefit.</a:t>
            </a:r>
          </a:p>
          <a:p>
            <a:pPr marL="1371600" lvl="2" indent="-457200">
              <a:buFont typeface="Arial" panose="020B0604020202020204" pitchFamily="34" charset="0"/>
              <a:buChar char="•"/>
            </a:pPr>
            <a:r>
              <a:rPr lang="en-US" sz="2800" dirty="0">
                <a:latin typeface="Abadi" panose="020B0604020104020204" pitchFamily="34" charset="0"/>
              </a:rPr>
              <a:t>Earlier works provide limited transparency on the transformation.</a:t>
            </a:r>
          </a:p>
          <a:p>
            <a:pPr marL="1371600" lvl="2" indent="-457200">
              <a:buFont typeface="Arial" panose="020B0604020202020204" pitchFamily="34" charset="0"/>
              <a:buChar char="•"/>
            </a:pPr>
            <a:r>
              <a:rPr lang="en-US" sz="2800" dirty="0">
                <a:latin typeface="Abadi" panose="020B0604020104020204" pitchFamily="34" charset="0"/>
              </a:rPr>
              <a:t>Require multiple user inputs.</a:t>
            </a:r>
          </a:p>
          <a:p>
            <a:pPr marL="457200" indent="-457200">
              <a:buFont typeface="+mj-lt"/>
              <a:buAutoNum type="arabicPeriod"/>
            </a:pPr>
            <a:r>
              <a:rPr lang="en-US" sz="3200" dirty="0">
                <a:latin typeface="Abadi" panose="020B0604020104020204" pitchFamily="34" charset="0"/>
              </a:rPr>
              <a:t>Validate on detailed consumer data.</a:t>
            </a:r>
          </a:p>
          <a:p>
            <a:pPr marL="1371600" lvl="2" indent="-457200">
              <a:buFont typeface="Arial" panose="020B0604020202020204" pitchFamily="34" charset="0"/>
              <a:buChar char="•"/>
            </a:pPr>
            <a:r>
              <a:rPr lang="en-US" sz="2800" dirty="0">
                <a:latin typeface="Abadi" panose="020B0604020104020204" pitchFamily="34" charset="0"/>
              </a:rPr>
              <a:t>Prior literature evaluated on simulated data.</a:t>
            </a:r>
          </a:p>
          <a:p>
            <a:pPr marL="1371600" lvl="2" indent="-457200">
              <a:buFont typeface="Arial" panose="020B0604020202020204" pitchFamily="34" charset="0"/>
              <a:buChar char="•"/>
            </a:pPr>
            <a:r>
              <a:rPr lang="en-US" sz="2800" dirty="0">
                <a:latin typeface="Abadi" panose="020B0604020104020204" pitchFamily="34" charset="0"/>
              </a:rPr>
              <a:t>Taxi records, social network check-ins, call logs. </a:t>
            </a:r>
          </a:p>
        </p:txBody>
      </p:sp>
    </p:spTree>
    <p:extLst>
      <p:ext uri="{BB962C8B-B14F-4D97-AF65-F5344CB8AC3E}">
        <p14:creationId xmlns:p14="http://schemas.microsoft.com/office/powerpoint/2010/main" val="177628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01943" y="98574"/>
            <a:ext cx="11988114" cy="1013534"/>
          </a:xfrm>
        </p:spPr>
        <p:txBody>
          <a:bodyPr/>
          <a:lstStyle/>
          <a:p>
            <a:r>
              <a:rPr lang="en-US" dirty="0">
                <a:latin typeface="Abadi" panose="020B0604020104020204" pitchFamily="34" charset="0"/>
              </a:rPr>
              <a:t>Proposed framework</a:t>
            </a:r>
          </a:p>
        </p:txBody>
      </p:sp>
      <p:sp>
        <p:nvSpPr>
          <p:cNvPr id="4" name="TextBox 3">
            <a:extLst>
              <a:ext uri="{FF2B5EF4-FFF2-40B4-BE49-F238E27FC236}">
                <a16:creationId xmlns:a16="http://schemas.microsoft.com/office/drawing/2014/main" id="{A3B23E56-E7A6-44CE-AFC8-01DEFF8E0477}"/>
              </a:ext>
            </a:extLst>
          </p:cNvPr>
          <p:cNvSpPr txBox="1"/>
          <p:nvPr/>
        </p:nvSpPr>
        <p:spPr>
          <a:xfrm>
            <a:off x="1009957" y="1443841"/>
            <a:ext cx="10366711" cy="3970318"/>
          </a:xfrm>
          <a:prstGeom prst="rect">
            <a:avLst/>
          </a:prstGeom>
          <a:noFill/>
        </p:spPr>
        <p:txBody>
          <a:bodyPr wrap="square" rtlCol="0">
            <a:spAutoFit/>
          </a:bodyPr>
          <a:lstStyle/>
          <a:p>
            <a:pPr marL="342900" indent="-342900">
              <a:buFont typeface="+mj-lt"/>
              <a:buAutoNum type="arabicPeriod"/>
            </a:pPr>
            <a:r>
              <a:rPr lang="en-US" sz="2800" dirty="0">
                <a:latin typeface="Abadi" panose="020B0604020104020204" pitchFamily="34" charset="0"/>
              </a:rPr>
              <a:t>Consumer Cost Quantification</a:t>
            </a:r>
          </a:p>
          <a:p>
            <a:pPr marL="800100" lvl="1" indent="-342900">
              <a:buFont typeface="Arial" panose="020B0604020202020204" pitchFamily="34" charset="0"/>
              <a:buChar char="•"/>
            </a:pPr>
            <a:r>
              <a:rPr lang="en-US" sz="2400" dirty="0">
                <a:latin typeface="Abadi" panose="020B0604020104020204" pitchFamily="34" charset="0"/>
              </a:rPr>
              <a:t>Quantify cost associated for each consumer due to stalkers.</a:t>
            </a:r>
          </a:p>
          <a:p>
            <a:pPr marL="800100" lvl="1" indent="-342900">
              <a:buFont typeface="Arial" panose="020B0604020202020204" pitchFamily="34" charset="0"/>
              <a:buChar char="•"/>
            </a:pPr>
            <a:r>
              <a:rPr lang="en-US" sz="2400" dirty="0">
                <a:latin typeface="Abadi" panose="020B0604020104020204" pitchFamily="34" charset="0"/>
              </a:rPr>
              <a:t>Two types of stalkers – Sensitive attribute inference and re-identification.</a:t>
            </a:r>
          </a:p>
          <a:p>
            <a:pPr marL="342900" indent="-342900">
              <a:buFont typeface="+mj-lt"/>
              <a:buAutoNum type="arabicPeriod"/>
            </a:pPr>
            <a:r>
              <a:rPr lang="en-US" sz="2800" dirty="0">
                <a:latin typeface="Abadi" panose="020B0604020104020204" pitchFamily="34" charset="0"/>
              </a:rPr>
              <a:t>Consumer Benefit Measurement</a:t>
            </a:r>
          </a:p>
          <a:p>
            <a:pPr marL="800100" lvl="1" indent="-342900">
              <a:buFont typeface="Arial" panose="020B0604020202020204" pitchFamily="34" charset="0"/>
              <a:buChar char="•"/>
            </a:pPr>
            <a:r>
              <a:rPr lang="en-US" sz="2400" dirty="0">
                <a:latin typeface="Abadi" panose="020B0604020104020204" pitchFamily="34" charset="0"/>
              </a:rPr>
              <a:t>Measure utility of the location data to avail a butler service.</a:t>
            </a:r>
          </a:p>
          <a:p>
            <a:pPr marL="800100" lvl="1" indent="-342900">
              <a:buFont typeface="Arial" panose="020B0604020202020204" pitchFamily="34" charset="0"/>
              <a:buChar char="•"/>
            </a:pPr>
            <a:r>
              <a:rPr lang="en-US" sz="2400" dirty="0">
                <a:latin typeface="Abadi" panose="020B0604020104020204" pitchFamily="34" charset="0"/>
              </a:rPr>
              <a:t>Popular business objective – Point of Interest recommendation.</a:t>
            </a:r>
          </a:p>
          <a:p>
            <a:pPr marL="342900" indent="-342900">
              <a:buFont typeface="+mj-lt"/>
              <a:buAutoNum type="arabicPeriod"/>
            </a:pPr>
            <a:r>
              <a:rPr lang="en-US" sz="2800" dirty="0">
                <a:latin typeface="Abadi" panose="020B0604020104020204" pitchFamily="34" charset="0"/>
              </a:rPr>
              <a:t>Suppression Scheme</a:t>
            </a:r>
          </a:p>
          <a:p>
            <a:pPr marL="800100" lvl="1" indent="-342900">
              <a:buFont typeface="Arial" panose="020B0604020202020204" pitchFamily="34" charset="0"/>
              <a:buChar char="•"/>
            </a:pPr>
            <a:r>
              <a:rPr lang="en-US" sz="2400" dirty="0">
                <a:latin typeface="Abadi" panose="020B0604020104020204" pitchFamily="34" charset="0"/>
              </a:rPr>
              <a:t>Consumer’s location data suppressed based on the cost.</a:t>
            </a:r>
          </a:p>
          <a:p>
            <a:pPr marL="800100" lvl="1" indent="-342900">
              <a:buFont typeface="Arial" panose="020B0604020202020204" pitchFamily="34" charset="0"/>
              <a:buChar char="•"/>
            </a:pPr>
            <a:r>
              <a:rPr lang="en-US" sz="2400" dirty="0">
                <a:latin typeface="Abadi" panose="020B0604020104020204" pitchFamily="34" charset="0"/>
              </a:rPr>
              <a:t>Empirically determine the best trade-off between cost and benefit.</a:t>
            </a:r>
          </a:p>
        </p:txBody>
      </p:sp>
    </p:spTree>
    <p:extLst>
      <p:ext uri="{BB962C8B-B14F-4D97-AF65-F5344CB8AC3E}">
        <p14:creationId xmlns:p14="http://schemas.microsoft.com/office/powerpoint/2010/main" val="76629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Proposed framework</a:t>
            </a:r>
          </a:p>
        </p:txBody>
      </p:sp>
      <p:pic>
        <p:nvPicPr>
          <p:cNvPr id="3" name="Picture 2">
            <a:extLst>
              <a:ext uri="{FF2B5EF4-FFF2-40B4-BE49-F238E27FC236}">
                <a16:creationId xmlns:a16="http://schemas.microsoft.com/office/drawing/2014/main" id="{2E92C3EE-D85B-44A6-91A4-A51E100EFF5C}"/>
              </a:ext>
            </a:extLst>
          </p:cNvPr>
          <p:cNvPicPr>
            <a:picLocks noChangeAspect="1"/>
          </p:cNvPicPr>
          <p:nvPr/>
        </p:nvPicPr>
        <p:blipFill>
          <a:blip r:embed="rId3"/>
          <a:stretch>
            <a:fillRect/>
          </a:stretch>
        </p:blipFill>
        <p:spPr>
          <a:xfrm>
            <a:off x="424978" y="1166140"/>
            <a:ext cx="11381173" cy="4771697"/>
          </a:xfrm>
          <a:prstGeom prst="rect">
            <a:avLst/>
          </a:prstGeom>
        </p:spPr>
      </p:pic>
    </p:spTree>
    <p:extLst>
      <p:ext uri="{BB962C8B-B14F-4D97-AF65-F5344CB8AC3E}">
        <p14:creationId xmlns:p14="http://schemas.microsoft.com/office/powerpoint/2010/main" val="2442345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Key findings</a:t>
            </a:r>
          </a:p>
        </p:txBody>
      </p:sp>
      <p:sp>
        <p:nvSpPr>
          <p:cNvPr id="3" name="TextBox 2">
            <a:extLst>
              <a:ext uri="{FF2B5EF4-FFF2-40B4-BE49-F238E27FC236}">
                <a16:creationId xmlns:a16="http://schemas.microsoft.com/office/drawing/2014/main" id="{AAC3A734-38BB-43D3-AA43-37A11CCF8F17}"/>
              </a:ext>
            </a:extLst>
          </p:cNvPr>
          <p:cNvSpPr txBox="1"/>
          <p:nvPr/>
        </p:nvSpPr>
        <p:spPr>
          <a:xfrm>
            <a:off x="506627" y="784654"/>
            <a:ext cx="11416083" cy="3231654"/>
          </a:xfrm>
          <a:prstGeom prst="rect">
            <a:avLst/>
          </a:prstGeom>
          <a:noFill/>
        </p:spPr>
        <p:txBody>
          <a:bodyPr wrap="square" rtlCol="0">
            <a:spAutoFit/>
          </a:bodyPr>
          <a:lstStyle/>
          <a:p>
            <a:r>
              <a:rPr lang="en-US" sz="2000" dirty="0">
                <a:latin typeface="Abadi" panose="020B0604020104020204" pitchFamily="34" charset="0"/>
              </a:rPr>
              <a:t>40,000 consumer data spanning over five weeks in 2018.</a:t>
            </a:r>
          </a:p>
          <a:p>
            <a:r>
              <a:rPr lang="en-US" sz="2000" dirty="0">
                <a:latin typeface="Abadi" panose="020B0604020104020204" pitchFamily="34" charset="0"/>
              </a:rPr>
              <a:t>Consumer Cost - In absence of any action by the data collector, a stalker has </a:t>
            </a:r>
          </a:p>
          <a:p>
            <a:pPr marL="800100" lvl="1" indent="-342900">
              <a:buFont typeface="Arial" panose="020B0604020202020204" pitchFamily="34" charset="0"/>
              <a:buChar char="•"/>
            </a:pPr>
            <a:r>
              <a:rPr lang="en-US" dirty="0">
                <a:latin typeface="Abadi" panose="020B0604020104020204" pitchFamily="34" charset="0"/>
              </a:rPr>
              <a:t>82% success in inferring a sensitive attribute (Operating system).</a:t>
            </a:r>
          </a:p>
          <a:p>
            <a:pPr marL="800100" lvl="1" indent="-342900">
              <a:buFont typeface="Arial" panose="020B0604020202020204" pitchFamily="34" charset="0"/>
              <a:buChar char="•"/>
            </a:pPr>
            <a:r>
              <a:rPr lang="en-US" dirty="0">
                <a:latin typeface="Abadi" panose="020B0604020104020204" pitchFamily="34" charset="0"/>
              </a:rPr>
              <a:t>Home address can be inferred within a 2.5 mile radius.</a:t>
            </a:r>
          </a:p>
          <a:p>
            <a:pPr marL="800100" lvl="1" indent="-342900">
              <a:buFont typeface="Arial" panose="020B0604020202020204" pitchFamily="34" charset="0"/>
              <a:buChar char="•"/>
            </a:pPr>
            <a:r>
              <a:rPr lang="en-US" dirty="0">
                <a:latin typeface="Abadi" panose="020B0604020104020204" pitchFamily="34" charset="0"/>
              </a:rPr>
              <a:t>49% success in re-identifying a consumer’s entire location history by knowing two randomly visited locations by the consumer.</a:t>
            </a:r>
          </a:p>
          <a:p>
            <a:pPr marL="800100" lvl="1" indent="-342900">
              <a:buFont typeface="Arial" panose="020B0604020202020204" pitchFamily="34" charset="0"/>
              <a:buChar char="•"/>
            </a:pPr>
            <a:endParaRPr lang="en-US" dirty="0">
              <a:latin typeface="Abadi" panose="020B0604020104020204" pitchFamily="34" charset="0"/>
            </a:endParaRPr>
          </a:p>
          <a:p>
            <a:r>
              <a:rPr lang="en-US" sz="2000" dirty="0">
                <a:latin typeface="Abadi" panose="020B0604020104020204" pitchFamily="34" charset="0"/>
              </a:rPr>
              <a:t>Consumer benefit - A butler advertiser is able to</a:t>
            </a:r>
          </a:p>
          <a:p>
            <a:pPr marL="800100" lvl="1" indent="-342900">
              <a:buFont typeface="Arial" panose="020B0604020202020204" pitchFamily="34" charset="0"/>
              <a:buChar char="•"/>
            </a:pPr>
            <a:r>
              <a:rPr lang="en-US" dirty="0">
                <a:latin typeface="Abadi" panose="020B0604020104020204" pitchFamily="34" charset="0"/>
              </a:rPr>
              <a:t>Send a relevant advertisement to a consumer with 25% success.</a:t>
            </a:r>
          </a:p>
          <a:p>
            <a:endParaRPr lang="en-US" dirty="0">
              <a:latin typeface="Abadi" panose="020B0604020104020204" pitchFamily="34" charset="0"/>
            </a:endParaRPr>
          </a:p>
          <a:p>
            <a:pPr marL="342900" indent="-342900">
              <a:buFont typeface="+mj-lt"/>
              <a:buAutoNum type="arabicPeriod"/>
            </a:pPr>
            <a:endParaRPr lang="en-US" dirty="0">
              <a:latin typeface="Abadi" panose="020B0604020104020204" pitchFamily="34" charset="0"/>
            </a:endParaRPr>
          </a:p>
        </p:txBody>
      </p:sp>
      <p:pic>
        <p:nvPicPr>
          <p:cNvPr id="5" name="Picture 4">
            <a:extLst>
              <a:ext uri="{FF2B5EF4-FFF2-40B4-BE49-F238E27FC236}">
                <a16:creationId xmlns:a16="http://schemas.microsoft.com/office/drawing/2014/main" id="{34467851-DA01-4476-9CF7-013773F343D1}"/>
              </a:ext>
            </a:extLst>
          </p:cNvPr>
          <p:cNvPicPr>
            <a:picLocks noChangeAspect="1"/>
          </p:cNvPicPr>
          <p:nvPr/>
        </p:nvPicPr>
        <p:blipFill rotWithShape="1">
          <a:blip r:embed="rId3"/>
          <a:srcRect t="6728" r="65330" b="11432"/>
          <a:stretch/>
        </p:blipFill>
        <p:spPr>
          <a:xfrm>
            <a:off x="6201309" y="3923041"/>
            <a:ext cx="3748970" cy="2536274"/>
          </a:xfrm>
          <a:prstGeom prst="rect">
            <a:avLst/>
          </a:prstGeom>
        </p:spPr>
      </p:pic>
      <p:cxnSp>
        <p:nvCxnSpPr>
          <p:cNvPr id="6" name="Straight Arrow Connector 5">
            <a:extLst>
              <a:ext uri="{FF2B5EF4-FFF2-40B4-BE49-F238E27FC236}">
                <a16:creationId xmlns:a16="http://schemas.microsoft.com/office/drawing/2014/main" id="{EE7EC210-98AB-FB44-B76F-602FE9553191}"/>
              </a:ext>
            </a:extLst>
          </p:cNvPr>
          <p:cNvCxnSpPr>
            <a:cxnSpLocks/>
          </p:cNvCxnSpPr>
          <p:nvPr/>
        </p:nvCxnSpPr>
        <p:spPr>
          <a:xfrm flipH="1">
            <a:off x="8345329" y="5364616"/>
            <a:ext cx="1428207" cy="1757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7DF471A-8689-4DDA-A0FB-6DEAD43973C8}"/>
              </a:ext>
            </a:extLst>
          </p:cNvPr>
          <p:cNvSpPr/>
          <p:nvPr/>
        </p:nvSpPr>
        <p:spPr>
          <a:xfrm>
            <a:off x="6950325" y="3553708"/>
            <a:ext cx="2282997" cy="369332"/>
          </a:xfrm>
          <a:prstGeom prst="rect">
            <a:avLst/>
          </a:prstGeom>
        </p:spPr>
        <p:txBody>
          <a:bodyPr wrap="none">
            <a:spAutoFit/>
          </a:bodyPr>
          <a:lstStyle/>
          <a:p>
            <a:r>
              <a:rPr lang="en-US" dirty="0">
                <a:latin typeface="Abadi" panose="020B0604020104020204" pitchFamily="34" charset="0"/>
              </a:rPr>
              <a:t>Suppression Scheme </a:t>
            </a:r>
          </a:p>
        </p:txBody>
      </p:sp>
      <p:pic>
        <p:nvPicPr>
          <p:cNvPr id="7" name="Picture 6">
            <a:extLst>
              <a:ext uri="{FF2B5EF4-FFF2-40B4-BE49-F238E27FC236}">
                <a16:creationId xmlns:a16="http://schemas.microsoft.com/office/drawing/2014/main" id="{2CFBFF0A-E1AB-41BA-B9EC-82A603FCE5E4}"/>
              </a:ext>
            </a:extLst>
          </p:cNvPr>
          <p:cNvPicPr>
            <a:picLocks noChangeAspect="1"/>
          </p:cNvPicPr>
          <p:nvPr/>
        </p:nvPicPr>
        <p:blipFill rotWithShape="1">
          <a:blip r:embed="rId4"/>
          <a:srcRect r="50189" b="10775"/>
          <a:stretch/>
        </p:blipFill>
        <p:spPr>
          <a:xfrm>
            <a:off x="2218124" y="3913302"/>
            <a:ext cx="3537251" cy="2593361"/>
          </a:xfrm>
          <a:prstGeom prst="rect">
            <a:avLst/>
          </a:prstGeom>
        </p:spPr>
      </p:pic>
      <p:sp>
        <p:nvSpPr>
          <p:cNvPr id="8" name="Rectangle 7">
            <a:extLst>
              <a:ext uri="{FF2B5EF4-FFF2-40B4-BE49-F238E27FC236}">
                <a16:creationId xmlns:a16="http://schemas.microsoft.com/office/drawing/2014/main" id="{05E6B980-F65B-49E4-AF4B-876CB6DD3FAF}"/>
              </a:ext>
            </a:extLst>
          </p:cNvPr>
          <p:cNvSpPr/>
          <p:nvPr/>
        </p:nvSpPr>
        <p:spPr>
          <a:xfrm>
            <a:off x="2521681" y="3553708"/>
            <a:ext cx="2962671" cy="369332"/>
          </a:xfrm>
          <a:prstGeom prst="rect">
            <a:avLst/>
          </a:prstGeom>
        </p:spPr>
        <p:txBody>
          <a:bodyPr wrap="none">
            <a:spAutoFit/>
          </a:bodyPr>
          <a:lstStyle/>
          <a:p>
            <a:r>
              <a:rPr lang="en-US" dirty="0">
                <a:latin typeface="Abadi" panose="020B0604020104020204" pitchFamily="34" charset="0"/>
              </a:rPr>
              <a:t>Personalized Consumer cost</a:t>
            </a:r>
          </a:p>
        </p:txBody>
      </p:sp>
      <p:sp>
        <p:nvSpPr>
          <p:cNvPr id="9" name="TextBox 8">
            <a:extLst>
              <a:ext uri="{FF2B5EF4-FFF2-40B4-BE49-F238E27FC236}">
                <a16:creationId xmlns:a16="http://schemas.microsoft.com/office/drawing/2014/main" id="{613A6708-9EDE-4811-8F5C-87CAA79C68F3}"/>
              </a:ext>
            </a:extLst>
          </p:cNvPr>
          <p:cNvSpPr txBox="1"/>
          <p:nvPr/>
        </p:nvSpPr>
        <p:spPr>
          <a:xfrm>
            <a:off x="6979369" y="6199822"/>
            <a:ext cx="2379606" cy="400110"/>
          </a:xfrm>
          <a:prstGeom prst="rect">
            <a:avLst/>
          </a:prstGeom>
          <a:solidFill>
            <a:schemeClr val="bg1"/>
          </a:solidFill>
        </p:spPr>
        <p:txBody>
          <a:bodyPr wrap="square" rtlCol="0">
            <a:spAutoFit/>
          </a:bodyPr>
          <a:lstStyle/>
          <a:p>
            <a:r>
              <a:rPr lang="en-US" sz="2000" dirty="0">
                <a:latin typeface="Abadi" panose="020B0604020104020204" pitchFamily="34" charset="0"/>
              </a:rPr>
              <a:t>% Decrease in cost</a:t>
            </a:r>
          </a:p>
        </p:txBody>
      </p:sp>
      <p:sp>
        <p:nvSpPr>
          <p:cNvPr id="10" name="TextBox 9">
            <a:extLst>
              <a:ext uri="{FF2B5EF4-FFF2-40B4-BE49-F238E27FC236}">
                <a16:creationId xmlns:a16="http://schemas.microsoft.com/office/drawing/2014/main" id="{30DB3553-95F9-4F74-A3FF-25E69DBD2E27}"/>
              </a:ext>
            </a:extLst>
          </p:cNvPr>
          <p:cNvSpPr txBox="1"/>
          <p:nvPr/>
        </p:nvSpPr>
        <p:spPr>
          <a:xfrm rot="16200000">
            <a:off x="4979413" y="5006390"/>
            <a:ext cx="2786973" cy="400110"/>
          </a:xfrm>
          <a:prstGeom prst="rect">
            <a:avLst/>
          </a:prstGeom>
          <a:solidFill>
            <a:schemeClr val="bg1"/>
          </a:solidFill>
        </p:spPr>
        <p:txBody>
          <a:bodyPr wrap="square" rtlCol="0">
            <a:spAutoFit/>
          </a:bodyPr>
          <a:lstStyle/>
          <a:p>
            <a:r>
              <a:rPr lang="en-US" sz="2000" dirty="0">
                <a:latin typeface="Abadi" panose="020B0604020104020204" pitchFamily="34" charset="0"/>
              </a:rPr>
              <a:t>% Decrease in benefit</a:t>
            </a:r>
          </a:p>
        </p:txBody>
      </p:sp>
    </p:spTree>
    <p:extLst>
      <p:ext uri="{BB962C8B-B14F-4D97-AF65-F5344CB8AC3E}">
        <p14:creationId xmlns:p14="http://schemas.microsoft.com/office/powerpoint/2010/main" val="350517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C1FF08-1596-4567-9CAC-6509CB5B76BD}"/>
              </a:ext>
            </a:extLst>
          </p:cNvPr>
          <p:cNvSpPr>
            <a:spLocks noGrp="1"/>
          </p:cNvSpPr>
          <p:nvPr>
            <p:ph type="title"/>
          </p:nvPr>
        </p:nvSpPr>
        <p:spPr>
          <a:xfrm>
            <a:off x="3584235" y="2671515"/>
            <a:ext cx="5559765" cy="1013534"/>
          </a:xfrm>
        </p:spPr>
        <p:txBody>
          <a:bodyPr>
            <a:noAutofit/>
          </a:bodyPr>
          <a:lstStyle/>
          <a:p>
            <a:r>
              <a:rPr lang="en-US" sz="5400" dirty="0">
                <a:latin typeface="Abadi" panose="020B0604020104020204" pitchFamily="34" charset="0"/>
              </a:rPr>
              <a:t>Method : Details</a:t>
            </a:r>
          </a:p>
        </p:txBody>
      </p:sp>
    </p:spTree>
    <p:extLst>
      <p:ext uri="{BB962C8B-B14F-4D97-AF65-F5344CB8AC3E}">
        <p14:creationId xmlns:p14="http://schemas.microsoft.com/office/powerpoint/2010/main" val="276397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Preliminaries</a:t>
            </a:r>
          </a:p>
        </p:txBody>
      </p:sp>
      <mc:AlternateContent xmlns:mc="http://schemas.openxmlformats.org/markup-compatibility/2006" xmlns:a14="http://schemas.microsoft.com/office/drawing/2010/main">
        <mc:Choice Requires="a14">
          <p:sp>
            <p:nvSpPr>
              <p:cNvPr id="7" name="Rectangle 4">
                <a:extLst>
                  <a:ext uri="{FF2B5EF4-FFF2-40B4-BE49-F238E27FC236}">
                    <a16:creationId xmlns:a16="http://schemas.microsoft.com/office/drawing/2014/main" id="{DA1F284E-778B-48B1-95FC-B35CE1450CA8}"/>
                  </a:ext>
                </a:extLst>
              </p:cNvPr>
              <p:cNvSpPr>
                <a:spLocks noChangeArrowheads="1"/>
              </p:cNvSpPr>
              <p:nvPr/>
            </p:nvSpPr>
            <p:spPr bwMode="auto">
              <a:xfrm>
                <a:off x="248161" y="1721899"/>
                <a:ext cx="11805855" cy="13247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Consumer trajectory</a:t>
                </a:r>
              </a:p>
              <a:p>
                <a:pPr marL="0" marR="0" lvl="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altLang="en-US" sz="24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altLang="en-US" sz="24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kumimoji="0" lang="en-US" altLang="en-US" sz="2400" b="0" i="1" u="none" strike="noStrike" cap="none" normalizeH="0" baseline="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kumimoji="0" lang="en-US" altLang="en-US" sz="2400" b="0" i="0" u="none" strike="noStrike" cap="none" normalizeH="0" baseline="0" dirty="0">
                    <a:ln>
                      <a:noFill/>
                    </a:ln>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 of a consumer is defined as a temporally ordered set of tuples </a:t>
                </a:r>
                <a14:m>
                  <m:oMath xmlns:m="http://schemas.openxmlformats.org/officeDocument/2006/math">
                    <m:sSub>
                      <m:sSub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𝑇</m:t>
                        </m:r>
                      </m:e>
                      <m:sub>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b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b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 ,(</m:t>
                    </m:r>
                    <m:sSubSup>
                      <m:sSubSup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sSub>
                          <m:sSub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bSup>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sSub>
                          <m:sSubPr>
                            <m:ctrlP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kumimoji="0" lang="en-US" altLang="en-US" sz="2400" b="0" i="1" u="none" strike="noStrike" cap="none" normalizeH="0" baseline="0" dirty="0" err="1"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ub>
                      <m: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bSup>
                    <m:r>
                      <a:rPr kumimoji="0" lang="en-US" altLang="en-US" sz="2400" b="0" i="1" u="none" strike="noStrike" cap="none" normalizeH="0" baseline="0" dirty="0" smtClean="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kumimoji="0" lang="en-US" altLang="en-US" sz="2400" b="0" i="0" u="none" strike="noStrike" cap="none" normalizeH="0" baseline="0" dirty="0">
                    <a:ln>
                      <a:noFill/>
                    </a:ln>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 </a:t>
                </a:r>
              </a:p>
            </p:txBody>
          </p:sp>
        </mc:Choice>
        <mc:Fallback xmlns="">
          <p:sp>
            <p:nvSpPr>
              <p:cNvPr id="7" name="Rectangle 4">
                <a:extLst>
                  <a:ext uri="{FF2B5EF4-FFF2-40B4-BE49-F238E27FC236}">
                    <a16:creationId xmlns:a16="http://schemas.microsoft.com/office/drawing/2014/main" id="{DA1F284E-778B-48B1-95FC-B35CE1450CA8}"/>
                  </a:ext>
                </a:extLst>
              </p:cNvPr>
              <p:cNvSpPr>
                <a:spLocks noRot="1" noChangeAspect="1" noMove="1" noResize="1" noEditPoints="1" noAdjustHandles="1" noChangeArrowheads="1" noChangeShapeType="1" noTextEdit="1"/>
              </p:cNvSpPr>
              <p:nvPr/>
            </p:nvSpPr>
            <p:spPr bwMode="auto">
              <a:xfrm>
                <a:off x="248161" y="1721899"/>
                <a:ext cx="11805855" cy="1324786"/>
              </a:xfrm>
              <a:prstGeom prst="rect">
                <a:avLst/>
              </a:prstGeom>
              <a:blipFill>
                <a:blip r:embed="rId3"/>
                <a:stretch>
                  <a:fillRect l="-1075" t="-3810" b="-38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66A3C53-019D-4154-9BE7-434AA0E7C566}"/>
                  </a:ext>
                </a:extLst>
              </p:cNvPr>
              <p:cNvSpPr txBox="1"/>
              <p:nvPr/>
            </p:nvSpPr>
            <p:spPr>
              <a:xfrm>
                <a:off x="192557" y="3596117"/>
                <a:ext cx="11917065" cy="1631216"/>
              </a:xfrm>
              <a:prstGeom prst="rect">
                <a:avLst/>
              </a:prstGeom>
              <a:noFill/>
            </p:spPr>
            <p:txBody>
              <a:bodyPr wrap="square" rtlCol="0">
                <a:spAutoFit/>
              </a:bodyPr>
              <a:lstStyle/>
              <a:p>
                <a:r>
                  <a:rPr lang="en-US" sz="2800" dirty="0">
                    <a:latin typeface="Abadi" panose="020B0604020104020204" pitchFamily="34" charset="0"/>
                  </a:rPr>
                  <a:t>Privacy preservation for location data </a:t>
                </a:r>
              </a:p>
              <a:p>
                <a:r>
                  <a:rPr lang="en-US" sz="2400" dirty="0">
                    <a:latin typeface="Abadi" panose="020B0604020104020204" pitchFamily="34" charset="0"/>
                  </a:rPr>
                  <a:t>Given a set of </a:t>
                </a:r>
                <a14:m>
                  <m:oMath xmlns:m="http://schemas.openxmlformats.org/officeDocument/2006/math">
                    <m:r>
                      <a:rPr lang="en-US" sz="2400" i="1" dirty="0" smtClean="0">
                        <a:latin typeface="Cambria Math" panose="02040503050406030204" pitchFamily="18" charset="0"/>
                      </a:rPr>
                      <m:t>𝑁</m:t>
                    </m:r>
                  </m:oMath>
                </a14:m>
                <a:r>
                  <a:rPr lang="en-US" sz="2400" dirty="0">
                    <a:latin typeface="Abadi" panose="020B0604020104020204" pitchFamily="34" charset="0"/>
                  </a:rPr>
                  <a:t> user trajectories </a:t>
                </a:r>
                <a14:m>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𝑇</m:t>
                        </m:r>
                      </m:e>
                      <m:sub>
                        <m:r>
                          <a:rPr lang="en-US" sz="2400" i="1" dirty="0" err="1">
                            <a:latin typeface="Cambria Math" panose="02040503050406030204" pitchFamily="18" charset="0"/>
                          </a:rPr>
                          <m:t>𝑁</m:t>
                        </m:r>
                      </m:sub>
                    </m:sSub>
                    <m:r>
                      <a:rPr lang="en-US" sz="2400" b="0" i="1" dirty="0" smtClean="0">
                        <a:latin typeface="Cambria Math" panose="02040503050406030204" pitchFamily="18" charset="0"/>
                      </a:rPr>
                      <m:t>}</m:t>
                    </m:r>
                  </m:oMath>
                </a14:m>
                <a:r>
                  <a:rPr lang="en-US" sz="2400" dirty="0">
                    <a:latin typeface="Abadi" panose="020B0604020104020204" pitchFamily="34" charset="0"/>
                  </a:rPr>
                  <a:t>, a data collector aims to </a:t>
                </a:r>
                <a:r>
                  <a:rPr lang="en-US" sz="2400" b="1" dirty="0">
                    <a:solidFill>
                      <a:srgbClr val="00B050"/>
                    </a:solidFill>
                    <a:latin typeface="Abadi" panose="020B0604020104020204" pitchFamily="34" charset="0"/>
                  </a:rPr>
                  <a:t>find a transformation </a:t>
                </a:r>
                <a14:m>
                  <m:oMath xmlns:m="http://schemas.openxmlformats.org/officeDocument/2006/math">
                    <m:r>
                      <a:rPr lang="en-US" sz="2400" b="1" i="1" dirty="0">
                        <a:solidFill>
                          <a:srgbClr val="00B050"/>
                        </a:solidFill>
                        <a:latin typeface="Cambria Math" panose="02040503050406030204" pitchFamily="18" charset="0"/>
                      </a:rPr>
                      <m:t>𝑷</m:t>
                    </m:r>
                    <m:r>
                      <a:rPr lang="en-US" sz="2400" dirty="0">
                        <a:solidFill>
                          <a:srgbClr val="00B050"/>
                        </a:solidFill>
                        <a:latin typeface="Cambria Math" panose="02040503050406030204" pitchFamily="18" charset="0"/>
                      </a:rPr>
                      <m:t> </m:t>
                    </m:r>
                  </m:oMath>
                </a14:m>
                <a:r>
                  <a:rPr lang="en-US" sz="2400" dirty="0">
                    <a:latin typeface="Abadi" panose="020B0604020104020204" pitchFamily="34" charset="0"/>
                  </a:rPr>
                  <a:t>of </a:t>
                </a:r>
                <a14:m>
                  <m:oMath xmlns:m="http://schemas.openxmlformats.org/officeDocument/2006/math">
                    <m:r>
                      <a:rPr lang="en-US" sz="2400" i="1" dirty="0" smtClean="0">
                        <a:latin typeface="Cambria Math" panose="02040503050406030204" pitchFamily="18" charset="0"/>
                      </a:rPr>
                      <m:t>𝑇</m:t>
                    </m:r>
                  </m:oMath>
                </a14:m>
                <a:r>
                  <a:rPr lang="en-US" sz="2400" dirty="0">
                    <a:latin typeface="Abadi" panose="020B0604020104020204" pitchFamily="34" charset="0"/>
                  </a:rPr>
                  <a:t>, the trajectories to be shared, </a:t>
                </a:r>
                <a14:m>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 →</m:t>
                    </m:r>
                    <m:r>
                      <a:rPr lang="en-US" sz="2400" i="1" dirty="0" smtClean="0">
                        <a:latin typeface="Cambria Math" panose="02040503050406030204" pitchFamily="18" charset="0"/>
                      </a:rPr>
                      <m:t>𝑃</m:t>
                    </m:r>
                    <m:r>
                      <a:rPr lang="en-US" sz="2400" i="1" dirty="0">
                        <a:latin typeface="Cambria Math" panose="02040503050406030204" pitchFamily="18" charset="0"/>
                      </a:rPr>
                      <m:t>(</m:t>
                    </m:r>
                    <m:r>
                      <a:rPr lang="en-US" sz="2400" i="1" dirty="0">
                        <a:latin typeface="Cambria Math" panose="02040503050406030204" pitchFamily="18" charset="0"/>
                      </a:rPr>
                      <m:t>𝑇</m:t>
                    </m:r>
                    <m:r>
                      <a:rPr lang="en-US" sz="2400" i="1" dirty="0">
                        <a:latin typeface="Cambria Math" panose="02040503050406030204" pitchFamily="18" charset="0"/>
                      </a:rPr>
                      <m:t>)</m:t>
                    </m:r>
                  </m:oMath>
                </a14:m>
                <a:r>
                  <a:rPr lang="en-US" sz="2400" dirty="0">
                    <a:latin typeface="Abadi" panose="020B0604020104020204" pitchFamily="34" charset="0"/>
                  </a:rPr>
                  <a:t> such that the </a:t>
                </a:r>
                <a:r>
                  <a:rPr lang="en-US" sz="2400" b="1" dirty="0">
                    <a:solidFill>
                      <a:srgbClr val="FF0000"/>
                    </a:solidFill>
                    <a:latin typeface="Abadi" panose="020B0604020104020204" pitchFamily="34" charset="0"/>
                  </a:rPr>
                  <a:t>privacy cost </a:t>
                </a:r>
                <a14:m>
                  <m:oMath xmlns:m="http://schemas.openxmlformats.org/officeDocument/2006/math">
                    <m:r>
                      <a:rPr lang="en-US" sz="2400" b="1" i="1" dirty="0" smtClean="0">
                        <a:solidFill>
                          <a:srgbClr val="FF0000"/>
                        </a:solidFill>
                        <a:latin typeface="Cambria Math" panose="02040503050406030204" pitchFamily="18" charset="0"/>
                      </a:rPr>
                      <m:t>𝑷𝑹</m:t>
                    </m:r>
                  </m:oMath>
                </a14:m>
                <a:r>
                  <a:rPr lang="en-US" sz="2400" b="1" dirty="0">
                    <a:solidFill>
                      <a:srgbClr val="FF0000"/>
                    </a:solidFill>
                    <a:latin typeface="Abadi" panose="020B0604020104020204" pitchFamily="34" charset="0"/>
                  </a:rPr>
                  <a:t> </a:t>
                </a:r>
                <a:r>
                  <a:rPr lang="en-US" sz="2400" dirty="0">
                    <a:latin typeface="Abadi" panose="020B0604020104020204" pitchFamily="34" charset="0"/>
                  </a:rPr>
                  <a:t>of shared trajectories </a:t>
                </a:r>
                <a14:m>
                  <m:oMath xmlns:m="http://schemas.openxmlformats.org/officeDocument/2006/math">
                    <m:r>
                      <a:rPr lang="en-US" sz="2400" i="1" dirty="0" smtClean="0">
                        <a:latin typeface="Cambria Math" panose="02040503050406030204" pitchFamily="18" charset="0"/>
                      </a:rPr>
                      <m:t>𝑃</m:t>
                    </m:r>
                    <m:r>
                      <a:rPr lang="en-US" sz="2400" i="1" dirty="0" smtClean="0">
                        <a:latin typeface="Cambria Math" panose="02040503050406030204" pitchFamily="18" charset="0"/>
                      </a:rPr>
                      <m:t>(</m:t>
                    </m:r>
                    <m:r>
                      <a:rPr lang="en-US" sz="2400" i="1" dirty="0" smtClean="0">
                        <a:latin typeface="Cambria Math" panose="02040503050406030204" pitchFamily="18" charset="0"/>
                      </a:rPr>
                      <m:t>𝑇</m:t>
                    </m:r>
                    <m:r>
                      <a:rPr lang="en-US" sz="2400" i="1" dirty="0" smtClean="0">
                        <a:latin typeface="Cambria Math" panose="02040503050406030204" pitchFamily="18" charset="0"/>
                      </a:rPr>
                      <m:t>) </m:t>
                    </m:r>
                  </m:oMath>
                </a14:m>
                <a:r>
                  <a:rPr lang="en-US" sz="2400" dirty="0">
                    <a:latin typeface="Abadi" panose="020B0604020104020204" pitchFamily="34" charset="0"/>
                  </a:rPr>
                  <a:t>is minimized while maintaining the </a:t>
                </a:r>
                <a:r>
                  <a:rPr lang="en-US" sz="2400" dirty="0">
                    <a:solidFill>
                      <a:srgbClr val="0070C0"/>
                    </a:solidFill>
                    <a:latin typeface="Abadi" panose="020B0604020104020204" pitchFamily="34" charset="0"/>
                  </a:rPr>
                  <a:t>benefit</a:t>
                </a:r>
                <a:r>
                  <a:rPr lang="en-US" sz="2400" dirty="0">
                    <a:latin typeface="Abadi" panose="020B0604020104020204" pitchFamily="34" charset="0"/>
                  </a:rPr>
                  <a:t> </a:t>
                </a:r>
                <a14:m>
                  <m:oMath xmlns:m="http://schemas.openxmlformats.org/officeDocument/2006/math">
                    <m:r>
                      <a:rPr lang="en-US" sz="2400" b="1" i="1" dirty="0" smtClean="0">
                        <a:solidFill>
                          <a:srgbClr val="0070C0"/>
                        </a:solidFill>
                        <a:latin typeface="Cambria Math" panose="02040503050406030204" pitchFamily="18" charset="0"/>
                      </a:rPr>
                      <m:t>𝑼</m:t>
                    </m:r>
                  </m:oMath>
                </a14:m>
                <a:r>
                  <a:rPr lang="en-US" sz="2400" dirty="0">
                    <a:latin typeface="Abadi" panose="020B0604020104020204" pitchFamily="34" charset="0"/>
                  </a:rPr>
                  <a:t>.</a:t>
                </a:r>
              </a:p>
            </p:txBody>
          </p:sp>
        </mc:Choice>
        <mc:Fallback xmlns="">
          <p:sp>
            <p:nvSpPr>
              <p:cNvPr id="3" name="TextBox 2">
                <a:extLst>
                  <a:ext uri="{FF2B5EF4-FFF2-40B4-BE49-F238E27FC236}">
                    <a16:creationId xmlns:a16="http://schemas.microsoft.com/office/drawing/2014/main" id="{166A3C53-019D-4154-9BE7-434AA0E7C566}"/>
                  </a:ext>
                </a:extLst>
              </p:cNvPr>
              <p:cNvSpPr txBox="1">
                <a:spLocks noRot="1" noChangeAspect="1" noMove="1" noResize="1" noEditPoints="1" noAdjustHandles="1" noChangeArrowheads="1" noChangeShapeType="1" noTextEdit="1"/>
              </p:cNvSpPr>
              <p:nvPr/>
            </p:nvSpPr>
            <p:spPr>
              <a:xfrm>
                <a:off x="192557" y="3596117"/>
                <a:ext cx="11917065" cy="1631216"/>
              </a:xfrm>
              <a:prstGeom prst="rect">
                <a:avLst/>
              </a:prstGeom>
              <a:blipFill>
                <a:blip r:embed="rId4"/>
                <a:stretch>
                  <a:fillRect l="-957" t="-3846" r="-319" b="-6923"/>
                </a:stretch>
              </a:blipFill>
            </p:spPr>
            <p:txBody>
              <a:bodyPr/>
              <a:lstStyle/>
              <a:p>
                <a:r>
                  <a:rPr lang="en-US">
                    <a:noFill/>
                  </a:rPr>
                  <a:t> </a:t>
                </a:r>
              </a:p>
            </p:txBody>
          </p:sp>
        </mc:Fallback>
      </mc:AlternateContent>
    </p:spTree>
    <p:extLst>
      <p:ext uri="{BB962C8B-B14F-4D97-AF65-F5344CB8AC3E}">
        <p14:creationId xmlns:p14="http://schemas.microsoft.com/office/powerpoint/2010/main" val="274267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normAutofit/>
          </a:bodyPr>
          <a:lstStyle/>
          <a:p>
            <a:r>
              <a:rPr lang="en-US" dirty="0">
                <a:latin typeface="Abadi" panose="020B0604020104020204" pitchFamily="34" charset="0"/>
                <a:ea typeface="+mn-ea"/>
                <a:cs typeface="+mn-cs"/>
              </a:rPr>
              <a:t>Problem formulation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F6E268-4D1A-49D4-B6CE-003E40A0B342}"/>
                  </a:ext>
                </a:extLst>
              </p:cNvPr>
              <p:cNvSpPr txBox="1"/>
              <p:nvPr/>
            </p:nvSpPr>
            <p:spPr>
              <a:xfrm>
                <a:off x="358345" y="2372493"/>
                <a:ext cx="6030098" cy="461665"/>
              </a:xfrm>
              <a:prstGeom prst="rect">
                <a:avLst/>
              </a:prstGeom>
              <a:noFill/>
            </p:spPr>
            <p:txBody>
              <a:bodyPr wrap="square" rtlCol="0">
                <a:spAutoFit/>
              </a:bodyPr>
              <a:lstStyle/>
              <a:p>
                <a:r>
                  <a:rPr lang="en-US" sz="2400" dirty="0">
                    <a:solidFill>
                      <a:srgbClr val="00B050"/>
                    </a:solidFill>
                    <a:latin typeface="Abadi" panose="020B0604020104020204" pitchFamily="34" charset="0"/>
                  </a:rPr>
                  <a:t>Suppression scheme </a:t>
                </a:r>
                <a14:m>
                  <m:oMath xmlns:m="http://schemas.openxmlformats.org/officeDocument/2006/math">
                    <m:r>
                      <a:rPr lang="en-US" sz="2400" b="0" i="1" smtClean="0">
                        <a:solidFill>
                          <a:srgbClr val="00B050"/>
                        </a:solidFill>
                        <a:latin typeface="Cambria Math" panose="02040503050406030204" pitchFamily="18" charset="0"/>
                      </a:rPr>
                      <m:t>𝑃</m:t>
                    </m:r>
                    <m:d>
                      <m:dPr>
                        <m:ctrlPr>
                          <a:rPr lang="en-US" sz="2400" b="0" i="1" smtClean="0">
                            <a:solidFill>
                              <a:srgbClr val="00B050"/>
                            </a:solidFill>
                            <a:latin typeface="Cambria Math" panose="02040503050406030204" pitchFamily="18" charset="0"/>
                          </a:rPr>
                        </m:ctrlPr>
                      </m:dPr>
                      <m:e>
                        <m:r>
                          <a:rPr lang="en-US" sz="2400" b="0" i="1" smtClean="0">
                            <a:solidFill>
                              <a:srgbClr val="00B050"/>
                            </a:solidFill>
                            <a:latin typeface="Cambria Math" panose="02040503050406030204" pitchFamily="18" charset="0"/>
                          </a:rPr>
                          <m:t>𝑇</m:t>
                        </m:r>
                      </m:e>
                    </m:d>
                  </m:oMath>
                </a14:m>
                <a:r>
                  <a:rPr lang="en-US" sz="2400" dirty="0">
                    <a:solidFill>
                      <a:srgbClr val="00B050"/>
                    </a:solidFill>
                    <a:latin typeface="Abadi" panose="020B0604020104020204" pitchFamily="34" charset="0"/>
                  </a:rPr>
                  <a:t> </a:t>
                </a:r>
                <a:r>
                  <a:rPr lang="en-US" sz="2400" dirty="0">
                    <a:latin typeface="Abadi" panose="020B0604020104020204" pitchFamily="34" charset="0"/>
                  </a:rPr>
                  <a:t>depends on</a:t>
                </a:r>
              </a:p>
            </p:txBody>
          </p:sp>
        </mc:Choice>
        <mc:Fallback xmlns="">
          <p:sp>
            <p:nvSpPr>
              <p:cNvPr id="5" name="TextBox 4">
                <a:extLst>
                  <a:ext uri="{FF2B5EF4-FFF2-40B4-BE49-F238E27FC236}">
                    <a16:creationId xmlns:a16="http://schemas.microsoft.com/office/drawing/2014/main" id="{48F6E268-4D1A-49D4-B6CE-003E40A0B342}"/>
                  </a:ext>
                </a:extLst>
              </p:cNvPr>
              <p:cNvSpPr txBox="1">
                <a:spLocks noRot="1" noChangeAspect="1" noMove="1" noResize="1" noEditPoints="1" noAdjustHandles="1" noChangeArrowheads="1" noChangeShapeType="1" noTextEdit="1"/>
              </p:cNvSpPr>
              <p:nvPr/>
            </p:nvSpPr>
            <p:spPr>
              <a:xfrm>
                <a:off x="358345" y="2372493"/>
                <a:ext cx="6030098" cy="461665"/>
              </a:xfrm>
              <a:prstGeom prst="rect">
                <a:avLst/>
              </a:prstGeom>
              <a:blipFill>
                <a:blip r:embed="rId3"/>
                <a:stretch>
                  <a:fillRect l="-161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F06C198-3678-400F-B168-7465E99CDEB2}"/>
                  </a:ext>
                </a:extLst>
              </p:cNvPr>
              <p:cNvSpPr/>
              <p:nvPr/>
            </p:nvSpPr>
            <p:spPr>
              <a:xfrm>
                <a:off x="358345" y="1397216"/>
                <a:ext cx="8464378" cy="830997"/>
              </a:xfrm>
              <a:prstGeom prst="rect">
                <a:avLst/>
              </a:prstGeom>
            </p:spPr>
            <p:txBody>
              <a:bodyPr wrap="square">
                <a:spAutoFit/>
              </a:bodyPr>
              <a:lstStyle/>
              <a:p>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𝑟</m:t>
                        </m:r>
                      </m:e>
                      <m:sub>
                        <m:r>
                          <a:rPr lang="en-US" sz="2400" i="1">
                            <a:solidFill>
                              <a:srgbClr val="FF0000"/>
                            </a:solidFill>
                            <a:latin typeface="Cambria Math" panose="02040503050406030204" pitchFamily="18" charset="0"/>
                          </a:rPr>
                          <m:t>𝑖</m:t>
                        </m:r>
                      </m:sub>
                    </m:sSub>
                  </m:oMath>
                </a14:m>
                <a:r>
                  <a:rPr lang="en-US" sz="2400" dirty="0">
                    <a:solidFill>
                      <a:srgbClr val="FF0000"/>
                    </a:solidFill>
                    <a:latin typeface="Abadi" panose="020B0604020104020204" pitchFamily="34" charset="0"/>
                  </a:rPr>
                  <a:t>: Consumer’s cost</a:t>
                </a:r>
              </a:p>
              <a:p>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𝑢</m:t>
                        </m:r>
                      </m:e>
                      <m:sub>
                        <m:r>
                          <a:rPr lang="en-US" sz="2400" i="1">
                            <a:solidFill>
                              <a:srgbClr val="0070C0"/>
                            </a:solidFill>
                            <a:latin typeface="Cambria Math" panose="02040503050406030204" pitchFamily="18" charset="0"/>
                          </a:rPr>
                          <m:t>𝑖</m:t>
                        </m:r>
                      </m:sub>
                    </m:sSub>
                  </m:oMath>
                </a14:m>
                <a:r>
                  <a:rPr lang="en-US" sz="2400" dirty="0">
                    <a:solidFill>
                      <a:srgbClr val="0070C0"/>
                    </a:solidFill>
                    <a:latin typeface="Abadi" panose="020B0604020104020204" pitchFamily="34" charset="0"/>
                  </a:rPr>
                  <a:t>: Consumer’s benefit</a:t>
                </a:r>
              </a:p>
            </p:txBody>
          </p:sp>
        </mc:Choice>
        <mc:Fallback xmlns="">
          <p:sp>
            <p:nvSpPr>
              <p:cNvPr id="6" name="Rectangle 5">
                <a:extLst>
                  <a:ext uri="{FF2B5EF4-FFF2-40B4-BE49-F238E27FC236}">
                    <a16:creationId xmlns:a16="http://schemas.microsoft.com/office/drawing/2014/main" id="{EF06C198-3678-400F-B168-7465E99CDEB2}"/>
                  </a:ext>
                </a:extLst>
              </p:cNvPr>
              <p:cNvSpPr>
                <a:spLocks noRot="1" noChangeAspect="1" noMove="1" noResize="1" noEditPoints="1" noAdjustHandles="1" noChangeArrowheads="1" noChangeShapeType="1" noTextEdit="1"/>
              </p:cNvSpPr>
              <p:nvPr/>
            </p:nvSpPr>
            <p:spPr>
              <a:xfrm>
                <a:off x="358345" y="1397216"/>
                <a:ext cx="8464378" cy="830997"/>
              </a:xfrm>
              <a:prstGeom prst="rect">
                <a:avLst/>
              </a:prstGeom>
              <a:blipFill>
                <a:blip r:embed="rId4"/>
                <a:stretch>
                  <a:fillRect t="-4545"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8431291-8EEB-4670-AE07-2DA02D0183CB}"/>
                  </a:ext>
                </a:extLst>
              </p:cNvPr>
              <p:cNvSpPr/>
              <p:nvPr/>
            </p:nvSpPr>
            <p:spPr>
              <a:xfrm>
                <a:off x="358344" y="2744565"/>
                <a:ext cx="11269363" cy="830997"/>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𝑖</m:t>
                        </m:r>
                      </m:sub>
                    </m:sSub>
                  </m:oMath>
                </a14:m>
                <a:r>
                  <a:rPr lang="en-US" sz="2400" dirty="0">
                    <a:latin typeface="Abadi" panose="020B0604020104020204" pitchFamily="34" charset="0"/>
                  </a:rPr>
                  <a:t>: suppression probability for user</a:t>
                </a:r>
                <a:r>
                  <a:rPr lang="en-US" sz="2400" i="1" dirty="0">
                    <a:latin typeface="Abadi" panose="020B0604020104020204" pitchFamily="34" charset="0"/>
                  </a:rPr>
                  <a:t> </a:t>
                </a:r>
                <a14:m>
                  <m:oMath xmlns:m="http://schemas.openxmlformats.org/officeDocument/2006/math">
                    <m:r>
                      <a:rPr lang="en-US" sz="2400" b="0" i="1" smtClean="0">
                        <a:latin typeface="Cambria Math" panose="02040503050406030204" pitchFamily="18" charset="0"/>
                      </a:rPr>
                      <m:t>𝑖</m:t>
                    </m:r>
                  </m:oMath>
                </a14:m>
                <a:endParaRPr lang="en-US" sz="2400" i="1" dirty="0">
                  <a:latin typeface="Abadi" panose="020B0604020104020204" pitchFamily="34" charset="0"/>
                </a:endParaRPr>
              </a:p>
              <a:p>
                <a14:m>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rPr>
                          <m:t>𝒔</m:t>
                        </m:r>
                      </m:e>
                      <m:sub>
                        <m:r>
                          <a:rPr lang="en-US" sz="2400" i="1">
                            <a:latin typeface="Cambria Math" panose="02040503050406030204" pitchFamily="18" charset="0"/>
                          </a:rPr>
                          <m:t>𝑖</m:t>
                        </m:r>
                      </m:sub>
                    </m:sSub>
                  </m:oMath>
                </a14:m>
                <a:r>
                  <a:rPr lang="en-US" sz="2400" dirty="0">
                    <a:latin typeface="Abadi" panose="020B0604020104020204" pitchFamily="34" charset="0"/>
                  </a:rPr>
                  <a:t>: suppression weights corresponding to each tracked location of a user</a:t>
                </a:r>
              </a:p>
            </p:txBody>
          </p:sp>
        </mc:Choice>
        <mc:Fallback xmlns="">
          <p:sp>
            <p:nvSpPr>
              <p:cNvPr id="7" name="Rectangle 6">
                <a:extLst>
                  <a:ext uri="{FF2B5EF4-FFF2-40B4-BE49-F238E27FC236}">
                    <a16:creationId xmlns:a16="http://schemas.microsoft.com/office/drawing/2014/main" id="{D8431291-8EEB-4670-AE07-2DA02D0183CB}"/>
                  </a:ext>
                </a:extLst>
              </p:cNvPr>
              <p:cNvSpPr>
                <a:spLocks noRot="1" noChangeAspect="1" noMove="1" noResize="1" noEditPoints="1" noAdjustHandles="1" noChangeArrowheads="1" noChangeShapeType="1" noTextEdit="1"/>
              </p:cNvSpPr>
              <p:nvPr/>
            </p:nvSpPr>
            <p:spPr>
              <a:xfrm>
                <a:off x="358344" y="2744565"/>
                <a:ext cx="11269363" cy="830997"/>
              </a:xfrm>
              <a:prstGeom prst="rect">
                <a:avLst/>
              </a:prstGeom>
              <a:blipFill>
                <a:blip r:embed="rId5"/>
                <a:stretch>
                  <a:fillRect t="-5839" b="-1532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CB81633-68B9-43A5-8CC9-522D876C2809}"/>
              </a:ext>
            </a:extLst>
          </p:cNvPr>
          <p:cNvSpPr txBox="1"/>
          <p:nvPr/>
        </p:nvSpPr>
        <p:spPr>
          <a:xfrm>
            <a:off x="358344" y="1000822"/>
            <a:ext cx="6709719" cy="461665"/>
          </a:xfrm>
          <a:prstGeom prst="rect">
            <a:avLst/>
          </a:prstGeom>
          <a:noFill/>
        </p:spPr>
        <p:txBody>
          <a:bodyPr wrap="square" rtlCol="0">
            <a:spAutoFit/>
          </a:bodyPr>
          <a:lstStyle/>
          <a:p>
            <a:r>
              <a:rPr lang="en-US" sz="2400" dirty="0">
                <a:latin typeface="Abadi" panose="020B0604020104020204" pitchFamily="34" charset="0"/>
              </a:rPr>
              <a:t>Risk and Utility</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4D9CDDD-120A-4B1C-8862-9C59D296DE5F}"/>
                  </a:ext>
                </a:extLst>
              </p:cNvPr>
              <p:cNvSpPr/>
              <p:nvPr/>
            </p:nvSpPr>
            <p:spPr>
              <a:xfrm>
                <a:off x="1956331" y="5595568"/>
                <a:ext cx="755259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𝑂</m:t>
                      </m:r>
                      <m:r>
                        <a:rPr lang="en-US" sz="2800" i="1" smtClean="0">
                          <a:latin typeface="Cambria Math" panose="02040503050406030204" pitchFamily="18" charset="0"/>
                        </a:rPr>
                        <m:t>(</m:t>
                      </m:r>
                      <m:sSub>
                        <m:sSubPr>
                          <m:ctrlPr>
                            <a:rPr lang="en-US" sz="2800" i="1">
                              <a:latin typeface="Cambria Math" panose="02040503050406030204" pitchFamily="18" charset="0"/>
                            </a:rPr>
                          </m:ctrlPr>
                        </m:sSubPr>
                        <m:e>
                          <m:r>
                            <a:rPr lang="en-US" sz="2800" b="1" i="1">
                              <a:latin typeface="Cambria Math" panose="02040503050406030204" pitchFamily="18" charset="0"/>
                            </a:rPr>
                            <m:t>𝒔</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𝑧</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𝑃</m:t>
                      </m:r>
                      <m:r>
                        <a:rPr lang="en-US" sz="2800" i="1">
                          <a:latin typeface="Cambria Math" panose="02040503050406030204" pitchFamily="18" charset="0"/>
                        </a:rPr>
                        <m:t>,</m:t>
                      </m:r>
                      <m:r>
                        <a:rPr lang="en-US" sz="2800" b="0" i="1" smtClean="0">
                          <a:latin typeface="Cambria Math" panose="02040503050406030204" pitchFamily="18" charset="0"/>
                        </a:rPr>
                        <m:t>𝑄</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i="1">
                              <a:latin typeface="Cambria Math" panose="02040503050406030204" pitchFamily="18" charset="0"/>
                            </a:rPr>
                            <m:t>𝐸</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𝑢</m:t>
                                  </m:r>
                                </m:e>
                                <m:sub>
                                  <m:r>
                                    <a:rPr lang="en-US" sz="2800" i="1">
                                      <a:latin typeface="Cambria Math" panose="02040503050406030204" pitchFamily="18" charset="0"/>
                                    </a:rPr>
                                    <m:t>𝑖</m:t>
                                  </m:r>
                                </m:sub>
                              </m:sSub>
                            </m:e>
                          </m:d>
                          <m:r>
                            <a:rPr lang="en-US" sz="2800" i="1">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i="1">
                              <a:latin typeface="Cambria Math" panose="02040503050406030204" pitchFamily="18" charset="0"/>
                            </a:rPr>
                            <m:t>𝐸</m:t>
                          </m:r>
                          <m:r>
                            <a:rPr lang="en-US" sz="2800" i="1">
                              <a:latin typeface="Cambria Math" panose="02040503050406030204" pitchFamily="18" charset="0"/>
                            </a:rPr>
                            <m:t>(</m:t>
                          </m:r>
                          <m:r>
                            <a:rPr lang="en-US" sz="2800" i="1">
                              <a:latin typeface="Cambria Math" panose="02040503050406030204" pitchFamily="18" charset="0"/>
                            </a:rPr>
                            <m:t>𝑟</m:t>
                          </m:r>
                        </m:e>
                        <m:sub>
                          <m:r>
                            <a:rPr lang="en-US" sz="2800" i="1">
                              <a:latin typeface="Cambria Math" panose="02040503050406030204" pitchFamily="18" charset="0"/>
                            </a:rPr>
                            <m:t>𝑖</m:t>
                          </m:r>
                        </m:sub>
                      </m:sSub>
                      <m:r>
                        <a:rPr lang="en-US" sz="2800" i="1">
                          <a:latin typeface="Cambria Math" panose="02040503050406030204" pitchFamily="18" charset="0"/>
                        </a:rPr>
                        <m:t>)</m:t>
                      </m:r>
                    </m:oMath>
                  </m:oMathPara>
                </a14:m>
                <a:endParaRPr lang="en-US" sz="2800" dirty="0">
                  <a:latin typeface="Abadi" panose="020B0604020104020204" pitchFamily="34" charset="0"/>
                </a:endParaRPr>
              </a:p>
            </p:txBody>
          </p:sp>
        </mc:Choice>
        <mc:Fallback xmlns="">
          <p:sp>
            <p:nvSpPr>
              <p:cNvPr id="10" name="Rectangle 9">
                <a:extLst>
                  <a:ext uri="{FF2B5EF4-FFF2-40B4-BE49-F238E27FC236}">
                    <a16:creationId xmlns:a16="http://schemas.microsoft.com/office/drawing/2014/main" id="{A4D9CDDD-120A-4B1C-8862-9C59D296DE5F}"/>
                  </a:ext>
                </a:extLst>
              </p:cNvPr>
              <p:cNvSpPr>
                <a:spLocks noRot="1" noChangeAspect="1" noMove="1" noResize="1" noEditPoints="1" noAdjustHandles="1" noChangeArrowheads="1" noChangeShapeType="1" noTextEdit="1"/>
              </p:cNvSpPr>
              <p:nvPr/>
            </p:nvSpPr>
            <p:spPr>
              <a:xfrm>
                <a:off x="1956331" y="5595568"/>
                <a:ext cx="7552592"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0F47D97-7966-4B4B-9ED0-D9D62708388C}"/>
                  </a:ext>
                </a:extLst>
              </p:cNvPr>
              <p:cNvSpPr txBox="1"/>
              <p:nvPr/>
            </p:nvSpPr>
            <p:spPr>
              <a:xfrm>
                <a:off x="1459520" y="5021567"/>
                <a:ext cx="9067010" cy="461665"/>
              </a:xfrm>
              <a:prstGeom prst="rect">
                <a:avLst/>
              </a:prstGeom>
              <a:noFill/>
            </p:spPr>
            <p:txBody>
              <a:bodyPr wrap="square" rtlCol="0">
                <a:spAutoFit/>
              </a:bodyPr>
              <a:lstStyle/>
              <a:p>
                <a:r>
                  <a:rPr lang="en-US" sz="2400" dirty="0">
                    <a:latin typeface="Abadi" panose="020B0604020104020204" pitchFamily="34" charset="0"/>
                  </a:rPr>
                  <a:t>Data collector’s decision is top find the optimal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𝒔</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𝑖</m:t>
                            </m:r>
                          </m:sub>
                        </m:sSub>
                      </m:e>
                    </m:d>
                  </m:oMath>
                </a14:m>
                <a:r>
                  <a:rPr lang="en-US" sz="2400" dirty="0">
                    <a:latin typeface="Abadi" panose="020B0604020104020204" pitchFamily="34" charset="0"/>
                  </a:rPr>
                  <a:t> to maximize</a:t>
                </a:r>
              </a:p>
            </p:txBody>
          </p:sp>
        </mc:Choice>
        <mc:Fallback xmlns="">
          <p:sp>
            <p:nvSpPr>
              <p:cNvPr id="12" name="TextBox 11">
                <a:extLst>
                  <a:ext uri="{FF2B5EF4-FFF2-40B4-BE49-F238E27FC236}">
                    <a16:creationId xmlns:a16="http://schemas.microsoft.com/office/drawing/2014/main" id="{D0F47D97-7966-4B4B-9ED0-D9D62708388C}"/>
                  </a:ext>
                </a:extLst>
              </p:cNvPr>
              <p:cNvSpPr txBox="1">
                <a:spLocks noRot="1" noChangeAspect="1" noMove="1" noResize="1" noEditPoints="1" noAdjustHandles="1" noChangeArrowheads="1" noChangeShapeType="1" noTextEdit="1"/>
              </p:cNvSpPr>
              <p:nvPr/>
            </p:nvSpPr>
            <p:spPr>
              <a:xfrm>
                <a:off x="1459520" y="5021567"/>
                <a:ext cx="9067010" cy="461665"/>
              </a:xfrm>
              <a:prstGeom prst="rect">
                <a:avLst/>
              </a:prstGeom>
              <a:blipFill>
                <a:blip r:embed="rId7"/>
                <a:stretch>
                  <a:fillRect l="-100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8377303-4916-404D-8DEF-F98D60E25C61}"/>
                  </a:ext>
                </a:extLst>
              </p:cNvPr>
              <p:cNvSpPr/>
              <p:nvPr/>
            </p:nvSpPr>
            <p:spPr>
              <a:xfrm>
                <a:off x="358343" y="3798791"/>
                <a:ext cx="11269363" cy="830997"/>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rPr>
                      <m:t>𝑃</m:t>
                    </m:r>
                  </m:oMath>
                </a14:m>
                <a:r>
                  <a:rPr lang="en-US" sz="2400" dirty="0">
                    <a:latin typeface="Abadi" panose="020B0604020104020204" pitchFamily="34" charset="0"/>
                  </a:rPr>
                  <a:t>: Loss per cost unit</a:t>
                </a:r>
                <a:endParaRPr lang="en-US" sz="2400" i="1" dirty="0">
                  <a:latin typeface="Abadi" panose="020B0604020104020204" pitchFamily="34" charset="0"/>
                </a:endParaRPr>
              </a:p>
              <a:p>
                <a14:m>
                  <m:oMath xmlns:m="http://schemas.openxmlformats.org/officeDocument/2006/math">
                    <m:r>
                      <a:rPr lang="en-US" sz="2400" i="1" smtClean="0">
                        <a:latin typeface="Cambria Math" panose="02040503050406030204" pitchFamily="18" charset="0"/>
                      </a:rPr>
                      <m:t>𝑄</m:t>
                    </m:r>
                  </m:oMath>
                </a14:m>
                <a:r>
                  <a:rPr lang="en-US" sz="2400" dirty="0">
                    <a:latin typeface="Abadi" panose="020B0604020104020204" pitchFamily="34" charset="0"/>
                  </a:rPr>
                  <a:t>: Gain per benefit unit</a:t>
                </a:r>
              </a:p>
            </p:txBody>
          </p:sp>
        </mc:Choice>
        <mc:Fallback xmlns="">
          <p:sp>
            <p:nvSpPr>
              <p:cNvPr id="9" name="Rectangle 8">
                <a:extLst>
                  <a:ext uri="{FF2B5EF4-FFF2-40B4-BE49-F238E27FC236}">
                    <a16:creationId xmlns:a16="http://schemas.microsoft.com/office/drawing/2014/main" id="{28377303-4916-404D-8DEF-F98D60E25C61}"/>
                  </a:ext>
                </a:extLst>
              </p:cNvPr>
              <p:cNvSpPr>
                <a:spLocks noRot="1" noChangeAspect="1" noMove="1" noResize="1" noEditPoints="1" noAdjustHandles="1" noChangeArrowheads="1" noChangeShapeType="1" noTextEdit="1"/>
              </p:cNvSpPr>
              <p:nvPr/>
            </p:nvSpPr>
            <p:spPr>
              <a:xfrm>
                <a:off x="358343" y="3798791"/>
                <a:ext cx="11269363" cy="830997"/>
              </a:xfrm>
              <a:prstGeom prst="rect">
                <a:avLst/>
              </a:prstGeom>
              <a:blipFill>
                <a:blip r:embed="rId8"/>
                <a:stretch>
                  <a:fillRect l="-379"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92446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solidFill>
                  <a:srgbClr val="FF0000"/>
                </a:solidFill>
                <a:latin typeface="Abadi" panose="020B0604020104020204" pitchFamily="34" charset="0"/>
              </a:rPr>
              <a:t>Consumer Cost Quantification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92AF88-E816-43AA-A7C8-B0F3CB87AD4D}"/>
                  </a:ext>
                </a:extLst>
              </p:cNvPr>
              <p:cNvSpPr txBox="1"/>
              <p:nvPr/>
            </p:nvSpPr>
            <p:spPr>
              <a:xfrm>
                <a:off x="269949" y="944568"/>
                <a:ext cx="11922051" cy="523220"/>
              </a:xfrm>
              <a:prstGeom prst="rect">
                <a:avLst/>
              </a:prstGeom>
              <a:noFill/>
            </p:spPr>
            <p:txBody>
              <a:bodyPr wrap="square" rtlCol="0">
                <a:spAutoFit/>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𝑖</m:t>
                        </m:r>
                      </m:sub>
                    </m:sSub>
                  </m:oMath>
                </a14:m>
                <a:r>
                  <a:rPr lang="en-US" sz="2800" dirty="0">
                    <a:latin typeface="Abadi" panose="020B0604020104020204" pitchFamily="34" charset="0"/>
                  </a:rPr>
                  <a:t> would indicate success rate of a stalker in inferring private information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𝑇</m:t>
                        </m:r>
                      </m:e>
                      <m:sub>
                        <m:r>
                          <a:rPr lang="en-US" sz="2800" i="1" dirty="0" smtClean="0">
                            <a:latin typeface="Cambria Math" panose="02040503050406030204" pitchFamily="18" charset="0"/>
                          </a:rPr>
                          <m:t>𝑖</m:t>
                        </m:r>
                      </m:sub>
                    </m:sSub>
                    <m:r>
                      <a:rPr lang="en-US" sz="2800" b="0" i="1" dirty="0" smtClean="0">
                        <a:latin typeface="Cambria Math" panose="02040503050406030204" pitchFamily="18" charset="0"/>
                      </a:rPr>
                      <m:t>.</m:t>
                    </m:r>
                  </m:oMath>
                </a14:m>
                <a:endParaRPr lang="en-US" sz="2800" dirty="0">
                  <a:latin typeface="Abadi" panose="020B0604020104020204" pitchFamily="34" charset="0"/>
                </a:endParaRPr>
              </a:p>
            </p:txBody>
          </p:sp>
        </mc:Choice>
        <mc:Fallback xmlns="">
          <p:sp>
            <p:nvSpPr>
              <p:cNvPr id="10" name="TextBox 9">
                <a:extLst>
                  <a:ext uri="{FF2B5EF4-FFF2-40B4-BE49-F238E27FC236}">
                    <a16:creationId xmlns:a16="http://schemas.microsoft.com/office/drawing/2014/main" id="{7F92AF88-E816-43AA-A7C8-B0F3CB87AD4D}"/>
                  </a:ext>
                </a:extLst>
              </p:cNvPr>
              <p:cNvSpPr txBox="1">
                <a:spLocks noRot="1" noChangeAspect="1" noMove="1" noResize="1" noEditPoints="1" noAdjustHandles="1" noChangeArrowheads="1" noChangeShapeType="1" noTextEdit="1"/>
              </p:cNvSpPr>
              <p:nvPr/>
            </p:nvSpPr>
            <p:spPr>
              <a:xfrm>
                <a:off x="269949" y="944568"/>
                <a:ext cx="11922051" cy="523220"/>
              </a:xfrm>
              <a:prstGeom prst="rect">
                <a:avLst/>
              </a:prstGeom>
              <a:blipFill>
                <a:blip r:embed="rId3"/>
                <a:stretch>
                  <a:fillRect t="-9302" b="-27907"/>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9D72AD49-F827-487F-BDA5-36366332CF23}"/>
              </a:ext>
            </a:extLst>
          </p:cNvPr>
          <p:cNvSpPr/>
          <p:nvPr/>
        </p:nvSpPr>
        <p:spPr>
          <a:xfrm>
            <a:off x="224242" y="1518602"/>
            <a:ext cx="11743514" cy="830997"/>
          </a:xfrm>
          <a:prstGeom prst="rect">
            <a:avLst/>
          </a:prstGeom>
        </p:spPr>
        <p:txBody>
          <a:bodyPr wrap="square">
            <a:spAutoFit/>
          </a:bodyPr>
          <a:lstStyle/>
          <a:p>
            <a:r>
              <a:rPr lang="en-US" sz="2400" dirty="0">
                <a:latin typeface="Abadi" panose="020B0604020104020204" pitchFamily="34" charset="0"/>
              </a:rPr>
              <a:t>Re-identification – Stalker aims to infer user’s complete trajectory information with some background knowledge.</a:t>
            </a:r>
          </a:p>
        </p:txBody>
      </p:sp>
      <p:graphicFrame>
        <p:nvGraphicFramePr>
          <p:cNvPr id="4" name="Table 3">
            <a:extLst>
              <a:ext uri="{FF2B5EF4-FFF2-40B4-BE49-F238E27FC236}">
                <a16:creationId xmlns:a16="http://schemas.microsoft.com/office/drawing/2014/main" id="{D5C8F57C-D93A-4F90-A944-C2855DED400C}"/>
              </a:ext>
            </a:extLst>
          </p:cNvPr>
          <p:cNvGraphicFramePr>
            <a:graphicFrameLocks noGrp="1"/>
          </p:cNvGraphicFramePr>
          <p:nvPr>
            <p:extLst>
              <p:ext uri="{D42A27DB-BD31-4B8C-83A1-F6EECF244321}">
                <p14:modId xmlns:p14="http://schemas.microsoft.com/office/powerpoint/2010/main" val="2422301224"/>
              </p:ext>
            </p:extLst>
          </p:nvPr>
        </p:nvGraphicFramePr>
        <p:xfrm>
          <a:off x="1014329" y="2430253"/>
          <a:ext cx="5832388" cy="807240"/>
        </p:xfrm>
        <a:graphic>
          <a:graphicData uri="http://schemas.openxmlformats.org/drawingml/2006/table">
            <a:tbl>
              <a:tblPr firstRow="1" bandRow="1">
                <a:tableStyleId>{5940675A-B579-460E-94D1-54222C63F5DA}</a:tableStyleId>
              </a:tblPr>
              <a:tblGrid>
                <a:gridCol w="546602">
                  <a:extLst>
                    <a:ext uri="{9D8B030D-6E8A-4147-A177-3AD203B41FA5}">
                      <a16:colId xmlns:a16="http://schemas.microsoft.com/office/drawing/2014/main" val="835583652"/>
                    </a:ext>
                  </a:extLst>
                </a:gridCol>
                <a:gridCol w="2642893">
                  <a:extLst>
                    <a:ext uri="{9D8B030D-6E8A-4147-A177-3AD203B41FA5}">
                      <a16:colId xmlns:a16="http://schemas.microsoft.com/office/drawing/2014/main" val="3191937390"/>
                    </a:ext>
                  </a:extLst>
                </a:gridCol>
                <a:gridCol w="2642893">
                  <a:extLst>
                    <a:ext uri="{9D8B030D-6E8A-4147-A177-3AD203B41FA5}">
                      <a16:colId xmlns:a16="http://schemas.microsoft.com/office/drawing/2014/main" val="237341299"/>
                    </a:ext>
                  </a:extLst>
                </a:gridCol>
              </a:tblGrid>
              <a:tr h="441480">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(A,1),(B,1),(A,2),(B,2)</a:t>
                      </a:r>
                    </a:p>
                  </a:txBody>
                  <a:tcPr/>
                </a:tc>
                <a:tc>
                  <a:txBody>
                    <a:bodyPr/>
                    <a:lstStyle/>
                    <a:p>
                      <a:r>
                        <a:rPr lang="en-US" dirty="0">
                          <a:solidFill>
                            <a:srgbClr val="FF0000"/>
                          </a:solidFill>
                          <a:latin typeface="Abadi" panose="020B0604020104020204" pitchFamily="34" charset="0"/>
                        </a:rPr>
                        <a:t>Name : Alice and Age 35</a:t>
                      </a:r>
                    </a:p>
                  </a:txBody>
                  <a:tcPr/>
                </a:tc>
                <a:extLst>
                  <a:ext uri="{0D108BD9-81ED-4DB2-BD59-A6C34878D82A}">
                    <a16:rowId xmlns:a16="http://schemas.microsoft.com/office/drawing/2014/main" val="246762389"/>
                  </a:ext>
                </a:extLst>
              </a:tr>
              <a:tr h="361495">
                <a:tc>
                  <a:txBody>
                    <a:bodyPr/>
                    <a:lstStyle/>
                    <a:p>
                      <a:pPr algn="ctr"/>
                      <a:r>
                        <a:rPr lang="en-US" dirty="0">
                          <a:latin typeface="Abadi" panose="020B0604020104020204" pitchFamily="34" charset="0"/>
                        </a:rPr>
                        <a:t>2</a:t>
                      </a:r>
                    </a:p>
                  </a:txBody>
                  <a:tcPr/>
                </a:tc>
                <a:tc>
                  <a:txBody>
                    <a:bodyPr/>
                    <a:lstStyle/>
                    <a:p>
                      <a:pPr algn="ctr"/>
                      <a:r>
                        <a:rPr lang="en-US" dirty="0">
                          <a:latin typeface="Abadi" panose="020B0604020104020204" pitchFamily="34" charset="0"/>
                        </a:rPr>
                        <a:t>(C,1),(A,1),(A,1)</a:t>
                      </a:r>
                    </a:p>
                  </a:txBody>
                  <a:tcPr/>
                </a:tc>
                <a:tc>
                  <a:txBody>
                    <a:bodyPr/>
                    <a:lstStyle/>
                    <a:p>
                      <a:r>
                        <a:rPr lang="en-US" dirty="0">
                          <a:solidFill>
                            <a:srgbClr val="0070C0"/>
                          </a:solidFill>
                          <a:latin typeface="Abadi" panose="020B0604020104020204" pitchFamily="34" charset="0"/>
                        </a:rPr>
                        <a:t>Name : Bob and Age 37</a:t>
                      </a:r>
                    </a:p>
                  </a:txBody>
                  <a:tcPr/>
                </a:tc>
                <a:extLst>
                  <a:ext uri="{0D108BD9-81ED-4DB2-BD59-A6C34878D82A}">
                    <a16:rowId xmlns:a16="http://schemas.microsoft.com/office/drawing/2014/main" val="1962061731"/>
                  </a:ext>
                </a:extLst>
              </a:tr>
            </a:tbl>
          </a:graphicData>
        </a:graphic>
      </p:graphicFrame>
      <p:sp>
        <p:nvSpPr>
          <p:cNvPr id="5" name="TextBox 4">
            <a:extLst>
              <a:ext uri="{FF2B5EF4-FFF2-40B4-BE49-F238E27FC236}">
                <a16:creationId xmlns:a16="http://schemas.microsoft.com/office/drawing/2014/main" id="{8F2AEDA0-C8AE-440D-84C0-AB44BFDB7A85}"/>
              </a:ext>
            </a:extLst>
          </p:cNvPr>
          <p:cNvSpPr txBox="1"/>
          <p:nvPr/>
        </p:nvSpPr>
        <p:spPr>
          <a:xfrm>
            <a:off x="1759173" y="3710413"/>
            <a:ext cx="1390135" cy="383060"/>
          </a:xfrm>
          <a:prstGeom prst="rect">
            <a:avLst/>
          </a:prstGeom>
          <a:noFill/>
        </p:spPr>
        <p:txBody>
          <a:bodyPr wrap="square" rtlCol="0">
            <a:spAutoFit/>
          </a:bodyPr>
          <a:lstStyle/>
          <a:p>
            <a:r>
              <a:rPr lang="en-US" dirty="0">
                <a:latin typeface="Abadi" panose="020B0604020104020204" pitchFamily="34" charset="0"/>
              </a:rPr>
              <a:t>Shared data</a:t>
            </a:r>
          </a:p>
        </p:txBody>
      </p:sp>
      <p:sp>
        <p:nvSpPr>
          <p:cNvPr id="8" name="TextBox 7">
            <a:extLst>
              <a:ext uri="{FF2B5EF4-FFF2-40B4-BE49-F238E27FC236}">
                <a16:creationId xmlns:a16="http://schemas.microsoft.com/office/drawing/2014/main" id="{697F9A3E-34E9-4A68-A3BC-C43D2969B342}"/>
              </a:ext>
            </a:extLst>
          </p:cNvPr>
          <p:cNvSpPr txBox="1"/>
          <p:nvPr/>
        </p:nvSpPr>
        <p:spPr>
          <a:xfrm>
            <a:off x="7393671" y="2325624"/>
            <a:ext cx="2508421" cy="923330"/>
          </a:xfrm>
          <a:prstGeom prst="rect">
            <a:avLst/>
          </a:prstGeom>
          <a:noFill/>
        </p:spPr>
        <p:txBody>
          <a:bodyPr wrap="square" rtlCol="0">
            <a:spAutoFit/>
          </a:bodyPr>
          <a:lstStyle/>
          <a:p>
            <a:r>
              <a:rPr lang="en-US" dirty="0">
                <a:solidFill>
                  <a:srgbClr val="FF0000"/>
                </a:solidFill>
                <a:latin typeface="Abadi" panose="020B0604020104020204" pitchFamily="34" charset="0"/>
              </a:rPr>
              <a:t>Locations : (A,1),(B,1)</a:t>
            </a:r>
          </a:p>
          <a:p>
            <a:r>
              <a:rPr lang="en-US" dirty="0">
                <a:solidFill>
                  <a:srgbClr val="FF0000"/>
                </a:solidFill>
                <a:latin typeface="Abadi" panose="020B0604020104020204" pitchFamily="34" charset="0"/>
              </a:rPr>
              <a:t>Name : Alice</a:t>
            </a:r>
          </a:p>
          <a:p>
            <a:r>
              <a:rPr lang="en-US" dirty="0">
                <a:solidFill>
                  <a:srgbClr val="FF0000"/>
                </a:solidFill>
                <a:latin typeface="Abadi" panose="020B0604020104020204" pitchFamily="34" charset="0"/>
              </a:rPr>
              <a:t>Age : 35  </a:t>
            </a:r>
          </a:p>
        </p:txBody>
      </p:sp>
      <p:sp>
        <p:nvSpPr>
          <p:cNvPr id="13" name="TextBox 12">
            <a:extLst>
              <a:ext uri="{FF2B5EF4-FFF2-40B4-BE49-F238E27FC236}">
                <a16:creationId xmlns:a16="http://schemas.microsoft.com/office/drawing/2014/main" id="{8845B260-1C0E-40ED-8B0B-C4635DDC6988}"/>
              </a:ext>
            </a:extLst>
          </p:cNvPr>
          <p:cNvSpPr txBox="1"/>
          <p:nvPr/>
        </p:nvSpPr>
        <p:spPr>
          <a:xfrm>
            <a:off x="9808469" y="2349599"/>
            <a:ext cx="2508421" cy="923330"/>
          </a:xfrm>
          <a:prstGeom prst="rect">
            <a:avLst/>
          </a:prstGeom>
          <a:noFill/>
        </p:spPr>
        <p:txBody>
          <a:bodyPr wrap="square" rtlCol="0">
            <a:spAutoFit/>
          </a:bodyPr>
          <a:lstStyle/>
          <a:p>
            <a:r>
              <a:rPr lang="en-US" dirty="0">
                <a:solidFill>
                  <a:srgbClr val="0070C0"/>
                </a:solidFill>
                <a:latin typeface="Abadi" panose="020B0604020104020204" pitchFamily="34" charset="0"/>
              </a:rPr>
              <a:t>Locations : (C,1)</a:t>
            </a:r>
          </a:p>
          <a:p>
            <a:r>
              <a:rPr lang="en-US" dirty="0">
                <a:solidFill>
                  <a:srgbClr val="0070C0"/>
                </a:solidFill>
                <a:latin typeface="Abadi" panose="020B0604020104020204" pitchFamily="34" charset="0"/>
              </a:rPr>
              <a:t>Name : Bob</a:t>
            </a:r>
          </a:p>
          <a:p>
            <a:r>
              <a:rPr lang="en-US" dirty="0">
                <a:solidFill>
                  <a:srgbClr val="0070C0"/>
                </a:solidFill>
                <a:latin typeface="Abadi" panose="020B0604020104020204" pitchFamily="34" charset="0"/>
              </a:rPr>
              <a:t>Age : 37</a:t>
            </a:r>
          </a:p>
        </p:txBody>
      </p:sp>
      <p:sp>
        <p:nvSpPr>
          <p:cNvPr id="14" name="TextBox 13">
            <a:extLst>
              <a:ext uri="{FF2B5EF4-FFF2-40B4-BE49-F238E27FC236}">
                <a16:creationId xmlns:a16="http://schemas.microsoft.com/office/drawing/2014/main" id="{EBC0E4ED-2F06-45E3-903D-CAA3F33E30EE}"/>
              </a:ext>
            </a:extLst>
          </p:cNvPr>
          <p:cNvSpPr txBox="1"/>
          <p:nvPr/>
        </p:nvSpPr>
        <p:spPr>
          <a:xfrm>
            <a:off x="4559007" y="3710413"/>
            <a:ext cx="1886465" cy="369332"/>
          </a:xfrm>
          <a:prstGeom prst="rect">
            <a:avLst/>
          </a:prstGeom>
          <a:noFill/>
        </p:spPr>
        <p:txBody>
          <a:bodyPr wrap="square" rtlCol="0">
            <a:spAutoFit/>
          </a:bodyPr>
          <a:lstStyle/>
          <a:p>
            <a:r>
              <a:rPr lang="en-US" dirty="0">
                <a:latin typeface="Abadi" panose="020B0604020104020204" pitchFamily="34" charset="0"/>
              </a:rPr>
              <a:t>Inferred data</a:t>
            </a:r>
          </a:p>
        </p:txBody>
      </p:sp>
      <p:sp>
        <p:nvSpPr>
          <p:cNvPr id="15" name="TextBox 14">
            <a:extLst>
              <a:ext uri="{FF2B5EF4-FFF2-40B4-BE49-F238E27FC236}">
                <a16:creationId xmlns:a16="http://schemas.microsoft.com/office/drawing/2014/main" id="{BE382AF1-B89D-4749-A998-88628514E1EE}"/>
              </a:ext>
            </a:extLst>
          </p:cNvPr>
          <p:cNvSpPr txBox="1"/>
          <p:nvPr/>
        </p:nvSpPr>
        <p:spPr>
          <a:xfrm>
            <a:off x="8204305" y="3487183"/>
            <a:ext cx="3681485" cy="369332"/>
          </a:xfrm>
          <a:prstGeom prst="rect">
            <a:avLst/>
          </a:prstGeom>
          <a:noFill/>
        </p:spPr>
        <p:txBody>
          <a:bodyPr wrap="square" rtlCol="0">
            <a:spAutoFit/>
          </a:bodyPr>
          <a:lstStyle/>
          <a:p>
            <a:r>
              <a:rPr lang="en-US" dirty="0">
                <a:latin typeface="Abadi" panose="020B0604020104020204" pitchFamily="34" charset="0"/>
              </a:rPr>
              <a:t>Ted’s background information</a:t>
            </a:r>
          </a:p>
        </p:txBody>
      </p:sp>
      <p:graphicFrame>
        <p:nvGraphicFramePr>
          <p:cNvPr id="20" name="Table 19">
            <a:extLst>
              <a:ext uri="{FF2B5EF4-FFF2-40B4-BE49-F238E27FC236}">
                <a16:creationId xmlns:a16="http://schemas.microsoft.com/office/drawing/2014/main" id="{D3383D53-5162-584E-9CD3-278584742319}"/>
              </a:ext>
            </a:extLst>
          </p:cNvPr>
          <p:cNvGraphicFramePr>
            <a:graphicFrameLocks noGrp="1"/>
          </p:cNvGraphicFramePr>
          <p:nvPr>
            <p:extLst>
              <p:ext uri="{D42A27DB-BD31-4B8C-83A1-F6EECF244321}">
                <p14:modId xmlns:p14="http://schemas.microsoft.com/office/powerpoint/2010/main" val="4249146284"/>
              </p:ext>
            </p:extLst>
          </p:nvPr>
        </p:nvGraphicFramePr>
        <p:xfrm>
          <a:off x="798198" y="4390699"/>
          <a:ext cx="6780771" cy="1601988"/>
        </p:xfrm>
        <a:graphic>
          <a:graphicData uri="http://schemas.openxmlformats.org/drawingml/2006/table">
            <a:tbl>
              <a:tblPr firstRow="1" bandRow="1">
                <a:tableStyleId>{5940675A-B579-460E-94D1-54222C63F5DA}</a:tableStyleId>
              </a:tblPr>
              <a:tblGrid>
                <a:gridCol w="626295">
                  <a:extLst>
                    <a:ext uri="{9D8B030D-6E8A-4147-A177-3AD203B41FA5}">
                      <a16:colId xmlns:a16="http://schemas.microsoft.com/office/drawing/2014/main" val="835583652"/>
                    </a:ext>
                  </a:extLst>
                </a:gridCol>
                <a:gridCol w="2576007">
                  <a:extLst>
                    <a:ext uri="{9D8B030D-6E8A-4147-A177-3AD203B41FA5}">
                      <a16:colId xmlns:a16="http://schemas.microsoft.com/office/drawing/2014/main" val="3191937390"/>
                    </a:ext>
                  </a:extLst>
                </a:gridCol>
                <a:gridCol w="1371600">
                  <a:extLst>
                    <a:ext uri="{9D8B030D-6E8A-4147-A177-3AD203B41FA5}">
                      <a16:colId xmlns:a16="http://schemas.microsoft.com/office/drawing/2014/main" val="237341299"/>
                    </a:ext>
                  </a:extLst>
                </a:gridCol>
                <a:gridCol w="931985">
                  <a:extLst>
                    <a:ext uri="{9D8B030D-6E8A-4147-A177-3AD203B41FA5}">
                      <a16:colId xmlns:a16="http://schemas.microsoft.com/office/drawing/2014/main" val="677046553"/>
                    </a:ext>
                  </a:extLst>
                </a:gridCol>
                <a:gridCol w="650630">
                  <a:extLst>
                    <a:ext uri="{9D8B030D-6E8A-4147-A177-3AD203B41FA5}">
                      <a16:colId xmlns:a16="http://schemas.microsoft.com/office/drawing/2014/main" val="1684800537"/>
                    </a:ext>
                  </a:extLst>
                </a:gridCol>
                <a:gridCol w="624254">
                  <a:extLst>
                    <a:ext uri="{9D8B030D-6E8A-4147-A177-3AD203B41FA5}">
                      <a16:colId xmlns:a16="http://schemas.microsoft.com/office/drawing/2014/main" val="1795827894"/>
                    </a:ext>
                  </a:extLst>
                </a:gridCol>
              </a:tblGrid>
              <a:tr h="555183">
                <a:tc>
                  <a:txBody>
                    <a:bodyPr/>
                    <a:lstStyle/>
                    <a:p>
                      <a:pPr algn="ctr"/>
                      <a:r>
                        <a:rPr lang="en-US" dirty="0">
                          <a:latin typeface="Abadi" panose="020B0604020104020204" pitchFamily="34" charset="0"/>
                        </a:rPr>
                        <a:t>ID</a:t>
                      </a:r>
                    </a:p>
                  </a:txBody>
                  <a:tcPr/>
                </a:tc>
                <a:tc>
                  <a:txBody>
                    <a:bodyPr/>
                    <a:lstStyle/>
                    <a:p>
                      <a:pPr algn="ctr"/>
                      <a:r>
                        <a:rPr lang="en-US" dirty="0">
                          <a:latin typeface="Abadi" panose="020B0604020104020204" pitchFamily="34" charset="0"/>
                        </a:rPr>
                        <a:t>Trajectory</a:t>
                      </a:r>
                    </a:p>
                  </a:txBody>
                  <a:tcPr/>
                </a:tc>
                <a:tc>
                  <a:txBody>
                    <a:bodyPr/>
                    <a:lstStyle/>
                    <a:p>
                      <a:pPr algn="ctr"/>
                      <a:r>
                        <a:rPr lang="en-US" dirty="0">
                          <a:solidFill>
                            <a:schemeClr val="tx1"/>
                          </a:solidFill>
                          <a:latin typeface="Abadi" panose="020B0604020104020204" pitchFamily="34" charset="0"/>
                        </a:rPr>
                        <a:t> (A,1)</a:t>
                      </a:r>
                    </a:p>
                  </a:txBody>
                  <a:tcPr/>
                </a:tc>
                <a:tc>
                  <a:txBody>
                    <a:bodyPr/>
                    <a:lstStyle/>
                    <a:p>
                      <a:pPr algn="ctr"/>
                      <a:r>
                        <a:rPr lang="en-US" dirty="0">
                          <a:solidFill>
                            <a:schemeClr val="tx1"/>
                          </a:solidFill>
                          <a:latin typeface="Abadi" panose="020B0604020104020204" pitchFamily="34" charset="0"/>
                        </a:rPr>
                        <a:t>(B,1)</a:t>
                      </a:r>
                    </a:p>
                  </a:txBody>
                  <a:tcPr/>
                </a:tc>
                <a:tc>
                  <a:txBody>
                    <a:bodyPr/>
                    <a:lstStyle/>
                    <a:p>
                      <a:pPr algn="ctr"/>
                      <a:r>
                        <a:rPr lang="en-US" dirty="0">
                          <a:solidFill>
                            <a:schemeClr val="tx1"/>
                          </a:solidFill>
                          <a:latin typeface="Abadi" panose="020B0604020104020204" pitchFamily="34" charset="0"/>
                        </a:rPr>
                        <a:t>..</a:t>
                      </a:r>
                    </a:p>
                  </a:txBody>
                  <a:tcPr/>
                </a:tc>
                <a:tc>
                  <a:txBody>
                    <a:bodyPr/>
                    <a:lstStyle/>
                    <a:p>
                      <a:pPr algn="ctr"/>
                      <a:r>
                        <a:rPr lang="en-US" dirty="0">
                          <a:solidFill>
                            <a:schemeClr val="tx1"/>
                          </a:solidFill>
                          <a:latin typeface="Abadi" panose="020B0604020104020204" pitchFamily="34" charset="0"/>
                        </a:rPr>
                        <a:t>..</a:t>
                      </a:r>
                    </a:p>
                  </a:txBody>
                  <a:tcPr/>
                </a:tc>
                <a:extLst>
                  <a:ext uri="{0D108BD9-81ED-4DB2-BD59-A6C34878D82A}">
                    <a16:rowId xmlns:a16="http://schemas.microsoft.com/office/drawing/2014/main" val="3224837609"/>
                  </a:ext>
                </a:extLst>
              </a:tr>
              <a:tr h="622338">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(A,1),(B,1),(A,2),(B,2)</a:t>
                      </a:r>
                    </a:p>
                  </a:txBody>
                  <a:tcPr/>
                </a:tc>
                <a:tc>
                  <a:txBody>
                    <a:bodyPr/>
                    <a:lstStyle/>
                    <a:p>
                      <a:pPr algn="ctr"/>
                      <a:r>
                        <a:rPr lang="en-US" dirty="0">
                          <a:solidFill>
                            <a:schemeClr val="tx1"/>
                          </a:solidFill>
                          <a:latin typeface="Abadi" panose="020B0604020104020204" pitchFamily="34" charset="0"/>
                        </a:rPr>
                        <a:t>½</a:t>
                      </a:r>
                    </a:p>
                  </a:txBody>
                  <a:tcPr/>
                </a:tc>
                <a:tc>
                  <a:txBody>
                    <a:bodyPr/>
                    <a:lstStyle/>
                    <a:p>
                      <a:pPr algn="ctr"/>
                      <a:r>
                        <a:rPr lang="en-US" dirty="0">
                          <a:solidFill>
                            <a:schemeClr val="tx1"/>
                          </a:solidFill>
                          <a:latin typeface="Abadi" panose="020B0604020104020204" pitchFamily="34" charset="0"/>
                        </a:rPr>
                        <a:t>½</a:t>
                      </a:r>
                    </a:p>
                  </a:txBody>
                  <a:tcPr/>
                </a:tc>
                <a:tc>
                  <a:txBody>
                    <a:bodyPr/>
                    <a:lstStyle/>
                    <a:p>
                      <a:pPr algn="ctr"/>
                      <a:endParaRPr lang="en-US" dirty="0">
                        <a:solidFill>
                          <a:schemeClr val="tx1"/>
                        </a:solidFill>
                        <a:latin typeface="Abadi" panose="020B0604020104020204" pitchFamily="34" charset="0"/>
                      </a:endParaRPr>
                    </a:p>
                  </a:txBody>
                  <a:tcPr/>
                </a:tc>
                <a:tc>
                  <a:txBody>
                    <a:bodyPr/>
                    <a:lstStyle/>
                    <a:p>
                      <a:pPr algn="ctr"/>
                      <a:endParaRPr lang="en-US" dirty="0">
                        <a:solidFill>
                          <a:schemeClr val="tx1"/>
                        </a:solidFill>
                        <a:latin typeface="Abadi" panose="020B0604020104020204" pitchFamily="34" charset="0"/>
                      </a:endParaRPr>
                    </a:p>
                  </a:txBody>
                  <a:tcPr/>
                </a:tc>
                <a:extLst>
                  <a:ext uri="{0D108BD9-81ED-4DB2-BD59-A6C34878D82A}">
                    <a16:rowId xmlns:a16="http://schemas.microsoft.com/office/drawing/2014/main" val="246762389"/>
                  </a:ext>
                </a:extLst>
              </a:tr>
              <a:tr h="424467">
                <a:tc>
                  <a:txBody>
                    <a:bodyPr/>
                    <a:lstStyle/>
                    <a:p>
                      <a:pPr algn="ctr"/>
                      <a:r>
                        <a:rPr lang="en-US" dirty="0">
                          <a:latin typeface="Abadi" panose="020B0604020104020204" pitchFamily="34" charset="0"/>
                        </a:rPr>
                        <a:t>2</a:t>
                      </a:r>
                    </a:p>
                  </a:txBody>
                  <a:tcPr/>
                </a:tc>
                <a:tc>
                  <a:txBody>
                    <a:bodyPr/>
                    <a:lstStyle/>
                    <a:p>
                      <a:pPr algn="ctr"/>
                      <a:r>
                        <a:rPr lang="en-US" dirty="0">
                          <a:latin typeface="Abadi" panose="020B0604020104020204" pitchFamily="34" charset="0"/>
                        </a:rPr>
                        <a:t>(C,1),(A,1),(A,1)</a:t>
                      </a:r>
                    </a:p>
                  </a:txBody>
                  <a:tcPr/>
                </a:tc>
                <a:tc>
                  <a:txBody>
                    <a:bodyPr/>
                    <a:lstStyle/>
                    <a:p>
                      <a:pPr algn="ctr"/>
                      <a:r>
                        <a:rPr lang="en-US" dirty="0">
                          <a:solidFill>
                            <a:schemeClr val="tx1"/>
                          </a:solidFill>
                          <a:latin typeface="Abadi" panose="020B0604020104020204" pitchFamily="34" charset="0"/>
                        </a:rPr>
                        <a:t>½</a:t>
                      </a:r>
                    </a:p>
                  </a:txBody>
                  <a:tcPr/>
                </a:tc>
                <a:tc>
                  <a:txBody>
                    <a:bodyPr/>
                    <a:lstStyle/>
                    <a:p>
                      <a:pPr algn="ctr"/>
                      <a:r>
                        <a:rPr lang="en-US" dirty="0">
                          <a:solidFill>
                            <a:schemeClr val="tx1"/>
                          </a:solidFill>
                          <a:latin typeface="Abadi" panose="020B0604020104020204" pitchFamily="34" charset="0"/>
                        </a:rPr>
                        <a:t>0</a:t>
                      </a:r>
                    </a:p>
                  </a:txBody>
                  <a:tcPr/>
                </a:tc>
                <a:tc>
                  <a:txBody>
                    <a:bodyPr/>
                    <a:lstStyle/>
                    <a:p>
                      <a:pPr algn="ctr"/>
                      <a:endParaRPr lang="en-US" dirty="0">
                        <a:solidFill>
                          <a:schemeClr val="tx1"/>
                        </a:solidFill>
                        <a:latin typeface="Abadi" panose="020B0604020104020204" pitchFamily="34" charset="0"/>
                      </a:endParaRPr>
                    </a:p>
                  </a:txBody>
                  <a:tcPr/>
                </a:tc>
                <a:tc>
                  <a:txBody>
                    <a:bodyPr/>
                    <a:lstStyle/>
                    <a:p>
                      <a:pPr algn="ctr"/>
                      <a:endParaRPr lang="en-US" dirty="0">
                        <a:solidFill>
                          <a:schemeClr val="tx1"/>
                        </a:solidFill>
                        <a:latin typeface="Abadi" panose="020B0604020104020204" pitchFamily="34" charset="0"/>
                      </a:endParaRPr>
                    </a:p>
                  </a:txBody>
                  <a:tcPr/>
                </a:tc>
                <a:extLst>
                  <a:ext uri="{0D108BD9-81ED-4DB2-BD59-A6C34878D82A}">
                    <a16:rowId xmlns:a16="http://schemas.microsoft.com/office/drawing/2014/main" val="1962061731"/>
                  </a:ext>
                </a:extLst>
              </a:tr>
            </a:tbl>
          </a:graphicData>
        </a:graphic>
      </p:graphicFrame>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7BD0CBEF-B71D-464E-92E4-4EA8A389E082}"/>
                  </a:ext>
                </a:extLst>
              </p:cNvPr>
              <p:cNvSpPr txBox="1"/>
              <p:nvPr/>
            </p:nvSpPr>
            <p:spPr>
              <a:xfrm>
                <a:off x="8130900" y="4543057"/>
                <a:ext cx="3189231" cy="1323439"/>
              </a:xfrm>
              <a:prstGeom prst="rect">
                <a:avLst/>
              </a:prstGeom>
              <a:noFill/>
            </p:spPr>
            <p:txBody>
              <a:bodyPr wrap="square" rtlCol="0">
                <a:spAutoFit/>
              </a:bodyPr>
              <a:lstStyle/>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oMath>
                </a14:m>
                <a:r>
                  <a:rPr lang="en-US" sz="2000" dirty="0">
                    <a:latin typeface="Abadi" panose="020B0604020104020204" pitchFamily="34" charset="0"/>
                  </a:rPr>
                  <a:t> is the maximum probability of all combinations of background knowledge.</a:t>
                </a:r>
              </a:p>
            </p:txBody>
          </p:sp>
        </mc:Choice>
        <mc:Fallback>
          <p:sp>
            <p:nvSpPr>
              <p:cNvPr id="23" name="TextBox 22">
                <a:extLst>
                  <a:ext uri="{FF2B5EF4-FFF2-40B4-BE49-F238E27FC236}">
                    <a16:creationId xmlns:a16="http://schemas.microsoft.com/office/drawing/2014/main" id="{7BD0CBEF-B71D-464E-92E4-4EA8A389E082}"/>
                  </a:ext>
                </a:extLst>
              </p:cNvPr>
              <p:cNvSpPr txBox="1">
                <a:spLocks noRot="1" noChangeAspect="1" noMove="1" noResize="1" noEditPoints="1" noAdjustHandles="1" noChangeArrowheads="1" noChangeShapeType="1" noTextEdit="1"/>
              </p:cNvSpPr>
              <p:nvPr/>
            </p:nvSpPr>
            <p:spPr>
              <a:xfrm>
                <a:off x="8130900" y="4543057"/>
                <a:ext cx="3189231" cy="1323439"/>
              </a:xfrm>
              <a:prstGeom prst="rect">
                <a:avLst/>
              </a:prstGeom>
              <a:blipFill>
                <a:blip r:embed="rId4"/>
                <a:stretch>
                  <a:fillRect l="-2103" t="-2304" b="-7373"/>
                </a:stretch>
              </a:blipFill>
            </p:spPr>
            <p:txBody>
              <a:bodyPr/>
              <a:lstStyle/>
              <a:p>
                <a:r>
                  <a:rPr lang="en-US">
                    <a:noFill/>
                  </a:rPr>
                  <a:t> </a:t>
                </a:r>
              </a:p>
            </p:txBody>
          </p:sp>
        </mc:Fallback>
      </mc:AlternateContent>
    </p:spTree>
    <p:extLst>
      <p:ext uri="{BB962C8B-B14F-4D97-AF65-F5344CB8AC3E}">
        <p14:creationId xmlns:p14="http://schemas.microsoft.com/office/powerpoint/2010/main" val="264484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normAutofit/>
          </a:bodyPr>
          <a:lstStyle/>
          <a:p>
            <a:r>
              <a:rPr lang="en-US" dirty="0">
                <a:solidFill>
                  <a:srgbClr val="FF0000"/>
                </a:solidFill>
                <a:latin typeface="Abadi" panose="020B0604020104020204" pitchFamily="34" charset="0"/>
              </a:rPr>
              <a:t>Consumer Cost Quantification</a:t>
            </a:r>
            <a:endParaRPr lang="en-US" dirty="0">
              <a:latin typeface="Abadi" panose="020B0604020104020204" pitchFamily="34" charset="0"/>
            </a:endParaRPr>
          </a:p>
        </p:txBody>
      </p:sp>
      <p:sp>
        <p:nvSpPr>
          <p:cNvPr id="3" name="Rectangle 2">
            <a:extLst>
              <a:ext uri="{FF2B5EF4-FFF2-40B4-BE49-F238E27FC236}">
                <a16:creationId xmlns:a16="http://schemas.microsoft.com/office/drawing/2014/main" id="{3DC22655-52BB-4778-A9DC-34E5EF9ACB21}"/>
              </a:ext>
            </a:extLst>
          </p:cNvPr>
          <p:cNvSpPr/>
          <p:nvPr/>
        </p:nvSpPr>
        <p:spPr>
          <a:xfrm>
            <a:off x="456095" y="997175"/>
            <a:ext cx="11735905" cy="1384995"/>
          </a:xfrm>
          <a:prstGeom prst="rect">
            <a:avLst/>
          </a:prstGeom>
        </p:spPr>
        <p:txBody>
          <a:bodyPr wrap="square">
            <a:spAutoFit/>
          </a:bodyPr>
          <a:lstStyle/>
          <a:p>
            <a:r>
              <a:rPr lang="en-US" sz="2800" dirty="0">
                <a:latin typeface="Abadi" panose="020B0604020104020204" pitchFamily="34" charset="0"/>
              </a:rPr>
              <a:t>Stalker aims to infer user’s sensitive attribute with some background knowledge.</a:t>
            </a:r>
          </a:p>
          <a:p>
            <a:endParaRPr lang="en-US" sz="2800" dirty="0"/>
          </a:p>
        </p:txBody>
      </p:sp>
      <p:graphicFrame>
        <p:nvGraphicFramePr>
          <p:cNvPr id="6" name="Table 5">
            <a:extLst>
              <a:ext uri="{FF2B5EF4-FFF2-40B4-BE49-F238E27FC236}">
                <a16:creationId xmlns:a16="http://schemas.microsoft.com/office/drawing/2014/main" id="{938557EC-5B49-4937-B3C8-E5C54E0D548E}"/>
              </a:ext>
            </a:extLst>
          </p:cNvPr>
          <p:cNvGraphicFramePr>
            <a:graphicFrameLocks noGrp="1"/>
          </p:cNvGraphicFramePr>
          <p:nvPr>
            <p:extLst>
              <p:ext uri="{D42A27DB-BD31-4B8C-83A1-F6EECF244321}">
                <p14:modId xmlns:p14="http://schemas.microsoft.com/office/powerpoint/2010/main" val="2398397046"/>
              </p:ext>
            </p:extLst>
          </p:nvPr>
        </p:nvGraphicFramePr>
        <p:xfrm>
          <a:off x="373163" y="2574966"/>
          <a:ext cx="2642893" cy="854034"/>
        </p:xfrm>
        <a:graphic>
          <a:graphicData uri="http://schemas.openxmlformats.org/drawingml/2006/table">
            <a:tbl>
              <a:tblPr firstRow="1" bandRow="1">
                <a:tableStyleId>{5940675A-B579-460E-94D1-54222C63F5DA}</a:tableStyleId>
              </a:tblPr>
              <a:tblGrid>
                <a:gridCol w="2642893">
                  <a:extLst>
                    <a:ext uri="{9D8B030D-6E8A-4147-A177-3AD203B41FA5}">
                      <a16:colId xmlns:a16="http://schemas.microsoft.com/office/drawing/2014/main" val="960743354"/>
                    </a:ext>
                  </a:extLst>
                </a:gridCol>
              </a:tblGrid>
              <a:tr h="488274">
                <a:tc>
                  <a:txBody>
                    <a:bodyPr/>
                    <a:lstStyle/>
                    <a:p>
                      <a:pPr algn="ctr"/>
                      <a:r>
                        <a:rPr lang="en-US" dirty="0">
                          <a:latin typeface="Abadi" panose="020B0604020104020204" pitchFamily="34" charset="0"/>
                        </a:rPr>
                        <a:t>(A,1),(B,1),(A,2),(B,2)</a:t>
                      </a:r>
                    </a:p>
                  </a:txBody>
                  <a:tcPr/>
                </a:tc>
                <a:extLst>
                  <a:ext uri="{0D108BD9-81ED-4DB2-BD59-A6C34878D82A}">
                    <a16:rowId xmlns:a16="http://schemas.microsoft.com/office/drawing/2014/main" val="1307827308"/>
                  </a:ext>
                </a:extLst>
              </a:tr>
              <a:tr h="361495">
                <a:tc>
                  <a:txBody>
                    <a:bodyPr/>
                    <a:lstStyle/>
                    <a:p>
                      <a:pPr algn="ctr"/>
                      <a:r>
                        <a:rPr lang="en-US" dirty="0">
                          <a:latin typeface="Abadi" panose="020B0604020104020204" pitchFamily="34" charset="0"/>
                        </a:rPr>
                        <a:t>(C,1),(A,1),(A,1)</a:t>
                      </a:r>
                    </a:p>
                  </a:txBody>
                  <a:tcPr/>
                </a:tc>
                <a:extLst>
                  <a:ext uri="{0D108BD9-81ED-4DB2-BD59-A6C34878D82A}">
                    <a16:rowId xmlns:a16="http://schemas.microsoft.com/office/drawing/2014/main" val="2814029962"/>
                  </a:ext>
                </a:extLst>
              </a:tr>
            </a:tbl>
          </a:graphicData>
        </a:graphic>
      </p:graphicFrame>
      <p:sp>
        <p:nvSpPr>
          <p:cNvPr id="8" name="TextBox 7">
            <a:extLst>
              <a:ext uri="{FF2B5EF4-FFF2-40B4-BE49-F238E27FC236}">
                <a16:creationId xmlns:a16="http://schemas.microsoft.com/office/drawing/2014/main" id="{BB5DF3D2-0D6D-474A-8F4A-D98A3FBC340D}"/>
              </a:ext>
            </a:extLst>
          </p:cNvPr>
          <p:cNvSpPr txBox="1"/>
          <p:nvPr/>
        </p:nvSpPr>
        <p:spPr>
          <a:xfrm>
            <a:off x="1235299" y="3783997"/>
            <a:ext cx="1390135" cy="383060"/>
          </a:xfrm>
          <a:prstGeom prst="rect">
            <a:avLst/>
          </a:prstGeom>
          <a:noFill/>
        </p:spPr>
        <p:txBody>
          <a:bodyPr wrap="square" rtlCol="0">
            <a:spAutoFit/>
          </a:bodyPr>
          <a:lstStyle/>
          <a:p>
            <a:r>
              <a:rPr lang="en-US" dirty="0">
                <a:latin typeface="Abadi" panose="020B0604020104020204" pitchFamily="34" charset="0"/>
              </a:rPr>
              <a:t>Shared data</a:t>
            </a:r>
          </a:p>
        </p:txBody>
      </p:sp>
      <p:sp>
        <p:nvSpPr>
          <p:cNvPr id="9" name="TextBox 8">
            <a:extLst>
              <a:ext uri="{FF2B5EF4-FFF2-40B4-BE49-F238E27FC236}">
                <a16:creationId xmlns:a16="http://schemas.microsoft.com/office/drawing/2014/main" id="{949DD748-EC4A-412D-B0F8-BB79235FC184}"/>
              </a:ext>
            </a:extLst>
          </p:cNvPr>
          <p:cNvSpPr txBox="1"/>
          <p:nvPr/>
        </p:nvSpPr>
        <p:spPr>
          <a:xfrm>
            <a:off x="4165006" y="2349591"/>
            <a:ext cx="2933012" cy="1323439"/>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latin typeface="Abadi" panose="020B0604020104020204" pitchFamily="34" charset="0"/>
              </a:rPr>
              <a:t>Extracted Features</a:t>
            </a:r>
          </a:p>
          <a:p>
            <a:pPr marL="342900" indent="-342900">
              <a:buFont typeface="+mj-lt"/>
              <a:buAutoNum type="arabicPeriod"/>
            </a:pPr>
            <a:r>
              <a:rPr lang="en-US" sz="2000" dirty="0">
                <a:latin typeface="Abadi" panose="020B0604020104020204" pitchFamily="34" charset="0"/>
              </a:rPr>
              <a:t>User mobility </a:t>
            </a:r>
          </a:p>
          <a:p>
            <a:pPr marL="342900" indent="-342900">
              <a:buFont typeface="+mj-lt"/>
              <a:buAutoNum type="arabicPeriod"/>
            </a:pPr>
            <a:r>
              <a:rPr lang="en-US" sz="2000" dirty="0">
                <a:latin typeface="Abadi" panose="020B0604020104020204" pitchFamily="34" charset="0"/>
              </a:rPr>
              <a:t>User-Location affinity</a:t>
            </a:r>
          </a:p>
          <a:p>
            <a:pPr marL="342900" indent="-342900">
              <a:buFont typeface="+mj-lt"/>
              <a:buAutoNum type="arabicPeriod"/>
            </a:pPr>
            <a:r>
              <a:rPr lang="en-US" sz="2000" dirty="0">
                <a:latin typeface="Abadi" panose="020B0604020104020204" pitchFamily="34" charset="0"/>
              </a:rPr>
              <a:t>User-User affinity</a:t>
            </a:r>
          </a:p>
        </p:txBody>
      </p:sp>
      <p:sp>
        <p:nvSpPr>
          <p:cNvPr id="11" name="Arrow: Right 10">
            <a:extLst>
              <a:ext uri="{FF2B5EF4-FFF2-40B4-BE49-F238E27FC236}">
                <a16:creationId xmlns:a16="http://schemas.microsoft.com/office/drawing/2014/main" id="{D6442D26-A8B4-482E-881A-91325BF4ABF7}"/>
              </a:ext>
            </a:extLst>
          </p:cNvPr>
          <p:cNvSpPr/>
          <p:nvPr/>
        </p:nvSpPr>
        <p:spPr>
          <a:xfrm>
            <a:off x="3272844" y="2811567"/>
            <a:ext cx="729048" cy="32127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13" name="Cross 12">
            <a:extLst>
              <a:ext uri="{FF2B5EF4-FFF2-40B4-BE49-F238E27FC236}">
                <a16:creationId xmlns:a16="http://schemas.microsoft.com/office/drawing/2014/main" id="{39D43201-8CB9-4E74-9F8C-67F7072EBA46}"/>
              </a:ext>
            </a:extLst>
          </p:cNvPr>
          <p:cNvSpPr/>
          <p:nvPr/>
        </p:nvSpPr>
        <p:spPr>
          <a:xfrm>
            <a:off x="7354806" y="2688080"/>
            <a:ext cx="648731" cy="642550"/>
          </a:xfrm>
          <a:prstGeom prst="plus">
            <a:avLst>
              <a:gd name="adj" fmla="val 41216"/>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D873609-E155-40D8-80B9-2DC89FC28C49}"/>
              </a:ext>
            </a:extLst>
          </p:cNvPr>
          <p:cNvSpPr txBox="1"/>
          <p:nvPr/>
        </p:nvSpPr>
        <p:spPr>
          <a:xfrm>
            <a:off x="8260325" y="2589744"/>
            <a:ext cx="2693776" cy="830997"/>
          </a:xfrm>
          <a:prstGeom prst="rect">
            <a:avLst/>
          </a:prstGeom>
          <a:ln w="57150"/>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Abadi" panose="020B0604020104020204" pitchFamily="34" charset="0"/>
              </a:rPr>
              <a:t>Model to infer a sensitive attribute</a:t>
            </a:r>
          </a:p>
        </p:txBody>
      </p:sp>
      <p:sp>
        <p:nvSpPr>
          <p:cNvPr id="15" name="Arrow: Right 14">
            <a:extLst>
              <a:ext uri="{FF2B5EF4-FFF2-40B4-BE49-F238E27FC236}">
                <a16:creationId xmlns:a16="http://schemas.microsoft.com/office/drawing/2014/main" id="{AEE0752B-80DE-47BA-B320-E1680D7EE1A8}"/>
              </a:ext>
            </a:extLst>
          </p:cNvPr>
          <p:cNvSpPr/>
          <p:nvPr/>
        </p:nvSpPr>
        <p:spPr>
          <a:xfrm rot="5400000">
            <a:off x="7323523" y="4023607"/>
            <a:ext cx="729048" cy="32127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F4A705A0-0AE5-4F37-9D9F-9FF5CEBB7DFA}"/>
              </a:ext>
            </a:extLst>
          </p:cNvPr>
          <p:cNvGraphicFramePr>
            <a:graphicFrameLocks noGrp="1"/>
          </p:cNvGraphicFramePr>
          <p:nvPr>
            <p:extLst>
              <p:ext uri="{D42A27DB-BD31-4B8C-83A1-F6EECF244321}">
                <p14:modId xmlns:p14="http://schemas.microsoft.com/office/powerpoint/2010/main" val="3946578592"/>
              </p:ext>
            </p:extLst>
          </p:nvPr>
        </p:nvGraphicFramePr>
        <p:xfrm>
          <a:off x="5631512" y="4787909"/>
          <a:ext cx="4369132" cy="1463262"/>
        </p:xfrm>
        <a:graphic>
          <a:graphicData uri="http://schemas.openxmlformats.org/drawingml/2006/table">
            <a:tbl>
              <a:tblPr firstRow="1" bandRow="1">
                <a:tableStyleId>{5940675A-B579-460E-94D1-54222C63F5DA}</a:tableStyleId>
              </a:tblPr>
              <a:tblGrid>
                <a:gridCol w="2603017">
                  <a:extLst>
                    <a:ext uri="{9D8B030D-6E8A-4147-A177-3AD203B41FA5}">
                      <a16:colId xmlns:a16="http://schemas.microsoft.com/office/drawing/2014/main" val="960743354"/>
                    </a:ext>
                  </a:extLst>
                </a:gridCol>
                <a:gridCol w="1766115">
                  <a:extLst>
                    <a:ext uri="{9D8B030D-6E8A-4147-A177-3AD203B41FA5}">
                      <a16:colId xmlns:a16="http://schemas.microsoft.com/office/drawing/2014/main" val="1610563054"/>
                    </a:ext>
                  </a:extLst>
                </a:gridCol>
              </a:tblGrid>
              <a:tr h="623951">
                <a:tc>
                  <a:txBody>
                    <a:bodyPr/>
                    <a:lstStyle/>
                    <a:p>
                      <a:pPr algn="ctr"/>
                      <a:r>
                        <a:rPr lang="en-US" dirty="0">
                          <a:latin typeface="Abadi" panose="020B0604020104020204" pitchFamily="34" charset="0"/>
                        </a:rPr>
                        <a:t>Trajectory</a:t>
                      </a:r>
                    </a:p>
                  </a:txBody>
                  <a:tcPr/>
                </a:tc>
                <a:tc>
                  <a:txBody>
                    <a:bodyPr/>
                    <a:lstStyle/>
                    <a:p>
                      <a:pPr algn="ctr"/>
                      <a:r>
                        <a:rPr lang="en-US" dirty="0">
                          <a:latin typeface="Abadi" panose="020B0604020104020204" pitchFamily="34" charset="0"/>
                        </a:rPr>
                        <a:t>Sensitive attribute - Age</a:t>
                      </a:r>
                    </a:p>
                  </a:txBody>
                  <a:tcPr/>
                </a:tc>
                <a:extLst>
                  <a:ext uri="{0D108BD9-81ED-4DB2-BD59-A6C34878D82A}">
                    <a16:rowId xmlns:a16="http://schemas.microsoft.com/office/drawing/2014/main" val="1399644791"/>
                  </a:ext>
                </a:extLst>
              </a:tr>
              <a:tr h="457422">
                <a:tc>
                  <a:txBody>
                    <a:bodyPr/>
                    <a:lstStyle/>
                    <a:p>
                      <a:pPr algn="ctr"/>
                      <a:r>
                        <a:rPr lang="en-US" dirty="0">
                          <a:latin typeface="Abadi" panose="020B0604020104020204" pitchFamily="34" charset="0"/>
                        </a:rPr>
                        <a:t>(A,1),(B,1),(A,2),(B,2)</a:t>
                      </a:r>
                    </a:p>
                  </a:txBody>
                  <a:tcPr/>
                </a:tc>
                <a:tc>
                  <a:txBody>
                    <a:bodyPr/>
                    <a:lstStyle/>
                    <a:p>
                      <a:pPr algn="ctr"/>
                      <a:r>
                        <a:rPr lang="en-US" dirty="0">
                          <a:latin typeface="Abadi" panose="020B0604020104020204" pitchFamily="34" charset="0"/>
                        </a:rPr>
                        <a:t>23</a:t>
                      </a:r>
                    </a:p>
                  </a:txBody>
                  <a:tcPr/>
                </a:tc>
                <a:extLst>
                  <a:ext uri="{0D108BD9-81ED-4DB2-BD59-A6C34878D82A}">
                    <a16:rowId xmlns:a16="http://schemas.microsoft.com/office/drawing/2014/main" val="1307827308"/>
                  </a:ext>
                </a:extLst>
              </a:tr>
              <a:tr h="361495">
                <a:tc>
                  <a:txBody>
                    <a:bodyPr/>
                    <a:lstStyle/>
                    <a:p>
                      <a:pPr algn="ctr"/>
                      <a:r>
                        <a:rPr lang="en-US" dirty="0">
                          <a:latin typeface="Abadi" panose="020B0604020104020204" pitchFamily="34" charset="0"/>
                        </a:rPr>
                        <a:t>(C,1),(A,1),(A,1)</a:t>
                      </a:r>
                    </a:p>
                  </a:txBody>
                  <a:tcPr/>
                </a:tc>
                <a:tc>
                  <a:txBody>
                    <a:bodyPr/>
                    <a:lstStyle/>
                    <a:p>
                      <a:pPr algn="ctr"/>
                      <a:r>
                        <a:rPr lang="en-US" dirty="0">
                          <a:latin typeface="Abadi" panose="020B0604020104020204" pitchFamily="34" charset="0"/>
                        </a:rPr>
                        <a:t>37</a:t>
                      </a:r>
                    </a:p>
                  </a:txBody>
                  <a:tcPr/>
                </a:tc>
                <a:extLst>
                  <a:ext uri="{0D108BD9-81ED-4DB2-BD59-A6C34878D82A}">
                    <a16:rowId xmlns:a16="http://schemas.microsoft.com/office/drawing/2014/main" val="2814029962"/>
                  </a:ext>
                </a:extLst>
              </a:tr>
            </a:tbl>
          </a:graphicData>
        </a:graphic>
      </p:graphicFrame>
      <p:sp>
        <p:nvSpPr>
          <p:cNvPr id="17" name="TextBox 16">
            <a:extLst>
              <a:ext uri="{FF2B5EF4-FFF2-40B4-BE49-F238E27FC236}">
                <a16:creationId xmlns:a16="http://schemas.microsoft.com/office/drawing/2014/main" id="{24CFC14E-865F-4A03-BE81-5C457BF6407C}"/>
              </a:ext>
            </a:extLst>
          </p:cNvPr>
          <p:cNvSpPr txBox="1"/>
          <p:nvPr/>
        </p:nvSpPr>
        <p:spPr>
          <a:xfrm>
            <a:off x="8041222" y="4179436"/>
            <a:ext cx="1779374" cy="369332"/>
          </a:xfrm>
          <a:prstGeom prst="rect">
            <a:avLst/>
          </a:prstGeom>
          <a:noFill/>
        </p:spPr>
        <p:txBody>
          <a:bodyPr wrap="square" rtlCol="0">
            <a:spAutoFit/>
          </a:bodyPr>
          <a:lstStyle/>
          <a:p>
            <a:r>
              <a:rPr lang="en-US" dirty="0">
                <a:latin typeface="Abadi" panose="020B0604020104020204" pitchFamily="34" charset="0"/>
              </a:rPr>
              <a:t>Inferred data</a:t>
            </a:r>
          </a:p>
        </p:txBody>
      </p:sp>
      <p:sp>
        <p:nvSpPr>
          <p:cNvPr id="18" name="TextBox 17">
            <a:extLst>
              <a:ext uri="{FF2B5EF4-FFF2-40B4-BE49-F238E27FC236}">
                <a16:creationId xmlns:a16="http://schemas.microsoft.com/office/drawing/2014/main" id="{C1BDB2C1-50F2-4C66-933C-A4037C7D1ED3}"/>
              </a:ext>
            </a:extLst>
          </p:cNvPr>
          <p:cNvSpPr txBox="1"/>
          <p:nvPr/>
        </p:nvSpPr>
        <p:spPr>
          <a:xfrm>
            <a:off x="5908106" y="4208405"/>
            <a:ext cx="1390135" cy="383060"/>
          </a:xfrm>
          <a:prstGeom prst="rect">
            <a:avLst/>
          </a:prstGeom>
          <a:noFill/>
        </p:spPr>
        <p:txBody>
          <a:bodyPr wrap="square" rtlCol="0">
            <a:spAutoFit/>
          </a:bodyPr>
          <a:lstStyle/>
          <a:p>
            <a:r>
              <a:rPr lang="en-US" dirty="0">
                <a:latin typeface="Abadi" panose="020B0604020104020204" pitchFamily="34" charset="0"/>
              </a:rPr>
              <a:t>Shared data</a:t>
            </a:r>
          </a:p>
        </p:txBody>
      </p:sp>
      <p:cxnSp>
        <p:nvCxnSpPr>
          <p:cNvPr id="5" name="Straight Arrow Connector 4">
            <a:extLst>
              <a:ext uri="{FF2B5EF4-FFF2-40B4-BE49-F238E27FC236}">
                <a16:creationId xmlns:a16="http://schemas.microsoft.com/office/drawing/2014/main" id="{05B8AA7F-BDF9-FE4A-B2D6-A05EE4EEFCF6}"/>
              </a:ext>
            </a:extLst>
          </p:cNvPr>
          <p:cNvCxnSpPr/>
          <p:nvPr/>
        </p:nvCxnSpPr>
        <p:spPr>
          <a:xfrm>
            <a:off x="5230855" y="1872343"/>
            <a:ext cx="665016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AB8893D-191F-EB4E-B35B-B26CF7F3D30D}"/>
              </a:ext>
            </a:extLst>
          </p:cNvPr>
          <p:cNvSpPr txBox="1"/>
          <p:nvPr/>
        </p:nvSpPr>
        <p:spPr>
          <a:xfrm>
            <a:off x="7527410" y="1483811"/>
            <a:ext cx="2473234" cy="369332"/>
          </a:xfrm>
          <a:prstGeom prst="rect">
            <a:avLst/>
          </a:prstGeom>
          <a:noFill/>
        </p:spPr>
        <p:txBody>
          <a:bodyPr wrap="square" rtlCol="0">
            <a:spAutoFit/>
          </a:bodyPr>
          <a:lstStyle/>
          <a:p>
            <a:r>
              <a:rPr lang="en-US" dirty="0">
                <a:latin typeface="Abadi" panose="020B0604020104020204" pitchFamily="34" charset="0"/>
              </a:rPr>
              <a:t>Stalker Ted’s actions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211D5F-5A2A-8040-AAA6-6E5EF263C7B2}"/>
                  </a:ext>
                </a:extLst>
              </p:cNvPr>
              <p:cNvSpPr txBox="1"/>
              <p:nvPr/>
            </p:nvSpPr>
            <p:spPr>
              <a:xfrm>
                <a:off x="271585" y="4208405"/>
                <a:ext cx="4431956" cy="1200329"/>
              </a:xfrm>
              <a:prstGeom prst="rect">
                <a:avLst/>
              </a:prstGeom>
              <a:noFill/>
            </p:spPr>
            <p:txBody>
              <a:bodyPr wrap="square" rtlCol="0">
                <a:spAutoFit/>
              </a:bodyPr>
              <a:lstStyle/>
              <a:p>
                <a:r>
                  <a:rPr lang="en-US" dirty="0">
                    <a:latin typeface="Abadi" panose="020B0604020104020204" pitchFamily="34" charset="0"/>
                  </a:rPr>
                  <a:t>Consumer cost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endParaRPr lang="en-US" dirty="0">
                  <a:latin typeface="Abadi" panose="020B0604020104020204" pitchFamily="34" charset="0"/>
                </a:endParaRPr>
              </a:p>
              <a:p>
                <a:pPr marL="342900" indent="-342900">
                  <a:buFont typeface="Arial" panose="020B0604020202020204" pitchFamily="34" charset="0"/>
                  <a:buChar char="•"/>
                </a:pPr>
                <a:r>
                  <a:rPr lang="en-US" dirty="0">
                    <a:latin typeface="Abadi" panose="020B0604020104020204" pitchFamily="34" charset="0"/>
                  </a:rPr>
                  <a:t>Classification : Probability of correctly identifying the attribute</a:t>
                </a:r>
              </a:p>
              <a:p>
                <a:pPr marL="342900" indent="-342900">
                  <a:buFont typeface="Arial" panose="020B0604020202020204" pitchFamily="34" charset="0"/>
                  <a:buChar char="•"/>
                </a:pPr>
                <a:r>
                  <a:rPr lang="en-US" dirty="0">
                    <a:latin typeface="Abadi" panose="020B0604020104020204" pitchFamily="34" charset="0"/>
                  </a:rPr>
                  <a:t>Regression : Negative RMSE</a:t>
                </a:r>
              </a:p>
            </p:txBody>
          </p:sp>
        </mc:Choice>
        <mc:Fallback xmlns="">
          <p:sp>
            <p:nvSpPr>
              <p:cNvPr id="20" name="TextBox 19">
                <a:extLst>
                  <a:ext uri="{FF2B5EF4-FFF2-40B4-BE49-F238E27FC236}">
                    <a16:creationId xmlns:a16="http://schemas.microsoft.com/office/drawing/2014/main" id="{3D211D5F-5A2A-8040-AAA6-6E5EF263C7B2}"/>
                  </a:ext>
                </a:extLst>
              </p:cNvPr>
              <p:cNvSpPr txBox="1">
                <a:spLocks noRot="1" noChangeAspect="1" noMove="1" noResize="1" noEditPoints="1" noAdjustHandles="1" noChangeArrowheads="1" noChangeShapeType="1" noTextEdit="1"/>
              </p:cNvSpPr>
              <p:nvPr/>
            </p:nvSpPr>
            <p:spPr>
              <a:xfrm>
                <a:off x="271585" y="4208405"/>
                <a:ext cx="4431956" cy="1200329"/>
              </a:xfrm>
              <a:prstGeom prst="rect">
                <a:avLst/>
              </a:prstGeom>
              <a:blipFill>
                <a:blip r:embed="rId3"/>
                <a:stretch>
                  <a:fillRect l="-1238" t="-2538" b="-710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F62A1640-26CF-5D4F-BA44-476A0D075E36}"/>
              </a:ext>
            </a:extLst>
          </p:cNvPr>
          <p:cNvSpPr txBox="1"/>
          <p:nvPr/>
        </p:nvSpPr>
        <p:spPr>
          <a:xfrm>
            <a:off x="271585" y="5558785"/>
            <a:ext cx="4156215" cy="1107996"/>
          </a:xfrm>
          <a:prstGeom prst="rect">
            <a:avLst/>
          </a:prstGeom>
          <a:noFill/>
        </p:spPr>
        <p:txBody>
          <a:bodyPr wrap="square" rtlCol="0">
            <a:spAutoFit/>
          </a:bodyPr>
          <a:lstStyle/>
          <a:p>
            <a:r>
              <a:rPr lang="en-US" dirty="0">
                <a:latin typeface="Abadi" panose="020B0604020104020204" pitchFamily="34" charset="0"/>
              </a:rPr>
              <a:t>Model</a:t>
            </a:r>
          </a:p>
          <a:p>
            <a:pPr marL="342900" indent="-342900">
              <a:buFont typeface="Arial" panose="020B0604020202020204" pitchFamily="34" charset="0"/>
              <a:buChar char="•"/>
            </a:pPr>
            <a:r>
              <a:rPr lang="en-US" sz="1600" dirty="0">
                <a:latin typeface="Abadi" panose="020B0604020104020204" pitchFamily="34" charset="0"/>
              </a:rPr>
              <a:t>Learn a supervised model to predict a sensitive attribute.</a:t>
            </a:r>
          </a:p>
          <a:p>
            <a:pPr marL="342900" indent="-342900">
              <a:buFont typeface="Arial" panose="020B0604020202020204" pitchFamily="34" charset="0"/>
              <a:buChar char="•"/>
            </a:pPr>
            <a:r>
              <a:rPr lang="en-US" sz="1600" dirty="0">
                <a:latin typeface="Abadi" panose="020B0604020104020204" pitchFamily="34" charset="0"/>
              </a:rPr>
              <a:t>Model used : Random Forest</a:t>
            </a:r>
          </a:p>
        </p:txBody>
      </p:sp>
    </p:spTree>
    <p:extLst>
      <p:ext uri="{BB962C8B-B14F-4D97-AF65-F5344CB8AC3E}">
        <p14:creationId xmlns:p14="http://schemas.microsoft.com/office/powerpoint/2010/main" val="226519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normAutofit/>
          </a:bodyPr>
          <a:lstStyle/>
          <a:p>
            <a:r>
              <a:rPr lang="en-US" dirty="0">
                <a:solidFill>
                  <a:srgbClr val="FF0000"/>
                </a:solidFill>
                <a:latin typeface="Abadi" panose="020B0604020104020204" pitchFamily="34" charset="0"/>
              </a:rPr>
              <a:t>Consumer Cost quantification</a:t>
            </a:r>
          </a:p>
        </p:txBody>
      </p:sp>
      <p:sp>
        <p:nvSpPr>
          <p:cNvPr id="26" name="TextBox 25">
            <a:extLst>
              <a:ext uri="{FF2B5EF4-FFF2-40B4-BE49-F238E27FC236}">
                <a16:creationId xmlns:a16="http://schemas.microsoft.com/office/drawing/2014/main" id="{9879C4F1-F2FC-498F-818B-F956E1D8A624}"/>
              </a:ext>
            </a:extLst>
          </p:cNvPr>
          <p:cNvSpPr txBox="1"/>
          <p:nvPr/>
        </p:nvSpPr>
        <p:spPr>
          <a:xfrm>
            <a:off x="121508" y="880362"/>
            <a:ext cx="11735905" cy="954107"/>
          </a:xfrm>
          <a:prstGeom prst="rect">
            <a:avLst/>
          </a:prstGeom>
          <a:noFill/>
        </p:spPr>
        <p:txBody>
          <a:bodyPr wrap="square" rtlCol="0">
            <a:spAutoFit/>
          </a:bodyPr>
          <a:lstStyle/>
          <a:p>
            <a:r>
              <a:rPr lang="en-US" sz="2800" dirty="0">
                <a:latin typeface="Abadi" panose="020B0604020104020204" pitchFamily="34" charset="0"/>
              </a:rPr>
              <a:t>Strategy : Mimic a stalker’s actions to assign success of inferring a sensitive </a:t>
            </a:r>
            <a:r>
              <a:rPr lang="en-US" sz="2800" dirty="0" err="1">
                <a:latin typeface="Abadi" panose="020B0604020104020204" pitchFamily="34" charset="0"/>
              </a:rPr>
              <a:t>attribut</a:t>
            </a:r>
            <a:r>
              <a:rPr lang="en-US" sz="2800" dirty="0">
                <a:latin typeface="Abadi" panose="020B0604020104020204" pitchFamily="34" charset="0"/>
              </a:rPr>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39CB7AD-CC8A-49F1-A2A0-3AC9D316FDFE}"/>
                  </a:ext>
                </a:extLst>
              </p:cNvPr>
              <p:cNvSpPr/>
              <p:nvPr/>
            </p:nvSpPr>
            <p:spPr>
              <a:xfrm>
                <a:off x="121508" y="1909400"/>
                <a:ext cx="7205094" cy="4708981"/>
              </a:xfrm>
              <a:prstGeom prst="rect">
                <a:avLst/>
              </a:prstGeom>
            </p:spPr>
            <p:txBody>
              <a:bodyPr wrap="square">
                <a:spAutoFit/>
              </a:bodyPr>
              <a:lstStyle/>
              <a:p>
                <a:r>
                  <a:rPr lang="en-US" sz="2400" dirty="0">
                    <a:latin typeface="Abadi" panose="020B0604020104020204" pitchFamily="34" charset="0"/>
                  </a:rPr>
                  <a:t>Feature Extraction </a:t>
                </a:r>
                <a14:m>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oMath>
                </a14:m>
                <a:r>
                  <a:rPr lang="en-US" sz="2400" dirty="0">
                    <a:latin typeface="Abadi" panose="020B0604020104020204" pitchFamily="34" charset="0"/>
                  </a:rPr>
                  <a:t> :</a:t>
                </a:r>
              </a:p>
              <a:p>
                <a:pPr marL="514350" indent="-514350">
                  <a:buFont typeface="+mj-lt"/>
                  <a:buAutoNum type="arabicPeriod"/>
                </a:pPr>
                <a:r>
                  <a:rPr lang="en-US" sz="2400" dirty="0">
                    <a:latin typeface="Abadi" panose="020B0604020104020204" pitchFamily="34" charset="0"/>
                  </a:rPr>
                  <a:t>User mobility</a:t>
                </a:r>
              </a:p>
              <a:p>
                <a:pPr marL="971550" lvl="1" indent="-514350">
                  <a:buFont typeface="Arial" panose="020B0604020202020204" pitchFamily="34" charset="0"/>
                  <a:buChar char="•"/>
                </a:pPr>
                <a:r>
                  <a:rPr lang="en-US" sz="2000" dirty="0">
                    <a:latin typeface="Abadi" panose="020B0604020104020204" pitchFamily="34" charset="0"/>
                  </a:rPr>
                  <a:t>Average locations, unique locations</a:t>
                </a:r>
              </a:p>
              <a:p>
                <a:pPr marL="971550" lvl="1" indent="-514350">
                  <a:buFont typeface="Arial" panose="020B0604020202020204" pitchFamily="34" charset="0"/>
                  <a:buChar char="•"/>
                </a:pPr>
                <a:r>
                  <a:rPr lang="en-US" sz="2000" dirty="0">
                    <a:latin typeface="Abadi" panose="020B0604020104020204" pitchFamily="34" charset="0"/>
                  </a:rPr>
                  <a:t>Average distance, dwell time and max distance.</a:t>
                </a:r>
              </a:p>
              <a:p>
                <a:pPr marL="971550" lvl="1" indent="-514350">
                  <a:buFont typeface="Arial" panose="020B0604020202020204" pitchFamily="34" charset="0"/>
                  <a:buChar char="•"/>
                </a:pPr>
                <a:r>
                  <a:rPr lang="en-US" sz="2000" dirty="0">
                    <a:latin typeface="Abadi" panose="020B0604020104020204" pitchFamily="34" charset="0"/>
                  </a:rPr>
                  <a:t>Radius of gyration</a:t>
                </a:r>
              </a:p>
              <a:p>
                <a:pPr marL="971550" lvl="1" indent="-514350">
                  <a:buFont typeface="Arial" panose="020B0604020202020204" pitchFamily="34" charset="0"/>
                  <a:buChar char="•"/>
                </a:pPr>
                <a:r>
                  <a:rPr lang="en-US" sz="2000" dirty="0">
                    <a:latin typeface="Abadi" panose="020B0604020104020204" pitchFamily="34" charset="0"/>
                  </a:rPr>
                  <a:t>Mobility entropy</a:t>
                </a:r>
              </a:p>
              <a:p>
                <a:pPr marL="514350" indent="-514350">
                  <a:buFont typeface="+mj-lt"/>
                  <a:buAutoNum type="arabicPeriod"/>
                </a:pPr>
                <a:r>
                  <a:rPr lang="en-US" sz="2400" dirty="0">
                    <a:latin typeface="Abadi" panose="020B0604020104020204" pitchFamily="34" charset="0"/>
                  </a:rPr>
                  <a:t>User – Location affinity</a:t>
                </a:r>
              </a:p>
              <a:p>
                <a:pPr marL="971550" lvl="1" indent="-514350">
                  <a:buFont typeface="Arial" panose="020B0604020202020204" pitchFamily="34" charset="0"/>
                  <a:buChar char="•"/>
                </a:pPr>
                <a:r>
                  <a:rPr lang="en-US" sz="2000" dirty="0">
                    <a:latin typeface="Abadi" panose="020B0604020104020204" pitchFamily="34" charset="0"/>
                  </a:rPr>
                  <a:t>Tensor of User x Location x Week </a:t>
                </a:r>
              </a:p>
              <a:p>
                <a:pPr marL="971550" lvl="1" indent="-514350">
                  <a:buFont typeface="Arial" panose="020B0604020202020204" pitchFamily="34" charset="0"/>
                  <a:buChar char="•"/>
                </a:pPr>
                <a:r>
                  <a:rPr lang="en-US" sz="2000" dirty="0">
                    <a:latin typeface="Abadi" panose="020B0604020104020204" pitchFamily="34" charset="0"/>
                  </a:rPr>
                  <a:t>Populate by frequency and time spent.</a:t>
                </a:r>
              </a:p>
              <a:p>
                <a:pPr marL="971550" lvl="1" indent="-514350">
                  <a:buFont typeface="Arial" panose="020B0604020202020204" pitchFamily="34" charset="0"/>
                  <a:buChar char="•"/>
                </a:pPr>
                <a:r>
                  <a:rPr lang="en-US" sz="2000" dirty="0">
                    <a:latin typeface="Abadi" panose="020B0604020104020204" pitchFamily="34" charset="0"/>
                  </a:rPr>
                  <a:t>HOSVD of the tensors</a:t>
                </a:r>
              </a:p>
              <a:p>
                <a:pPr marL="514350" indent="-514350">
                  <a:buFont typeface="+mj-lt"/>
                  <a:buAutoNum type="arabicPeriod"/>
                </a:pPr>
                <a:r>
                  <a:rPr lang="en-US" sz="2400" dirty="0">
                    <a:latin typeface="Abadi" panose="020B0604020104020204" pitchFamily="34" charset="0"/>
                  </a:rPr>
                  <a:t>User – User affinity</a:t>
                </a:r>
              </a:p>
              <a:p>
                <a:pPr marL="971550" lvl="1" indent="-514350">
                  <a:buFont typeface="Arial" panose="020B0604020202020204" pitchFamily="34" charset="0"/>
                  <a:buChar char="•"/>
                </a:pPr>
                <a:r>
                  <a:rPr lang="en-US" sz="2000" dirty="0">
                    <a:latin typeface="Abadi" panose="020B0604020104020204" pitchFamily="34" charset="0"/>
                  </a:rPr>
                  <a:t>Tensor of User x User x Location</a:t>
                </a:r>
              </a:p>
              <a:p>
                <a:pPr marL="971550" lvl="1" indent="-514350">
                  <a:buFont typeface="Arial" panose="020B0604020202020204" pitchFamily="34" charset="0"/>
                  <a:buChar char="•"/>
                </a:pPr>
                <a:r>
                  <a:rPr lang="en-US" sz="2000" dirty="0">
                    <a:latin typeface="Abadi" panose="020B0604020104020204" pitchFamily="34" charset="0"/>
                  </a:rPr>
                  <a:t>Populate by average frequency and average time spent</a:t>
                </a:r>
              </a:p>
              <a:p>
                <a:pPr marL="971550" lvl="1" indent="-514350">
                  <a:buFont typeface="Arial" panose="020B0604020202020204" pitchFamily="34" charset="0"/>
                  <a:buChar char="•"/>
                </a:pPr>
                <a:r>
                  <a:rPr lang="en-US" sz="2000" dirty="0">
                    <a:latin typeface="Abadi" panose="020B0604020104020204" pitchFamily="34" charset="0"/>
                  </a:rPr>
                  <a:t>HOSVD of the tensors</a:t>
                </a:r>
              </a:p>
            </p:txBody>
          </p:sp>
        </mc:Choice>
        <mc:Fallback xmlns="">
          <p:sp>
            <p:nvSpPr>
              <p:cNvPr id="4" name="Rectangle 3">
                <a:extLst>
                  <a:ext uri="{FF2B5EF4-FFF2-40B4-BE49-F238E27FC236}">
                    <a16:creationId xmlns:a16="http://schemas.microsoft.com/office/drawing/2014/main" id="{439CB7AD-CC8A-49F1-A2A0-3AC9D316FDFE}"/>
                  </a:ext>
                </a:extLst>
              </p:cNvPr>
              <p:cNvSpPr>
                <a:spLocks noRot="1" noChangeAspect="1" noMove="1" noResize="1" noEditPoints="1" noAdjustHandles="1" noChangeArrowheads="1" noChangeShapeType="1" noTextEdit="1"/>
              </p:cNvSpPr>
              <p:nvPr/>
            </p:nvSpPr>
            <p:spPr>
              <a:xfrm>
                <a:off x="121508" y="1909400"/>
                <a:ext cx="7205094" cy="4708981"/>
              </a:xfrm>
              <a:prstGeom prst="rect">
                <a:avLst/>
              </a:prstGeom>
              <a:blipFill>
                <a:blip r:embed="rId3"/>
                <a:stretch>
                  <a:fillRect l="-1354" t="-103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64DACD0-EAF1-4F72-A3BB-518F9E13695E}"/>
              </a:ext>
            </a:extLst>
          </p:cNvPr>
          <p:cNvSpPr txBox="1"/>
          <p:nvPr/>
        </p:nvSpPr>
        <p:spPr>
          <a:xfrm>
            <a:off x="7265773" y="2125643"/>
            <a:ext cx="4431956" cy="1384995"/>
          </a:xfrm>
          <a:prstGeom prst="rect">
            <a:avLst/>
          </a:prstGeom>
          <a:noFill/>
        </p:spPr>
        <p:txBody>
          <a:bodyPr wrap="square" rtlCol="0">
            <a:spAutoFit/>
          </a:bodyPr>
          <a:lstStyle/>
          <a:p>
            <a:r>
              <a:rPr lang="en-US" sz="2400" dirty="0">
                <a:latin typeface="Abadi" panose="020B0604020104020204" pitchFamily="34" charset="0"/>
              </a:rPr>
              <a:t>Proxy Model</a:t>
            </a:r>
          </a:p>
          <a:p>
            <a:pPr marL="342900" indent="-342900">
              <a:buFont typeface="Arial" panose="020B0604020202020204" pitchFamily="34" charset="0"/>
              <a:buChar char="•"/>
            </a:pPr>
            <a:r>
              <a:rPr lang="en-US" sz="2000" dirty="0">
                <a:latin typeface="Abadi" panose="020B0604020104020204" pitchFamily="34" charset="0"/>
              </a:rPr>
              <a:t>Learn a supervised model to predict a sensitive attribute.</a:t>
            </a:r>
          </a:p>
          <a:p>
            <a:pPr marL="342900" indent="-342900">
              <a:buFont typeface="Arial" panose="020B0604020202020204" pitchFamily="34" charset="0"/>
              <a:buChar char="•"/>
            </a:pPr>
            <a:r>
              <a:rPr lang="en-US" sz="2000" dirty="0">
                <a:latin typeface="Abadi" panose="020B0604020104020204" pitchFamily="34" charset="0"/>
              </a:rPr>
              <a:t>Model used : Random Forest</a:t>
            </a:r>
          </a:p>
        </p:txBody>
      </p:sp>
      <p:sp>
        <p:nvSpPr>
          <p:cNvPr id="19" name="TextBox 18">
            <a:extLst>
              <a:ext uri="{FF2B5EF4-FFF2-40B4-BE49-F238E27FC236}">
                <a16:creationId xmlns:a16="http://schemas.microsoft.com/office/drawing/2014/main" id="{BE133158-6576-4304-B60E-FF1D28621C0B}"/>
              </a:ext>
            </a:extLst>
          </p:cNvPr>
          <p:cNvSpPr txBox="1"/>
          <p:nvPr/>
        </p:nvSpPr>
        <p:spPr>
          <a:xfrm>
            <a:off x="7265773" y="4313317"/>
            <a:ext cx="4431956" cy="1384995"/>
          </a:xfrm>
          <a:prstGeom prst="rect">
            <a:avLst/>
          </a:prstGeom>
          <a:noFill/>
        </p:spPr>
        <p:txBody>
          <a:bodyPr wrap="square" rtlCol="0">
            <a:spAutoFit/>
          </a:bodyPr>
          <a:lstStyle/>
          <a:p>
            <a:r>
              <a:rPr lang="en-US" sz="2400" dirty="0">
                <a:latin typeface="Abadi" panose="020B0604020104020204" pitchFamily="34" charset="0"/>
              </a:rPr>
              <a:t>Risk Quantification</a:t>
            </a:r>
          </a:p>
          <a:p>
            <a:pPr marL="342900" indent="-342900">
              <a:buFont typeface="Arial" panose="020B0604020202020204" pitchFamily="34" charset="0"/>
              <a:buChar char="•"/>
            </a:pPr>
            <a:r>
              <a:rPr lang="en-US" sz="2000" dirty="0">
                <a:latin typeface="Abadi" panose="020B0604020104020204" pitchFamily="34" charset="0"/>
              </a:rPr>
              <a:t>Classification : Probability of correctly identifying the attribute</a:t>
            </a:r>
          </a:p>
          <a:p>
            <a:pPr marL="342900" indent="-342900">
              <a:buFont typeface="Arial" panose="020B0604020202020204" pitchFamily="34" charset="0"/>
              <a:buChar char="•"/>
            </a:pPr>
            <a:r>
              <a:rPr lang="en-US" sz="2000" dirty="0">
                <a:latin typeface="Abadi" panose="020B0604020104020204" pitchFamily="34" charset="0"/>
              </a:rPr>
              <a:t>Regression : Negative RMSE</a:t>
            </a:r>
          </a:p>
        </p:txBody>
      </p:sp>
    </p:spTree>
    <p:extLst>
      <p:ext uri="{BB962C8B-B14F-4D97-AF65-F5344CB8AC3E}">
        <p14:creationId xmlns:p14="http://schemas.microsoft.com/office/powerpoint/2010/main" val="301379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D4BD-AF9F-4D46-9E6C-A58D7B46CFA0}"/>
              </a:ext>
            </a:extLst>
          </p:cNvPr>
          <p:cNvSpPr>
            <a:spLocks noGrp="1"/>
          </p:cNvSpPr>
          <p:nvPr>
            <p:ph type="title"/>
          </p:nvPr>
        </p:nvSpPr>
        <p:spPr>
          <a:xfrm>
            <a:off x="145192" y="119104"/>
            <a:ext cx="11550478" cy="875615"/>
          </a:xfrm>
        </p:spPr>
        <p:txBody>
          <a:bodyPr/>
          <a:lstStyle/>
          <a:p>
            <a:r>
              <a:rPr lang="en-US" dirty="0">
                <a:latin typeface="Abadi" panose="020B0604020104020204" pitchFamily="34" charset="0"/>
              </a:rPr>
              <a:t>Location Tracking</a:t>
            </a:r>
          </a:p>
        </p:txBody>
      </p:sp>
      <p:sp>
        <p:nvSpPr>
          <p:cNvPr id="3" name="Content Placeholder 2">
            <a:extLst>
              <a:ext uri="{FF2B5EF4-FFF2-40B4-BE49-F238E27FC236}">
                <a16:creationId xmlns:a16="http://schemas.microsoft.com/office/drawing/2014/main" id="{0BD52A53-85F3-4911-9FC4-6BD538A17A3F}"/>
              </a:ext>
            </a:extLst>
          </p:cNvPr>
          <p:cNvSpPr>
            <a:spLocks noGrp="1"/>
          </p:cNvSpPr>
          <p:nvPr>
            <p:ph idx="1"/>
          </p:nvPr>
        </p:nvSpPr>
        <p:spPr>
          <a:xfrm>
            <a:off x="327453" y="1253329"/>
            <a:ext cx="11689493" cy="5326644"/>
          </a:xfrm>
        </p:spPr>
        <p:txBody>
          <a:bodyPr>
            <a:normAutofit fontScale="92500" lnSpcReduction="20000"/>
          </a:bodyPr>
          <a:lstStyle/>
          <a:p>
            <a:pPr marL="0" indent="0">
              <a:buNone/>
            </a:pPr>
            <a:r>
              <a:rPr lang="en-US" dirty="0">
                <a:latin typeface="Abadi" panose="020B0604020104020204" pitchFamily="34" charset="0"/>
              </a:rPr>
              <a:t>Consumer adoption </a:t>
            </a:r>
          </a:p>
          <a:p>
            <a:r>
              <a:rPr lang="en-US" dirty="0">
                <a:latin typeface="Abadi" panose="020B0604020104020204" pitchFamily="34" charset="0"/>
              </a:rPr>
              <a:t>76% population in advanced economies own a smartphone. (Pew 2016)</a:t>
            </a:r>
          </a:p>
          <a:p>
            <a:r>
              <a:rPr lang="en-US" dirty="0">
                <a:latin typeface="Abadi" panose="020B0604020104020204" pitchFamily="34" charset="0"/>
              </a:rPr>
              <a:t>90% of smartphone users use a location service. (Pew 2016)</a:t>
            </a:r>
          </a:p>
          <a:p>
            <a:endParaRPr lang="en-US" dirty="0">
              <a:latin typeface="Abadi" panose="020B0604020104020204" pitchFamily="34" charset="0"/>
            </a:endParaRPr>
          </a:p>
          <a:p>
            <a:pPr marL="0" indent="0">
              <a:buNone/>
            </a:pPr>
            <a:r>
              <a:rPr lang="en-US" dirty="0">
                <a:latin typeface="Abadi" panose="020B0604020104020204" pitchFamily="34" charset="0"/>
              </a:rPr>
              <a:t>Collector’s ease</a:t>
            </a:r>
          </a:p>
          <a:p>
            <a:r>
              <a:rPr lang="en-US" dirty="0">
                <a:latin typeface="Abadi" panose="020B0604020104020204" pitchFamily="34" charset="0"/>
              </a:rPr>
              <a:t>Variety of firms offering granular tracking capabilities.</a:t>
            </a:r>
          </a:p>
          <a:p>
            <a:r>
              <a:rPr lang="en-US" dirty="0">
                <a:latin typeface="Abadi" panose="020B0604020104020204" pitchFamily="34" charset="0"/>
              </a:rPr>
              <a:t>An app permission away on mobile operating systems. (Apple 2014, Verge 2019)</a:t>
            </a:r>
          </a:p>
          <a:p>
            <a:pPr marL="0" indent="0">
              <a:buNone/>
            </a:pPr>
            <a:endParaRPr lang="en-US" dirty="0">
              <a:latin typeface="Abadi" panose="020B0604020104020204" pitchFamily="34" charset="0"/>
            </a:endParaRPr>
          </a:p>
          <a:p>
            <a:pPr marL="0" indent="0">
              <a:buNone/>
            </a:pPr>
            <a:r>
              <a:rPr lang="en-US" dirty="0">
                <a:latin typeface="Abadi" panose="020B0604020104020204" pitchFamily="34" charset="0"/>
              </a:rPr>
              <a:t>Advertiser’s opportunity</a:t>
            </a:r>
          </a:p>
          <a:p>
            <a:r>
              <a:rPr lang="en-US" dirty="0">
                <a:latin typeface="Abadi" panose="020B0604020104020204" pitchFamily="34" charset="0"/>
              </a:rPr>
              <a:t>$0.005 - $0.02 per user per month from data collectors (Valentino-Devries et al. 2018)</a:t>
            </a:r>
          </a:p>
          <a:p>
            <a:r>
              <a:rPr lang="en-US" dirty="0">
                <a:latin typeface="Abadi" panose="020B0604020104020204" pitchFamily="34" charset="0"/>
              </a:rPr>
              <a:t>$21 billion sales opportunity for advertisers (Luo et al. 2014) </a:t>
            </a:r>
          </a:p>
          <a:p>
            <a:pPr marL="0" indent="0">
              <a:buNone/>
            </a:pPr>
            <a:endParaRPr lang="en-US" dirty="0">
              <a:latin typeface="Abadi" panose="020B0604020104020204" pitchFamily="34" charset="0"/>
            </a:endParaRPr>
          </a:p>
          <a:p>
            <a:endParaRPr lang="en-US" dirty="0">
              <a:latin typeface="Abadi" panose="020B0604020104020204" pitchFamily="34" charset="0"/>
            </a:endParaRPr>
          </a:p>
        </p:txBody>
      </p:sp>
      <p:pic>
        <p:nvPicPr>
          <p:cNvPr id="1030" name="Picture 6" descr="Image result for bullseye logo">
            <a:extLst>
              <a:ext uri="{FF2B5EF4-FFF2-40B4-BE49-F238E27FC236}">
                <a16:creationId xmlns:a16="http://schemas.microsoft.com/office/drawing/2014/main" id="{430B70F3-A86A-48A6-87FC-3016A86FD79A}"/>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618474" y="873558"/>
            <a:ext cx="5321640" cy="532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91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solidFill>
                  <a:srgbClr val="0070C0"/>
                </a:solidFill>
                <a:latin typeface="Abadi" panose="020B0604020104020204" pitchFamily="34" charset="0"/>
              </a:rPr>
              <a:t>Benefit Measurement</a:t>
            </a:r>
          </a:p>
        </p:txBody>
      </p:sp>
      <p:sp>
        <p:nvSpPr>
          <p:cNvPr id="3" name="TextBox 2">
            <a:extLst>
              <a:ext uri="{FF2B5EF4-FFF2-40B4-BE49-F238E27FC236}">
                <a16:creationId xmlns:a16="http://schemas.microsoft.com/office/drawing/2014/main" id="{967FEAC3-11BE-4EF7-9617-8E7461BB2263}"/>
              </a:ext>
            </a:extLst>
          </p:cNvPr>
          <p:cNvSpPr txBox="1"/>
          <p:nvPr/>
        </p:nvSpPr>
        <p:spPr>
          <a:xfrm>
            <a:off x="456487" y="1444354"/>
            <a:ext cx="1102222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badi" panose="020B0604020104020204" pitchFamily="34" charset="0"/>
              </a:rPr>
              <a:t>Business goal : Point of Interest recommendations - Leverage historical user preferences to predict future preferences.</a:t>
            </a:r>
          </a:p>
          <a:p>
            <a:pPr marL="285750" indent="-285750">
              <a:buFont typeface="Arial" panose="020B0604020202020204" pitchFamily="34" charset="0"/>
              <a:buChar char="•"/>
            </a:pPr>
            <a:r>
              <a:rPr lang="en-US" sz="2400" dirty="0">
                <a:latin typeface="Abadi" panose="020B0604020104020204" pitchFamily="34" charset="0"/>
              </a:rPr>
              <a:t>Strategy : Learn a recommender model to predict future locations of a user. </a:t>
            </a:r>
          </a:p>
          <a:p>
            <a:pPr marL="285750" indent="-285750">
              <a:buFont typeface="Arial" panose="020B0604020202020204" pitchFamily="34" charset="0"/>
              <a:buChar char="•"/>
            </a:pPr>
            <a:r>
              <a:rPr lang="en-US" sz="2400" dirty="0">
                <a:latin typeface="Abadi" panose="020B0604020104020204" pitchFamily="34" charset="0"/>
              </a:rPr>
              <a:t>Intuition : More accurate the predictions, higher benefit for the consumer.</a:t>
            </a:r>
          </a:p>
        </p:txBody>
      </p:sp>
      <p:sp>
        <p:nvSpPr>
          <p:cNvPr id="4" name="TextBox 3">
            <a:extLst>
              <a:ext uri="{FF2B5EF4-FFF2-40B4-BE49-F238E27FC236}">
                <a16:creationId xmlns:a16="http://schemas.microsoft.com/office/drawing/2014/main" id="{4EA3E69A-5F63-40C9-8534-925052923ED8}"/>
              </a:ext>
            </a:extLst>
          </p:cNvPr>
          <p:cNvSpPr txBox="1"/>
          <p:nvPr/>
        </p:nvSpPr>
        <p:spPr>
          <a:xfrm>
            <a:off x="705918" y="3593634"/>
            <a:ext cx="10091036" cy="2399631"/>
          </a:xfrm>
          <a:prstGeom prst="rect">
            <a:avLst/>
          </a:prstGeom>
          <a:noFill/>
        </p:spPr>
        <p:txBody>
          <a:bodyPr wrap="square" rtlCol="0">
            <a:spAutoFit/>
          </a:bodyPr>
          <a:lstStyle/>
          <a:p>
            <a:r>
              <a:rPr lang="en-US" sz="2800" dirty="0">
                <a:latin typeface="Abadi" panose="020B0604020104020204" pitchFamily="34" charset="0"/>
              </a:rPr>
              <a:t>Model : Nearest Neighborhood based recommender</a:t>
            </a:r>
          </a:p>
          <a:p>
            <a:pPr marL="457200" indent="-457200">
              <a:buFont typeface="+mj-lt"/>
              <a:buAutoNum type="arabicPeriod"/>
            </a:pPr>
            <a:r>
              <a:rPr lang="en-US" sz="2400" dirty="0">
                <a:latin typeface="Abadi" panose="020B0604020104020204" pitchFamily="34" charset="0"/>
              </a:rPr>
              <a:t>Features : Same set used for sensitive attribute attack</a:t>
            </a:r>
          </a:p>
          <a:p>
            <a:pPr marL="457200" indent="-457200">
              <a:buFont typeface="+mj-lt"/>
              <a:buAutoNum type="arabicPeriod"/>
            </a:pPr>
            <a:r>
              <a:rPr lang="en-US" sz="2400" dirty="0">
                <a:latin typeface="Abadi" panose="020B0604020104020204" pitchFamily="34" charset="0"/>
              </a:rPr>
              <a:t>Nearest neighbors : Identify nearest neighbors based on similarity</a:t>
            </a:r>
          </a:p>
          <a:p>
            <a:pPr marL="457200" indent="-457200">
              <a:buFont typeface="+mj-lt"/>
              <a:buAutoNum type="arabicPeriod"/>
            </a:pPr>
            <a:r>
              <a:rPr lang="en-US" sz="2400" dirty="0">
                <a:latin typeface="Abadi" panose="020B0604020104020204" pitchFamily="34" charset="0"/>
              </a:rPr>
              <a:t>Ranking : Based on similarity and frequency</a:t>
            </a:r>
          </a:p>
          <a:p>
            <a:pPr marL="457200" indent="-457200">
              <a:buFont typeface="+mj-lt"/>
              <a:buAutoNum type="arabicPeriod"/>
            </a:pPr>
            <a:r>
              <a:rPr lang="en-US" sz="2400" dirty="0">
                <a:latin typeface="Abadi" panose="020B0604020104020204" pitchFamily="34" charset="0"/>
              </a:rPr>
              <a:t>Benefit : Average Precision and Average Recall.</a:t>
            </a:r>
          </a:p>
          <a:p>
            <a:endParaRPr lang="en-US" sz="2400" dirty="0">
              <a:latin typeface="Abadi" panose="020B0604020104020204" pitchFamily="34" charset="0"/>
            </a:endParaRPr>
          </a:p>
        </p:txBody>
      </p:sp>
    </p:spTree>
    <p:extLst>
      <p:ext uri="{BB962C8B-B14F-4D97-AF65-F5344CB8AC3E}">
        <p14:creationId xmlns:p14="http://schemas.microsoft.com/office/powerpoint/2010/main" val="351330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solidFill>
                  <a:srgbClr val="0070C0"/>
                </a:solidFill>
                <a:latin typeface="Abadi" panose="020B0604020104020204" pitchFamily="34" charset="0"/>
              </a:rPr>
              <a:t>Benefit Measurement</a:t>
            </a:r>
          </a:p>
        </p:txBody>
      </p:sp>
      <p:sp>
        <p:nvSpPr>
          <p:cNvPr id="3" name="TextBox 2">
            <a:extLst>
              <a:ext uri="{FF2B5EF4-FFF2-40B4-BE49-F238E27FC236}">
                <a16:creationId xmlns:a16="http://schemas.microsoft.com/office/drawing/2014/main" id="{967FEAC3-11BE-4EF7-9617-8E7461BB2263}"/>
              </a:ext>
            </a:extLst>
          </p:cNvPr>
          <p:cNvSpPr txBox="1"/>
          <p:nvPr/>
        </p:nvSpPr>
        <p:spPr>
          <a:xfrm>
            <a:off x="500448" y="1031790"/>
            <a:ext cx="1102222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badi" panose="020B0604020104020204" pitchFamily="34" charset="0"/>
              </a:rPr>
              <a:t>Business goal : Point of Interest recommendations - Leverage historical user preferences to predict future preferences.</a:t>
            </a:r>
          </a:p>
          <a:p>
            <a:pPr marL="285750" indent="-285750">
              <a:buFont typeface="Arial" panose="020B0604020202020204" pitchFamily="34" charset="0"/>
              <a:buChar char="•"/>
            </a:pPr>
            <a:r>
              <a:rPr lang="en-US" sz="2400" dirty="0">
                <a:latin typeface="Abadi" panose="020B0604020104020204" pitchFamily="34" charset="0"/>
              </a:rPr>
              <a:t>Strategy : Learn a recommender model to predict future locations of a user. </a:t>
            </a:r>
          </a:p>
          <a:p>
            <a:pPr marL="285750" indent="-285750">
              <a:buFont typeface="Arial" panose="020B0604020202020204" pitchFamily="34" charset="0"/>
              <a:buChar char="•"/>
            </a:pPr>
            <a:r>
              <a:rPr lang="en-US" sz="2400" dirty="0">
                <a:latin typeface="Abadi" panose="020B0604020104020204" pitchFamily="34" charset="0"/>
              </a:rPr>
              <a:t>Intuition : More accurate the predictions, higher benefit for the consumer.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EA3E69A-5F63-40C9-8534-925052923ED8}"/>
                  </a:ext>
                </a:extLst>
              </p:cNvPr>
              <p:cNvSpPr txBox="1"/>
              <p:nvPr/>
            </p:nvSpPr>
            <p:spPr>
              <a:xfrm>
                <a:off x="500448" y="2780622"/>
                <a:ext cx="11609174" cy="3108543"/>
              </a:xfrm>
              <a:prstGeom prst="rect">
                <a:avLst/>
              </a:prstGeom>
              <a:noFill/>
            </p:spPr>
            <p:txBody>
              <a:bodyPr wrap="square" rtlCol="0">
                <a:spAutoFit/>
              </a:bodyPr>
              <a:lstStyle/>
              <a:p>
                <a:r>
                  <a:rPr lang="en-US" sz="2800" dirty="0">
                    <a:latin typeface="Abadi" panose="020B0604020104020204" pitchFamily="34" charset="0"/>
                  </a:rPr>
                  <a:t>Model : Nearest Neighborhood based recommender</a:t>
                </a:r>
              </a:p>
              <a:p>
                <a:pPr marL="457200" indent="-457200">
                  <a:buFont typeface="+mj-lt"/>
                  <a:buAutoNum type="arabicPeriod"/>
                </a:pPr>
                <a:r>
                  <a:rPr lang="en-US" sz="2400" dirty="0">
                    <a:latin typeface="Abadi" panose="020B0604020104020204" pitchFamily="34" charset="0"/>
                  </a:rPr>
                  <a:t>Features : Same set used for sensitive attribute attack </a:t>
                </a:r>
                <a14:m>
                  <m:oMath xmlns:m="http://schemas.openxmlformats.org/officeDocument/2006/math">
                    <m:r>
                      <a:rPr lang="en-US" sz="2400" i="1">
                        <a:latin typeface="Cambria Math" panose="02040503050406030204" pitchFamily="18" charset="0"/>
                      </a:rPr>
                      <m:t>𝐹</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m:t>
                    </m:r>
                  </m:oMath>
                </a14:m>
                <a:r>
                  <a:rPr lang="en-US" sz="2400" dirty="0">
                    <a:latin typeface="Abadi" panose="020B0604020104020204" pitchFamily="34" charset="0"/>
                  </a:rPr>
                  <a:t> </a:t>
                </a:r>
              </a:p>
              <a:p>
                <a:pPr marL="457200" indent="-457200">
                  <a:buFont typeface="+mj-lt"/>
                  <a:buAutoNum type="arabicPeriod"/>
                </a:pPr>
                <a:r>
                  <a:rPr lang="en-US" sz="2400" dirty="0">
                    <a:latin typeface="Abadi" panose="020B0604020104020204" pitchFamily="34" charset="0"/>
                  </a:rPr>
                  <a:t>Nearest neighbors : Identify </a:t>
                </a:r>
                <a14:m>
                  <m:oMath xmlns:m="http://schemas.openxmlformats.org/officeDocument/2006/math">
                    <m:r>
                      <a:rPr lang="en-US" sz="2400" i="1" dirty="0" smtClean="0">
                        <a:latin typeface="Cambria Math" panose="02040503050406030204" pitchFamily="18" charset="0"/>
                      </a:rPr>
                      <m:t>𝑚</m:t>
                    </m:r>
                  </m:oMath>
                </a14:m>
                <a:r>
                  <a:rPr lang="en-US" sz="2400" dirty="0">
                    <a:latin typeface="Abadi" panose="020B0604020104020204" pitchFamily="34" charset="0"/>
                  </a:rPr>
                  <a:t> nearest neighbors based on similarity denote by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sub>
                    </m:sSub>
                  </m:oMath>
                </a14:m>
                <a:endParaRPr lang="en-US" sz="2400" dirty="0">
                  <a:latin typeface="Abadi" panose="020B0604020104020204" pitchFamily="34" charset="0"/>
                </a:endParaRPr>
              </a:p>
              <a:p>
                <a:pPr marL="457200" indent="-457200">
                  <a:buFont typeface="+mj-lt"/>
                  <a:buAutoNum type="arabicPeriod"/>
                </a:pPr>
                <a:endParaRPr lang="en-US" sz="2400" dirty="0">
                  <a:latin typeface="Abadi" panose="020B0604020104020204" pitchFamily="34" charset="0"/>
                </a:endParaRPr>
              </a:p>
              <a:p>
                <a:pPr marL="457200" indent="-457200">
                  <a:buFont typeface="+mj-lt"/>
                  <a:buAutoNum type="arabicPeriod"/>
                </a:pPr>
                <a:endParaRPr lang="en-US" sz="2400" dirty="0">
                  <a:latin typeface="Abadi" panose="020B0604020104020204" pitchFamily="34" charset="0"/>
                </a:endParaRPr>
              </a:p>
              <a:p>
                <a:pPr marL="457200" indent="-457200">
                  <a:buFont typeface="+mj-lt"/>
                  <a:buAutoNum type="arabicPeriod"/>
                </a:pPr>
                <a:endParaRPr lang="en-US" sz="2400" dirty="0">
                  <a:latin typeface="Abadi" panose="020B0604020104020204" pitchFamily="34" charset="0"/>
                </a:endParaRPr>
              </a:p>
              <a:p>
                <a:pPr marL="457200" indent="-457200">
                  <a:buFont typeface="+mj-lt"/>
                  <a:buAutoNum type="arabicPeriod"/>
                </a:pPr>
                <a:r>
                  <a:rPr lang="en-US" sz="2400" dirty="0">
                    <a:latin typeface="Abadi" panose="020B0604020104020204" pitchFamily="34" charset="0"/>
                  </a:rPr>
                  <a:t>Ranking of locations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𝑀</m:t>
                        </m:r>
                      </m:e>
                      <m:sub>
                        <m:r>
                          <a:rPr lang="en-US" sz="2400" b="0" i="1" smtClean="0">
                            <a:latin typeface="Cambria Math" panose="02040503050406030204" pitchFamily="18" charset="0"/>
                          </a:rPr>
                          <m:t>𝑖</m:t>
                        </m:r>
                      </m:sub>
                    </m:sSub>
                  </m:oMath>
                </a14:m>
                <a:r>
                  <a:rPr lang="en-US" sz="2400" dirty="0">
                    <a:latin typeface="Abadi" panose="020B0604020104020204" pitchFamily="34" charset="0"/>
                  </a:rPr>
                  <a:t>  </a:t>
                </a:r>
              </a:p>
              <a:p>
                <a:endParaRPr lang="en-US" sz="2400" dirty="0">
                  <a:latin typeface="Abadi" panose="020B0604020104020204" pitchFamily="34" charset="0"/>
                </a:endParaRPr>
              </a:p>
            </p:txBody>
          </p:sp>
        </mc:Choice>
        <mc:Fallback xmlns="">
          <p:sp>
            <p:nvSpPr>
              <p:cNvPr id="4" name="TextBox 3">
                <a:extLst>
                  <a:ext uri="{FF2B5EF4-FFF2-40B4-BE49-F238E27FC236}">
                    <a16:creationId xmlns:a16="http://schemas.microsoft.com/office/drawing/2014/main" id="{4EA3E69A-5F63-40C9-8534-925052923ED8}"/>
                  </a:ext>
                </a:extLst>
              </p:cNvPr>
              <p:cNvSpPr txBox="1">
                <a:spLocks noRot="1" noChangeAspect="1" noMove="1" noResize="1" noEditPoints="1" noAdjustHandles="1" noChangeArrowheads="1" noChangeShapeType="1" noTextEdit="1"/>
              </p:cNvSpPr>
              <p:nvPr/>
            </p:nvSpPr>
            <p:spPr>
              <a:xfrm>
                <a:off x="500448" y="2780622"/>
                <a:ext cx="11609174" cy="3108543"/>
              </a:xfrm>
              <a:prstGeom prst="rect">
                <a:avLst/>
              </a:prstGeom>
              <a:blipFill>
                <a:blip r:embed="rId3"/>
                <a:stretch>
                  <a:fillRect l="-1050" t="-19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6D9C042-FACC-41E5-BD71-30BAFC79A5C1}"/>
              </a:ext>
            </a:extLst>
          </p:cNvPr>
          <p:cNvPicPr>
            <a:picLocks noChangeAspect="1"/>
          </p:cNvPicPr>
          <p:nvPr/>
        </p:nvPicPr>
        <p:blipFill>
          <a:blip r:embed="rId4"/>
          <a:stretch>
            <a:fillRect/>
          </a:stretch>
        </p:blipFill>
        <p:spPr>
          <a:xfrm>
            <a:off x="2753238" y="3977741"/>
            <a:ext cx="5561056" cy="1155619"/>
          </a:xfrm>
          <a:prstGeom prst="rect">
            <a:avLst/>
          </a:prstGeom>
        </p:spPr>
      </p:pic>
      <p:pic>
        <p:nvPicPr>
          <p:cNvPr id="6" name="Picture 5">
            <a:extLst>
              <a:ext uri="{FF2B5EF4-FFF2-40B4-BE49-F238E27FC236}">
                <a16:creationId xmlns:a16="http://schemas.microsoft.com/office/drawing/2014/main" id="{3AA1D202-6DEA-403F-AD5F-AFB601FD3486}"/>
              </a:ext>
            </a:extLst>
          </p:cNvPr>
          <p:cNvPicPr>
            <a:picLocks noChangeAspect="1"/>
          </p:cNvPicPr>
          <p:nvPr/>
        </p:nvPicPr>
        <p:blipFill>
          <a:blip r:embed="rId5"/>
          <a:stretch>
            <a:fillRect/>
          </a:stretch>
        </p:blipFill>
        <p:spPr>
          <a:xfrm>
            <a:off x="3507000" y="5490826"/>
            <a:ext cx="4411878" cy="1304922"/>
          </a:xfrm>
          <a:prstGeom prst="rect">
            <a:avLst/>
          </a:prstGeom>
        </p:spPr>
      </p:pic>
    </p:spTree>
    <p:extLst>
      <p:ext uri="{BB962C8B-B14F-4D97-AF65-F5344CB8AC3E}">
        <p14:creationId xmlns:p14="http://schemas.microsoft.com/office/powerpoint/2010/main" val="1398539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normAutofit/>
          </a:bodyPr>
          <a:lstStyle/>
          <a:p>
            <a:r>
              <a:rPr lang="en-US" dirty="0">
                <a:solidFill>
                  <a:srgbClr val="0070C0"/>
                </a:solidFill>
                <a:latin typeface="Abadi" panose="020B0604020104020204" pitchFamily="34" charset="0"/>
              </a:rPr>
              <a:t>Benefit Measurement</a:t>
            </a:r>
          </a:p>
        </p:txBody>
      </p:sp>
      <p:pic>
        <p:nvPicPr>
          <p:cNvPr id="3" name="Picture 2">
            <a:extLst>
              <a:ext uri="{FF2B5EF4-FFF2-40B4-BE49-F238E27FC236}">
                <a16:creationId xmlns:a16="http://schemas.microsoft.com/office/drawing/2014/main" id="{CA8CFF83-3D35-4C10-BA72-137885AF9C52}"/>
              </a:ext>
            </a:extLst>
          </p:cNvPr>
          <p:cNvPicPr>
            <a:picLocks noChangeAspect="1"/>
          </p:cNvPicPr>
          <p:nvPr/>
        </p:nvPicPr>
        <p:blipFill>
          <a:blip r:embed="rId3"/>
          <a:stretch>
            <a:fillRect/>
          </a:stretch>
        </p:blipFill>
        <p:spPr>
          <a:xfrm>
            <a:off x="3005652" y="1499976"/>
            <a:ext cx="5142728" cy="134635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9B057D-622D-4A12-ABBD-CBFE6AA0DCDB}"/>
                  </a:ext>
                </a:extLst>
              </p:cNvPr>
              <p:cNvSpPr txBox="1"/>
              <p:nvPr/>
            </p:nvSpPr>
            <p:spPr>
              <a:xfrm>
                <a:off x="432486" y="1118287"/>
                <a:ext cx="10410568" cy="3200300"/>
              </a:xfrm>
              <a:prstGeom prst="rect">
                <a:avLst/>
              </a:prstGeom>
              <a:noFill/>
            </p:spPr>
            <p:txBody>
              <a:bodyPr wrap="square" rtlCol="0">
                <a:spAutoFit/>
              </a:bodyPr>
              <a:lstStyle/>
              <a:p>
                <a:r>
                  <a:rPr lang="en-US" sz="2400" dirty="0">
                    <a:latin typeface="Abadi" panose="020B0604020104020204" pitchFamily="34" charset="0"/>
                  </a:rPr>
                  <a:t>4. Rank Aggregation</a:t>
                </a:r>
              </a:p>
              <a:p>
                <a:endParaRPr lang="en-US" sz="2400" dirty="0">
                  <a:latin typeface="Abadi" panose="020B0604020104020204" pitchFamily="34" charset="0"/>
                </a:endParaRPr>
              </a:p>
              <a:p>
                <a:endParaRPr lang="en-US" sz="2400" dirty="0">
                  <a:latin typeface="Abadi" panose="020B0604020104020204" pitchFamily="34" charset="0"/>
                </a:endParaRPr>
              </a:p>
              <a:p>
                <a:endParaRPr lang="en-US" sz="2400" dirty="0">
                  <a:latin typeface="Abadi" panose="020B0604020104020204" pitchFamily="34" charset="0"/>
                </a:endParaRPr>
              </a:p>
              <a:p>
                <a:endParaRPr lang="en-US" sz="2400" dirty="0">
                  <a:latin typeface="Abadi" panose="020B0604020104020204" pitchFamily="34" charset="0"/>
                </a:endParaRPr>
              </a:p>
              <a:p>
                <a:r>
                  <a:rPr lang="en-US" sz="2400" dirty="0">
                    <a:latin typeface="Abadi" panose="020B0604020104020204" pitchFamily="34" charset="0"/>
                  </a:rPr>
                  <a:t>Accuracy of predictions </a:t>
                </a:r>
              </a:p>
              <a:p>
                <a:pPr lvl="2" algn="ctr"/>
                <a14:m>
                  <m:oMath xmlns:m="http://schemas.openxmlformats.org/officeDocument/2006/math">
                    <m:sSub>
                      <m:sSubPr>
                        <m:ctrlPr>
                          <a:rPr lang="nn-NO" sz="2400" i="1" dirty="0" smtClean="0">
                            <a:latin typeface="Cambria Math" panose="02040503050406030204" pitchFamily="18" charset="0"/>
                          </a:rPr>
                        </m:ctrlPr>
                      </m:sSubPr>
                      <m:e>
                        <m:r>
                          <a:rPr lang="nn-NO" sz="2400" i="1" dirty="0" smtClean="0">
                            <a:latin typeface="Cambria Math" panose="02040503050406030204" pitchFamily="18" charset="0"/>
                          </a:rPr>
                          <m:t>𝐿</m:t>
                        </m:r>
                      </m:e>
                      <m:sub>
                        <m:r>
                          <a:rPr lang="nn-NO" sz="2400" i="1" dirty="0" smtClean="0">
                            <a:latin typeface="Cambria Math" panose="02040503050406030204" pitchFamily="18" charset="0"/>
                          </a:rPr>
                          <m:t>𝑖</m:t>
                        </m:r>
                      </m:sub>
                    </m:sSub>
                    <m:r>
                      <a:rPr lang="nn-NO" sz="2400" i="1" dirty="0" smtClean="0">
                        <a:latin typeface="Cambria Math" panose="02040503050406030204" pitchFamily="18" charset="0"/>
                      </a:rPr>
                      <m:t>= </m:t>
                    </m:r>
                    <m:r>
                      <m:rPr>
                        <m:lit/>
                      </m:rPr>
                      <a:rPr lang="nn-NO" sz="2400" i="1" dirty="0">
                        <a:latin typeface="Cambria Math" panose="02040503050406030204" pitchFamily="18" charset="0"/>
                      </a:rPr>
                      <m:t>{</m:t>
                    </m:r>
                    <m:r>
                      <a:rPr lang="nn-NO" sz="2400" i="1" dirty="0">
                        <a:latin typeface="Cambria Math" panose="02040503050406030204" pitchFamily="18" charset="0"/>
                      </a:rPr>
                      <m:t> </m:t>
                    </m:r>
                    <m:sSubSup>
                      <m:sSubSupPr>
                        <m:ctrlPr>
                          <a:rPr lang="nn-NO" sz="2400" i="1" dirty="0">
                            <a:latin typeface="Cambria Math" panose="02040503050406030204" pitchFamily="18" charset="0"/>
                          </a:rPr>
                        </m:ctrlPr>
                      </m:sSubSupPr>
                      <m:e>
                        <m:r>
                          <a:rPr lang="nn-NO" sz="2400" i="1" dirty="0">
                            <a:latin typeface="Cambria Math" panose="02040503050406030204" pitchFamily="18" charset="0"/>
                          </a:rPr>
                          <m:t>𝑙</m:t>
                        </m:r>
                      </m:e>
                      <m:sub>
                        <m:r>
                          <a:rPr lang="nn-NO" sz="2400" i="1" dirty="0">
                            <a:latin typeface="Cambria Math" panose="02040503050406030204" pitchFamily="18" charset="0"/>
                          </a:rPr>
                          <m:t>𝑖</m:t>
                        </m:r>
                      </m:sub>
                      <m:sup>
                        <m:r>
                          <a:rPr lang="nn-NO" sz="2400" i="1" dirty="0">
                            <a:latin typeface="Cambria Math" panose="02040503050406030204" pitchFamily="18" charset="0"/>
                          </a:rPr>
                          <m:t>1</m:t>
                        </m:r>
                      </m:sup>
                    </m:sSubSup>
                    <m:r>
                      <a:rPr lang="nn-NO" sz="2400" i="1" dirty="0">
                        <a:latin typeface="Cambria Math" panose="02040503050406030204" pitchFamily="18" charset="0"/>
                      </a:rPr>
                      <m:t>, </m:t>
                    </m:r>
                    <m:sSubSup>
                      <m:sSubSupPr>
                        <m:ctrlPr>
                          <a:rPr lang="nn-NO" sz="2400" i="1" dirty="0">
                            <a:latin typeface="Cambria Math" panose="02040503050406030204" pitchFamily="18" charset="0"/>
                          </a:rPr>
                        </m:ctrlPr>
                      </m:sSubSupPr>
                      <m:e>
                        <m:r>
                          <a:rPr lang="nn-NO" sz="2400" i="1" dirty="0">
                            <a:latin typeface="Cambria Math" panose="02040503050406030204" pitchFamily="18" charset="0"/>
                          </a:rPr>
                          <m:t>𝑙</m:t>
                        </m:r>
                      </m:e>
                      <m:sub>
                        <m:r>
                          <a:rPr lang="nn-NO" sz="2400" i="1" dirty="0">
                            <a:latin typeface="Cambria Math" panose="02040503050406030204" pitchFamily="18" charset="0"/>
                          </a:rPr>
                          <m:t>𝑖</m:t>
                        </m:r>
                      </m:sub>
                      <m:sup>
                        <m:r>
                          <a:rPr lang="nn-NO" sz="2400" i="1" dirty="0">
                            <a:latin typeface="Cambria Math" panose="02040503050406030204" pitchFamily="18" charset="0"/>
                          </a:rPr>
                          <m:t>2</m:t>
                        </m:r>
                      </m:sup>
                    </m:sSubSup>
                    <m:r>
                      <a:rPr lang="nn-NO" sz="2400" i="1" dirty="0">
                        <a:latin typeface="Cambria Math" panose="02040503050406030204" pitchFamily="18" charset="0"/>
                      </a:rPr>
                      <m:t>, …, </m:t>
                    </m:r>
                    <m:sSubSup>
                      <m:sSubSupPr>
                        <m:ctrlPr>
                          <a:rPr lang="nn-NO" sz="2400" i="1" dirty="0">
                            <a:latin typeface="Cambria Math" panose="02040503050406030204" pitchFamily="18" charset="0"/>
                          </a:rPr>
                        </m:ctrlPr>
                      </m:sSubSupPr>
                      <m:e>
                        <m:r>
                          <a:rPr lang="nn-NO" sz="2400" i="1" dirty="0">
                            <a:latin typeface="Cambria Math" panose="02040503050406030204" pitchFamily="18" charset="0"/>
                          </a:rPr>
                          <m:t>𝑙</m:t>
                        </m:r>
                      </m:e>
                      <m:sub>
                        <m:r>
                          <a:rPr lang="nn-NO" sz="2400" i="1" dirty="0">
                            <a:latin typeface="Cambria Math" panose="02040503050406030204" pitchFamily="18" charset="0"/>
                          </a:rPr>
                          <m:t>𝑖</m:t>
                        </m:r>
                      </m:sub>
                      <m:sup>
                        <m:sSup>
                          <m:sSupPr>
                            <m:ctrlPr>
                              <a:rPr lang="nn-NO" sz="2400" i="1" dirty="0">
                                <a:latin typeface="Cambria Math" panose="02040503050406030204" pitchFamily="18" charset="0"/>
                              </a:rPr>
                            </m:ctrlPr>
                          </m:sSupPr>
                          <m:e>
                            <m:r>
                              <a:rPr lang="nn-NO" sz="2400" i="1" dirty="0">
                                <a:latin typeface="Cambria Math" panose="02040503050406030204" pitchFamily="18" charset="0"/>
                              </a:rPr>
                              <m:t>𝑘</m:t>
                            </m:r>
                          </m:e>
                          <m:sup>
                            <m:r>
                              <a:rPr lang="nn-NO" sz="2400" i="1" dirty="0">
                                <a:latin typeface="Cambria Math" panose="02040503050406030204" pitchFamily="18" charset="0"/>
                              </a:rPr>
                              <m:t>′</m:t>
                            </m:r>
                          </m:sup>
                        </m:sSup>
                      </m:sup>
                    </m:sSubSup>
                    <m:r>
                      <m:rPr>
                        <m:lit/>
                      </m:rPr>
                      <a:rPr lang="nn-NO" sz="2400" i="1" dirty="0">
                        <a:latin typeface="Cambria Math" panose="02040503050406030204" pitchFamily="18" charset="0"/>
                      </a:rPr>
                      <m:t>}</m:t>
                    </m:r>
                  </m:oMath>
                </a14:m>
                <a:r>
                  <a:rPr lang="en-US" sz="2400" dirty="0">
                    <a:latin typeface="Abadi" panose="020B0604020104020204" pitchFamily="34" charset="0"/>
                  </a:rPr>
                  <a:t> true temporally ordered locations visited </a:t>
                </a:r>
              </a:p>
              <a:p>
                <a:pPr lvl="2" algn="ctr"/>
                <a14:m>
                  <m:oMath xmlns:m="http://schemas.openxmlformats.org/officeDocument/2006/math">
                    <m:acc>
                      <m:accPr>
                        <m:chr m:val="̅"/>
                        <m:ctrlPr>
                          <a:rPr lang="en-US" sz="2400" b="0" i="1" dirty="0" smtClean="0">
                            <a:latin typeface="Cambria Math" panose="02040503050406030204" pitchFamily="18" charset="0"/>
                          </a:rPr>
                        </m:ctrlPr>
                      </m:acc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𝐿</m:t>
                            </m:r>
                          </m:e>
                          <m:sub>
                            <m:r>
                              <a:rPr lang="en-US" sz="2400" b="0" i="1" dirty="0" smtClean="0">
                                <a:latin typeface="Cambria Math" panose="02040503050406030204" pitchFamily="18" charset="0"/>
                              </a:rPr>
                              <m:t>𝑖</m:t>
                            </m:r>
                          </m:sub>
                        </m:sSub>
                      </m:e>
                    </m:acc>
                    <m:r>
                      <a:rPr lang="en-US" sz="2400" i="1" dirty="0">
                        <a:latin typeface="Cambria Math" panose="02040503050406030204" pitchFamily="18" charset="0"/>
                      </a:rPr>
                      <m:t>= </m:t>
                    </m:r>
                    <m:r>
                      <m:rPr>
                        <m:lit/>
                      </m:rPr>
                      <a:rPr lang="en-US" sz="2400" i="1" dirty="0">
                        <a:latin typeface="Cambria Math" panose="02040503050406030204" pitchFamily="18" charset="0"/>
                      </a:rPr>
                      <m:t>{</m:t>
                    </m:r>
                    <m:r>
                      <a:rPr lang="en-US" sz="2400" b="0" i="1" dirty="0" smtClean="0">
                        <a:latin typeface="Cambria Math" panose="02040503050406030204" pitchFamily="18" charset="0"/>
                      </a:rPr>
                      <m:t> </m:t>
                    </m:r>
                    <m:acc>
                      <m:accPr>
                        <m:chr m:val="̅"/>
                        <m:ctrlPr>
                          <a:rPr lang="en-US" sz="2400" b="0" i="1" dirty="0" smtClean="0">
                            <a:latin typeface="Cambria Math" panose="02040503050406030204" pitchFamily="18" charset="0"/>
                          </a:rPr>
                        </m:ctrlPr>
                      </m:accPr>
                      <m:e>
                        <m:sSubSup>
                          <m:sSubSupPr>
                            <m:ctrlPr>
                              <a:rPr lang="nn-NO" sz="2400" i="1" dirty="0">
                                <a:latin typeface="Cambria Math" panose="02040503050406030204" pitchFamily="18" charset="0"/>
                              </a:rPr>
                            </m:ctrlPr>
                          </m:sSubSupPr>
                          <m:e>
                            <m:r>
                              <a:rPr lang="nn-NO" sz="2400" i="1" dirty="0">
                                <a:latin typeface="Cambria Math" panose="02040503050406030204" pitchFamily="18" charset="0"/>
                              </a:rPr>
                              <m:t>𝑙</m:t>
                            </m:r>
                          </m:e>
                          <m:sub>
                            <m:r>
                              <a:rPr lang="nn-NO" sz="2400" i="1" dirty="0">
                                <a:latin typeface="Cambria Math" panose="02040503050406030204" pitchFamily="18" charset="0"/>
                              </a:rPr>
                              <m:t>𝑖</m:t>
                            </m:r>
                          </m:sub>
                          <m:sup>
                            <m:r>
                              <a:rPr lang="nn-NO" sz="2400" i="1" dirty="0">
                                <a:latin typeface="Cambria Math" panose="02040503050406030204" pitchFamily="18" charset="0"/>
                              </a:rPr>
                              <m:t>1</m:t>
                            </m:r>
                          </m:sup>
                        </m:sSubSup>
                      </m:e>
                    </m:acc>
                    <m:r>
                      <a:rPr lang="en-US" sz="2400" b="0" i="1" dirty="0" smtClean="0">
                        <a:latin typeface="Cambria Math" panose="02040503050406030204" pitchFamily="18" charset="0"/>
                      </a:rPr>
                      <m:t>,</m:t>
                    </m:r>
                    <m:acc>
                      <m:accPr>
                        <m:chr m:val="̅"/>
                        <m:ctrlPr>
                          <a:rPr lang="en-US" sz="2400" i="1" dirty="0">
                            <a:latin typeface="Cambria Math" panose="02040503050406030204" pitchFamily="18" charset="0"/>
                          </a:rPr>
                        </m:ctrlPr>
                      </m:accPr>
                      <m:e>
                        <m:sSubSup>
                          <m:sSubSupPr>
                            <m:ctrlPr>
                              <a:rPr lang="nn-NO" sz="2400" i="1" dirty="0">
                                <a:latin typeface="Cambria Math" panose="02040503050406030204" pitchFamily="18" charset="0"/>
                              </a:rPr>
                            </m:ctrlPr>
                          </m:sSubSupPr>
                          <m:e>
                            <m:r>
                              <a:rPr lang="nn-NO" sz="2400" i="1" dirty="0">
                                <a:latin typeface="Cambria Math" panose="02040503050406030204" pitchFamily="18" charset="0"/>
                              </a:rPr>
                              <m:t>𝑙</m:t>
                            </m:r>
                          </m:e>
                          <m:sub>
                            <m:r>
                              <a:rPr lang="nn-NO" sz="2400" i="1" dirty="0">
                                <a:latin typeface="Cambria Math" panose="02040503050406030204" pitchFamily="18" charset="0"/>
                              </a:rPr>
                              <m:t>𝑖</m:t>
                            </m:r>
                          </m:sub>
                          <m:sup>
                            <m:r>
                              <a:rPr lang="en-US" sz="2400" b="0" i="1" dirty="0" smtClean="0">
                                <a:latin typeface="Cambria Math" panose="02040503050406030204" pitchFamily="18" charset="0"/>
                              </a:rPr>
                              <m:t>2</m:t>
                            </m:r>
                          </m:sup>
                        </m:sSubSup>
                      </m:e>
                    </m:acc>
                    <m:r>
                      <a:rPr lang="en-US" sz="2400" b="0" i="1" dirty="0" smtClean="0">
                        <a:latin typeface="Cambria Math" panose="02040503050406030204" pitchFamily="18" charset="0"/>
                      </a:rPr>
                      <m:t>, …,</m:t>
                    </m:r>
                    <m:acc>
                      <m:accPr>
                        <m:chr m:val="̅"/>
                        <m:ctrlPr>
                          <a:rPr lang="en-US" sz="2400" i="1" dirty="0">
                            <a:latin typeface="Cambria Math" panose="02040503050406030204" pitchFamily="18" charset="0"/>
                          </a:rPr>
                        </m:ctrlPr>
                      </m:accPr>
                      <m:e>
                        <m:sSubSup>
                          <m:sSubSupPr>
                            <m:ctrlPr>
                              <a:rPr lang="nn-NO" sz="2400" i="1" dirty="0">
                                <a:latin typeface="Cambria Math" panose="02040503050406030204" pitchFamily="18" charset="0"/>
                              </a:rPr>
                            </m:ctrlPr>
                          </m:sSubSupPr>
                          <m:e>
                            <m:r>
                              <a:rPr lang="nn-NO" sz="2400" i="1" dirty="0">
                                <a:latin typeface="Cambria Math" panose="02040503050406030204" pitchFamily="18" charset="0"/>
                              </a:rPr>
                              <m:t>𝑙</m:t>
                            </m:r>
                          </m:e>
                          <m:sub>
                            <m:r>
                              <a:rPr lang="nn-NO" sz="2400" i="1" dirty="0">
                                <a:latin typeface="Cambria Math" panose="02040503050406030204" pitchFamily="18" charset="0"/>
                              </a:rPr>
                              <m:t>𝑖</m:t>
                            </m:r>
                          </m:sub>
                          <m:sup>
                            <m:r>
                              <a:rPr lang="en-US" sz="2400" b="0" i="1" dirty="0" smtClean="0">
                                <a:latin typeface="Cambria Math" panose="02040503050406030204" pitchFamily="18" charset="0"/>
                              </a:rPr>
                              <m:t>𝑘</m:t>
                            </m:r>
                          </m:sup>
                        </m:sSubSup>
                      </m:e>
                    </m:acc>
                    <m:r>
                      <m:rPr>
                        <m:lit/>
                      </m:rPr>
                      <a:rPr lang="en-US" sz="2400" i="1" dirty="0">
                        <a:latin typeface="Cambria Math" panose="02040503050406030204" pitchFamily="18" charset="0"/>
                      </a:rPr>
                      <m:t>}</m:t>
                    </m:r>
                    <m:r>
                      <a:rPr lang="en-US" sz="2400" b="0" i="0" dirty="0" smtClean="0">
                        <a:latin typeface="Cambria Math" panose="02040503050406030204" pitchFamily="18" charset="0"/>
                      </a:rPr>
                      <m:t> </m:t>
                    </m:r>
                  </m:oMath>
                </a14:m>
                <a:r>
                  <a:rPr lang="en-US" sz="2400" dirty="0">
                    <a:latin typeface="Abadi" panose="020B0604020104020204" pitchFamily="34" charset="0"/>
                  </a:rPr>
                  <a:t>NN predictions.</a:t>
                </a:r>
              </a:p>
            </p:txBody>
          </p:sp>
        </mc:Choice>
        <mc:Fallback xmlns="">
          <p:sp>
            <p:nvSpPr>
              <p:cNvPr id="4" name="TextBox 3">
                <a:extLst>
                  <a:ext uri="{FF2B5EF4-FFF2-40B4-BE49-F238E27FC236}">
                    <a16:creationId xmlns:a16="http://schemas.microsoft.com/office/drawing/2014/main" id="{C69B057D-622D-4A12-ABBD-CBFE6AA0DCDB}"/>
                  </a:ext>
                </a:extLst>
              </p:cNvPr>
              <p:cNvSpPr txBox="1">
                <a:spLocks noRot="1" noChangeAspect="1" noMove="1" noResize="1" noEditPoints="1" noAdjustHandles="1" noChangeArrowheads="1" noChangeShapeType="1" noTextEdit="1"/>
              </p:cNvSpPr>
              <p:nvPr/>
            </p:nvSpPr>
            <p:spPr>
              <a:xfrm>
                <a:off x="432486" y="1118287"/>
                <a:ext cx="10410568" cy="3200300"/>
              </a:xfrm>
              <a:prstGeom prst="rect">
                <a:avLst/>
              </a:prstGeom>
              <a:blipFill>
                <a:blip r:embed="rId4"/>
                <a:stretch>
                  <a:fillRect l="-937" t="-1524" b="-323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38A83B4-CF6F-47DF-A1B8-605CAAE19209}"/>
              </a:ext>
            </a:extLst>
          </p:cNvPr>
          <p:cNvPicPr>
            <a:picLocks noChangeAspect="1"/>
          </p:cNvPicPr>
          <p:nvPr/>
        </p:nvPicPr>
        <p:blipFill>
          <a:blip r:embed="rId5"/>
          <a:stretch>
            <a:fillRect/>
          </a:stretch>
        </p:blipFill>
        <p:spPr>
          <a:xfrm>
            <a:off x="1187923" y="4198458"/>
            <a:ext cx="4443669" cy="1368138"/>
          </a:xfrm>
          <a:prstGeom prst="rect">
            <a:avLst/>
          </a:prstGeom>
        </p:spPr>
      </p:pic>
      <p:pic>
        <p:nvPicPr>
          <p:cNvPr id="7" name="Picture 6">
            <a:extLst>
              <a:ext uri="{FF2B5EF4-FFF2-40B4-BE49-F238E27FC236}">
                <a16:creationId xmlns:a16="http://schemas.microsoft.com/office/drawing/2014/main" id="{36F47D89-1D92-4690-988B-D0CE14A93200}"/>
              </a:ext>
            </a:extLst>
          </p:cNvPr>
          <p:cNvPicPr>
            <a:picLocks noChangeAspect="1"/>
          </p:cNvPicPr>
          <p:nvPr/>
        </p:nvPicPr>
        <p:blipFill>
          <a:blip r:embed="rId6"/>
          <a:stretch>
            <a:fillRect/>
          </a:stretch>
        </p:blipFill>
        <p:spPr>
          <a:xfrm>
            <a:off x="5979383" y="4220000"/>
            <a:ext cx="4758639" cy="131982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8C5A0C-FB9C-426D-BF52-0538228D5AC8}"/>
                  </a:ext>
                </a:extLst>
              </p:cNvPr>
              <p:cNvSpPr txBox="1"/>
              <p:nvPr/>
            </p:nvSpPr>
            <p:spPr>
              <a:xfrm>
                <a:off x="460289" y="5692256"/>
                <a:ext cx="10342606" cy="461665"/>
              </a:xfrm>
              <a:prstGeom prst="rect">
                <a:avLst/>
              </a:prstGeom>
              <a:noFill/>
            </p:spPr>
            <p:txBody>
              <a:bodyPr wrap="square" rtlCol="0">
                <a:spAutoFit/>
              </a:bodyPr>
              <a:lstStyle/>
              <a:p>
                <a:r>
                  <a:rPr lang="en-US" sz="2400" dirty="0">
                    <a:latin typeface="Abadi" panose="020B0604020104020204" pitchFamily="34" charset="0"/>
                  </a:rPr>
                  <a:t>Compute mean across all users – </a:t>
                </a:r>
                <a14:m>
                  <m:oMath xmlns:m="http://schemas.openxmlformats.org/officeDocument/2006/math">
                    <m:r>
                      <a:rPr lang="en-US" sz="2400" i="1" dirty="0" smtClean="0">
                        <a:solidFill>
                          <a:srgbClr val="0070C0"/>
                        </a:solidFill>
                        <a:latin typeface="Cambria Math" panose="02040503050406030204" pitchFamily="18" charset="0"/>
                      </a:rPr>
                      <m:t>𝑀𝐴𝑃</m:t>
                    </m:r>
                    <m:r>
                      <a:rPr lang="en-US" sz="2400" i="1" dirty="0" smtClean="0">
                        <a:solidFill>
                          <a:srgbClr val="0070C0"/>
                        </a:solidFill>
                        <a:latin typeface="Cambria Math" panose="02040503050406030204" pitchFamily="18" charset="0"/>
                      </a:rPr>
                      <m:t>@</m:t>
                    </m:r>
                    <m:r>
                      <a:rPr lang="en-US" sz="2400" i="1" dirty="0" smtClean="0">
                        <a:solidFill>
                          <a:srgbClr val="0070C0"/>
                        </a:solidFill>
                        <a:latin typeface="Cambria Math" panose="02040503050406030204" pitchFamily="18" charset="0"/>
                      </a:rPr>
                      <m:t>𝑘</m:t>
                    </m:r>
                    <m:r>
                      <a:rPr lang="en-US" sz="2400" i="1" dirty="0" smtClean="0">
                        <a:solidFill>
                          <a:srgbClr val="0070C0"/>
                        </a:solidFill>
                        <a:latin typeface="Cambria Math" panose="02040503050406030204" pitchFamily="18" charset="0"/>
                      </a:rPr>
                      <m:t> </m:t>
                    </m:r>
                    <m:r>
                      <a:rPr lang="en-US" sz="2400" i="1" dirty="0" smtClean="0">
                        <a:solidFill>
                          <a:srgbClr val="0070C0"/>
                        </a:solidFill>
                        <a:latin typeface="Cambria Math" panose="02040503050406030204" pitchFamily="18" charset="0"/>
                      </a:rPr>
                      <m:t>𝑎𝑛𝑑</m:t>
                    </m:r>
                    <m:r>
                      <a:rPr lang="en-US" sz="2400" i="1" dirty="0" smtClean="0">
                        <a:solidFill>
                          <a:srgbClr val="0070C0"/>
                        </a:solidFill>
                        <a:latin typeface="Cambria Math" panose="02040503050406030204" pitchFamily="18" charset="0"/>
                      </a:rPr>
                      <m:t> </m:t>
                    </m:r>
                    <m:r>
                      <a:rPr lang="en-US" sz="2400" i="1" dirty="0" err="1" smtClean="0">
                        <a:solidFill>
                          <a:srgbClr val="0070C0"/>
                        </a:solidFill>
                        <a:latin typeface="Cambria Math" panose="02040503050406030204" pitchFamily="18" charset="0"/>
                      </a:rPr>
                      <m:t>𝑀𝐴𝑅</m:t>
                    </m:r>
                    <m:r>
                      <a:rPr lang="en-US" sz="2400" i="1" dirty="0" err="1" smtClean="0">
                        <a:solidFill>
                          <a:srgbClr val="0070C0"/>
                        </a:solidFill>
                        <a:latin typeface="Cambria Math" panose="02040503050406030204" pitchFamily="18" charset="0"/>
                      </a:rPr>
                      <m:t>@</m:t>
                    </m:r>
                    <m:r>
                      <a:rPr lang="en-US" sz="2400" i="1" dirty="0" err="1" smtClean="0">
                        <a:solidFill>
                          <a:srgbClr val="0070C0"/>
                        </a:solidFill>
                        <a:latin typeface="Cambria Math" panose="02040503050406030204" pitchFamily="18" charset="0"/>
                      </a:rPr>
                      <m:t>𝑘</m:t>
                    </m:r>
                  </m:oMath>
                </a14:m>
                <a:endParaRPr lang="en-US" sz="2400" dirty="0">
                  <a:latin typeface="Abadi" panose="020B0604020104020204" pitchFamily="34" charset="0"/>
                </a:endParaRPr>
              </a:p>
            </p:txBody>
          </p:sp>
        </mc:Choice>
        <mc:Fallback xmlns="">
          <p:sp>
            <p:nvSpPr>
              <p:cNvPr id="8" name="TextBox 7">
                <a:extLst>
                  <a:ext uri="{FF2B5EF4-FFF2-40B4-BE49-F238E27FC236}">
                    <a16:creationId xmlns:a16="http://schemas.microsoft.com/office/drawing/2014/main" id="{118C5A0C-FB9C-426D-BF52-0538228D5AC8}"/>
                  </a:ext>
                </a:extLst>
              </p:cNvPr>
              <p:cNvSpPr txBox="1">
                <a:spLocks noRot="1" noChangeAspect="1" noMove="1" noResize="1" noEditPoints="1" noAdjustHandles="1" noChangeArrowheads="1" noChangeShapeType="1" noTextEdit="1"/>
              </p:cNvSpPr>
              <p:nvPr/>
            </p:nvSpPr>
            <p:spPr>
              <a:xfrm>
                <a:off x="460289" y="5692256"/>
                <a:ext cx="10342606" cy="461665"/>
              </a:xfrm>
              <a:prstGeom prst="rect">
                <a:avLst/>
              </a:prstGeom>
              <a:blipFill>
                <a:blip r:embed="rId7"/>
                <a:stretch>
                  <a:fillRect l="-943"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261471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solidFill>
                  <a:srgbClr val="00B050"/>
                </a:solidFill>
                <a:latin typeface="Abadi" panose="020B0604020104020204" pitchFamily="34" charset="0"/>
              </a:rPr>
              <a:t>Suppression Scheme</a:t>
            </a:r>
            <a:endParaRPr lang="en-US" dirty="0">
              <a:latin typeface="Abadi" panose="020B0604020104020204" pitchFamily="34"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91D956-77B4-4BBE-AC30-94C24C27962B}"/>
                  </a:ext>
                </a:extLst>
              </p:cNvPr>
              <p:cNvSpPr/>
              <p:nvPr/>
            </p:nvSpPr>
            <p:spPr>
              <a:xfrm>
                <a:off x="494270" y="982941"/>
                <a:ext cx="11417644" cy="954107"/>
              </a:xfrm>
              <a:prstGeom prst="rect">
                <a:avLst/>
              </a:prstGeom>
            </p:spPr>
            <p:txBody>
              <a:bodyPr wrap="square">
                <a:spAutoFit/>
              </a:bodyPr>
              <a:lstStyle/>
              <a:p>
                <a:r>
                  <a:rPr lang="en-US" sz="2800" dirty="0">
                    <a:latin typeface="Abadi" panose="020B0604020104020204" pitchFamily="34" charset="0"/>
                  </a:rPr>
                  <a:t>Goal : Find </a:t>
                </a:r>
                <a14:m>
                  <m:oMath xmlns:m="http://schemas.openxmlformats.org/officeDocument/2006/math">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𝒔</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sub>
                        </m:sSub>
                      </m:e>
                    </m:d>
                  </m:oMath>
                </a14:m>
                <a:r>
                  <a:rPr lang="en-US" sz="2800" dirty="0">
                    <a:latin typeface="Abadi" panose="020B0604020104020204" pitchFamily="34" charset="0"/>
                  </a:rPr>
                  <a:t> </a:t>
                </a:r>
              </a:p>
              <a:p>
                <a:r>
                  <a:rPr lang="en-US" sz="2800" dirty="0">
                    <a:latin typeface="Abadi" panose="020B0604020104020204" pitchFamily="34" charset="0"/>
                  </a:rPr>
                  <a:t>Maximize :</a:t>
                </a:r>
                <a14:m>
                  <m:oMath xmlns:m="http://schemas.openxmlformats.org/officeDocument/2006/math">
                    <m:r>
                      <a:rPr lang="en-US" sz="2800" b="0" i="0" smtClean="0">
                        <a:latin typeface="Cambria Math" panose="02040503050406030204" pitchFamily="18" charset="0"/>
                      </a:rPr>
                      <m:t>  </m:t>
                    </m:r>
                    <m:r>
                      <a:rPr lang="en-US" sz="2800" i="1">
                        <a:latin typeface="Cambria Math" panose="02040503050406030204" pitchFamily="18" charset="0"/>
                      </a:rPr>
                      <m:t>𝑂</m:t>
                    </m:r>
                    <m:r>
                      <a:rPr lang="en-US" sz="2800" b="0" i="1" smtClean="0">
                        <a:latin typeface="Cambria Math" panose="02040503050406030204" pitchFamily="18" charset="0"/>
                      </a:rPr>
                      <m:t>(</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𝒔</m:t>
                        </m:r>
                      </m:e>
                      <m:sub>
                        <m:r>
                          <a:rPr lang="en-US" sz="2800" b="1" i="1" smtClean="0">
                            <a:latin typeface="Cambria Math" panose="02040503050406030204" pitchFamily="18" charset="0"/>
                          </a:rPr>
                          <m:t>𝒊</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𝑄</m:t>
                    </m:r>
                    <m:r>
                      <a:rPr lang="en-US" sz="2800" b="0" i="1" smtClean="0">
                        <a:latin typeface="Cambria Math" panose="02040503050406030204" pitchFamily="18" charset="0"/>
                      </a:rPr>
                      <m:t>,</m:t>
                    </m:r>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r>
                      <a:rPr lang="en-US" sz="2800" b="0" i="1" smtClean="0">
                        <a:latin typeface="Cambria Math" panose="02040503050406030204" pitchFamily="18" charset="0"/>
                      </a:rPr>
                      <m:t>𝑄</m:t>
                    </m:r>
                    <m:r>
                      <a:rPr lang="en-US" sz="2800" i="1">
                        <a:latin typeface="Cambria Math" panose="02040503050406030204" pitchFamily="18" charset="0"/>
                      </a:rPr>
                      <m:t>×</m:t>
                    </m:r>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𝑔</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𝒔</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sub>
                            </m:sSub>
                          </m:e>
                        </m:d>
                      </m:e>
                    </m:d>
                    <m:r>
                      <a:rPr lang="en-US" sz="2800" i="1">
                        <a:latin typeface="Cambria Math" panose="02040503050406030204" pitchFamily="18" charset="0"/>
                      </a:rPr>
                      <m:t>−</m:t>
                    </m:r>
                    <m:r>
                      <a:rPr lang="en-US" sz="2800" b="0" i="1" smtClean="0">
                        <a:latin typeface="Cambria Math" panose="02040503050406030204" pitchFamily="18" charset="0"/>
                      </a:rPr>
                      <m:t>𝑃</m:t>
                    </m:r>
                    <m:r>
                      <a:rPr lang="en-US" sz="2800" i="1">
                        <a:latin typeface="Cambria Math" panose="02040503050406030204" pitchFamily="18" charset="0"/>
                      </a:rPr>
                      <m:t>×</m:t>
                    </m:r>
                    <m:r>
                      <a:rPr lang="en-US" sz="2800" i="1">
                        <a:latin typeface="Cambria Math" panose="02040503050406030204" pitchFamily="18" charset="0"/>
                      </a:rPr>
                      <m:t>𝐸</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b="1" i="1">
                                <a:latin typeface="Cambria Math" panose="02040503050406030204" pitchFamily="18" charset="0"/>
                              </a:rPr>
                              <m:t>𝒔</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𝑧</m:t>
                            </m:r>
                          </m:e>
                          <m:sub>
                            <m:r>
                              <a:rPr lang="en-US" sz="2800" i="1">
                                <a:latin typeface="Cambria Math" panose="02040503050406030204" pitchFamily="18" charset="0"/>
                              </a:rPr>
                              <m:t>𝑖</m:t>
                            </m:r>
                          </m:sub>
                        </m:sSub>
                      </m:e>
                    </m:d>
                    <m:r>
                      <a:rPr lang="en-US" sz="2800" i="1">
                        <a:latin typeface="Cambria Math" panose="02040503050406030204" pitchFamily="18" charset="0"/>
                      </a:rPr>
                      <m:t>]</m:t>
                    </m:r>
                  </m:oMath>
                </a14:m>
                <a:endParaRPr lang="en-US" sz="2800" dirty="0">
                  <a:latin typeface="Abadi" panose="020B0604020104020204" pitchFamily="34" charset="0"/>
                </a:endParaRPr>
              </a:p>
            </p:txBody>
          </p:sp>
        </mc:Choice>
        <mc:Fallback xmlns="">
          <p:sp>
            <p:nvSpPr>
              <p:cNvPr id="3" name="Rectangle 2">
                <a:extLst>
                  <a:ext uri="{FF2B5EF4-FFF2-40B4-BE49-F238E27FC236}">
                    <a16:creationId xmlns:a16="http://schemas.microsoft.com/office/drawing/2014/main" id="{4891D956-77B4-4BBE-AC30-94C24C27962B}"/>
                  </a:ext>
                </a:extLst>
              </p:cNvPr>
              <p:cNvSpPr>
                <a:spLocks noRot="1" noChangeAspect="1" noMove="1" noResize="1" noEditPoints="1" noAdjustHandles="1" noChangeArrowheads="1" noChangeShapeType="1" noTextEdit="1"/>
              </p:cNvSpPr>
              <p:nvPr/>
            </p:nvSpPr>
            <p:spPr>
              <a:xfrm>
                <a:off x="494270" y="982941"/>
                <a:ext cx="11417644" cy="954107"/>
              </a:xfrm>
              <a:prstGeom prst="rect">
                <a:avLst/>
              </a:prstGeom>
              <a:blipFill>
                <a:blip r:embed="rId3"/>
                <a:stretch>
                  <a:fillRect l="-1068" t="-6369" b="-16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0B6669B-66FE-4B54-896A-856A4572BCD1}"/>
                  </a:ext>
                </a:extLst>
              </p:cNvPr>
              <p:cNvSpPr txBox="1"/>
              <p:nvPr/>
            </p:nvSpPr>
            <p:spPr>
              <a:xfrm>
                <a:off x="494270" y="2048469"/>
                <a:ext cx="11417644" cy="1200329"/>
              </a:xfrm>
              <a:prstGeom prst="rect">
                <a:avLst/>
              </a:prstGeom>
              <a:noFill/>
            </p:spPr>
            <p:txBody>
              <a:bodyPr wrap="square" rtlCol="0">
                <a:spAutoFit/>
              </a:bodyPr>
              <a:lstStyle/>
              <a:p>
                <a:r>
                  <a:rPr lang="en-US" sz="2400" dirty="0">
                    <a:latin typeface="Abadi" panose="020B0604020104020204" pitchFamily="34" charset="0"/>
                  </a:rPr>
                  <a:t>Solution Strategy : </a:t>
                </a:r>
              </a:p>
              <a:p>
                <a:pPr marL="342900" indent="-342900">
                  <a:buFont typeface="+mj-lt"/>
                  <a:buAutoNum type="arabicPeriod"/>
                </a:pPr>
                <a:r>
                  <a:rPr lang="en-US" sz="2400" dirty="0">
                    <a:latin typeface="Abadi" panose="020B0604020104020204" pitchFamily="34" charset="0"/>
                  </a:rPr>
                  <a:t>Perform a grid search by assigning a risk based suppression score.</a:t>
                </a:r>
                <a:r>
                  <a:rPr lang="en-US" sz="2400" i="1" dirty="0">
                    <a:latin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𝑝</m:t>
                    </m:r>
                  </m:oMath>
                </a14:m>
                <a:endParaRPr lang="en-US" sz="2400" b="0" i="1" dirty="0">
                  <a:latin typeface="Abadi" panose="020B0604020104020204" pitchFamily="34" charset="0"/>
                </a:endParaRPr>
              </a:p>
              <a:p>
                <a:pPr marL="342900" indent="-342900">
                  <a:buFont typeface="+mj-lt"/>
                  <a:buAutoNum type="arabicPeriod"/>
                </a:pPr>
                <a:r>
                  <a:rPr lang="en-US" sz="2400" dirty="0">
                    <a:latin typeface="Abadi" panose="020B0604020104020204" pitchFamily="34" charset="0"/>
                  </a:rPr>
                  <a:t>Assign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𝒔</m:t>
                        </m:r>
                      </m:e>
                      <m:sub>
                        <m:r>
                          <a:rPr lang="en-US" sz="2400" b="1" i="1">
                            <a:latin typeface="Cambria Math" panose="02040503050406030204" pitchFamily="18" charset="0"/>
                          </a:rPr>
                          <m:t>𝒊</m:t>
                        </m:r>
                      </m:sub>
                    </m:sSub>
                  </m:oMath>
                </a14:m>
                <a:r>
                  <a:rPr lang="en-US" sz="2400" dirty="0">
                    <a:latin typeface="Abadi" panose="020B0604020104020204" pitchFamily="34" charset="0"/>
                  </a:rPr>
                  <a:t> based on recency, frequency, random, time spent at each location.</a:t>
                </a:r>
              </a:p>
            </p:txBody>
          </p:sp>
        </mc:Choice>
        <mc:Fallback xmlns="">
          <p:sp>
            <p:nvSpPr>
              <p:cNvPr id="4" name="TextBox 3">
                <a:extLst>
                  <a:ext uri="{FF2B5EF4-FFF2-40B4-BE49-F238E27FC236}">
                    <a16:creationId xmlns:a16="http://schemas.microsoft.com/office/drawing/2014/main" id="{80B6669B-66FE-4B54-896A-856A4572BCD1}"/>
                  </a:ext>
                </a:extLst>
              </p:cNvPr>
              <p:cNvSpPr txBox="1">
                <a:spLocks noRot="1" noChangeAspect="1" noMove="1" noResize="1" noEditPoints="1" noAdjustHandles="1" noChangeArrowheads="1" noChangeShapeType="1" noTextEdit="1"/>
              </p:cNvSpPr>
              <p:nvPr/>
            </p:nvSpPr>
            <p:spPr>
              <a:xfrm>
                <a:off x="494270" y="2048469"/>
                <a:ext cx="11417644" cy="1200329"/>
              </a:xfrm>
              <a:prstGeom prst="rect">
                <a:avLst/>
              </a:prstGeom>
              <a:blipFill>
                <a:blip r:embed="rId4"/>
                <a:stretch>
                  <a:fillRect l="-778" t="-3125"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9E1ECA3-121E-4D64-AEB7-A6C534BE266B}"/>
                  </a:ext>
                </a:extLst>
              </p:cNvPr>
              <p:cNvGraphicFramePr>
                <a:graphicFrameLocks noGrp="1"/>
              </p:cNvGraphicFramePr>
              <p:nvPr>
                <p:extLst>
                  <p:ext uri="{D42A27DB-BD31-4B8C-83A1-F6EECF244321}">
                    <p14:modId xmlns:p14="http://schemas.microsoft.com/office/powerpoint/2010/main" val="3024003285"/>
                  </p:ext>
                </p:extLst>
              </p:nvPr>
            </p:nvGraphicFramePr>
            <p:xfrm>
              <a:off x="2667001" y="3640793"/>
              <a:ext cx="9380836" cy="1280160"/>
            </p:xfrm>
            <a:graphic>
              <a:graphicData uri="http://schemas.openxmlformats.org/drawingml/2006/table">
                <a:tbl>
                  <a:tblPr firstRow="1" bandRow="1">
                    <a:tableStyleId>{5940675A-B579-460E-94D1-54222C63F5DA}</a:tableStyleId>
                  </a:tblPr>
                  <a:tblGrid>
                    <a:gridCol w="2777508">
                      <a:extLst>
                        <a:ext uri="{9D8B030D-6E8A-4147-A177-3AD203B41FA5}">
                          <a16:colId xmlns:a16="http://schemas.microsoft.com/office/drawing/2014/main" val="3506980474"/>
                        </a:ext>
                      </a:extLst>
                    </a:gridCol>
                    <a:gridCol w="564563">
                      <a:extLst>
                        <a:ext uri="{9D8B030D-6E8A-4147-A177-3AD203B41FA5}">
                          <a16:colId xmlns:a16="http://schemas.microsoft.com/office/drawing/2014/main" val="3654814071"/>
                        </a:ext>
                      </a:extLst>
                    </a:gridCol>
                    <a:gridCol w="1358346">
                      <a:extLst>
                        <a:ext uri="{9D8B030D-6E8A-4147-A177-3AD203B41FA5}">
                          <a16:colId xmlns:a16="http://schemas.microsoft.com/office/drawing/2014/main" val="1588989314"/>
                        </a:ext>
                      </a:extLst>
                    </a:gridCol>
                    <a:gridCol w="2731883">
                      <a:extLst>
                        <a:ext uri="{9D8B030D-6E8A-4147-A177-3AD203B41FA5}">
                          <a16:colId xmlns:a16="http://schemas.microsoft.com/office/drawing/2014/main" val="4149956916"/>
                        </a:ext>
                      </a:extLst>
                    </a:gridCol>
                    <a:gridCol w="1948536">
                      <a:extLst>
                        <a:ext uri="{9D8B030D-6E8A-4147-A177-3AD203B41FA5}">
                          <a16:colId xmlns:a16="http://schemas.microsoft.com/office/drawing/2014/main" val="1668937490"/>
                        </a:ext>
                      </a:extLst>
                    </a:gridCol>
                  </a:tblGrid>
                  <a:tr h="486275">
                    <a:tc>
                      <a:txBody>
                        <a:bodyPr/>
                        <a:lstStyle/>
                        <a:p>
                          <a:pPr algn="ctr"/>
                          <a:r>
                            <a:rPr lang="en-US" dirty="0">
                              <a:latin typeface="Abadi" panose="020B0604020104020204" pitchFamily="34" charset="0"/>
                            </a:rPr>
                            <a:t>Original Trajectory (</a:t>
                          </a:r>
                          <a14:m>
                            <m:oMath xmlns:m="http://schemas.openxmlformats.org/officeDocument/2006/math">
                              <m:r>
                                <a:rPr lang="en-US" b="0" i="1" smtClean="0">
                                  <a:latin typeface="Cambria Math" panose="02040503050406030204" pitchFamily="18" charset="0"/>
                                </a:rPr>
                                <m:t>𝑇</m:t>
                              </m:r>
                            </m:oMath>
                          </a14:m>
                          <a:r>
                            <a:rPr lang="en-US" dirty="0">
                              <a:latin typeface="Abadi" panose="020B0604020104020204" pitchFamily="34"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𝑖</m:t>
                                    </m:r>
                                  </m:sub>
                                </m:sSub>
                              </m:oMath>
                            </m:oMathPara>
                          </a14:m>
                          <a:endParaRPr lang="en-US" dirty="0">
                            <a:latin typeface="Abadi" panose="020B06040201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latin typeface="Abadi" panose="020B06040201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Shared Trajectory</a:t>
                          </a:r>
                          <a:r>
                            <a:rPr lang="en-US" baseline="0" dirty="0">
                              <a:latin typeface="Abadi" panose="020B0604020104020204" pitchFamily="34" charset="0"/>
                            </a:rPr>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latin typeface="Abadi" panose="020B0604020104020204" pitchFamily="34" charset="0"/>
                          </a:endParaRPr>
                        </a:p>
                        <a:p>
                          <a:pPr algn="ctr"/>
                          <a:endParaRPr lang="en-US" dirty="0">
                            <a:latin typeface="Abadi" panose="020B06040201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𝑂</m:t>
                                </m:r>
                                <m:r>
                                  <a:rPr lang="en-US" sz="1800" b="0"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𝒔</m:t>
                                    </m:r>
                                  </m:e>
                                  <m:sub>
                                    <m:r>
                                      <a:rPr lang="en-US" sz="1800" b="1" i="1" smtClean="0">
                                        <a:latin typeface="Cambria Math" panose="02040503050406030204" pitchFamily="18" charset="0"/>
                                      </a:rPr>
                                      <m:t>𝒊</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𝑄</m:t>
                                </m:r>
                                <m:r>
                                  <a:rPr lang="en-US"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oMath>
                            </m:oMathPara>
                          </a14:m>
                          <a:endParaRPr lang="en-US" dirty="0">
                            <a:latin typeface="Abadi" panose="020B0604020104020204" pitchFamily="34" charset="0"/>
                          </a:endParaRPr>
                        </a:p>
                      </a:txBody>
                      <a:tcPr/>
                    </a:tc>
                    <a:extLst>
                      <a:ext uri="{0D108BD9-81ED-4DB2-BD59-A6C34878D82A}">
                        <a16:rowId xmlns:a16="http://schemas.microsoft.com/office/drawing/2014/main" val="1406138512"/>
                      </a:ext>
                    </a:extLst>
                  </a:tr>
                  <a:tr h="486275">
                    <a:tc>
                      <a:txBody>
                        <a:bodyPr/>
                        <a:lstStyle/>
                        <a:p>
                          <a:pPr algn="ctr"/>
                          <a:r>
                            <a:rPr lang="en-US" dirty="0">
                              <a:latin typeface="Abadi" panose="020B0604020104020204" pitchFamily="34" charset="0"/>
                            </a:rPr>
                            <a:t>(A,1),(B,1),(A,2),(B,2)</a:t>
                          </a:r>
                        </a:p>
                      </a:txBody>
                      <a:tcPr/>
                    </a:tc>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(A,1),(B,1),(A,2),(B,2)</a:t>
                          </a:r>
                        </a:p>
                        <a:p>
                          <a:pPr algn="ctr"/>
                          <a:endParaRPr lang="en-US" dirty="0">
                            <a:latin typeface="Abadi" panose="020B06040201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a:rPr lang="en-US" i="1" dirty="0" smtClean="0">
                                    <a:latin typeface="Cambria Math" panose="02040503050406030204" pitchFamily="18" charset="0"/>
                                  </a:rPr>
                                  <m:t> − </m:t>
                                </m:r>
                                <m:r>
                                  <a:rPr lang="en-US" i="1" dirty="0" smtClean="0">
                                    <a:latin typeface="Cambria Math" panose="02040503050406030204" pitchFamily="18" charset="0"/>
                                  </a:rPr>
                                  <m:t>𝑃</m:t>
                                </m:r>
                              </m:oMath>
                            </m:oMathPara>
                          </a14:m>
                          <a:endParaRPr lang="en-US" dirty="0">
                            <a:latin typeface="Abadi" panose="020B0604020104020204" pitchFamily="34" charset="0"/>
                          </a:endParaRPr>
                        </a:p>
                      </a:txBody>
                      <a:tcPr/>
                    </a:tc>
                    <a:extLst>
                      <a:ext uri="{0D108BD9-81ED-4DB2-BD59-A6C34878D82A}">
                        <a16:rowId xmlns:a16="http://schemas.microsoft.com/office/drawing/2014/main" val="1199751072"/>
                      </a:ext>
                    </a:extLst>
                  </a:tr>
                </a:tbl>
              </a:graphicData>
            </a:graphic>
          </p:graphicFrame>
        </mc:Choice>
        <mc:Fallback xmlns="">
          <p:graphicFrame>
            <p:nvGraphicFramePr>
              <p:cNvPr id="6" name="Table 5">
                <a:extLst>
                  <a:ext uri="{FF2B5EF4-FFF2-40B4-BE49-F238E27FC236}">
                    <a16:creationId xmlns:a16="http://schemas.microsoft.com/office/drawing/2014/main" id="{99E1ECA3-121E-4D64-AEB7-A6C534BE266B}"/>
                  </a:ext>
                </a:extLst>
              </p:cNvPr>
              <p:cNvGraphicFramePr>
                <a:graphicFrameLocks noGrp="1"/>
              </p:cNvGraphicFramePr>
              <p:nvPr>
                <p:extLst>
                  <p:ext uri="{D42A27DB-BD31-4B8C-83A1-F6EECF244321}">
                    <p14:modId xmlns:p14="http://schemas.microsoft.com/office/powerpoint/2010/main" val="3024003285"/>
                  </p:ext>
                </p:extLst>
              </p:nvPr>
            </p:nvGraphicFramePr>
            <p:xfrm>
              <a:off x="2667001" y="3640793"/>
              <a:ext cx="9380836" cy="1280160"/>
            </p:xfrm>
            <a:graphic>
              <a:graphicData uri="http://schemas.openxmlformats.org/drawingml/2006/table">
                <a:tbl>
                  <a:tblPr firstRow="1" bandRow="1">
                    <a:tableStyleId>{5940675A-B579-460E-94D1-54222C63F5DA}</a:tableStyleId>
                  </a:tblPr>
                  <a:tblGrid>
                    <a:gridCol w="2777508">
                      <a:extLst>
                        <a:ext uri="{9D8B030D-6E8A-4147-A177-3AD203B41FA5}">
                          <a16:colId xmlns:a16="http://schemas.microsoft.com/office/drawing/2014/main" val="3506980474"/>
                        </a:ext>
                      </a:extLst>
                    </a:gridCol>
                    <a:gridCol w="564563">
                      <a:extLst>
                        <a:ext uri="{9D8B030D-6E8A-4147-A177-3AD203B41FA5}">
                          <a16:colId xmlns:a16="http://schemas.microsoft.com/office/drawing/2014/main" val="3654814071"/>
                        </a:ext>
                      </a:extLst>
                    </a:gridCol>
                    <a:gridCol w="1358346">
                      <a:extLst>
                        <a:ext uri="{9D8B030D-6E8A-4147-A177-3AD203B41FA5}">
                          <a16:colId xmlns:a16="http://schemas.microsoft.com/office/drawing/2014/main" val="1588989314"/>
                        </a:ext>
                      </a:extLst>
                    </a:gridCol>
                    <a:gridCol w="2731883">
                      <a:extLst>
                        <a:ext uri="{9D8B030D-6E8A-4147-A177-3AD203B41FA5}">
                          <a16:colId xmlns:a16="http://schemas.microsoft.com/office/drawing/2014/main" val="4149956916"/>
                        </a:ext>
                      </a:extLst>
                    </a:gridCol>
                    <a:gridCol w="1948536">
                      <a:extLst>
                        <a:ext uri="{9D8B030D-6E8A-4147-A177-3AD203B41FA5}">
                          <a16:colId xmlns:a16="http://schemas.microsoft.com/office/drawing/2014/main" val="1668937490"/>
                        </a:ext>
                      </a:extLst>
                    </a:gridCol>
                  </a:tblGrid>
                  <a:tr h="640080">
                    <a:tc>
                      <a:txBody>
                        <a:bodyPr/>
                        <a:lstStyle/>
                        <a:p>
                          <a:endParaRPr lang="en-US"/>
                        </a:p>
                      </a:txBody>
                      <a:tcPr>
                        <a:blipFill>
                          <a:blip r:embed="rId5"/>
                          <a:stretch>
                            <a:fillRect l="-457" t="-3922" r="-237443" b="-100000"/>
                          </a:stretch>
                        </a:blipFill>
                      </a:tcPr>
                    </a:tc>
                    <a:tc>
                      <a:txBody>
                        <a:bodyPr/>
                        <a:lstStyle/>
                        <a:p>
                          <a:endParaRPr lang="en-US"/>
                        </a:p>
                      </a:txBody>
                      <a:tcPr>
                        <a:blipFill>
                          <a:blip r:embed="rId5"/>
                          <a:stretch>
                            <a:fillRect l="-500000" t="-3922" r="-1081818" b="-100000"/>
                          </a:stretch>
                        </a:blipFill>
                      </a:tcPr>
                    </a:tc>
                    <a:tc>
                      <a:txBody>
                        <a:bodyPr/>
                        <a:lstStyle/>
                        <a:p>
                          <a:endParaRPr lang="en-US"/>
                        </a:p>
                      </a:txBody>
                      <a:tcPr>
                        <a:blipFill>
                          <a:blip r:embed="rId5"/>
                          <a:stretch>
                            <a:fillRect l="-246729" t="-3922" r="-344860" b="-100000"/>
                          </a:stretch>
                        </a:blipFill>
                      </a:tcPr>
                    </a:tc>
                    <a:tc>
                      <a:txBody>
                        <a:bodyPr/>
                        <a:lstStyle/>
                        <a:p>
                          <a:endParaRPr lang="en-US"/>
                        </a:p>
                      </a:txBody>
                      <a:tcPr>
                        <a:blipFill>
                          <a:blip r:embed="rId5"/>
                          <a:stretch>
                            <a:fillRect l="-172558" t="-3922" r="-71628" b="-100000"/>
                          </a:stretch>
                        </a:blipFill>
                      </a:tcPr>
                    </a:tc>
                    <a:tc>
                      <a:txBody>
                        <a:bodyPr/>
                        <a:lstStyle/>
                        <a:p>
                          <a:endParaRPr lang="en-US"/>
                        </a:p>
                      </a:txBody>
                      <a:tcPr>
                        <a:blipFill>
                          <a:blip r:embed="rId5"/>
                          <a:stretch>
                            <a:fillRect l="-380519" t="-3922" b="-100000"/>
                          </a:stretch>
                        </a:blipFill>
                      </a:tcPr>
                    </a:tc>
                    <a:extLst>
                      <a:ext uri="{0D108BD9-81ED-4DB2-BD59-A6C34878D82A}">
                        <a16:rowId xmlns:a16="http://schemas.microsoft.com/office/drawing/2014/main" val="1406138512"/>
                      </a:ext>
                    </a:extLst>
                  </a:tr>
                  <a:tr h="640080">
                    <a:tc>
                      <a:txBody>
                        <a:bodyPr/>
                        <a:lstStyle/>
                        <a:p>
                          <a:pPr algn="ctr"/>
                          <a:r>
                            <a:rPr lang="en-US" dirty="0">
                              <a:latin typeface="Abadi" panose="020B0604020104020204" pitchFamily="34" charset="0"/>
                            </a:rPr>
                            <a:t>(A,1),(B,1),(A,2),(B,2)</a:t>
                          </a:r>
                        </a:p>
                      </a:txBody>
                      <a:tcPr/>
                    </a:tc>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(A,1),(B,1),(A,2),(B,2)</a:t>
                          </a:r>
                        </a:p>
                        <a:p>
                          <a:pPr algn="ctr"/>
                          <a:endParaRPr lang="en-US" dirty="0">
                            <a:latin typeface="Abadi" panose="020B0604020104020204" pitchFamily="34" charset="0"/>
                          </a:endParaRPr>
                        </a:p>
                      </a:txBody>
                      <a:tcPr/>
                    </a:tc>
                    <a:tc>
                      <a:txBody>
                        <a:bodyPr/>
                        <a:lstStyle/>
                        <a:p>
                          <a:endParaRPr lang="en-US"/>
                        </a:p>
                      </a:txBody>
                      <a:tcPr>
                        <a:blipFill>
                          <a:blip r:embed="rId5"/>
                          <a:stretch>
                            <a:fillRect l="-380519" t="-103922"/>
                          </a:stretch>
                        </a:blipFill>
                      </a:tcPr>
                    </a:tc>
                    <a:extLst>
                      <a:ext uri="{0D108BD9-81ED-4DB2-BD59-A6C34878D82A}">
                        <a16:rowId xmlns:a16="http://schemas.microsoft.com/office/drawing/2014/main" val="1199751072"/>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E17691-F2DC-4ECA-B90A-55F47F876D75}"/>
                  </a:ext>
                </a:extLst>
              </p:cNvPr>
              <p:cNvSpPr txBox="1"/>
              <p:nvPr/>
            </p:nvSpPr>
            <p:spPr>
              <a:xfrm>
                <a:off x="121508" y="3731795"/>
                <a:ext cx="2640227" cy="923330"/>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latin typeface="Abadi" panose="020B0604020104020204" pitchFamily="34" charset="0"/>
                  </a:rPr>
                  <a:t> , No suppression, Maximum benefit, Maximum cost</a:t>
                </a:r>
              </a:p>
            </p:txBody>
          </p:sp>
        </mc:Choice>
        <mc:Fallback xmlns="">
          <p:sp>
            <p:nvSpPr>
              <p:cNvPr id="8" name="TextBox 7">
                <a:extLst>
                  <a:ext uri="{FF2B5EF4-FFF2-40B4-BE49-F238E27FC236}">
                    <a16:creationId xmlns:a16="http://schemas.microsoft.com/office/drawing/2014/main" id="{4DE17691-F2DC-4ECA-B90A-55F47F876D75}"/>
                  </a:ext>
                </a:extLst>
              </p:cNvPr>
              <p:cNvSpPr txBox="1">
                <a:spLocks noRot="1" noChangeAspect="1" noMove="1" noResize="1" noEditPoints="1" noAdjustHandles="1" noChangeArrowheads="1" noChangeShapeType="1" noTextEdit="1"/>
              </p:cNvSpPr>
              <p:nvPr/>
            </p:nvSpPr>
            <p:spPr>
              <a:xfrm>
                <a:off x="121508" y="3731795"/>
                <a:ext cx="2640227" cy="923330"/>
              </a:xfrm>
              <a:prstGeom prst="rect">
                <a:avLst/>
              </a:prstGeom>
              <a:blipFill>
                <a:blip r:embed="rId6"/>
                <a:stretch>
                  <a:fillRect l="-2079" t="-3289" r="-693"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1038FA0B-2368-4E97-92F3-2708E0A7F4D3}"/>
                  </a:ext>
                </a:extLst>
              </p:cNvPr>
              <p:cNvGraphicFramePr>
                <a:graphicFrameLocks noGrp="1"/>
              </p:cNvGraphicFramePr>
              <p:nvPr>
                <p:extLst>
                  <p:ext uri="{D42A27DB-BD31-4B8C-83A1-F6EECF244321}">
                    <p14:modId xmlns:p14="http://schemas.microsoft.com/office/powerpoint/2010/main" val="1528859400"/>
                  </p:ext>
                </p:extLst>
              </p:nvPr>
            </p:nvGraphicFramePr>
            <p:xfrm>
              <a:off x="2667001" y="5089150"/>
              <a:ext cx="9405554" cy="1126355"/>
            </p:xfrm>
            <a:graphic>
              <a:graphicData uri="http://schemas.openxmlformats.org/drawingml/2006/table">
                <a:tbl>
                  <a:tblPr firstRow="1" bandRow="1">
                    <a:tableStyleId>{5940675A-B579-460E-94D1-54222C63F5DA}</a:tableStyleId>
                  </a:tblPr>
                  <a:tblGrid>
                    <a:gridCol w="2784620">
                      <a:extLst>
                        <a:ext uri="{9D8B030D-6E8A-4147-A177-3AD203B41FA5}">
                          <a16:colId xmlns:a16="http://schemas.microsoft.com/office/drawing/2014/main" val="3506980474"/>
                        </a:ext>
                      </a:extLst>
                    </a:gridCol>
                    <a:gridCol w="566008">
                      <a:extLst>
                        <a:ext uri="{9D8B030D-6E8A-4147-A177-3AD203B41FA5}">
                          <a16:colId xmlns:a16="http://schemas.microsoft.com/office/drawing/2014/main" val="3654814071"/>
                        </a:ext>
                      </a:extLst>
                    </a:gridCol>
                    <a:gridCol w="1361824">
                      <a:extLst>
                        <a:ext uri="{9D8B030D-6E8A-4147-A177-3AD203B41FA5}">
                          <a16:colId xmlns:a16="http://schemas.microsoft.com/office/drawing/2014/main" val="1588989314"/>
                        </a:ext>
                      </a:extLst>
                    </a:gridCol>
                    <a:gridCol w="2738877">
                      <a:extLst>
                        <a:ext uri="{9D8B030D-6E8A-4147-A177-3AD203B41FA5}">
                          <a16:colId xmlns:a16="http://schemas.microsoft.com/office/drawing/2014/main" val="4149956916"/>
                        </a:ext>
                      </a:extLst>
                    </a:gridCol>
                    <a:gridCol w="1954225">
                      <a:extLst>
                        <a:ext uri="{9D8B030D-6E8A-4147-A177-3AD203B41FA5}">
                          <a16:colId xmlns:a16="http://schemas.microsoft.com/office/drawing/2014/main" val="1764104482"/>
                        </a:ext>
                      </a:extLst>
                    </a:gridCol>
                  </a:tblGrid>
                  <a:tr h="486275">
                    <a:tc>
                      <a:txBody>
                        <a:bodyPr/>
                        <a:lstStyle/>
                        <a:p>
                          <a:pPr algn="ctr"/>
                          <a:r>
                            <a:rPr lang="en-US" dirty="0">
                              <a:latin typeface="Abadi" panose="020B0604020104020204" pitchFamily="34" charset="0"/>
                            </a:rPr>
                            <a:t>Original Trajectory (</a:t>
                          </a:r>
                          <a14:m>
                            <m:oMath xmlns:m="http://schemas.openxmlformats.org/officeDocument/2006/math">
                              <m:r>
                                <a:rPr lang="en-US" b="0" i="1" smtClean="0">
                                  <a:latin typeface="Cambria Math" panose="02040503050406030204" pitchFamily="18" charset="0"/>
                                </a:rPr>
                                <m:t>𝑇</m:t>
                              </m:r>
                            </m:oMath>
                          </a14:m>
                          <a:r>
                            <a:rPr lang="en-US" dirty="0">
                              <a:latin typeface="Abadi" panose="020B0604020104020204" pitchFamily="34" charset="0"/>
                            </a:rPr>
                            <a:t>)</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𝑖</m:t>
                                    </m:r>
                                  </m:sub>
                                </m:sSub>
                              </m:oMath>
                            </m:oMathPara>
                          </a14:m>
                          <a:endParaRPr lang="en-US" dirty="0">
                            <a:latin typeface="Abadi" panose="020B0604020104020204"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oMath>
                            </m:oMathPara>
                          </a14:m>
                          <a:endParaRPr lang="en-US" dirty="0">
                            <a:latin typeface="Abadi" panose="020B06040201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badi" panose="020B0604020104020204" pitchFamily="34" charset="0"/>
                            </a:rPr>
                            <a:t>Shared Trajectory</a:t>
                          </a:r>
                          <a:r>
                            <a:rPr lang="en-US" baseline="0" dirty="0">
                              <a:latin typeface="Abadi" panose="020B0604020104020204" pitchFamily="34" charset="0"/>
                            </a:rPr>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latin typeface="Abadi" panose="020B0604020104020204" pitchFamily="34" charset="0"/>
                          </a:endParaRPr>
                        </a:p>
                        <a:p>
                          <a:pPr algn="ctr"/>
                          <a:endParaRPr lang="en-US" dirty="0">
                            <a:latin typeface="Abadi" panose="020B0604020104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𝑂</m:t>
                                </m:r>
                                <m:r>
                                  <a:rPr lang="en-US" sz="1800" b="0"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𝒔</m:t>
                                    </m:r>
                                  </m:e>
                                  <m:sub>
                                    <m:r>
                                      <a:rPr lang="en-US" sz="1800" b="1" i="1" smtClean="0">
                                        <a:latin typeface="Cambria Math" panose="02040503050406030204" pitchFamily="18" charset="0"/>
                                      </a:rPr>
                                      <m:t>𝒊</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𝑄</m:t>
                                </m:r>
                                <m:r>
                                  <a:rPr lang="en-US" sz="1800" b="0" i="1" smtClean="0">
                                    <a:latin typeface="Cambria Math" panose="02040503050406030204" pitchFamily="18" charset="0"/>
                                  </a:rPr>
                                  <m:t>,</m:t>
                                </m:r>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𝑔</m:t>
                                </m:r>
                                <m:r>
                                  <a:rPr lang="en-US" sz="1800" b="0" i="1" smtClean="0">
                                    <a:latin typeface="Cambria Math" panose="02040503050406030204" pitchFamily="18" charset="0"/>
                                  </a:rPr>
                                  <m:t>)</m:t>
                                </m:r>
                              </m:oMath>
                            </m:oMathPara>
                          </a14:m>
                          <a:endParaRPr lang="en-US" dirty="0">
                            <a:latin typeface="Abadi" panose="020B0604020104020204" pitchFamily="34" charset="0"/>
                          </a:endParaRPr>
                        </a:p>
                        <a:p>
                          <a:pPr algn="ctr"/>
                          <a:endParaRPr lang="en-US" dirty="0">
                            <a:latin typeface="Abadi" panose="020B0604020104020204" pitchFamily="34" charset="0"/>
                          </a:endParaRPr>
                        </a:p>
                      </a:txBody>
                      <a:tcPr/>
                    </a:tc>
                    <a:extLst>
                      <a:ext uri="{0D108BD9-81ED-4DB2-BD59-A6C34878D82A}">
                        <a16:rowId xmlns:a16="http://schemas.microsoft.com/office/drawing/2014/main" val="1406138512"/>
                      </a:ext>
                    </a:extLst>
                  </a:tr>
                  <a:tr h="486275">
                    <a:tc>
                      <a:txBody>
                        <a:bodyPr/>
                        <a:lstStyle/>
                        <a:p>
                          <a:pPr algn="ctr"/>
                          <a:r>
                            <a:rPr lang="en-US" dirty="0">
                              <a:latin typeface="Abadi" panose="020B0604020104020204" pitchFamily="34" charset="0"/>
                            </a:rPr>
                            <a:t>(A,1),(B,1),(A,2),(B,2)</a:t>
                          </a:r>
                        </a:p>
                      </a:txBody>
                      <a:tcPr/>
                    </a:tc>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a:t>
                          </a:r>
                        </a:p>
                      </a:txBody>
                      <a:tcPr/>
                    </a:tc>
                    <a:tc>
                      <a:txBody>
                        <a:bodyPr/>
                        <a:lstStyle/>
                        <a:p>
                          <a:pPr algn="ctr"/>
                          <a:r>
                            <a:rPr lang="en-US" dirty="0">
                              <a:latin typeface="Abadi" panose="020B0604020104020204" pitchFamily="34" charset="0"/>
                            </a:rPr>
                            <a:t>0</a:t>
                          </a:r>
                        </a:p>
                      </a:txBody>
                      <a:tcPr/>
                    </a:tc>
                    <a:extLst>
                      <a:ext uri="{0D108BD9-81ED-4DB2-BD59-A6C34878D82A}">
                        <a16:rowId xmlns:a16="http://schemas.microsoft.com/office/drawing/2014/main" val="1199751072"/>
                      </a:ext>
                    </a:extLst>
                  </a:tr>
                </a:tbl>
              </a:graphicData>
            </a:graphic>
          </p:graphicFrame>
        </mc:Choice>
        <mc:Fallback xmlns="">
          <p:graphicFrame>
            <p:nvGraphicFramePr>
              <p:cNvPr id="13" name="Table 12">
                <a:extLst>
                  <a:ext uri="{FF2B5EF4-FFF2-40B4-BE49-F238E27FC236}">
                    <a16:creationId xmlns:a16="http://schemas.microsoft.com/office/drawing/2014/main" id="{1038FA0B-2368-4E97-92F3-2708E0A7F4D3}"/>
                  </a:ext>
                </a:extLst>
              </p:cNvPr>
              <p:cNvGraphicFramePr>
                <a:graphicFrameLocks noGrp="1"/>
              </p:cNvGraphicFramePr>
              <p:nvPr>
                <p:extLst>
                  <p:ext uri="{D42A27DB-BD31-4B8C-83A1-F6EECF244321}">
                    <p14:modId xmlns:p14="http://schemas.microsoft.com/office/powerpoint/2010/main" val="1528859400"/>
                  </p:ext>
                </p:extLst>
              </p:nvPr>
            </p:nvGraphicFramePr>
            <p:xfrm>
              <a:off x="2667001" y="5089150"/>
              <a:ext cx="9405554" cy="1126355"/>
            </p:xfrm>
            <a:graphic>
              <a:graphicData uri="http://schemas.openxmlformats.org/drawingml/2006/table">
                <a:tbl>
                  <a:tblPr firstRow="1" bandRow="1">
                    <a:tableStyleId>{5940675A-B579-460E-94D1-54222C63F5DA}</a:tableStyleId>
                  </a:tblPr>
                  <a:tblGrid>
                    <a:gridCol w="2784620">
                      <a:extLst>
                        <a:ext uri="{9D8B030D-6E8A-4147-A177-3AD203B41FA5}">
                          <a16:colId xmlns:a16="http://schemas.microsoft.com/office/drawing/2014/main" val="3506980474"/>
                        </a:ext>
                      </a:extLst>
                    </a:gridCol>
                    <a:gridCol w="566008">
                      <a:extLst>
                        <a:ext uri="{9D8B030D-6E8A-4147-A177-3AD203B41FA5}">
                          <a16:colId xmlns:a16="http://schemas.microsoft.com/office/drawing/2014/main" val="3654814071"/>
                        </a:ext>
                      </a:extLst>
                    </a:gridCol>
                    <a:gridCol w="1361824">
                      <a:extLst>
                        <a:ext uri="{9D8B030D-6E8A-4147-A177-3AD203B41FA5}">
                          <a16:colId xmlns:a16="http://schemas.microsoft.com/office/drawing/2014/main" val="1588989314"/>
                        </a:ext>
                      </a:extLst>
                    </a:gridCol>
                    <a:gridCol w="2738877">
                      <a:extLst>
                        <a:ext uri="{9D8B030D-6E8A-4147-A177-3AD203B41FA5}">
                          <a16:colId xmlns:a16="http://schemas.microsoft.com/office/drawing/2014/main" val="4149956916"/>
                        </a:ext>
                      </a:extLst>
                    </a:gridCol>
                    <a:gridCol w="1954225">
                      <a:extLst>
                        <a:ext uri="{9D8B030D-6E8A-4147-A177-3AD203B41FA5}">
                          <a16:colId xmlns:a16="http://schemas.microsoft.com/office/drawing/2014/main" val="1764104482"/>
                        </a:ext>
                      </a:extLst>
                    </a:gridCol>
                  </a:tblGrid>
                  <a:tr h="640080">
                    <a:tc>
                      <a:txBody>
                        <a:bodyPr/>
                        <a:lstStyle/>
                        <a:p>
                          <a:endParaRPr lang="en-US"/>
                        </a:p>
                      </a:txBody>
                      <a:tcPr>
                        <a:blipFill>
                          <a:blip r:embed="rId7"/>
                          <a:stretch>
                            <a:fillRect l="-457" t="-3922" r="-238356" b="-76471"/>
                          </a:stretch>
                        </a:blipFill>
                      </a:tcPr>
                    </a:tc>
                    <a:tc>
                      <a:txBody>
                        <a:bodyPr/>
                        <a:lstStyle/>
                        <a:p>
                          <a:endParaRPr lang="en-US"/>
                        </a:p>
                      </a:txBody>
                      <a:tcPr>
                        <a:blipFill>
                          <a:blip r:embed="rId7"/>
                          <a:stretch>
                            <a:fillRect l="-488889" t="-3922" r="-1060000" b="-76471"/>
                          </a:stretch>
                        </a:blipFill>
                      </a:tcPr>
                    </a:tc>
                    <a:tc>
                      <a:txBody>
                        <a:bodyPr/>
                        <a:lstStyle/>
                        <a:p>
                          <a:endParaRPr lang="en-US"/>
                        </a:p>
                      </a:txBody>
                      <a:tcPr>
                        <a:blipFill>
                          <a:blip r:embed="rId7"/>
                          <a:stretch>
                            <a:fillRect l="-247664" t="-3922" r="-345794" b="-76471"/>
                          </a:stretch>
                        </a:blipFill>
                      </a:tcPr>
                    </a:tc>
                    <a:tc>
                      <a:txBody>
                        <a:bodyPr/>
                        <a:lstStyle/>
                        <a:p>
                          <a:endParaRPr lang="en-US"/>
                        </a:p>
                      </a:txBody>
                      <a:tcPr>
                        <a:blipFill>
                          <a:blip r:embed="rId7"/>
                          <a:stretch>
                            <a:fillRect l="-172222" t="-3922" r="-71296" b="-76471"/>
                          </a:stretch>
                        </a:blipFill>
                      </a:tcPr>
                    </a:tc>
                    <a:tc>
                      <a:txBody>
                        <a:bodyPr/>
                        <a:lstStyle/>
                        <a:p>
                          <a:endParaRPr lang="en-US"/>
                        </a:p>
                      </a:txBody>
                      <a:tcPr>
                        <a:blipFill>
                          <a:blip r:embed="rId7"/>
                          <a:stretch>
                            <a:fillRect l="-381818" t="-3922" b="-76471"/>
                          </a:stretch>
                        </a:blipFill>
                      </a:tcPr>
                    </a:tc>
                    <a:extLst>
                      <a:ext uri="{0D108BD9-81ED-4DB2-BD59-A6C34878D82A}">
                        <a16:rowId xmlns:a16="http://schemas.microsoft.com/office/drawing/2014/main" val="1406138512"/>
                      </a:ext>
                    </a:extLst>
                  </a:tr>
                  <a:tr h="486275">
                    <a:tc>
                      <a:txBody>
                        <a:bodyPr/>
                        <a:lstStyle/>
                        <a:p>
                          <a:pPr algn="ctr"/>
                          <a:r>
                            <a:rPr lang="en-US" dirty="0">
                              <a:latin typeface="Abadi" panose="020B0604020104020204" pitchFamily="34" charset="0"/>
                            </a:rPr>
                            <a:t>(A,1),(B,1),(A,2),(B,2)</a:t>
                          </a:r>
                        </a:p>
                      </a:txBody>
                      <a:tcPr/>
                    </a:tc>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1</a:t>
                          </a:r>
                        </a:p>
                      </a:txBody>
                      <a:tcPr/>
                    </a:tc>
                    <a:tc>
                      <a:txBody>
                        <a:bodyPr/>
                        <a:lstStyle/>
                        <a:p>
                          <a:pPr algn="ctr"/>
                          <a:r>
                            <a:rPr lang="en-US" dirty="0">
                              <a:latin typeface="Abadi" panose="020B0604020104020204" pitchFamily="34" charset="0"/>
                            </a:rPr>
                            <a:t>-</a:t>
                          </a:r>
                        </a:p>
                      </a:txBody>
                      <a:tcPr/>
                    </a:tc>
                    <a:tc>
                      <a:txBody>
                        <a:bodyPr/>
                        <a:lstStyle/>
                        <a:p>
                          <a:pPr algn="ctr"/>
                          <a:r>
                            <a:rPr lang="en-US" dirty="0">
                              <a:latin typeface="Abadi" panose="020B0604020104020204" pitchFamily="34" charset="0"/>
                            </a:rPr>
                            <a:t>0</a:t>
                          </a:r>
                        </a:p>
                      </a:txBody>
                      <a:tcPr/>
                    </a:tc>
                    <a:extLst>
                      <a:ext uri="{0D108BD9-81ED-4DB2-BD59-A6C34878D82A}">
                        <a16:rowId xmlns:a16="http://schemas.microsoft.com/office/drawing/2014/main" val="1199751072"/>
                      </a:ext>
                    </a:extLst>
                  </a:tr>
                </a:tbl>
              </a:graphicData>
            </a:graphic>
          </p:graphicFrame>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868D1AB-6425-462A-A2CA-2938454C5310}"/>
                  </a:ext>
                </a:extLst>
              </p:cNvPr>
              <p:cNvSpPr txBox="1"/>
              <p:nvPr/>
            </p:nvSpPr>
            <p:spPr>
              <a:xfrm>
                <a:off x="146225" y="5083330"/>
                <a:ext cx="2640227" cy="923330"/>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latin typeface="Abadi" panose="020B0604020104020204" pitchFamily="34" charset="0"/>
                  </a:rPr>
                  <a:t>, Full suppression, No benefit, </a:t>
                </a:r>
              </a:p>
              <a:p>
                <a:r>
                  <a:rPr lang="en-US" dirty="0">
                    <a:latin typeface="Abadi" panose="020B0604020104020204" pitchFamily="34" charset="0"/>
                  </a:rPr>
                  <a:t>No cost</a:t>
                </a:r>
              </a:p>
            </p:txBody>
          </p:sp>
        </mc:Choice>
        <mc:Fallback xmlns="">
          <p:sp>
            <p:nvSpPr>
              <p:cNvPr id="14" name="TextBox 13">
                <a:extLst>
                  <a:ext uri="{FF2B5EF4-FFF2-40B4-BE49-F238E27FC236}">
                    <a16:creationId xmlns:a16="http://schemas.microsoft.com/office/drawing/2014/main" id="{0868D1AB-6425-462A-A2CA-2938454C5310}"/>
                  </a:ext>
                </a:extLst>
              </p:cNvPr>
              <p:cNvSpPr txBox="1">
                <a:spLocks noRot="1" noChangeAspect="1" noMove="1" noResize="1" noEditPoints="1" noAdjustHandles="1" noChangeArrowheads="1" noChangeShapeType="1" noTextEdit="1"/>
              </p:cNvSpPr>
              <p:nvPr/>
            </p:nvSpPr>
            <p:spPr>
              <a:xfrm>
                <a:off x="146225" y="5083330"/>
                <a:ext cx="2640227" cy="923330"/>
              </a:xfrm>
              <a:prstGeom prst="rect">
                <a:avLst/>
              </a:prstGeom>
              <a:blipFill>
                <a:blip r:embed="rId8"/>
                <a:stretch>
                  <a:fillRect l="-2079" t="-3974" r="-1155" b="-9934"/>
                </a:stretch>
              </a:blipFill>
            </p:spPr>
            <p:txBody>
              <a:bodyPr/>
              <a:lstStyle/>
              <a:p>
                <a:r>
                  <a:rPr lang="en-US">
                    <a:noFill/>
                  </a:rPr>
                  <a:t> </a:t>
                </a:r>
              </a:p>
            </p:txBody>
          </p:sp>
        </mc:Fallback>
      </mc:AlternateContent>
    </p:spTree>
    <p:extLst>
      <p:ext uri="{BB962C8B-B14F-4D97-AF65-F5344CB8AC3E}">
        <p14:creationId xmlns:p14="http://schemas.microsoft.com/office/powerpoint/2010/main" val="62384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Agenda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A80D1A-264E-427C-B8C9-AB1929817E1B}"/>
                  </a:ext>
                </a:extLst>
              </p:cNvPr>
              <p:cNvSpPr txBox="1"/>
              <p:nvPr/>
            </p:nvSpPr>
            <p:spPr>
              <a:xfrm>
                <a:off x="559293" y="1164134"/>
                <a:ext cx="11426042" cy="5693866"/>
              </a:xfrm>
              <a:prstGeom prst="rect">
                <a:avLst/>
              </a:prstGeom>
              <a:noFill/>
            </p:spPr>
            <p:txBody>
              <a:bodyPr wrap="square" rtlCol="0">
                <a:spAutoFit/>
              </a:bodyPr>
              <a:lstStyle/>
              <a:p>
                <a:pPr marL="457200" indent="-457200">
                  <a:buFont typeface="Wingdings" panose="05000000000000000000" pitchFamily="2" charset="2"/>
                  <a:buChar char="ü"/>
                </a:pPr>
                <a:r>
                  <a:rPr lang="en-US" sz="3200" dirty="0">
                    <a:solidFill>
                      <a:srgbClr val="00B050"/>
                    </a:solidFill>
                    <a:latin typeface="Abadi" panose="020B0604020104020204" pitchFamily="34" charset="0"/>
                  </a:rPr>
                  <a:t>Consumer cost quantification (</a:t>
                </a:r>
                <a14:m>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𝑟</m:t>
                        </m:r>
                      </m:e>
                      <m:sub>
                        <m:r>
                          <a:rPr lang="en-US" sz="3200" b="0" i="1" smtClean="0">
                            <a:solidFill>
                              <a:srgbClr val="00B050"/>
                            </a:solidFill>
                            <a:latin typeface="Cambria Math" panose="02040503050406030204" pitchFamily="18" charset="0"/>
                          </a:rPr>
                          <m:t>𝑖</m:t>
                        </m:r>
                      </m:sub>
                    </m:sSub>
                  </m:oMath>
                </a14:m>
                <a:r>
                  <a:rPr lang="en-US" sz="3200" dirty="0">
                    <a:solidFill>
                      <a:srgbClr val="00B050"/>
                    </a:solidFill>
                    <a:latin typeface="Abadi" panose="020B0604020104020204" pitchFamily="34" charset="0"/>
                  </a:rPr>
                  <a:t>)</a:t>
                </a:r>
              </a:p>
              <a:p>
                <a:pPr marL="457200" indent="-457200">
                  <a:buFont typeface="Wingdings" panose="05000000000000000000" pitchFamily="2" charset="2"/>
                  <a:buChar char="ü"/>
                </a:pPr>
                <a:r>
                  <a:rPr lang="en-US" sz="3200" dirty="0">
                    <a:solidFill>
                      <a:srgbClr val="00B050"/>
                    </a:solidFill>
                    <a:latin typeface="Abadi" panose="020B0604020104020204" pitchFamily="34" charset="0"/>
                  </a:rPr>
                  <a:t>Benefit measurement (</a:t>
                </a:r>
                <a14:m>
                  <m:oMath xmlns:m="http://schemas.openxmlformats.org/officeDocument/2006/math">
                    <m:sSub>
                      <m:sSubPr>
                        <m:ctrlPr>
                          <a:rPr lang="en-US" sz="3200" b="0" i="1" smtClean="0">
                            <a:solidFill>
                              <a:srgbClr val="00B050"/>
                            </a:solidFill>
                            <a:latin typeface="Cambria Math" panose="02040503050406030204" pitchFamily="18" charset="0"/>
                          </a:rPr>
                        </m:ctrlPr>
                      </m:sSubPr>
                      <m:e>
                        <m:r>
                          <a:rPr lang="en-US" sz="3200" b="0" i="1" smtClean="0">
                            <a:solidFill>
                              <a:srgbClr val="00B050"/>
                            </a:solidFill>
                            <a:latin typeface="Cambria Math" panose="02040503050406030204" pitchFamily="18" charset="0"/>
                          </a:rPr>
                          <m:t>𝑢</m:t>
                        </m:r>
                      </m:e>
                      <m:sub>
                        <m:r>
                          <a:rPr lang="en-US" sz="3200" b="0" i="1" smtClean="0">
                            <a:solidFill>
                              <a:srgbClr val="00B050"/>
                            </a:solidFill>
                            <a:latin typeface="Cambria Math" panose="02040503050406030204" pitchFamily="18" charset="0"/>
                          </a:rPr>
                          <m:t>𝑖</m:t>
                        </m:r>
                      </m:sub>
                    </m:sSub>
                  </m:oMath>
                </a14:m>
                <a:r>
                  <a:rPr lang="en-US" sz="3200" dirty="0">
                    <a:solidFill>
                      <a:srgbClr val="00B050"/>
                    </a:solidFill>
                    <a:latin typeface="Abadi" panose="020B0604020104020204" pitchFamily="34" charset="0"/>
                  </a:rPr>
                  <a:t>)</a:t>
                </a:r>
              </a:p>
              <a:p>
                <a:pPr marL="457200" indent="-457200">
                  <a:buFont typeface="Wingdings" panose="05000000000000000000" pitchFamily="2" charset="2"/>
                  <a:buChar char="ü"/>
                </a:pPr>
                <a:r>
                  <a:rPr lang="en-US" sz="3200" dirty="0">
                    <a:solidFill>
                      <a:srgbClr val="00B050"/>
                    </a:solidFill>
                    <a:latin typeface="Abadi" panose="020B0604020104020204" pitchFamily="34" charset="0"/>
                  </a:rPr>
                  <a:t>Suppression scheme</a:t>
                </a:r>
              </a:p>
              <a:p>
                <a:pPr marL="457200" indent="-457200">
                  <a:buFont typeface="Arial" panose="020B0604020202020204" pitchFamily="34" charset="0"/>
                  <a:buChar char="•"/>
                </a:pPr>
                <a:r>
                  <a:rPr lang="en-US" sz="3200" dirty="0">
                    <a:latin typeface="Abadi" panose="020B0604020104020204" pitchFamily="34" charset="0"/>
                  </a:rPr>
                  <a:t>Data </a:t>
                </a:r>
              </a:p>
              <a:p>
                <a:pPr marL="457200" indent="-457200">
                  <a:buFont typeface="Arial" panose="020B0604020202020204" pitchFamily="34" charset="0"/>
                  <a:buChar char="•"/>
                </a:pPr>
                <a:r>
                  <a:rPr lang="en-US" sz="3200" dirty="0">
                    <a:latin typeface="Abadi" panose="020B0604020104020204" pitchFamily="34" charset="0"/>
                  </a:rPr>
                  <a:t>Experiments</a:t>
                </a:r>
              </a:p>
              <a:p>
                <a:pPr marL="914400" lvl="1" indent="-457200">
                  <a:buFont typeface="Arial" panose="020B0604020202020204" pitchFamily="34" charset="0"/>
                  <a:buChar char="•"/>
                </a:pPr>
                <a:r>
                  <a:rPr lang="en-US" sz="2800" dirty="0">
                    <a:latin typeface="Abadi" panose="020B0604020104020204" pitchFamily="34" charset="0"/>
                  </a:rPr>
                  <a:t>Personalized cost assessment.</a:t>
                </a:r>
              </a:p>
              <a:p>
                <a:pPr marL="914400" lvl="1" indent="-457200">
                  <a:buFont typeface="Arial" panose="020B0604020202020204" pitchFamily="34" charset="0"/>
                  <a:buChar char="•"/>
                </a:pPr>
                <a:r>
                  <a:rPr lang="en-US" sz="2800" dirty="0">
                    <a:latin typeface="Abadi" panose="020B0604020104020204" pitchFamily="34" charset="0"/>
                  </a:rPr>
                  <a:t>Rule based suppression.</a:t>
                </a:r>
              </a:p>
              <a:p>
                <a:pPr marL="914400" lvl="1" indent="-457200">
                  <a:buFont typeface="Arial" panose="020B0604020202020204" pitchFamily="34" charset="0"/>
                  <a:buChar char="•"/>
                </a:pPr>
                <a:r>
                  <a:rPr lang="en-US" sz="2800" dirty="0">
                    <a:latin typeface="Abadi" panose="020B0604020104020204" pitchFamily="34" charset="0"/>
                  </a:rPr>
                  <a:t>Proposed suppression scheme.</a:t>
                </a:r>
              </a:p>
              <a:p>
                <a:pPr marL="914400" lvl="1" indent="-457200">
                  <a:buFont typeface="Arial" panose="020B0604020202020204" pitchFamily="34" charset="0"/>
                  <a:buChar char="•"/>
                </a:pPr>
                <a:r>
                  <a:rPr lang="en-US" sz="2800" dirty="0">
                    <a:latin typeface="Abadi" panose="020B0604020104020204" pitchFamily="34" charset="0"/>
                  </a:rPr>
                  <a:t>Alternate risk based suppression schemes.</a:t>
                </a:r>
              </a:p>
              <a:p>
                <a:pPr marL="914400" lvl="1" indent="-457200">
                  <a:buFont typeface="Arial" panose="020B0604020202020204" pitchFamily="34" charset="0"/>
                  <a:buChar char="•"/>
                </a:pPr>
                <a:r>
                  <a:rPr lang="en-US" sz="2800" dirty="0">
                    <a:latin typeface="Abadi" panose="020B0604020104020204" pitchFamily="34" charset="0"/>
                  </a:rPr>
                  <a:t>Other baselines from prior literature.</a:t>
                </a:r>
              </a:p>
              <a:p>
                <a:pPr marL="914400" lvl="1" indent="-457200">
                  <a:buFont typeface="Arial" panose="020B0604020202020204" pitchFamily="34" charset="0"/>
                  <a:buChar char="•"/>
                </a:pPr>
                <a:endParaRPr lang="en-US" sz="3200" dirty="0">
                  <a:latin typeface="Abadi" panose="020B0604020104020204" pitchFamily="34" charset="0"/>
                </a:endParaRPr>
              </a:p>
              <a:p>
                <a:pPr marL="914400" lvl="1" indent="-457200">
                  <a:buFont typeface="Arial" panose="020B0604020202020204" pitchFamily="34" charset="0"/>
                  <a:buChar char="•"/>
                </a:pPr>
                <a:endParaRPr lang="en-US" sz="3200" dirty="0">
                  <a:latin typeface="Abadi" panose="020B0604020104020204" pitchFamily="34" charset="0"/>
                </a:endParaRPr>
              </a:p>
            </p:txBody>
          </p:sp>
        </mc:Choice>
        <mc:Fallback xmlns="">
          <p:sp>
            <p:nvSpPr>
              <p:cNvPr id="5" name="TextBox 4">
                <a:extLst>
                  <a:ext uri="{FF2B5EF4-FFF2-40B4-BE49-F238E27FC236}">
                    <a16:creationId xmlns:a16="http://schemas.microsoft.com/office/drawing/2014/main" id="{55A80D1A-264E-427C-B8C9-AB1929817E1B}"/>
                  </a:ext>
                </a:extLst>
              </p:cNvPr>
              <p:cNvSpPr txBox="1">
                <a:spLocks noRot="1" noChangeAspect="1" noMove="1" noResize="1" noEditPoints="1" noAdjustHandles="1" noChangeArrowheads="1" noChangeShapeType="1" noTextEdit="1"/>
              </p:cNvSpPr>
              <p:nvPr/>
            </p:nvSpPr>
            <p:spPr>
              <a:xfrm>
                <a:off x="559293" y="1164134"/>
                <a:ext cx="11426042" cy="5693866"/>
              </a:xfrm>
              <a:prstGeom prst="rect">
                <a:avLst/>
              </a:prstGeom>
              <a:blipFill>
                <a:blip r:embed="rId3"/>
                <a:stretch>
                  <a:fillRect l="-1227" t="-1392"/>
                </a:stretch>
              </a:blipFill>
            </p:spPr>
            <p:txBody>
              <a:bodyPr/>
              <a:lstStyle/>
              <a:p>
                <a:r>
                  <a:rPr lang="en-US">
                    <a:noFill/>
                  </a:rPr>
                  <a:t> </a:t>
                </a:r>
              </a:p>
            </p:txBody>
          </p:sp>
        </mc:Fallback>
      </mc:AlternateContent>
    </p:spTree>
    <p:extLst>
      <p:ext uri="{BB962C8B-B14F-4D97-AF65-F5344CB8AC3E}">
        <p14:creationId xmlns:p14="http://schemas.microsoft.com/office/powerpoint/2010/main" val="837567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Data</a:t>
            </a:r>
          </a:p>
        </p:txBody>
      </p:sp>
      <p:sp>
        <p:nvSpPr>
          <p:cNvPr id="4" name="TextBox 3">
            <a:extLst>
              <a:ext uri="{FF2B5EF4-FFF2-40B4-BE49-F238E27FC236}">
                <a16:creationId xmlns:a16="http://schemas.microsoft.com/office/drawing/2014/main" id="{5657E466-C526-40E0-BD0C-0B6C519E33FB}"/>
              </a:ext>
            </a:extLst>
          </p:cNvPr>
          <p:cNvSpPr txBox="1"/>
          <p:nvPr/>
        </p:nvSpPr>
        <p:spPr>
          <a:xfrm>
            <a:off x="404785" y="1514945"/>
            <a:ext cx="6250040" cy="1846659"/>
          </a:xfrm>
          <a:prstGeom prst="rect">
            <a:avLst/>
          </a:prstGeom>
          <a:noFill/>
        </p:spPr>
        <p:txBody>
          <a:bodyPr wrap="square" rtlCol="0">
            <a:spAutoFit/>
          </a:bodyPr>
          <a:lstStyle/>
          <a:p>
            <a:r>
              <a:rPr lang="en-US" sz="2400" dirty="0">
                <a:latin typeface="Abadi" panose="020B0604020104020204" pitchFamily="34" charset="0"/>
              </a:rPr>
              <a:t>Background</a:t>
            </a:r>
            <a:endParaRPr lang="en-US" dirty="0">
              <a:latin typeface="Abadi" panose="020B0604020104020204" pitchFamily="34" charset="0"/>
            </a:endParaRPr>
          </a:p>
          <a:p>
            <a:pPr marL="285750" indent="-285750">
              <a:buFont typeface="Arial" panose="020B0604020202020204" pitchFamily="34" charset="0"/>
              <a:buChar char="•"/>
            </a:pPr>
            <a:r>
              <a:rPr lang="en-US" dirty="0">
                <a:latin typeface="Abadi" panose="020B0604020104020204" pitchFamily="34" charset="0"/>
              </a:rPr>
              <a:t>Our partner (data collector) aggregates location data across hundreds of mobile applications covering one-fifth of U.S. population.</a:t>
            </a:r>
          </a:p>
          <a:p>
            <a:pPr marL="285750" indent="-285750">
              <a:buFont typeface="Arial" panose="020B0604020202020204" pitchFamily="34" charset="0"/>
              <a:buChar char="•"/>
            </a:pPr>
            <a:r>
              <a:rPr lang="en-US" dirty="0">
                <a:latin typeface="Abadi" panose="020B0604020104020204" pitchFamily="34" charset="0"/>
              </a:rPr>
              <a:t>Location data of major mid Atlantic metropolitan region.</a:t>
            </a:r>
          </a:p>
          <a:p>
            <a:r>
              <a:rPr lang="en-US" dirty="0">
                <a:latin typeface="Abadi" panose="020B0604020104020204" pitchFamily="34" charset="0"/>
              </a:rPr>
              <a:t> </a:t>
            </a:r>
          </a:p>
        </p:txBody>
      </p:sp>
      <p:pic>
        <p:nvPicPr>
          <p:cNvPr id="5" name="Picture 4">
            <a:extLst>
              <a:ext uri="{FF2B5EF4-FFF2-40B4-BE49-F238E27FC236}">
                <a16:creationId xmlns:a16="http://schemas.microsoft.com/office/drawing/2014/main" id="{43D07960-B710-4DF2-822D-A99EE63E2189}"/>
              </a:ext>
            </a:extLst>
          </p:cNvPr>
          <p:cNvPicPr>
            <a:picLocks noChangeAspect="1"/>
          </p:cNvPicPr>
          <p:nvPr/>
        </p:nvPicPr>
        <p:blipFill>
          <a:blip r:embed="rId3"/>
          <a:stretch>
            <a:fillRect/>
          </a:stretch>
        </p:blipFill>
        <p:spPr>
          <a:xfrm>
            <a:off x="6938101" y="370581"/>
            <a:ext cx="4671056" cy="3042883"/>
          </a:xfrm>
          <a:prstGeom prst="rect">
            <a:avLst/>
          </a:prstGeom>
        </p:spPr>
      </p:pic>
      <p:sp>
        <p:nvSpPr>
          <p:cNvPr id="6" name="TextBox 5">
            <a:extLst>
              <a:ext uri="{FF2B5EF4-FFF2-40B4-BE49-F238E27FC236}">
                <a16:creationId xmlns:a16="http://schemas.microsoft.com/office/drawing/2014/main" id="{1CF0F122-E1D3-4E97-8259-FB807CCE869F}"/>
              </a:ext>
            </a:extLst>
          </p:cNvPr>
          <p:cNvSpPr txBox="1"/>
          <p:nvPr/>
        </p:nvSpPr>
        <p:spPr>
          <a:xfrm>
            <a:off x="7553962" y="3429000"/>
            <a:ext cx="4223870" cy="369332"/>
          </a:xfrm>
          <a:prstGeom prst="rect">
            <a:avLst/>
          </a:prstGeom>
          <a:noFill/>
        </p:spPr>
        <p:txBody>
          <a:bodyPr wrap="square" rtlCol="0">
            <a:spAutoFit/>
          </a:bodyPr>
          <a:lstStyle/>
          <a:p>
            <a:r>
              <a:rPr lang="en-US" dirty="0">
                <a:latin typeface="Abadi" panose="020B0604020104020204" pitchFamily="34" charset="0"/>
              </a:rPr>
              <a:t>Example of tracked locations of a user</a:t>
            </a:r>
          </a:p>
        </p:txBody>
      </p:sp>
      <p:pic>
        <p:nvPicPr>
          <p:cNvPr id="11" name="Picture 10">
            <a:extLst>
              <a:ext uri="{FF2B5EF4-FFF2-40B4-BE49-F238E27FC236}">
                <a16:creationId xmlns:a16="http://schemas.microsoft.com/office/drawing/2014/main" id="{B37A79B7-7D4D-495C-B61C-E3E2915B2757}"/>
              </a:ext>
            </a:extLst>
          </p:cNvPr>
          <p:cNvPicPr>
            <a:picLocks noChangeAspect="1"/>
          </p:cNvPicPr>
          <p:nvPr/>
        </p:nvPicPr>
        <p:blipFill>
          <a:blip r:embed="rId4"/>
          <a:stretch>
            <a:fillRect/>
          </a:stretch>
        </p:blipFill>
        <p:spPr>
          <a:xfrm>
            <a:off x="27313" y="3896619"/>
            <a:ext cx="12148740" cy="2494065"/>
          </a:xfrm>
          <a:prstGeom prst="rect">
            <a:avLst/>
          </a:prstGeom>
        </p:spPr>
      </p:pic>
      <p:sp>
        <p:nvSpPr>
          <p:cNvPr id="12" name="TextBox 11">
            <a:extLst>
              <a:ext uri="{FF2B5EF4-FFF2-40B4-BE49-F238E27FC236}">
                <a16:creationId xmlns:a16="http://schemas.microsoft.com/office/drawing/2014/main" id="{21E45C0F-9073-4545-AE53-E862C01E3D91}"/>
              </a:ext>
            </a:extLst>
          </p:cNvPr>
          <p:cNvSpPr txBox="1"/>
          <p:nvPr/>
        </p:nvSpPr>
        <p:spPr>
          <a:xfrm>
            <a:off x="4599177" y="6442544"/>
            <a:ext cx="3932264" cy="369332"/>
          </a:xfrm>
          <a:prstGeom prst="rect">
            <a:avLst/>
          </a:prstGeom>
          <a:noFill/>
        </p:spPr>
        <p:txBody>
          <a:bodyPr wrap="square" rtlCol="0">
            <a:spAutoFit/>
          </a:bodyPr>
          <a:lstStyle/>
          <a:p>
            <a:r>
              <a:rPr lang="en-US" dirty="0">
                <a:latin typeface="Abadi" panose="020B0604020104020204" pitchFamily="34" charset="0"/>
              </a:rPr>
              <a:t>Example of collected location data</a:t>
            </a:r>
          </a:p>
        </p:txBody>
      </p:sp>
    </p:spTree>
    <p:extLst>
      <p:ext uri="{BB962C8B-B14F-4D97-AF65-F5344CB8AC3E}">
        <p14:creationId xmlns:p14="http://schemas.microsoft.com/office/powerpoint/2010/main" val="2306515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Data</a:t>
            </a:r>
          </a:p>
        </p:txBody>
      </p:sp>
      <p:pic>
        <p:nvPicPr>
          <p:cNvPr id="3" name="Picture 2">
            <a:extLst>
              <a:ext uri="{FF2B5EF4-FFF2-40B4-BE49-F238E27FC236}">
                <a16:creationId xmlns:a16="http://schemas.microsoft.com/office/drawing/2014/main" id="{1249F7CF-9999-48BA-AE70-6254613384F8}"/>
              </a:ext>
            </a:extLst>
          </p:cNvPr>
          <p:cNvPicPr>
            <a:picLocks noChangeAspect="1"/>
          </p:cNvPicPr>
          <p:nvPr/>
        </p:nvPicPr>
        <p:blipFill rotWithShape="1">
          <a:blip r:embed="rId3"/>
          <a:srcRect b="11217"/>
          <a:stretch/>
        </p:blipFill>
        <p:spPr>
          <a:xfrm>
            <a:off x="6087506" y="1675992"/>
            <a:ext cx="5706151" cy="3279180"/>
          </a:xfrm>
          <a:prstGeom prst="rect">
            <a:avLst/>
          </a:prstGeom>
        </p:spPr>
      </p:pic>
      <p:sp>
        <p:nvSpPr>
          <p:cNvPr id="4" name="TextBox 3">
            <a:extLst>
              <a:ext uri="{FF2B5EF4-FFF2-40B4-BE49-F238E27FC236}">
                <a16:creationId xmlns:a16="http://schemas.microsoft.com/office/drawing/2014/main" id="{5657E466-C526-40E0-BD0C-0B6C519E33FB}"/>
              </a:ext>
            </a:extLst>
          </p:cNvPr>
          <p:cNvSpPr txBox="1"/>
          <p:nvPr/>
        </p:nvSpPr>
        <p:spPr>
          <a:xfrm>
            <a:off x="389849" y="601610"/>
            <a:ext cx="6250040" cy="5078313"/>
          </a:xfrm>
          <a:prstGeom prst="rect">
            <a:avLst/>
          </a:prstGeom>
          <a:noFill/>
        </p:spPr>
        <p:txBody>
          <a:bodyPr wrap="square" rtlCol="0">
            <a:spAutoFit/>
          </a:bodyPr>
          <a:lstStyle/>
          <a:p>
            <a:endParaRPr lang="en-US" dirty="0">
              <a:latin typeface="Abadi" panose="020B0604020104020204" pitchFamily="34" charset="0"/>
            </a:endParaRPr>
          </a:p>
          <a:p>
            <a:endParaRPr lang="en-US" sz="2400" dirty="0">
              <a:latin typeface="Abadi" panose="020B0604020104020204" pitchFamily="34" charset="0"/>
            </a:endParaRPr>
          </a:p>
          <a:p>
            <a:pPr marL="285750" indent="-285750">
              <a:buFont typeface="Arial" panose="020B0604020202020204" pitchFamily="34" charset="0"/>
              <a:buChar char="•"/>
            </a:pPr>
            <a:r>
              <a:rPr lang="en-US" sz="2400" dirty="0">
                <a:latin typeface="Abadi" panose="020B0604020104020204" pitchFamily="34" charset="0"/>
              </a:rPr>
              <a:t>40,012 consumers, 940k observations over five weeks in 2018. </a:t>
            </a:r>
          </a:p>
          <a:p>
            <a:pPr marL="285750" indent="-285750">
              <a:buFont typeface="Arial" panose="020B0604020202020204" pitchFamily="34" charset="0"/>
              <a:buChar char="•"/>
            </a:pPr>
            <a:r>
              <a:rPr lang="en-US" sz="2400" dirty="0">
                <a:latin typeface="Abadi" panose="020B0604020104020204" pitchFamily="34" charset="0"/>
              </a:rPr>
              <a:t>Each row contains</a:t>
            </a:r>
          </a:p>
          <a:p>
            <a:pPr marL="742950" lvl="1" indent="-285750">
              <a:buFont typeface="Arial" panose="020B0604020202020204" pitchFamily="34" charset="0"/>
              <a:buChar char="•"/>
            </a:pPr>
            <a:r>
              <a:rPr lang="en-US" sz="2400" dirty="0">
                <a:latin typeface="Abadi" panose="020B0604020104020204" pitchFamily="34" charset="0"/>
              </a:rPr>
              <a:t>Device ID</a:t>
            </a:r>
          </a:p>
          <a:p>
            <a:pPr marL="742950" lvl="1" indent="-285750">
              <a:buFont typeface="Arial" panose="020B0604020202020204" pitchFamily="34" charset="0"/>
              <a:buChar char="•"/>
            </a:pPr>
            <a:r>
              <a:rPr lang="en-US" sz="2400" dirty="0">
                <a:latin typeface="Abadi" panose="020B0604020104020204" pitchFamily="34" charset="0"/>
              </a:rPr>
              <a:t>Platform ID</a:t>
            </a:r>
          </a:p>
          <a:p>
            <a:pPr marL="742950" lvl="1" indent="-285750">
              <a:buFont typeface="Arial" panose="020B0604020202020204" pitchFamily="34" charset="0"/>
              <a:buChar char="•"/>
            </a:pPr>
            <a:r>
              <a:rPr lang="en-US" sz="2400" dirty="0">
                <a:latin typeface="Abadi" panose="020B0604020104020204" pitchFamily="34" charset="0"/>
              </a:rPr>
              <a:t>Latitude, Longitude and timestamp</a:t>
            </a:r>
          </a:p>
          <a:p>
            <a:pPr marL="742950" lvl="1" indent="-285750">
              <a:buFont typeface="Arial" panose="020B0604020202020204" pitchFamily="34" charset="0"/>
              <a:buChar char="•"/>
            </a:pPr>
            <a:r>
              <a:rPr lang="en-US" sz="2400" dirty="0">
                <a:latin typeface="Abadi" panose="020B0604020104020204" pitchFamily="34" charset="0"/>
              </a:rPr>
              <a:t>Opted out/in</a:t>
            </a:r>
          </a:p>
          <a:p>
            <a:pPr marL="742950" lvl="1" indent="-285750">
              <a:buFont typeface="Arial" panose="020B0604020202020204" pitchFamily="34" charset="0"/>
              <a:buChar char="•"/>
            </a:pPr>
            <a:r>
              <a:rPr lang="en-US" sz="2400" dirty="0">
                <a:latin typeface="Abadi" panose="020B0604020104020204" pitchFamily="34" charset="0"/>
              </a:rPr>
              <a:t>Time spent</a:t>
            </a:r>
          </a:p>
          <a:p>
            <a:pPr marL="285750" indent="-285750">
              <a:buFont typeface="Arial" panose="020B0604020202020204" pitchFamily="34" charset="0"/>
              <a:buChar char="•"/>
            </a:pPr>
            <a:r>
              <a:rPr lang="en-US" sz="2400" dirty="0">
                <a:latin typeface="Abadi" panose="020B0604020104020204" pitchFamily="34" charset="0"/>
              </a:rPr>
              <a:t>Sample selection</a:t>
            </a:r>
          </a:p>
          <a:p>
            <a:pPr marL="742950" lvl="1" indent="-285750">
              <a:buFont typeface="Arial" panose="020B0604020202020204" pitchFamily="34" charset="0"/>
              <a:buChar char="•"/>
            </a:pPr>
            <a:r>
              <a:rPr lang="en-US" sz="2400" dirty="0">
                <a:latin typeface="Abadi" panose="020B0604020104020204" pitchFamily="34" charset="0"/>
              </a:rPr>
              <a:t>50% (20,000) users for training the models, rest used for main analysis.</a:t>
            </a:r>
          </a:p>
          <a:p>
            <a:r>
              <a:rPr lang="en-US" dirty="0">
                <a:latin typeface="Abadi" panose="020B0604020104020204" pitchFamily="34" charset="0"/>
              </a:rPr>
              <a:t> </a:t>
            </a:r>
          </a:p>
        </p:txBody>
      </p:sp>
      <p:sp>
        <p:nvSpPr>
          <p:cNvPr id="7" name="TextBox 6">
            <a:extLst>
              <a:ext uri="{FF2B5EF4-FFF2-40B4-BE49-F238E27FC236}">
                <a16:creationId xmlns:a16="http://schemas.microsoft.com/office/drawing/2014/main" id="{CB2CDADB-D1F5-41AC-8EDA-22322A427628}"/>
              </a:ext>
            </a:extLst>
          </p:cNvPr>
          <p:cNvSpPr txBox="1"/>
          <p:nvPr/>
        </p:nvSpPr>
        <p:spPr>
          <a:xfrm>
            <a:off x="8097994" y="4955172"/>
            <a:ext cx="2246051" cy="369332"/>
          </a:xfrm>
          <a:prstGeom prst="rect">
            <a:avLst/>
          </a:prstGeom>
          <a:noFill/>
        </p:spPr>
        <p:txBody>
          <a:bodyPr wrap="square" rtlCol="0">
            <a:spAutoFit/>
          </a:bodyPr>
          <a:lstStyle/>
          <a:p>
            <a:r>
              <a:rPr lang="en-US" dirty="0">
                <a:latin typeface="Abadi" panose="020B0604020104020204" pitchFamily="34" charset="0"/>
              </a:rPr>
              <a:t>Summary statistics </a:t>
            </a:r>
          </a:p>
        </p:txBody>
      </p:sp>
    </p:spTree>
    <p:extLst>
      <p:ext uri="{BB962C8B-B14F-4D97-AF65-F5344CB8AC3E}">
        <p14:creationId xmlns:p14="http://schemas.microsoft.com/office/powerpoint/2010/main" val="830066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Results</a:t>
            </a:r>
          </a:p>
        </p:txBody>
      </p:sp>
      <p:pic>
        <p:nvPicPr>
          <p:cNvPr id="4" name="Picture 3">
            <a:extLst>
              <a:ext uri="{FF2B5EF4-FFF2-40B4-BE49-F238E27FC236}">
                <a16:creationId xmlns:a16="http://schemas.microsoft.com/office/drawing/2014/main" id="{52C6688F-E1B6-4E93-9D56-F1233C25CD07}"/>
              </a:ext>
            </a:extLst>
          </p:cNvPr>
          <p:cNvPicPr>
            <a:picLocks noChangeAspect="1"/>
          </p:cNvPicPr>
          <p:nvPr/>
        </p:nvPicPr>
        <p:blipFill>
          <a:blip r:embed="rId3"/>
          <a:stretch>
            <a:fillRect/>
          </a:stretch>
        </p:blipFill>
        <p:spPr>
          <a:xfrm>
            <a:off x="932420" y="1210963"/>
            <a:ext cx="10366289" cy="4242865"/>
          </a:xfrm>
          <a:prstGeom prst="rect">
            <a:avLst/>
          </a:prstGeom>
        </p:spPr>
      </p:pic>
      <p:sp>
        <p:nvSpPr>
          <p:cNvPr id="3" name="TextBox 2">
            <a:extLst>
              <a:ext uri="{FF2B5EF4-FFF2-40B4-BE49-F238E27FC236}">
                <a16:creationId xmlns:a16="http://schemas.microsoft.com/office/drawing/2014/main" id="{F4196270-597D-451B-A077-0E90A386BE54}"/>
              </a:ext>
            </a:extLst>
          </p:cNvPr>
          <p:cNvSpPr txBox="1"/>
          <p:nvPr/>
        </p:nvSpPr>
        <p:spPr>
          <a:xfrm>
            <a:off x="1581664" y="5653215"/>
            <a:ext cx="4102443" cy="646331"/>
          </a:xfrm>
          <a:prstGeom prst="rect">
            <a:avLst/>
          </a:prstGeom>
          <a:noFill/>
        </p:spPr>
        <p:txBody>
          <a:bodyPr wrap="square" rtlCol="0">
            <a:spAutoFit/>
          </a:bodyPr>
          <a:lstStyle/>
          <a:p>
            <a:r>
              <a:rPr lang="en-US" dirty="0">
                <a:latin typeface="Abadi" panose="020B0604020104020204" pitchFamily="34" charset="0"/>
              </a:rPr>
              <a:t>Data collector can assess the privacy cost associated with each user.</a:t>
            </a:r>
          </a:p>
        </p:txBody>
      </p:sp>
      <p:sp>
        <p:nvSpPr>
          <p:cNvPr id="5" name="TextBox 4">
            <a:extLst>
              <a:ext uri="{FF2B5EF4-FFF2-40B4-BE49-F238E27FC236}">
                <a16:creationId xmlns:a16="http://schemas.microsoft.com/office/drawing/2014/main" id="{54B71235-F38C-494B-A613-CED52EDEC6C5}"/>
              </a:ext>
            </a:extLst>
          </p:cNvPr>
          <p:cNvSpPr txBox="1"/>
          <p:nvPr/>
        </p:nvSpPr>
        <p:spPr>
          <a:xfrm>
            <a:off x="6713837" y="5633001"/>
            <a:ext cx="5049795" cy="646331"/>
          </a:xfrm>
          <a:prstGeom prst="rect">
            <a:avLst/>
          </a:prstGeom>
          <a:noFill/>
        </p:spPr>
        <p:txBody>
          <a:bodyPr wrap="square" rtlCol="0">
            <a:spAutoFit/>
          </a:bodyPr>
          <a:lstStyle/>
          <a:p>
            <a:r>
              <a:rPr lang="en-US" dirty="0">
                <a:latin typeface="Abadi" panose="020B0604020104020204" pitchFamily="34" charset="0"/>
              </a:rPr>
              <a:t>Data collector can construct suppression techniques based on the feature importance.</a:t>
            </a:r>
          </a:p>
        </p:txBody>
      </p:sp>
    </p:spTree>
    <p:extLst>
      <p:ext uri="{BB962C8B-B14F-4D97-AF65-F5344CB8AC3E}">
        <p14:creationId xmlns:p14="http://schemas.microsoft.com/office/powerpoint/2010/main" val="1268904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Results – Rule based Suppression</a:t>
            </a:r>
          </a:p>
        </p:txBody>
      </p:sp>
      <p:sp>
        <p:nvSpPr>
          <p:cNvPr id="3" name="TextBox 2">
            <a:extLst>
              <a:ext uri="{FF2B5EF4-FFF2-40B4-BE49-F238E27FC236}">
                <a16:creationId xmlns:a16="http://schemas.microsoft.com/office/drawing/2014/main" id="{78B96FE3-F9AD-4A61-B200-A8D8940CD6A1}"/>
              </a:ext>
            </a:extLst>
          </p:cNvPr>
          <p:cNvSpPr txBox="1"/>
          <p:nvPr/>
        </p:nvSpPr>
        <p:spPr>
          <a:xfrm>
            <a:off x="569440" y="5430796"/>
            <a:ext cx="11053119" cy="830997"/>
          </a:xfrm>
          <a:prstGeom prst="rect">
            <a:avLst/>
          </a:prstGeom>
          <a:noFill/>
        </p:spPr>
        <p:txBody>
          <a:bodyPr wrap="square" rtlCol="0">
            <a:spAutoFit/>
          </a:bodyPr>
          <a:lstStyle/>
          <a:p>
            <a:pPr algn="ctr"/>
            <a:r>
              <a:rPr lang="en-US" sz="2400" dirty="0">
                <a:latin typeface="Abadi" panose="020B0604020104020204" pitchFamily="34" charset="0"/>
              </a:rPr>
              <a:t>Rule based suppression minimize consumer privacy cost. </a:t>
            </a:r>
          </a:p>
          <a:p>
            <a:pPr algn="ctr"/>
            <a:r>
              <a:rPr lang="en-US" sz="2400" dirty="0">
                <a:latin typeface="Abadi" panose="020B0604020104020204" pitchFamily="34" charset="0"/>
              </a:rPr>
              <a:t>Is there a better trade-off?</a:t>
            </a:r>
          </a:p>
        </p:txBody>
      </p:sp>
      <p:pic>
        <p:nvPicPr>
          <p:cNvPr id="11" name="Picture 10">
            <a:extLst>
              <a:ext uri="{FF2B5EF4-FFF2-40B4-BE49-F238E27FC236}">
                <a16:creationId xmlns:a16="http://schemas.microsoft.com/office/drawing/2014/main" id="{95BDF77C-9861-40F5-8928-A2B22DBE2719}"/>
              </a:ext>
            </a:extLst>
          </p:cNvPr>
          <p:cNvPicPr>
            <a:picLocks noChangeAspect="1"/>
          </p:cNvPicPr>
          <p:nvPr/>
        </p:nvPicPr>
        <p:blipFill>
          <a:blip r:embed="rId3"/>
          <a:stretch>
            <a:fillRect/>
          </a:stretch>
        </p:blipFill>
        <p:spPr>
          <a:xfrm>
            <a:off x="-7069" y="1534063"/>
            <a:ext cx="12192000" cy="3394459"/>
          </a:xfrm>
          <a:prstGeom prst="rect">
            <a:avLst/>
          </a:prstGeom>
        </p:spPr>
      </p:pic>
    </p:spTree>
    <p:extLst>
      <p:ext uri="{BB962C8B-B14F-4D97-AF65-F5344CB8AC3E}">
        <p14:creationId xmlns:p14="http://schemas.microsoft.com/office/powerpoint/2010/main" val="1966152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F6701A-6BAD-48D3-8085-4D611012FF53}"/>
              </a:ext>
            </a:extLst>
          </p:cNvPr>
          <p:cNvPicPr>
            <a:picLocks noChangeAspect="1"/>
          </p:cNvPicPr>
          <p:nvPr/>
        </p:nvPicPr>
        <p:blipFill>
          <a:blip r:embed="rId3"/>
          <a:stretch>
            <a:fillRect/>
          </a:stretch>
        </p:blipFill>
        <p:spPr>
          <a:xfrm>
            <a:off x="424978" y="1166140"/>
            <a:ext cx="11381173" cy="4771697"/>
          </a:xfrm>
          <a:prstGeom prst="rect">
            <a:avLst/>
          </a:prstGeom>
        </p:spPr>
      </p:pic>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Proposed framework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D1D891-3F1E-254C-90C4-318FC1CE346F}"/>
                  </a:ext>
                </a:extLst>
              </p:cNvPr>
              <p:cNvSpPr txBox="1"/>
              <p:nvPr/>
            </p:nvSpPr>
            <p:spPr>
              <a:xfrm>
                <a:off x="8931899" y="3105834"/>
                <a:ext cx="2614137" cy="646331"/>
              </a:xfrm>
              <a:prstGeom prst="rect">
                <a:avLst/>
              </a:prstGeom>
              <a:noFill/>
              <a:ln w="38100">
                <a:solidFill>
                  <a:schemeClr val="tx1"/>
                </a:solidFill>
              </a:ln>
            </p:spPr>
            <p:txBody>
              <a:bodyPr wrap="square" rtlCol="0">
                <a:spAutoFit/>
              </a:bodyPr>
              <a:lstStyle/>
              <a:p>
                <a:r>
                  <a:rPr lang="en-US" dirty="0">
                    <a:latin typeface="Abadi" panose="020B0604020104020204" pitchFamily="34" charset="0"/>
                  </a:rPr>
                  <a:t>Vary suppression prob.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en-US" dirty="0">
                  <a:latin typeface="Abadi" panose="020B0604020104020204" pitchFamily="34" charset="0"/>
                </a:endParaRPr>
              </a:p>
            </p:txBody>
          </p:sp>
        </mc:Choice>
        <mc:Fallback xmlns="">
          <p:sp>
            <p:nvSpPr>
              <p:cNvPr id="4" name="TextBox 3">
                <a:extLst>
                  <a:ext uri="{FF2B5EF4-FFF2-40B4-BE49-F238E27FC236}">
                    <a16:creationId xmlns:a16="http://schemas.microsoft.com/office/drawing/2014/main" id="{B4D1D891-3F1E-254C-90C4-318FC1CE346F}"/>
                  </a:ext>
                </a:extLst>
              </p:cNvPr>
              <p:cNvSpPr txBox="1">
                <a:spLocks noRot="1" noChangeAspect="1" noMove="1" noResize="1" noEditPoints="1" noAdjustHandles="1" noChangeArrowheads="1" noChangeShapeType="1" noTextEdit="1"/>
              </p:cNvSpPr>
              <p:nvPr/>
            </p:nvSpPr>
            <p:spPr>
              <a:xfrm>
                <a:off x="8931899" y="3105834"/>
                <a:ext cx="2614137" cy="646331"/>
              </a:xfrm>
              <a:prstGeom prst="rect">
                <a:avLst/>
              </a:prstGeom>
              <a:blipFill>
                <a:blip r:embed="rId4"/>
                <a:stretch>
                  <a:fillRect l="-1149" t="-1770"/>
                </a:stretch>
              </a:blipFill>
              <a:ln w="381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16726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Location Data Tracking : Ecosystem</a:t>
            </a:r>
          </a:p>
        </p:txBody>
      </p:sp>
      <p:sp>
        <p:nvSpPr>
          <p:cNvPr id="4" name="Rectangle: Rounded Corners 3">
            <a:extLst>
              <a:ext uri="{FF2B5EF4-FFF2-40B4-BE49-F238E27FC236}">
                <a16:creationId xmlns:a16="http://schemas.microsoft.com/office/drawing/2014/main" id="{B22E69A1-0EFD-4F02-870F-BAF28E945D93}"/>
              </a:ext>
            </a:extLst>
          </p:cNvPr>
          <p:cNvSpPr/>
          <p:nvPr/>
        </p:nvSpPr>
        <p:spPr>
          <a:xfrm>
            <a:off x="447934" y="2063579"/>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a:t>
            </a:r>
          </a:p>
        </p:txBody>
      </p:sp>
      <p:sp>
        <p:nvSpPr>
          <p:cNvPr id="5" name="Rectangle: Rounded Corners 4">
            <a:extLst>
              <a:ext uri="{FF2B5EF4-FFF2-40B4-BE49-F238E27FC236}">
                <a16:creationId xmlns:a16="http://schemas.microsoft.com/office/drawing/2014/main" id="{86B46159-F56C-43D5-B9F7-042D1DF8D90D}"/>
              </a:ext>
            </a:extLst>
          </p:cNvPr>
          <p:cNvSpPr/>
          <p:nvPr/>
        </p:nvSpPr>
        <p:spPr>
          <a:xfrm>
            <a:off x="5434910" y="2708917"/>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Data collector</a:t>
            </a:r>
          </a:p>
        </p:txBody>
      </p:sp>
      <p:sp>
        <p:nvSpPr>
          <p:cNvPr id="6" name="Rectangle: Rounded Corners 5">
            <a:extLst>
              <a:ext uri="{FF2B5EF4-FFF2-40B4-BE49-F238E27FC236}">
                <a16:creationId xmlns:a16="http://schemas.microsoft.com/office/drawing/2014/main" id="{DDFBA3C1-9CCF-4123-821C-33FDB8ABCA9B}"/>
              </a:ext>
            </a:extLst>
          </p:cNvPr>
          <p:cNvSpPr/>
          <p:nvPr/>
        </p:nvSpPr>
        <p:spPr>
          <a:xfrm>
            <a:off x="9449830" y="2063579"/>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Advertiser</a:t>
            </a:r>
          </a:p>
        </p:txBody>
      </p:sp>
      <p:cxnSp>
        <p:nvCxnSpPr>
          <p:cNvPr id="11" name="Straight Arrow Connector 10">
            <a:extLst>
              <a:ext uri="{FF2B5EF4-FFF2-40B4-BE49-F238E27FC236}">
                <a16:creationId xmlns:a16="http://schemas.microsoft.com/office/drawing/2014/main" id="{AEAE7980-261B-40D1-ABFC-B6E5306955A7}"/>
              </a:ext>
            </a:extLst>
          </p:cNvPr>
          <p:cNvCxnSpPr>
            <a:cxnSpLocks/>
            <a:stCxn id="4" idx="3"/>
            <a:endCxn id="13" idx="2"/>
          </p:cNvCxnSpPr>
          <p:nvPr/>
        </p:nvCxnSpPr>
        <p:spPr>
          <a:xfrm>
            <a:off x="2727755" y="2783360"/>
            <a:ext cx="1051867" cy="119974"/>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F972E0A-1711-4F41-8AF7-B806793DE18E}"/>
              </a:ext>
            </a:extLst>
          </p:cNvPr>
          <p:cNvSpPr/>
          <p:nvPr/>
        </p:nvSpPr>
        <p:spPr>
          <a:xfrm>
            <a:off x="3779622" y="2650526"/>
            <a:ext cx="1065257" cy="505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App</a:t>
            </a:r>
          </a:p>
          <a:p>
            <a:pPr algn="ctr"/>
            <a:r>
              <a:rPr lang="en-US" dirty="0">
                <a:latin typeface="Abadi" panose="020B0604020104020204" pitchFamily="34" charset="0"/>
              </a:rPr>
              <a:t>A</a:t>
            </a:r>
          </a:p>
        </p:txBody>
      </p:sp>
      <p:sp>
        <p:nvSpPr>
          <p:cNvPr id="15" name="Oval 14">
            <a:extLst>
              <a:ext uri="{FF2B5EF4-FFF2-40B4-BE49-F238E27FC236}">
                <a16:creationId xmlns:a16="http://schemas.microsoft.com/office/drawing/2014/main" id="{39B91C03-13A7-46D0-A399-4771A435C28A}"/>
              </a:ext>
            </a:extLst>
          </p:cNvPr>
          <p:cNvSpPr/>
          <p:nvPr/>
        </p:nvSpPr>
        <p:spPr>
          <a:xfrm>
            <a:off x="3777562" y="3385703"/>
            <a:ext cx="1065257" cy="505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App</a:t>
            </a:r>
          </a:p>
          <a:p>
            <a:pPr algn="ctr"/>
            <a:r>
              <a:rPr lang="en-US" dirty="0">
                <a:latin typeface="Abadi" panose="020B0604020104020204" pitchFamily="34" charset="0"/>
              </a:rPr>
              <a:t>B</a:t>
            </a:r>
          </a:p>
        </p:txBody>
      </p:sp>
      <p:cxnSp>
        <p:nvCxnSpPr>
          <p:cNvPr id="16" name="Straight Arrow Connector 15">
            <a:extLst>
              <a:ext uri="{FF2B5EF4-FFF2-40B4-BE49-F238E27FC236}">
                <a16:creationId xmlns:a16="http://schemas.microsoft.com/office/drawing/2014/main" id="{30BD8419-9364-4FF7-8232-6AA9B5DE69D5}"/>
              </a:ext>
            </a:extLst>
          </p:cNvPr>
          <p:cNvCxnSpPr>
            <a:cxnSpLocks/>
            <a:stCxn id="4" idx="3"/>
            <a:endCxn id="15" idx="2"/>
          </p:cNvCxnSpPr>
          <p:nvPr/>
        </p:nvCxnSpPr>
        <p:spPr>
          <a:xfrm>
            <a:off x="2727755" y="2783360"/>
            <a:ext cx="1049807" cy="85515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2AFEFDB-3DBE-4C41-A0DE-02517BBD5393}"/>
              </a:ext>
            </a:extLst>
          </p:cNvPr>
          <p:cNvSpPr/>
          <p:nvPr/>
        </p:nvSpPr>
        <p:spPr>
          <a:xfrm>
            <a:off x="3777562" y="4213638"/>
            <a:ext cx="1065257" cy="505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App</a:t>
            </a:r>
          </a:p>
          <a:p>
            <a:pPr algn="ctr"/>
            <a:r>
              <a:rPr lang="en-US" dirty="0">
                <a:latin typeface="Abadi" panose="020B0604020104020204" pitchFamily="34" charset="0"/>
              </a:rPr>
              <a:t>C</a:t>
            </a:r>
          </a:p>
        </p:txBody>
      </p:sp>
      <p:cxnSp>
        <p:nvCxnSpPr>
          <p:cNvPr id="20" name="Straight Arrow Connector 19">
            <a:extLst>
              <a:ext uri="{FF2B5EF4-FFF2-40B4-BE49-F238E27FC236}">
                <a16:creationId xmlns:a16="http://schemas.microsoft.com/office/drawing/2014/main" id="{A1AD8FE7-0D94-4C7B-8143-121D1AAA28D1}"/>
              </a:ext>
            </a:extLst>
          </p:cNvPr>
          <p:cNvCxnSpPr>
            <a:cxnSpLocks/>
            <a:stCxn id="4" idx="3"/>
            <a:endCxn id="19" idx="2"/>
          </p:cNvCxnSpPr>
          <p:nvPr/>
        </p:nvCxnSpPr>
        <p:spPr>
          <a:xfrm>
            <a:off x="2727755" y="2783360"/>
            <a:ext cx="1049807" cy="1683086"/>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8507E75-4411-42C5-B3F1-F8FBCF6C2A00}"/>
              </a:ext>
            </a:extLst>
          </p:cNvPr>
          <p:cNvCxnSpPr>
            <a:cxnSpLocks/>
            <a:stCxn id="15" idx="6"/>
            <a:endCxn id="5" idx="1"/>
          </p:cNvCxnSpPr>
          <p:nvPr/>
        </p:nvCxnSpPr>
        <p:spPr>
          <a:xfrm flipV="1">
            <a:off x="4842819" y="3428698"/>
            <a:ext cx="592091" cy="209813"/>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DA1A8A-5ACB-4D4E-8270-3D7E1F15EB32}"/>
              </a:ext>
            </a:extLst>
          </p:cNvPr>
          <p:cNvCxnSpPr>
            <a:cxnSpLocks/>
            <a:stCxn id="19" idx="6"/>
            <a:endCxn id="5" idx="1"/>
          </p:cNvCxnSpPr>
          <p:nvPr/>
        </p:nvCxnSpPr>
        <p:spPr>
          <a:xfrm flipV="1">
            <a:off x="4842819" y="3428698"/>
            <a:ext cx="592091" cy="1037748"/>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60A9260-2107-46EB-96E5-C2B67093489A}"/>
              </a:ext>
            </a:extLst>
          </p:cNvPr>
          <p:cNvCxnSpPr>
            <a:cxnSpLocks/>
            <a:stCxn id="5" idx="3"/>
            <a:endCxn id="6" idx="1"/>
          </p:cNvCxnSpPr>
          <p:nvPr/>
        </p:nvCxnSpPr>
        <p:spPr>
          <a:xfrm flipV="1">
            <a:off x="7714731" y="2783360"/>
            <a:ext cx="1735099" cy="645338"/>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3315DA0-8527-46C3-8C0C-B1FFBC4F507F}"/>
              </a:ext>
            </a:extLst>
          </p:cNvPr>
          <p:cNvCxnSpPr>
            <a:cxnSpLocks/>
            <a:stCxn id="13" idx="6"/>
            <a:endCxn id="5" idx="1"/>
          </p:cNvCxnSpPr>
          <p:nvPr/>
        </p:nvCxnSpPr>
        <p:spPr>
          <a:xfrm>
            <a:off x="4844879" y="2903334"/>
            <a:ext cx="590031" cy="525364"/>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F9BB841-7583-4EC4-900C-4A8C0C47371A}"/>
              </a:ext>
            </a:extLst>
          </p:cNvPr>
          <p:cNvCxnSpPr>
            <a:cxnSpLocks/>
          </p:cNvCxnSpPr>
          <p:nvPr/>
        </p:nvCxnSpPr>
        <p:spPr>
          <a:xfrm flipH="1">
            <a:off x="7745625" y="2527463"/>
            <a:ext cx="1673311" cy="582838"/>
          </a:xfrm>
          <a:prstGeom prst="straightConnector1">
            <a:avLst/>
          </a:prstGeom>
          <a:ln w="57150">
            <a:solidFill>
              <a:srgbClr val="00B05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E9D5110A-B129-444C-BD32-D005F243E384}"/>
              </a:ext>
            </a:extLst>
          </p:cNvPr>
          <p:cNvCxnSpPr>
            <a:cxnSpLocks/>
            <a:stCxn id="128" idx="0"/>
            <a:endCxn id="155" idx="0"/>
          </p:cNvCxnSpPr>
          <p:nvPr/>
        </p:nvCxnSpPr>
        <p:spPr>
          <a:xfrm rot="5400000" flipH="1" flipV="1">
            <a:off x="6088276" y="-2601612"/>
            <a:ext cx="2" cy="8972034"/>
          </a:xfrm>
          <a:prstGeom prst="curvedConnector3">
            <a:avLst>
              <a:gd name="adj1" fmla="val 11430100000"/>
            </a:avLst>
          </a:prstGeom>
          <a:ln w="57150">
            <a:solidFill>
              <a:srgbClr val="00B05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F477877-F480-4A78-AE9F-3B33400BFE5F}"/>
              </a:ext>
            </a:extLst>
          </p:cNvPr>
          <p:cNvCxnSpPr>
            <a:cxnSpLocks/>
          </p:cNvCxnSpPr>
          <p:nvPr/>
        </p:nvCxnSpPr>
        <p:spPr>
          <a:xfrm flipH="1">
            <a:off x="7856836" y="5858473"/>
            <a:ext cx="1562100" cy="0"/>
          </a:xfrm>
          <a:prstGeom prst="straightConnector1">
            <a:avLst/>
          </a:prstGeom>
          <a:ln w="57150">
            <a:solidFill>
              <a:srgbClr val="00B050"/>
            </a:solidFill>
            <a:prstDash val="lgDashDot"/>
            <a:tailEnd type="non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FEA6B7A-9556-452E-9D17-5199FAB4787C}"/>
              </a:ext>
            </a:extLst>
          </p:cNvPr>
          <p:cNvSpPr txBox="1"/>
          <p:nvPr/>
        </p:nvSpPr>
        <p:spPr>
          <a:xfrm>
            <a:off x="9688724" y="5673807"/>
            <a:ext cx="1443680" cy="369332"/>
          </a:xfrm>
          <a:prstGeom prst="rect">
            <a:avLst/>
          </a:prstGeom>
          <a:noFill/>
        </p:spPr>
        <p:txBody>
          <a:bodyPr wrap="square" rtlCol="0">
            <a:spAutoFit/>
          </a:bodyPr>
          <a:lstStyle/>
          <a:p>
            <a:r>
              <a:rPr lang="en-US" dirty="0">
                <a:latin typeface="Abadi" panose="020B0604020104020204" pitchFamily="34" charset="0"/>
              </a:rPr>
              <a:t>Money flow</a:t>
            </a:r>
          </a:p>
        </p:txBody>
      </p:sp>
      <p:cxnSp>
        <p:nvCxnSpPr>
          <p:cNvPr id="75" name="Straight Arrow Connector 74">
            <a:extLst>
              <a:ext uri="{FF2B5EF4-FFF2-40B4-BE49-F238E27FC236}">
                <a16:creationId xmlns:a16="http://schemas.microsoft.com/office/drawing/2014/main" id="{7B38E9C9-3C07-4E89-89C2-8A6316ADCCCA}"/>
              </a:ext>
            </a:extLst>
          </p:cNvPr>
          <p:cNvCxnSpPr>
            <a:cxnSpLocks/>
          </p:cNvCxnSpPr>
          <p:nvPr/>
        </p:nvCxnSpPr>
        <p:spPr>
          <a:xfrm flipH="1">
            <a:off x="7856836" y="6219912"/>
            <a:ext cx="1562100" cy="0"/>
          </a:xfrm>
          <a:prstGeom prst="straightConnector1">
            <a:avLst/>
          </a:prstGeom>
          <a:ln w="5715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F03B6C45-4E38-4169-8BD1-5A0A86A8E646}"/>
              </a:ext>
            </a:extLst>
          </p:cNvPr>
          <p:cNvSpPr txBox="1"/>
          <p:nvPr/>
        </p:nvSpPr>
        <p:spPr>
          <a:xfrm>
            <a:off x="9702282" y="6054466"/>
            <a:ext cx="2185944" cy="369332"/>
          </a:xfrm>
          <a:prstGeom prst="rect">
            <a:avLst/>
          </a:prstGeom>
          <a:noFill/>
        </p:spPr>
        <p:txBody>
          <a:bodyPr wrap="square" rtlCol="0">
            <a:spAutoFit/>
          </a:bodyPr>
          <a:lstStyle/>
          <a:p>
            <a:r>
              <a:rPr lang="en-US" dirty="0">
                <a:latin typeface="Abadi" panose="020B0604020104020204" pitchFamily="34" charset="0"/>
              </a:rPr>
              <a:t>Location data flow</a:t>
            </a:r>
          </a:p>
        </p:txBody>
      </p:sp>
      <p:sp>
        <p:nvSpPr>
          <p:cNvPr id="78" name="Rectangle: Rounded Corners 77">
            <a:extLst>
              <a:ext uri="{FF2B5EF4-FFF2-40B4-BE49-F238E27FC236}">
                <a16:creationId xmlns:a16="http://schemas.microsoft.com/office/drawing/2014/main" id="{739B0607-F46E-4B47-96FD-A5AFE9440EF8}"/>
              </a:ext>
            </a:extLst>
          </p:cNvPr>
          <p:cNvSpPr/>
          <p:nvPr/>
        </p:nvSpPr>
        <p:spPr>
          <a:xfrm>
            <a:off x="9480724" y="3756969"/>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Advertiser</a:t>
            </a:r>
          </a:p>
        </p:txBody>
      </p:sp>
      <p:cxnSp>
        <p:nvCxnSpPr>
          <p:cNvPr id="79" name="Straight Arrow Connector 78">
            <a:extLst>
              <a:ext uri="{FF2B5EF4-FFF2-40B4-BE49-F238E27FC236}">
                <a16:creationId xmlns:a16="http://schemas.microsoft.com/office/drawing/2014/main" id="{FB0AD498-A413-4557-95AB-78E94C4852B8}"/>
              </a:ext>
            </a:extLst>
          </p:cNvPr>
          <p:cNvCxnSpPr>
            <a:cxnSpLocks/>
            <a:stCxn id="5" idx="3"/>
            <a:endCxn id="78" idx="1"/>
          </p:cNvCxnSpPr>
          <p:nvPr/>
        </p:nvCxnSpPr>
        <p:spPr>
          <a:xfrm>
            <a:off x="7714731" y="3428698"/>
            <a:ext cx="1765993" cy="104805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C9E6B17-311C-4444-B0B9-883553DBF21F}"/>
              </a:ext>
            </a:extLst>
          </p:cNvPr>
          <p:cNvCxnSpPr>
            <a:cxnSpLocks/>
          </p:cNvCxnSpPr>
          <p:nvPr/>
        </p:nvCxnSpPr>
        <p:spPr>
          <a:xfrm flipH="1" flipV="1">
            <a:off x="7745625" y="3673525"/>
            <a:ext cx="1704205" cy="1102999"/>
          </a:xfrm>
          <a:prstGeom prst="straightConnector1">
            <a:avLst/>
          </a:prstGeom>
          <a:ln w="57150">
            <a:solidFill>
              <a:srgbClr val="00B05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13D3041B-5157-484B-A30A-29E324145E05}"/>
              </a:ext>
            </a:extLst>
          </p:cNvPr>
          <p:cNvSpPr/>
          <p:nvPr/>
        </p:nvSpPr>
        <p:spPr>
          <a:xfrm>
            <a:off x="478828" y="3818204"/>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Consumer</a:t>
            </a:r>
          </a:p>
        </p:txBody>
      </p:sp>
      <p:cxnSp>
        <p:nvCxnSpPr>
          <p:cNvPr id="85" name="Straight Arrow Connector 84">
            <a:extLst>
              <a:ext uri="{FF2B5EF4-FFF2-40B4-BE49-F238E27FC236}">
                <a16:creationId xmlns:a16="http://schemas.microsoft.com/office/drawing/2014/main" id="{7A4CE9F0-18D9-4E6F-9B86-255C5B4CD958}"/>
              </a:ext>
            </a:extLst>
          </p:cNvPr>
          <p:cNvCxnSpPr>
            <a:cxnSpLocks/>
            <a:stCxn id="83" idx="3"/>
            <a:endCxn id="13" idx="2"/>
          </p:cNvCxnSpPr>
          <p:nvPr/>
        </p:nvCxnSpPr>
        <p:spPr>
          <a:xfrm flipV="1">
            <a:off x="2758649" y="2903334"/>
            <a:ext cx="1020973" cy="163465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207C06C-B26A-411D-9856-208B2D8613DA}"/>
              </a:ext>
            </a:extLst>
          </p:cNvPr>
          <p:cNvCxnSpPr>
            <a:cxnSpLocks/>
            <a:stCxn id="83" idx="3"/>
            <a:endCxn id="15" idx="2"/>
          </p:cNvCxnSpPr>
          <p:nvPr/>
        </p:nvCxnSpPr>
        <p:spPr>
          <a:xfrm flipV="1">
            <a:off x="2758649" y="3638511"/>
            <a:ext cx="1018913" cy="899474"/>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8" name="Rectangle 127">
            <a:extLst>
              <a:ext uri="{FF2B5EF4-FFF2-40B4-BE49-F238E27FC236}">
                <a16:creationId xmlns:a16="http://schemas.microsoft.com/office/drawing/2014/main" id="{009F53E5-8699-4CB5-A9E2-4E953CB3415D}"/>
              </a:ext>
            </a:extLst>
          </p:cNvPr>
          <p:cNvSpPr/>
          <p:nvPr/>
        </p:nvSpPr>
        <p:spPr>
          <a:xfrm>
            <a:off x="320246" y="1884406"/>
            <a:ext cx="2564027" cy="36136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AC81908D-8264-442B-94E1-A7A23459C86F}"/>
              </a:ext>
            </a:extLst>
          </p:cNvPr>
          <p:cNvSpPr/>
          <p:nvPr/>
        </p:nvSpPr>
        <p:spPr>
          <a:xfrm>
            <a:off x="9292280" y="1884404"/>
            <a:ext cx="2564027" cy="361366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0074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Main Results</a:t>
            </a:r>
          </a:p>
        </p:txBody>
      </p:sp>
      <p:sp>
        <p:nvSpPr>
          <p:cNvPr id="4" name="TextBox 3">
            <a:extLst>
              <a:ext uri="{FF2B5EF4-FFF2-40B4-BE49-F238E27FC236}">
                <a16:creationId xmlns:a16="http://schemas.microsoft.com/office/drawing/2014/main" id="{E8718A24-4D01-408C-A1B6-F0D97BB5E73B}"/>
              </a:ext>
            </a:extLst>
          </p:cNvPr>
          <p:cNvSpPr txBox="1"/>
          <p:nvPr/>
        </p:nvSpPr>
        <p:spPr>
          <a:xfrm>
            <a:off x="741406" y="5899342"/>
            <a:ext cx="11368215" cy="707886"/>
          </a:xfrm>
          <a:prstGeom prst="rect">
            <a:avLst/>
          </a:prstGeom>
          <a:noFill/>
        </p:spPr>
        <p:txBody>
          <a:bodyPr wrap="square" rtlCol="0">
            <a:spAutoFit/>
          </a:bodyPr>
          <a:lstStyle/>
          <a:p>
            <a:pPr algn="ctr"/>
            <a:r>
              <a:rPr lang="en-US" sz="2000" dirty="0">
                <a:latin typeface="Abadi" panose="020B0604020104020204" pitchFamily="34" charset="0"/>
              </a:rPr>
              <a:t>Proposed suppression scheme provides multiple options for a data collector and achieves better trade-off than rule based suppression schemes</a:t>
            </a:r>
          </a:p>
        </p:txBody>
      </p:sp>
      <p:sp>
        <p:nvSpPr>
          <p:cNvPr id="5" name="TextBox 4">
            <a:extLst>
              <a:ext uri="{FF2B5EF4-FFF2-40B4-BE49-F238E27FC236}">
                <a16:creationId xmlns:a16="http://schemas.microsoft.com/office/drawing/2014/main" id="{203DF2AC-3234-1F4F-AD3B-FADC47981A4D}"/>
              </a:ext>
            </a:extLst>
          </p:cNvPr>
          <p:cNvSpPr txBox="1"/>
          <p:nvPr/>
        </p:nvSpPr>
        <p:spPr>
          <a:xfrm>
            <a:off x="424937" y="1088890"/>
            <a:ext cx="6393274" cy="461665"/>
          </a:xfrm>
          <a:prstGeom prst="rect">
            <a:avLst/>
          </a:prstGeom>
          <a:noFill/>
          <a:ln w="28575">
            <a:noFill/>
          </a:ln>
        </p:spPr>
        <p:txBody>
          <a:bodyPr wrap="square" rtlCol="0">
            <a:spAutoFit/>
          </a:bodyPr>
          <a:lstStyle/>
          <a:p>
            <a:r>
              <a:rPr lang="en-US" sz="2400" dirty="0">
                <a:latin typeface="Abadi" panose="020B0604020104020204" pitchFamily="34" charset="0"/>
              </a:rPr>
              <a:t>Suppression weights assigned by frequency</a:t>
            </a:r>
          </a:p>
        </p:txBody>
      </p:sp>
      <p:grpSp>
        <p:nvGrpSpPr>
          <p:cNvPr id="12" name="Group 11">
            <a:extLst>
              <a:ext uri="{FF2B5EF4-FFF2-40B4-BE49-F238E27FC236}">
                <a16:creationId xmlns:a16="http://schemas.microsoft.com/office/drawing/2014/main" id="{C487BADF-F9E4-4F9C-BC58-C5C5697E9BFD}"/>
              </a:ext>
            </a:extLst>
          </p:cNvPr>
          <p:cNvGrpSpPr/>
          <p:nvPr/>
        </p:nvGrpSpPr>
        <p:grpSpPr>
          <a:xfrm>
            <a:off x="6818211" y="1474505"/>
            <a:ext cx="4746761" cy="4294605"/>
            <a:chOff x="1196347" y="1482570"/>
            <a:chExt cx="4746761" cy="4294605"/>
          </a:xfrm>
        </p:grpSpPr>
        <p:grpSp>
          <p:nvGrpSpPr>
            <p:cNvPr id="11" name="Group 10">
              <a:extLst>
                <a:ext uri="{FF2B5EF4-FFF2-40B4-BE49-F238E27FC236}">
                  <a16:creationId xmlns:a16="http://schemas.microsoft.com/office/drawing/2014/main" id="{3768CD4D-E471-4C88-B627-16F43C1FD177}"/>
                </a:ext>
              </a:extLst>
            </p:cNvPr>
            <p:cNvGrpSpPr/>
            <p:nvPr/>
          </p:nvGrpSpPr>
          <p:grpSpPr>
            <a:xfrm>
              <a:off x="1196347" y="1482570"/>
              <a:ext cx="4746761" cy="3818762"/>
              <a:chOff x="1196347" y="1482570"/>
              <a:chExt cx="4746761" cy="3818762"/>
            </a:xfrm>
          </p:grpSpPr>
          <p:pic>
            <p:nvPicPr>
              <p:cNvPr id="3" name="Picture 2">
                <a:extLst>
                  <a:ext uri="{FF2B5EF4-FFF2-40B4-BE49-F238E27FC236}">
                    <a16:creationId xmlns:a16="http://schemas.microsoft.com/office/drawing/2014/main" id="{EC34E1E6-FE57-4EF1-9CB4-002E8F10186E}"/>
                  </a:ext>
                </a:extLst>
              </p:cNvPr>
              <p:cNvPicPr>
                <a:picLocks noChangeAspect="1"/>
              </p:cNvPicPr>
              <p:nvPr/>
            </p:nvPicPr>
            <p:blipFill rotWithShape="1">
              <a:blip r:embed="rId3"/>
              <a:srcRect l="3116" t="46169" r="65635" b="18306"/>
              <a:stretch/>
            </p:blipFill>
            <p:spPr>
              <a:xfrm>
                <a:off x="1669001" y="1805380"/>
                <a:ext cx="4274107" cy="2944174"/>
              </a:xfrm>
              <a:prstGeom prst="rect">
                <a:avLst/>
              </a:prstGeom>
            </p:spPr>
          </p:pic>
          <p:cxnSp>
            <p:nvCxnSpPr>
              <p:cNvPr id="7" name="Straight Arrow Connector 6">
                <a:extLst>
                  <a:ext uri="{FF2B5EF4-FFF2-40B4-BE49-F238E27FC236}">
                    <a16:creationId xmlns:a16="http://schemas.microsoft.com/office/drawing/2014/main" id="{5A85E62D-475C-9444-A93E-D8FDE14EB8F4}"/>
                  </a:ext>
                </a:extLst>
              </p:cNvPr>
              <p:cNvCxnSpPr/>
              <p:nvPr/>
            </p:nvCxnSpPr>
            <p:spPr>
              <a:xfrm>
                <a:off x="2079150" y="3415418"/>
                <a:ext cx="149527" cy="77006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DC0E26-A9C6-154B-9974-E8334455F858}"/>
                  </a:ext>
                </a:extLst>
              </p:cNvPr>
              <p:cNvCxnSpPr>
                <a:cxnSpLocks/>
              </p:cNvCxnSpPr>
              <p:nvPr/>
            </p:nvCxnSpPr>
            <p:spPr>
              <a:xfrm flipV="1">
                <a:off x="1949184" y="2702339"/>
                <a:ext cx="3344780" cy="1624304"/>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15D8C5-E9BD-4ECC-99CA-14E796A5F335}"/>
                  </a:ext>
                </a:extLst>
              </p:cNvPr>
              <p:cNvSpPr txBox="1"/>
              <p:nvPr/>
            </p:nvSpPr>
            <p:spPr>
              <a:xfrm rot="16200000">
                <a:off x="-310444" y="2989361"/>
                <a:ext cx="3536801" cy="523220"/>
              </a:xfrm>
              <a:prstGeom prst="rect">
                <a:avLst/>
              </a:prstGeom>
              <a:noFill/>
            </p:spPr>
            <p:txBody>
              <a:bodyPr wrap="square" rtlCol="0">
                <a:spAutoFit/>
              </a:bodyPr>
              <a:lstStyle/>
              <a:p>
                <a:r>
                  <a:rPr lang="en-US" sz="2800" dirty="0">
                    <a:latin typeface="Abadi" panose="020B0604020104020204" pitchFamily="34" charset="0"/>
                  </a:rPr>
                  <a:t>% Decrease in benefit</a:t>
                </a:r>
              </a:p>
            </p:txBody>
          </p:sp>
          <p:sp>
            <p:nvSpPr>
              <p:cNvPr id="16" name="TextBox 15">
                <a:extLst>
                  <a:ext uri="{FF2B5EF4-FFF2-40B4-BE49-F238E27FC236}">
                    <a16:creationId xmlns:a16="http://schemas.microsoft.com/office/drawing/2014/main" id="{C409D07A-E41A-45F3-BE09-D6D0F058492F}"/>
                  </a:ext>
                </a:extLst>
              </p:cNvPr>
              <p:cNvSpPr txBox="1"/>
              <p:nvPr/>
            </p:nvSpPr>
            <p:spPr>
              <a:xfrm>
                <a:off x="2166461" y="4778112"/>
                <a:ext cx="3229118" cy="523220"/>
              </a:xfrm>
              <a:prstGeom prst="rect">
                <a:avLst/>
              </a:prstGeom>
              <a:noFill/>
            </p:spPr>
            <p:txBody>
              <a:bodyPr wrap="square" rtlCol="0">
                <a:spAutoFit/>
              </a:bodyPr>
              <a:lstStyle/>
              <a:p>
                <a:r>
                  <a:rPr lang="en-US" sz="2800" dirty="0">
                    <a:latin typeface="Abadi" panose="020B0604020104020204" pitchFamily="34" charset="0"/>
                  </a:rPr>
                  <a:t>% Decrease in cost</a:t>
                </a:r>
              </a:p>
            </p:txBody>
          </p:sp>
        </p:grpSp>
        <p:sp>
          <p:nvSpPr>
            <p:cNvPr id="18" name="TextBox 17">
              <a:extLst>
                <a:ext uri="{FF2B5EF4-FFF2-40B4-BE49-F238E27FC236}">
                  <a16:creationId xmlns:a16="http://schemas.microsoft.com/office/drawing/2014/main" id="{9069341E-38B8-4026-9343-AD38D81E7EFD}"/>
                </a:ext>
              </a:extLst>
            </p:cNvPr>
            <p:cNvSpPr txBox="1"/>
            <p:nvPr/>
          </p:nvSpPr>
          <p:spPr>
            <a:xfrm>
              <a:off x="1669001" y="5253955"/>
              <a:ext cx="4131477" cy="523220"/>
            </a:xfrm>
            <a:prstGeom prst="rect">
              <a:avLst/>
            </a:prstGeom>
            <a:noFill/>
          </p:spPr>
          <p:txBody>
            <a:bodyPr wrap="square" rtlCol="0">
              <a:spAutoFit/>
            </a:bodyPr>
            <a:lstStyle/>
            <a:p>
              <a:r>
                <a:rPr lang="en-US" sz="2800" dirty="0">
                  <a:latin typeface="Abadi" panose="020B0604020104020204" pitchFamily="34" charset="0"/>
                </a:rPr>
                <a:t>Home address inference</a:t>
              </a:r>
            </a:p>
          </p:txBody>
        </p:sp>
      </p:grpSp>
      <p:grpSp>
        <p:nvGrpSpPr>
          <p:cNvPr id="13" name="Group 12">
            <a:extLst>
              <a:ext uri="{FF2B5EF4-FFF2-40B4-BE49-F238E27FC236}">
                <a16:creationId xmlns:a16="http://schemas.microsoft.com/office/drawing/2014/main" id="{CE67377A-C960-4C37-B92F-AE57AEADDBAC}"/>
              </a:ext>
            </a:extLst>
          </p:cNvPr>
          <p:cNvGrpSpPr/>
          <p:nvPr/>
        </p:nvGrpSpPr>
        <p:grpSpPr>
          <a:xfrm>
            <a:off x="889984" y="1569884"/>
            <a:ext cx="5463179" cy="4302072"/>
            <a:chOff x="6728821" y="1355223"/>
            <a:chExt cx="5463179" cy="4302072"/>
          </a:xfrm>
        </p:grpSpPr>
        <p:grpSp>
          <p:nvGrpSpPr>
            <p:cNvPr id="9" name="Group 8">
              <a:extLst>
                <a:ext uri="{FF2B5EF4-FFF2-40B4-BE49-F238E27FC236}">
                  <a16:creationId xmlns:a16="http://schemas.microsoft.com/office/drawing/2014/main" id="{BF142984-394D-4A1F-89DE-29A16637CEBB}"/>
                </a:ext>
              </a:extLst>
            </p:cNvPr>
            <p:cNvGrpSpPr/>
            <p:nvPr/>
          </p:nvGrpSpPr>
          <p:grpSpPr>
            <a:xfrm>
              <a:off x="6728821" y="1355223"/>
              <a:ext cx="4396976" cy="3898732"/>
              <a:chOff x="6728821" y="1355223"/>
              <a:chExt cx="4396976" cy="3898732"/>
            </a:xfrm>
          </p:grpSpPr>
          <p:pic>
            <p:nvPicPr>
              <p:cNvPr id="14" name="Picture 13">
                <a:extLst>
                  <a:ext uri="{FF2B5EF4-FFF2-40B4-BE49-F238E27FC236}">
                    <a16:creationId xmlns:a16="http://schemas.microsoft.com/office/drawing/2014/main" id="{78287B24-2EA7-E740-8F73-F660AA6A1360}"/>
                  </a:ext>
                </a:extLst>
              </p:cNvPr>
              <p:cNvPicPr>
                <a:picLocks noChangeAspect="1"/>
              </p:cNvPicPr>
              <p:nvPr/>
            </p:nvPicPr>
            <p:blipFill rotWithShape="1">
              <a:blip r:embed="rId3"/>
              <a:srcRect l="70980" t="-123" r="121" b="62581"/>
              <a:stretch/>
            </p:blipFill>
            <p:spPr>
              <a:xfrm>
                <a:off x="7173156" y="1638329"/>
                <a:ext cx="3952641" cy="3111226"/>
              </a:xfrm>
              <a:prstGeom prst="rect">
                <a:avLst/>
              </a:prstGeom>
            </p:spPr>
          </p:pic>
          <p:cxnSp>
            <p:nvCxnSpPr>
              <p:cNvPr id="8" name="Straight Arrow Connector 7">
                <a:extLst>
                  <a:ext uri="{FF2B5EF4-FFF2-40B4-BE49-F238E27FC236}">
                    <a16:creationId xmlns:a16="http://schemas.microsoft.com/office/drawing/2014/main" id="{25E7BE76-8B18-5549-8716-54CF7A4633DB}"/>
                  </a:ext>
                </a:extLst>
              </p:cNvPr>
              <p:cNvCxnSpPr/>
              <p:nvPr/>
            </p:nvCxnSpPr>
            <p:spPr>
              <a:xfrm>
                <a:off x="7875943" y="3384240"/>
                <a:ext cx="149527" cy="770060"/>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0244C8-F6B2-5B49-B253-39FF89DFAFD1}"/>
                  </a:ext>
                </a:extLst>
              </p:cNvPr>
              <p:cNvCxnSpPr>
                <a:cxnSpLocks/>
              </p:cNvCxnSpPr>
              <p:nvPr/>
            </p:nvCxnSpPr>
            <p:spPr>
              <a:xfrm flipV="1">
                <a:off x="7464538" y="2247095"/>
                <a:ext cx="828713" cy="1632250"/>
              </a:xfrm>
              <a:prstGeom prst="line">
                <a:avLst/>
              </a:prstGeom>
              <a:ln w="44450" cap="sq" cmpd="sng">
                <a:solidFill>
                  <a:srgbClr val="00B050">
                    <a:alpha val="95000"/>
                  </a:srgbClr>
                </a:solidFill>
                <a:prstDash val="sysDot"/>
                <a:beve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ABBCC66-3DA5-46FA-ADBA-F756C0635CA3}"/>
                  </a:ext>
                </a:extLst>
              </p:cNvPr>
              <p:cNvSpPr txBox="1"/>
              <p:nvPr/>
            </p:nvSpPr>
            <p:spPr>
              <a:xfrm rot="16200000">
                <a:off x="5222029" y="2862015"/>
                <a:ext cx="3536803" cy="523220"/>
              </a:xfrm>
              <a:prstGeom prst="rect">
                <a:avLst/>
              </a:prstGeom>
              <a:noFill/>
            </p:spPr>
            <p:txBody>
              <a:bodyPr wrap="square" rtlCol="0">
                <a:spAutoFit/>
              </a:bodyPr>
              <a:lstStyle/>
              <a:p>
                <a:r>
                  <a:rPr lang="en-US" sz="2800" dirty="0">
                    <a:latin typeface="Abadi" panose="020B0604020104020204" pitchFamily="34" charset="0"/>
                  </a:rPr>
                  <a:t>% Decrease in benefit</a:t>
                </a:r>
              </a:p>
            </p:txBody>
          </p:sp>
          <p:sp>
            <p:nvSpPr>
              <p:cNvPr id="22" name="TextBox 21">
                <a:extLst>
                  <a:ext uri="{FF2B5EF4-FFF2-40B4-BE49-F238E27FC236}">
                    <a16:creationId xmlns:a16="http://schemas.microsoft.com/office/drawing/2014/main" id="{6707A705-3DBE-4841-AA52-C65C9997D7F0}"/>
                  </a:ext>
                </a:extLst>
              </p:cNvPr>
              <p:cNvSpPr txBox="1"/>
              <p:nvPr/>
            </p:nvSpPr>
            <p:spPr>
              <a:xfrm>
                <a:off x="7798192" y="4730735"/>
                <a:ext cx="3229118" cy="523220"/>
              </a:xfrm>
              <a:prstGeom prst="rect">
                <a:avLst/>
              </a:prstGeom>
              <a:noFill/>
            </p:spPr>
            <p:txBody>
              <a:bodyPr wrap="square" rtlCol="0">
                <a:spAutoFit/>
              </a:bodyPr>
              <a:lstStyle/>
              <a:p>
                <a:r>
                  <a:rPr lang="en-US" sz="2800" dirty="0">
                    <a:latin typeface="Abadi" panose="020B0604020104020204" pitchFamily="34" charset="0"/>
                  </a:rPr>
                  <a:t>% Decrease in cost</a:t>
                </a:r>
              </a:p>
            </p:txBody>
          </p:sp>
        </p:grpSp>
        <p:sp>
          <p:nvSpPr>
            <p:cNvPr id="23" name="TextBox 22">
              <a:extLst>
                <a:ext uri="{FF2B5EF4-FFF2-40B4-BE49-F238E27FC236}">
                  <a16:creationId xmlns:a16="http://schemas.microsoft.com/office/drawing/2014/main" id="{2BFA150E-92D1-4812-999F-732C8999D3CD}"/>
                </a:ext>
              </a:extLst>
            </p:cNvPr>
            <p:cNvSpPr txBox="1"/>
            <p:nvPr/>
          </p:nvSpPr>
          <p:spPr>
            <a:xfrm>
              <a:off x="8060523" y="5134075"/>
              <a:ext cx="4131477" cy="523220"/>
            </a:xfrm>
            <a:prstGeom prst="rect">
              <a:avLst/>
            </a:prstGeom>
            <a:noFill/>
          </p:spPr>
          <p:txBody>
            <a:bodyPr wrap="square" rtlCol="0">
              <a:spAutoFit/>
            </a:bodyPr>
            <a:lstStyle/>
            <a:p>
              <a:r>
                <a:rPr lang="en-US" sz="2800" dirty="0">
                  <a:latin typeface="Abadi" panose="020B0604020104020204" pitchFamily="34" charset="0"/>
                </a:rPr>
                <a:t>Reidentification</a:t>
              </a:r>
            </a:p>
          </p:txBody>
        </p:sp>
      </p:grpSp>
    </p:spTree>
    <p:extLst>
      <p:ext uri="{BB962C8B-B14F-4D97-AF65-F5344CB8AC3E}">
        <p14:creationId xmlns:p14="http://schemas.microsoft.com/office/powerpoint/2010/main" val="23943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1D65B2-27B9-654D-88E1-C53371151974}"/>
              </a:ext>
            </a:extLst>
          </p:cNvPr>
          <p:cNvPicPr>
            <a:picLocks noChangeAspect="1"/>
          </p:cNvPicPr>
          <p:nvPr/>
        </p:nvPicPr>
        <p:blipFill rotWithShape="1">
          <a:blip r:embed="rId3"/>
          <a:srcRect l="70149" t="619" r="484" b="59751"/>
          <a:stretch/>
        </p:blipFill>
        <p:spPr>
          <a:xfrm>
            <a:off x="6889072" y="1241521"/>
            <a:ext cx="4552652" cy="3499115"/>
          </a:xfrm>
          <a:prstGeom prst="rect">
            <a:avLst/>
          </a:prstGeom>
        </p:spPr>
      </p:pic>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Comparison with alternate suppression schemes</a:t>
            </a:r>
          </a:p>
        </p:txBody>
      </p:sp>
      <p:pic>
        <p:nvPicPr>
          <p:cNvPr id="3" name="Picture 2">
            <a:extLst>
              <a:ext uri="{FF2B5EF4-FFF2-40B4-BE49-F238E27FC236}">
                <a16:creationId xmlns:a16="http://schemas.microsoft.com/office/drawing/2014/main" id="{F252BB5C-773D-4A5F-87A3-1C66E3333956}"/>
              </a:ext>
            </a:extLst>
          </p:cNvPr>
          <p:cNvPicPr>
            <a:picLocks noChangeAspect="1"/>
          </p:cNvPicPr>
          <p:nvPr/>
        </p:nvPicPr>
        <p:blipFill rotWithShape="1">
          <a:blip r:embed="rId3"/>
          <a:srcRect l="3333" t="50051" r="67654" b="11086"/>
          <a:stretch/>
        </p:blipFill>
        <p:spPr>
          <a:xfrm>
            <a:off x="1313895" y="1529917"/>
            <a:ext cx="4266528" cy="3255147"/>
          </a:xfrm>
          <a:prstGeom prst="rect">
            <a:avLst/>
          </a:prstGeom>
        </p:spPr>
      </p:pic>
      <p:sp>
        <p:nvSpPr>
          <p:cNvPr id="4" name="TextBox 3">
            <a:extLst>
              <a:ext uri="{FF2B5EF4-FFF2-40B4-BE49-F238E27FC236}">
                <a16:creationId xmlns:a16="http://schemas.microsoft.com/office/drawing/2014/main" id="{11E802BE-D795-4F50-A2EB-0478DA819A95}"/>
              </a:ext>
            </a:extLst>
          </p:cNvPr>
          <p:cNvSpPr txBox="1"/>
          <p:nvPr/>
        </p:nvSpPr>
        <p:spPr>
          <a:xfrm>
            <a:off x="743069" y="5892374"/>
            <a:ext cx="11368215" cy="707886"/>
          </a:xfrm>
          <a:prstGeom prst="rect">
            <a:avLst/>
          </a:prstGeom>
          <a:noFill/>
        </p:spPr>
        <p:txBody>
          <a:bodyPr wrap="square" rtlCol="0">
            <a:spAutoFit/>
          </a:bodyPr>
          <a:lstStyle/>
          <a:p>
            <a:pPr algn="ctr"/>
            <a:r>
              <a:rPr lang="en-US" sz="2000" dirty="0">
                <a:latin typeface="Abadi" panose="020B0604020104020204" pitchFamily="34" charset="0"/>
              </a:rPr>
              <a:t>Proposed suppression scheme provides better trade-off than rule based and alternate risk based suppression schemes</a:t>
            </a:r>
          </a:p>
        </p:txBody>
      </p:sp>
      <p:cxnSp>
        <p:nvCxnSpPr>
          <p:cNvPr id="7" name="Straight Connector 6">
            <a:extLst>
              <a:ext uri="{FF2B5EF4-FFF2-40B4-BE49-F238E27FC236}">
                <a16:creationId xmlns:a16="http://schemas.microsoft.com/office/drawing/2014/main" id="{2CBFA1C6-D497-5342-9244-6FCB5E4710EA}"/>
              </a:ext>
            </a:extLst>
          </p:cNvPr>
          <p:cNvCxnSpPr>
            <a:cxnSpLocks/>
          </p:cNvCxnSpPr>
          <p:nvPr/>
        </p:nvCxnSpPr>
        <p:spPr>
          <a:xfrm flipV="1">
            <a:off x="1616704" y="2393121"/>
            <a:ext cx="3896073" cy="1892025"/>
          </a:xfrm>
          <a:prstGeom prst="line">
            <a:avLst/>
          </a:prstGeom>
          <a:ln w="444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D2B3649-8E30-3D4F-9F1E-C14203CD303F}"/>
              </a:ext>
            </a:extLst>
          </p:cNvPr>
          <p:cNvCxnSpPr>
            <a:cxnSpLocks/>
          </p:cNvCxnSpPr>
          <p:nvPr/>
        </p:nvCxnSpPr>
        <p:spPr>
          <a:xfrm flipV="1">
            <a:off x="7220335" y="2584938"/>
            <a:ext cx="341050" cy="1259444"/>
          </a:xfrm>
          <a:prstGeom prst="line">
            <a:avLst/>
          </a:prstGeom>
          <a:ln w="44450" cap="sq" cmpd="sng">
            <a:solidFill>
              <a:srgbClr val="00B050">
                <a:alpha val="95000"/>
              </a:srgbClr>
            </a:solidFill>
            <a:prstDash val="sysDot"/>
            <a:beve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FBCF831-FCE4-4C1B-99BE-95F53DBFBA15}"/>
              </a:ext>
            </a:extLst>
          </p:cNvPr>
          <p:cNvSpPr txBox="1"/>
          <p:nvPr/>
        </p:nvSpPr>
        <p:spPr>
          <a:xfrm rot="16200000">
            <a:off x="-800208" y="2890723"/>
            <a:ext cx="3659123" cy="523220"/>
          </a:xfrm>
          <a:prstGeom prst="rect">
            <a:avLst/>
          </a:prstGeom>
          <a:noFill/>
        </p:spPr>
        <p:txBody>
          <a:bodyPr wrap="square" rtlCol="0">
            <a:spAutoFit/>
          </a:bodyPr>
          <a:lstStyle/>
          <a:p>
            <a:r>
              <a:rPr lang="en-US" sz="2800" dirty="0">
                <a:latin typeface="Abadi" panose="020B0604020104020204" pitchFamily="34" charset="0"/>
              </a:rPr>
              <a:t>% Decrease in benefit</a:t>
            </a:r>
          </a:p>
        </p:txBody>
      </p:sp>
      <p:sp>
        <p:nvSpPr>
          <p:cNvPr id="13" name="TextBox 12">
            <a:extLst>
              <a:ext uri="{FF2B5EF4-FFF2-40B4-BE49-F238E27FC236}">
                <a16:creationId xmlns:a16="http://schemas.microsoft.com/office/drawing/2014/main" id="{D422EF81-83A4-4961-8734-FA0B3A24AC36}"/>
              </a:ext>
            </a:extLst>
          </p:cNvPr>
          <p:cNvSpPr txBox="1"/>
          <p:nvPr/>
        </p:nvSpPr>
        <p:spPr>
          <a:xfrm>
            <a:off x="1737858" y="4740636"/>
            <a:ext cx="3229118" cy="523220"/>
          </a:xfrm>
          <a:prstGeom prst="rect">
            <a:avLst/>
          </a:prstGeom>
          <a:noFill/>
        </p:spPr>
        <p:txBody>
          <a:bodyPr wrap="square" rtlCol="0">
            <a:spAutoFit/>
          </a:bodyPr>
          <a:lstStyle/>
          <a:p>
            <a:r>
              <a:rPr lang="en-US" sz="2800" dirty="0">
                <a:latin typeface="Abadi" panose="020B0604020104020204" pitchFamily="34" charset="0"/>
              </a:rPr>
              <a:t>% Decrease in cost</a:t>
            </a:r>
          </a:p>
        </p:txBody>
      </p:sp>
      <p:sp>
        <p:nvSpPr>
          <p:cNvPr id="14" name="TextBox 13">
            <a:extLst>
              <a:ext uri="{FF2B5EF4-FFF2-40B4-BE49-F238E27FC236}">
                <a16:creationId xmlns:a16="http://schemas.microsoft.com/office/drawing/2014/main" id="{364CB45F-7E4A-46BD-BBFF-F6C0AF06862C}"/>
              </a:ext>
            </a:extLst>
          </p:cNvPr>
          <p:cNvSpPr txBox="1"/>
          <p:nvPr/>
        </p:nvSpPr>
        <p:spPr>
          <a:xfrm>
            <a:off x="1240398" y="5216479"/>
            <a:ext cx="4131477" cy="523220"/>
          </a:xfrm>
          <a:prstGeom prst="rect">
            <a:avLst/>
          </a:prstGeom>
          <a:noFill/>
        </p:spPr>
        <p:txBody>
          <a:bodyPr wrap="square" rtlCol="0">
            <a:spAutoFit/>
          </a:bodyPr>
          <a:lstStyle/>
          <a:p>
            <a:r>
              <a:rPr lang="en-US" sz="2800" dirty="0">
                <a:latin typeface="Abadi" panose="020B0604020104020204" pitchFamily="34" charset="0"/>
              </a:rPr>
              <a:t>Home address inference</a:t>
            </a:r>
          </a:p>
        </p:txBody>
      </p:sp>
      <p:sp>
        <p:nvSpPr>
          <p:cNvPr id="16" name="TextBox 15">
            <a:extLst>
              <a:ext uri="{FF2B5EF4-FFF2-40B4-BE49-F238E27FC236}">
                <a16:creationId xmlns:a16="http://schemas.microsoft.com/office/drawing/2014/main" id="{EC021592-BD2D-4C35-888A-5B7226436C8A}"/>
              </a:ext>
            </a:extLst>
          </p:cNvPr>
          <p:cNvSpPr txBox="1"/>
          <p:nvPr/>
        </p:nvSpPr>
        <p:spPr>
          <a:xfrm>
            <a:off x="7648987" y="4714292"/>
            <a:ext cx="3229118" cy="523220"/>
          </a:xfrm>
          <a:prstGeom prst="rect">
            <a:avLst/>
          </a:prstGeom>
          <a:solidFill>
            <a:schemeClr val="bg1"/>
          </a:solidFill>
        </p:spPr>
        <p:txBody>
          <a:bodyPr wrap="square" rtlCol="0">
            <a:spAutoFit/>
          </a:bodyPr>
          <a:lstStyle/>
          <a:p>
            <a:r>
              <a:rPr lang="en-US" sz="2800" dirty="0">
                <a:latin typeface="Abadi" panose="020B0604020104020204" pitchFamily="34" charset="0"/>
              </a:rPr>
              <a:t>% Decrease in cost</a:t>
            </a:r>
          </a:p>
        </p:txBody>
      </p:sp>
      <p:sp>
        <p:nvSpPr>
          <p:cNvPr id="17" name="TextBox 16">
            <a:extLst>
              <a:ext uri="{FF2B5EF4-FFF2-40B4-BE49-F238E27FC236}">
                <a16:creationId xmlns:a16="http://schemas.microsoft.com/office/drawing/2014/main" id="{3C855B56-921E-4295-BB44-22977CC96DC7}"/>
              </a:ext>
            </a:extLst>
          </p:cNvPr>
          <p:cNvSpPr txBox="1"/>
          <p:nvPr/>
        </p:nvSpPr>
        <p:spPr>
          <a:xfrm>
            <a:off x="7902267" y="5127895"/>
            <a:ext cx="4131477" cy="523220"/>
          </a:xfrm>
          <a:prstGeom prst="rect">
            <a:avLst/>
          </a:prstGeom>
          <a:noFill/>
        </p:spPr>
        <p:txBody>
          <a:bodyPr wrap="square" rtlCol="0">
            <a:spAutoFit/>
          </a:bodyPr>
          <a:lstStyle/>
          <a:p>
            <a:r>
              <a:rPr lang="en-US" sz="2800" dirty="0">
                <a:latin typeface="Abadi" panose="020B0604020104020204" pitchFamily="34" charset="0"/>
              </a:rPr>
              <a:t>Reidentification</a:t>
            </a:r>
          </a:p>
        </p:txBody>
      </p:sp>
      <p:sp>
        <p:nvSpPr>
          <p:cNvPr id="15" name="TextBox 14">
            <a:extLst>
              <a:ext uri="{FF2B5EF4-FFF2-40B4-BE49-F238E27FC236}">
                <a16:creationId xmlns:a16="http://schemas.microsoft.com/office/drawing/2014/main" id="{1AC92F2F-0A9E-4BDE-BE00-FA2E0BE98871}"/>
              </a:ext>
            </a:extLst>
          </p:cNvPr>
          <p:cNvSpPr txBox="1"/>
          <p:nvPr/>
        </p:nvSpPr>
        <p:spPr>
          <a:xfrm rot="16200000">
            <a:off x="4830572" y="2953050"/>
            <a:ext cx="3659124" cy="523220"/>
          </a:xfrm>
          <a:prstGeom prst="rect">
            <a:avLst/>
          </a:prstGeom>
          <a:solidFill>
            <a:schemeClr val="bg1"/>
          </a:solidFill>
        </p:spPr>
        <p:txBody>
          <a:bodyPr wrap="square" rtlCol="0">
            <a:spAutoFit/>
          </a:bodyPr>
          <a:lstStyle/>
          <a:p>
            <a:r>
              <a:rPr lang="en-US" sz="2800" dirty="0">
                <a:latin typeface="Abadi" panose="020B0604020104020204" pitchFamily="34" charset="0"/>
              </a:rPr>
              <a:t>% Decrease in benefit</a:t>
            </a:r>
          </a:p>
        </p:txBody>
      </p:sp>
    </p:spTree>
    <p:extLst>
      <p:ext uri="{BB962C8B-B14F-4D97-AF65-F5344CB8AC3E}">
        <p14:creationId xmlns:p14="http://schemas.microsoft.com/office/powerpoint/2010/main" val="230375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Comparison with other baselines</a:t>
            </a:r>
          </a:p>
        </p:txBody>
      </p:sp>
      <p:sp>
        <p:nvSpPr>
          <p:cNvPr id="4" name="TextBox 3">
            <a:extLst>
              <a:ext uri="{FF2B5EF4-FFF2-40B4-BE49-F238E27FC236}">
                <a16:creationId xmlns:a16="http://schemas.microsoft.com/office/drawing/2014/main" id="{11E802BE-D795-4F50-A2EB-0478DA819A95}"/>
              </a:ext>
            </a:extLst>
          </p:cNvPr>
          <p:cNvSpPr txBox="1"/>
          <p:nvPr/>
        </p:nvSpPr>
        <p:spPr>
          <a:xfrm>
            <a:off x="1203075" y="5897886"/>
            <a:ext cx="10651573" cy="461665"/>
          </a:xfrm>
          <a:prstGeom prst="rect">
            <a:avLst/>
          </a:prstGeom>
          <a:noFill/>
        </p:spPr>
        <p:txBody>
          <a:bodyPr wrap="square" rtlCol="0">
            <a:spAutoFit/>
          </a:bodyPr>
          <a:lstStyle/>
          <a:p>
            <a:r>
              <a:rPr lang="en-US" sz="2400" dirty="0">
                <a:latin typeface="Abadi" panose="020B0604020104020204" pitchFamily="34" charset="0"/>
              </a:rPr>
              <a:t>Proposed suppression scheme provides better trade-off in majority of the cases</a:t>
            </a:r>
          </a:p>
        </p:txBody>
      </p:sp>
      <p:pic>
        <p:nvPicPr>
          <p:cNvPr id="3" name="Picture 2">
            <a:extLst>
              <a:ext uri="{FF2B5EF4-FFF2-40B4-BE49-F238E27FC236}">
                <a16:creationId xmlns:a16="http://schemas.microsoft.com/office/drawing/2014/main" id="{ED810D50-061D-4429-A37E-0D9A30882168}"/>
              </a:ext>
            </a:extLst>
          </p:cNvPr>
          <p:cNvPicPr>
            <a:picLocks noChangeAspect="1"/>
          </p:cNvPicPr>
          <p:nvPr/>
        </p:nvPicPr>
        <p:blipFill>
          <a:blip r:embed="rId3"/>
          <a:stretch>
            <a:fillRect/>
          </a:stretch>
        </p:blipFill>
        <p:spPr>
          <a:xfrm>
            <a:off x="1809" y="1802382"/>
            <a:ext cx="12192000" cy="3869816"/>
          </a:xfrm>
          <a:prstGeom prst="rect">
            <a:avLst/>
          </a:prstGeom>
        </p:spPr>
      </p:pic>
      <p:sp>
        <p:nvSpPr>
          <p:cNvPr id="5" name="TextBox 4">
            <a:extLst>
              <a:ext uri="{FF2B5EF4-FFF2-40B4-BE49-F238E27FC236}">
                <a16:creationId xmlns:a16="http://schemas.microsoft.com/office/drawing/2014/main" id="{8A25C1D0-47E9-42C7-9ED7-4F9EB37575A3}"/>
              </a:ext>
            </a:extLst>
          </p:cNvPr>
          <p:cNvSpPr txBox="1"/>
          <p:nvPr/>
        </p:nvSpPr>
        <p:spPr>
          <a:xfrm>
            <a:off x="195309" y="1203806"/>
            <a:ext cx="9792070" cy="461665"/>
          </a:xfrm>
          <a:prstGeom prst="rect">
            <a:avLst/>
          </a:prstGeom>
          <a:noFill/>
        </p:spPr>
        <p:txBody>
          <a:bodyPr wrap="square" rtlCol="0">
            <a:spAutoFit/>
          </a:bodyPr>
          <a:lstStyle/>
          <a:p>
            <a:r>
              <a:rPr lang="en-US" sz="2400" dirty="0">
                <a:latin typeface="Abadi" panose="020B0604020104020204" pitchFamily="34" charset="0"/>
              </a:rPr>
              <a:t>Local and Global suppression (</a:t>
            </a:r>
            <a:r>
              <a:rPr lang="en-US" sz="2400" dirty="0" err="1">
                <a:latin typeface="Abadi" panose="020B0604020104020204" pitchFamily="34" charset="0"/>
              </a:rPr>
              <a:t>Terrovitis</a:t>
            </a:r>
            <a:r>
              <a:rPr lang="en-US" sz="2400" dirty="0">
                <a:latin typeface="Abadi" panose="020B0604020104020204" pitchFamily="34" charset="0"/>
              </a:rPr>
              <a:t> et al. (2017))</a:t>
            </a:r>
          </a:p>
        </p:txBody>
      </p:sp>
    </p:spTree>
    <p:extLst>
      <p:ext uri="{BB962C8B-B14F-4D97-AF65-F5344CB8AC3E}">
        <p14:creationId xmlns:p14="http://schemas.microsoft.com/office/powerpoint/2010/main" val="263521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Results – Model Choices</a:t>
            </a:r>
          </a:p>
        </p:txBody>
      </p:sp>
      <p:pic>
        <p:nvPicPr>
          <p:cNvPr id="4" name="Picture 3">
            <a:extLst>
              <a:ext uri="{FF2B5EF4-FFF2-40B4-BE49-F238E27FC236}">
                <a16:creationId xmlns:a16="http://schemas.microsoft.com/office/drawing/2014/main" id="{FE54FAD8-47F8-43DC-A0AE-82F8C3873799}"/>
              </a:ext>
            </a:extLst>
          </p:cNvPr>
          <p:cNvPicPr>
            <a:picLocks noChangeAspect="1"/>
          </p:cNvPicPr>
          <p:nvPr/>
        </p:nvPicPr>
        <p:blipFill>
          <a:blip r:embed="rId3"/>
          <a:stretch>
            <a:fillRect/>
          </a:stretch>
        </p:blipFill>
        <p:spPr>
          <a:xfrm>
            <a:off x="975761" y="840086"/>
            <a:ext cx="7402120" cy="5999658"/>
          </a:xfrm>
          <a:prstGeom prst="rect">
            <a:avLst/>
          </a:prstGeom>
        </p:spPr>
      </p:pic>
      <p:sp>
        <p:nvSpPr>
          <p:cNvPr id="3" name="TextBox 2">
            <a:extLst>
              <a:ext uri="{FF2B5EF4-FFF2-40B4-BE49-F238E27FC236}">
                <a16:creationId xmlns:a16="http://schemas.microsoft.com/office/drawing/2014/main" id="{A82F5A8C-EFF9-4DE9-A72B-E771981194B0}"/>
              </a:ext>
            </a:extLst>
          </p:cNvPr>
          <p:cNvSpPr txBox="1"/>
          <p:nvPr/>
        </p:nvSpPr>
        <p:spPr>
          <a:xfrm>
            <a:off x="8519983" y="2274838"/>
            <a:ext cx="35896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panose="020B0604020104020204" pitchFamily="34" charset="0"/>
              </a:rPr>
              <a:t>Features capturing affinity between users and co-location help both the risk quantification and advertiser utility</a:t>
            </a:r>
          </a:p>
          <a:p>
            <a:pPr marL="285750" indent="-285750">
              <a:buFont typeface="Arial" panose="020B0604020202020204" pitchFamily="34" charset="0"/>
              <a:buChar char="•"/>
            </a:pPr>
            <a:r>
              <a:rPr lang="en-US" dirty="0">
                <a:latin typeface="Abadi" panose="020B0604020104020204" pitchFamily="34" charset="0"/>
              </a:rPr>
              <a:t>Neighborhood based recommendations perform better than other competing models.</a:t>
            </a:r>
          </a:p>
        </p:txBody>
      </p:sp>
    </p:spTree>
    <p:extLst>
      <p:ext uri="{BB962C8B-B14F-4D97-AF65-F5344CB8AC3E}">
        <p14:creationId xmlns:p14="http://schemas.microsoft.com/office/powerpoint/2010/main" val="1374915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normAutofit/>
          </a:bodyPr>
          <a:lstStyle/>
          <a:p>
            <a:r>
              <a:rPr lang="en-US" sz="4000" dirty="0">
                <a:latin typeface="Abadi" panose="020B0604020104020204" pitchFamily="34" charset="0"/>
              </a:rPr>
              <a:t>Summary</a:t>
            </a:r>
          </a:p>
        </p:txBody>
      </p:sp>
      <p:sp>
        <p:nvSpPr>
          <p:cNvPr id="6" name="TextBox 5">
            <a:extLst>
              <a:ext uri="{FF2B5EF4-FFF2-40B4-BE49-F238E27FC236}">
                <a16:creationId xmlns:a16="http://schemas.microsoft.com/office/drawing/2014/main" id="{50898890-863F-4E9B-B913-91CC72F80F05}"/>
              </a:ext>
            </a:extLst>
          </p:cNvPr>
          <p:cNvSpPr txBox="1"/>
          <p:nvPr/>
        </p:nvSpPr>
        <p:spPr>
          <a:xfrm>
            <a:off x="636753" y="1213279"/>
            <a:ext cx="11303713" cy="51949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latin typeface="Abadi" panose="020B0604020104020204" pitchFamily="34" charset="0"/>
              </a:rPr>
              <a:t>Personalized consumer cost associated with sharing location data.</a:t>
            </a:r>
          </a:p>
          <a:p>
            <a:pPr marL="285750" indent="-285750">
              <a:lnSpc>
                <a:spcPct val="150000"/>
              </a:lnSpc>
              <a:buFont typeface="Arial" panose="020B0604020202020204" pitchFamily="34" charset="0"/>
              <a:buChar char="•"/>
            </a:pPr>
            <a:r>
              <a:rPr lang="en-US" sz="2800" dirty="0">
                <a:latin typeface="Abadi" panose="020B0604020104020204" pitchFamily="34" charset="0"/>
              </a:rPr>
              <a:t>Obfuscation based on personalized privacy cost.</a:t>
            </a:r>
          </a:p>
          <a:p>
            <a:pPr marL="285750" indent="-285750">
              <a:lnSpc>
                <a:spcPct val="150000"/>
              </a:lnSpc>
              <a:buFont typeface="Arial" panose="020B0604020202020204" pitchFamily="34" charset="0"/>
              <a:buChar char="•"/>
            </a:pPr>
            <a:r>
              <a:rPr lang="en-US" sz="2800" dirty="0">
                <a:latin typeface="Abadi" panose="020B0604020104020204" pitchFamily="34" charset="0"/>
              </a:rPr>
              <a:t>Multiple interpretable options for a data collector to balance cost and benefit.</a:t>
            </a:r>
          </a:p>
          <a:p>
            <a:pPr marL="285750" indent="-285750">
              <a:lnSpc>
                <a:spcPct val="150000"/>
              </a:lnSpc>
              <a:buFont typeface="Arial" panose="020B0604020202020204" pitchFamily="34" charset="0"/>
              <a:buChar char="•"/>
            </a:pPr>
            <a:r>
              <a:rPr lang="en-US" sz="2800" dirty="0">
                <a:latin typeface="Abadi" panose="020B0604020104020204" pitchFamily="34" charset="0"/>
              </a:rPr>
              <a:t>Validated the framework on real world detailed GPS trajectory data of 40,000 consumers.</a:t>
            </a:r>
          </a:p>
          <a:p>
            <a:pPr>
              <a:lnSpc>
                <a:spcPct val="150000"/>
              </a:lnSpc>
            </a:pPr>
            <a:endParaRPr lang="en-US" sz="2800" dirty="0">
              <a:latin typeface="Abadi" panose="020B0604020104020204" pitchFamily="34" charset="0"/>
            </a:endParaRPr>
          </a:p>
          <a:p>
            <a:pPr>
              <a:lnSpc>
                <a:spcPct val="150000"/>
              </a:lnSpc>
            </a:pPr>
            <a:endParaRPr lang="en-US" sz="2800" dirty="0">
              <a:latin typeface="Abadi" panose="020B0604020104020204" pitchFamily="34" charset="0"/>
            </a:endParaRPr>
          </a:p>
        </p:txBody>
      </p:sp>
    </p:spTree>
    <p:extLst>
      <p:ext uri="{BB962C8B-B14F-4D97-AF65-F5344CB8AC3E}">
        <p14:creationId xmlns:p14="http://schemas.microsoft.com/office/powerpoint/2010/main" val="3413171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normAutofit/>
          </a:bodyPr>
          <a:lstStyle/>
          <a:p>
            <a:r>
              <a:rPr lang="en-US" sz="4000" dirty="0">
                <a:latin typeface="Abadi" panose="020B0604020104020204" pitchFamily="34" charset="0"/>
              </a:rPr>
              <a:t>Limitations and Next steps</a:t>
            </a:r>
          </a:p>
        </p:txBody>
      </p:sp>
      <p:sp>
        <p:nvSpPr>
          <p:cNvPr id="6" name="TextBox 5">
            <a:extLst>
              <a:ext uri="{FF2B5EF4-FFF2-40B4-BE49-F238E27FC236}">
                <a16:creationId xmlns:a16="http://schemas.microsoft.com/office/drawing/2014/main" id="{50898890-863F-4E9B-B913-91CC72F80F05}"/>
              </a:ext>
            </a:extLst>
          </p:cNvPr>
          <p:cNvSpPr txBox="1"/>
          <p:nvPr/>
        </p:nvSpPr>
        <p:spPr>
          <a:xfrm>
            <a:off x="317157" y="1637952"/>
            <a:ext cx="11368216" cy="169597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badi" panose="020B0604020104020204" pitchFamily="34" charset="0"/>
              </a:rPr>
              <a:t>Heterogenous consumer privacy concerns.</a:t>
            </a:r>
          </a:p>
          <a:p>
            <a:pPr marL="342900" indent="-342900">
              <a:lnSpc>
                <a:spcPct val="150000"/>
              </a:lnSpc>
              <a:buFont typeface="Arial" panose="020B0604020202020204" pitchFamily="34" charset="0"/>
              <a:buChar char="•"/>
            </a:pPr>
            <a:r>
              <a:rPr lang="en-US" sz="2400" dirty="0">
                <a:latin typeface="Abadi" panose="020B0604020104020204" pitchFamily="34" charset="0"/>
              </a:rPr>
              <a:t>Benefit to advertisers may not be benefit to consumers.</a:t>
            </a:r>
          </a:p>
          <a:p>
            <a:pPr marL="342900" indent="-342900">
              <a:lnSpc>
                <a:spcPct val="150000"/>
              </a:lnSpc>
              <a:buFont typeface="Arial" panose="020B0604020202020204" pitchFamily="34" charset="0"/>
              <a:buChar char="•"/>
            </a:pPr>
            <a:r>
              <a:rPr lang="en-US" sz="2400" dirty="0">
                <a:latin typeface="Abadi" panose="020B0604020104020204" pitchFamily="34" charset="0"/>
              </a:rPr>
              <a:t>Composition of attacks not addressed.</a:t>
            </a:r>
          </a:p>
        </p:txBody>
      </p:sp>
      <p:sp>
        <p:nvSpPr>
          <p:cNvPr id="4" name="TextBox 3">
            <a:extLst>
              <a:ext uri="{FF2B5EF4-FFF2-40B4-BE49-F238E27FC236}">
                <a16:creationId xmlns:a16="http://schemas.microsoft.com/office/drawing/2014/main" id="{6593DD03-C5DC-0444-ADF9-F585C66813DD}"/>
              </a:ext>
            </a:extLst>
          </p:cNvPr>
          <p:cNvSpPr txBox="1"/>
          <p:nvPr/>
        </p:nvSpPr>
        <p:spPr>
          <a:xfrm>
            <a:off x="317157" y="4411147"/>
            <a:ext cx="10110520" cy="169597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Abadi" panose="020B0604020104020204" pitchFamily="34" charset="0"/>
              </a:rPr>
              <a:t>Experiment with other suppression weights and strategies.</a:t>
            </a:r>
          </a:p>
          <a:p>
            <a:pPr marL="342900" indent="-342900">
              <a:lnSpc>
                <a:spcPct val="150000"/>
              </a:lnSpc>
              <a:buFont typeface="Arial" panose="020B0604020202020204" pitchFamily="34" charset="0"/>
              <a:buChar char="•"/>
            </a:pPr>
            <a:r>
              <a:rPr lang="en-US" sz="2400" dirty="0">
                <a:latin typeface="Abadi" panose="020B0604020104020204" pitchFamily="34" charset="0"/>
              </a:rPr>
              <a:t>Field experiment to better capture the consumer benefit.</a:t>
            </a:r>
          </a:p>
          <a:p>
            <a:pPr marL="342900" indent="-342900">
              <a:lnSpc>
                <a:spcPct val="150000"/>
              </a:lnSpc>
              <a:buFont typeface="Arial" panose="020B0604020202020204" pitchFamily="34" charset="0"/>
              <a:buChar char="•"/>
            </a:pPr>
            <a:r>
              <a:rPr lang="en-US" sz="2400" dirty="0">
                <a:latin typeface="Abadi" panose="020B0604020104020204" pitchFamily="34" charset="0"/>
              </a:rPr>
              <a:t>Robustness tests on varying sizes/samples of consumers.</a:t>
            </a:r>
          </a:p>
        </p:txBody>
      </p:sp>
      <p:sp>
        <p:nvSpPr>
          <p:cNvPr id="3" name="TextBox 2">
            <a:extLst>
              <a:ext uri="{FF2B5EF4-FFF2-40B4-BE49-F238E27FC236}">
                <a16:creationId xmlns:a16="http://schemas.microsoft.com/office/drawing/2014/main" id="{FD3007C9-2303-0D43-A1BC-9380BB1177BC}"/>
              </a:ext>
            </a:extLst>
          </p:cNvPr>
          <p:cNvSpPr txBox="1"/>
          <p:nvPr/>
        </p:nvSpPr>
        <p:spPr>
          <a:xfrm>
            <a:off x="192870" y="3887927"/>
            <a:ext cx="3384405" cy="523220"/>
          </a:xfrm>
          <a:prstGeom prst="rect">
            <a:avLst/>
          </a:prstGeom>
          <a:noFill/>
        </p:spPr>
        <p:txBody>
          <a:bodyPr wrap="square" rtlCol="0">
            <a:spAutoFit/>
          </a:bodyPr>
          <a:lstStyle/>
          <a:p>
            <a:r>
              <a:rPr lang="en-US" sz="2800" dirty="0">
                <a:latin typeface="Abadi" panose="020B0604020104020204" pitchFamily="34" charset="0"/>
              </a:rPr>
              <a:t>Next Steps</a:t>
            </a:r>
          </a:p>
        </p:txBody>
      </p:sp>
      <p:sp>
        <p:nvSpPr>
          <p:cNvPr id="7" name="TextBox 6">
            <a:extLst>
              <a:ext uri="{FF2B5EF4-FFF2-40B4-BE49-F238E27FC236}">
                <a16:creationId xmlns:a16="http://schemas.microsoft.com/office/drawing/2014/main" id="{83BD6B8F-5396-4101-AD5E-292DC2C9AA81}"/>
              </a:ext>
            </a:extLst>
          </p:cNvPr>
          <p:cNvSpPr txBox="1"/>
          <p:nvPr/>
        </p:nvSpPr>
        <p:spPr>
          <a:xfrm>
            <a:off x="192870" y="1094948"/>
            <a:ext cx="3384405" cy="523220"/>
          </a:xfrm>
          <a:prstGeom prst="rect">
            <a:avLst/>
          </a:prstGeom>
          <a:noFill/>
        </p:spPr>
        <p:txBody>
          <a:bodyPr wrap="square" rtlCol="0">
            <a:spAutoFit/>
          </a:bodyPr>
          <a:lstStyle/>
          <a:p>
            <a:r>
              <a:rPr lang="en-US" sz="2800" dirty="0">
                <a:latin typeface="Abadi" panose="020B0604020104020204" pitchFamily="34" charset="0"/>
              </a:rPr>
              <a:t>Limitations</a:t>
            </a:r>
          </a:p>
        </p:txBody>
      </p:sp>
    </p:spTree>
    <p:extLst>
      <p:ext uri="{BB962C8B-B14F-4D97-AF65-F5344CB8AC3E}">
        <p14:creationId xmlns:p14="http://schemas.microsoft.com/office/powerpoint/2010/main" val="2403792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4261020" y="2199223"/>
            <a:ext cx="3004753" cy="2137999"/>
          </a:xfrm>
        </p:spPr>
        <p:txBody>
          <a:bodyPr>
            <a:normAutofit/>
          </a:bodyPr>
          <a:lstStyle/>
          <a:p>
            <a:r>
              <a:rPr lang="en-US" dirty="0">
                <a:latin typeface="Abadi" panose="020B0604020104020204" pitchFamily="34" charset="0"/>
              </a:rPr>
              <a:t>Thank you! </a:t>
            </a:r>
            <a:br>
              <a:rPr lang="en-US" dirty="0">
                <a:latin typeface="Abadi" panose="020B0604020104020204" pitchFamily="34" charset="0"/>
              </a:rPr>
            </a:br>
            <a:r>
              <a:rPr lang="en-US" dirty="0">
                <a:latin typeface="Abadi" panose="020B0604020104020204" pitchFamily="34" charset="0"/>
              </a:rPr>
              <a:t>Questions?</a:t>
            </a:r>
          </a:p>
        </p:txBody>
      </p:sp>
    </p:spTree>
    <p:extLst>
      <p:ext uri="{BB962C8B-B14F-4D97-AF65-F5344CB8AC3E}">
        <p14:creationId xmlns:p14="http://schemas.microsoft.com/office/powerpoint/2010/main" val="361906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Tracking : Butlers and Stalkers</a:t>
            </a:r>
          </a:p>
        </p:txBody>
      </p:sp>
      <p:sp>
        <p:nvSpPr>
          <p:cNvPr id="3" name="Content Placeholder 2">
            <a:extLst>
              <a:ext uri="{FF2B5EF4-FFF2-40B4-BE49-F238E27FC236}">
                <a16:creationId xmlns:a16="http://schemas.microsoft.com/office/drawing/2014/main" id="{0EDAF0F0-51A0-46EE-89A1-289DF23AD8A7}"/>
              </a:ext>
            </a:extLst>
          </p:cNvPr>
          <p:cNvSpPr>
            <a:spLocks noGrp="1"/>
          </p:cNvSpPr>
          <p:nvPr>
            <p:ph idx="1"/>
          </p:nvPr>
        </p:nvSpPr>
        <p:spPr>
          <a:xfrm>
            <a:off x="455140" y="1575488"/>
            <a:ext cx="11147855" cy="4244544"/>
          </a:xfrm>
        </p:spPr>
        <p:txBody>
          <a:bodyPr>
            <a:normAutofit/>
          </a:bodyPr>
          <a:lstStyle/>
          <a:p>
            <a:pPr marL="0" indent="0">
              <a:buNone/>
            </a:pPr>
            <a:r>
              <a:rPr lang="en-US" sz="2600" dirty="0">
                <a:latin typeface="Abadi" panose="020B0604020104020204" pitchFamily="34" charset="0"/>
              </a:rPr>
              <a:t>Advertisers need to be butlers not stalkers. (Ghose 2017)</a:t>
            </a:r>
          </a:p>
          <a:p>
            <a:pPr marL="0" indent="0">
              <a:buNone/>
            </a:pPr>
            <a:r>
              <a:rPr lang="en-US" sz="2600" dirty="0">
                <a:latin typeface="Abadi" panose="020B0604020104020204" pitchFamily="34" charset="0"/>
              </a:rPr>
              <a:t>Butlers </a:t>
            </a:r>
          </a:p>
          <a:p>
            <a:pPr lvl="1"/>
            <a:r>
              <a:rPr lang="en-US" sz="2200" dirty="0">
                <a:latin typeface="Abadi" panose="020B0604020104020204" pitchFamily="34" charset="0"/>
              </a:rPr>
              <a:t>Better services and increased personalization (</a:t>
            </a:r>
            <a:r>
              <a:rPr lang="en-US" sz="2200" dirty="0" err="1">
                <a:latin typeface="Abadi" panose="020B0604020104020204" pitchFamily="34" charset="0"/>
              </a:rPr>
              <a:t>Chellappa</a:t>
            </a:r>
            <a:r>
              <a:rPr lang="en-US" sz="2200" dirty="0">
                <a:latin typeface="Abadi" panose="020B0604020104020204" pitchFamily="34" charset="0"/>
              </a:rPr>
              <a:t> and </a:t>
            </a:r>
            <a:r>
              <a:rPr lang="en-US" sz="2200" dirty="0" err="1">
                <a:latin typeface="Abadi" panose="020B0604020104020204" pitchFamily="34" charset="0"/>
              </a:rPr>
              <a:t>Shivendu</a:t>
            </a:r>
            <a:r>
              <a:rPr lang="en-US" sz="2200" dirty="0">
                <a:latin typeface="Abadi" panose="020B0604020104020204" pitchFamily="34" charset="0"/>
              </a:rPr>
              <a:t> 2010)</a:t>
            </a:r>
          </a:p>
          <a:p>
            <a:pPr lvl="1"/>
            <a:r>
              <a:rPr lang="en-US" sz="2200" dirty="0">
                <a:latin typeface="Abadi" panose="020B0604020104020204" pitchFamily="34" charset="0"/>
              </a:rPr>
              <a:t>Financial benefits such as coupons </a:t>
            </a:r>
            <a:r>
              <a:rPr lang="da-DK" sz="2200" dirty="0">
                <a:latin typeface="Abadi" panose="020B0604020104020204" pitchFamily="34" charset="0"/>
              </a:rPr>
              <a:t>(Luo et al. 2014, Ghose et al. 2018)</a:t>
            </a:r>
          </a:p>
          <a:p>
            <a:pPr lvl="1"/>
            <a:r>
              <a:rPr lang="da-DK" sz="2200" dirty="0">
                <a:latin typeface="Abadi" panose="020B0604020104020204" pitchFamily="34" charset="0"/>
              </a:rPr>
              <a:t>Lower insurance premiums </a:t>
            </a:r>
            <a:r>
              <a:rPr lang="en-US" sz="2200" dirty="0">
                <a:latin typeface="Abadi" panose="020B0604020104020204" pitchFamily="34" charset="0"/>
              </a:rPr>
              <a:t>(</a:t>
            </a:r>
            <a:r>
              <a:rPr lang="en-US" sz="2200" dirty="0" err="1">
                <a:latin typeface="Abadi" panose="020B0604020104020204" pitchFamily="34" charset="0"/>
              </a:rPr>
              <a:t>Soleymanian</a:t>
            </a:r>
            <a:r>
              <a:rPr lang="en-US" sz="2200" dirty="0">
                <a:latin typeface="Abadi" panose="020B0604020104020204" pitchFamily="34" charset="0"/>
              </a:rPr>
              <a:t> et al. 2019)</a:t>
            </a:r>
          </a:p>
          <a:p>
            <a:pPr marL="0" indent="0">
              <a:buNone/>
            </a:pPr>
            <a:r>
              <a:rPr lang="en-US" sz="2600" dirty="0">
                <a:latin typeface="Abadi" panose="020B0604020104020204" pitchFamily="34" charset="0"/>
              </a:rPr>
              <a:t>Stalkers </a:t>
            </a:r>
          </a:p>
          <a:p>
            <a:pPr lvl="1"/>
            <a:r>
              <a:rPr lang="en-US" sz="2200" dirty="0">
                <a:latin typeface="Abadi" panose="020B0604020104020204" pitchFamily="34" charset="0"/>
              </a:rPr>
              <a:t>Invasive marketing from advertisers</a:t>
            </a:r>
          </a:p>
          <a:p>
            <a:pPr lvl="2"/>
            <a:r>
              <a:rPr lang="en-US" sz="1800" dirty="0">
                <a:latin typeface="Abadi" panose="020B0604020104020204" pitchFamily="34" charset="0"/>
              </a:rPr>
              <a:t>Identification of home address, life style patterns, targeting injured people in emergency rooms. (Kelsey 2018)</a:t>
            </a:r>
          </a:p>
          <a:p>
            <a:pPr lvl="1"/>
            <a:r>
              <a:rPr lang="en-US" sz="2200" dirty="0">
                <a:latin typeface="Abadi" panose="020B0604020104020204" pitchFamily="34" charset="0"/>
              </a:rPr>
              <a:t>Irrelevant and aggressive targeting campaigns</a:t>
            </a:r>
          </a:p>
          <a:p>
            <a:pPr lvl="2"/>
            <a:r>
              <a:rPr lang="en-US" sz="1800" dirty="0">
                <a:latin typeface="Abadi" panose="020B0604020104020204" pitchFamily="34" charset="0"/>
              </a:rPr>
              <a:t>Bombarding consumers with too many ads. (Ghose 2017)</a:t>
            </a:r>
          </a:p>
          <a:p>
            <a:endParaRPr lang="en-US" sz="2000" dirty="0">
              <a:latin typeface="Abadi" panose="020B0604020104020204" pitchFamily="34" charset="0"/>
            </a:endParaRPr>
          </a:p>
          <a:p>
            <a:pPr marL="0" indent="0">
              <a:buNone/>
            </a:pPr>
            <a:endParaRPr lang="en-US" dirty="0">
              <a:latin typeface="Abadi" panose="020B0604020104020204" pitchFamily="34" charset="0"/>
            </a:endParaRPr>
          </a:p>
          <a:p>
            <a:endParaRPr lang="en-US" dirty="0">
              <a:latin typeface="Abadi" panose="020B0604020104020204" pitchFamily="34" charset="0"/>
            </a:endParaRPr>
          </a:p>
        </p:txBody>
      </p:sp>
      <p:pic>
        <p:nvPicPr>
          <p:cNvPr id="4" name="Picture 6" descr="Image result for bullseye logo">
            <a:extLst>
              <a:ext uri="{FF2B5EF4-FFF2-40B4-BE49-F238E27FC236}">
                <a16:creationId xmlns:a16="http://schemas.microsoft.com/office/drawing/2014/main" id="{C3DDE064-A43B-44B8-8746-B0301FC0E59D}"/>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2920317" y="1031790"/>
            <a:ext cx="5321640" cy="5321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8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46221" y="123288"/>
            <a:ext cx="11988114" cy="1013534"/>
          </a:xfrm>
        </p:spPr>
        <p:txBody>
          <a:bodyPr/>
          <a:lstStyle/>
          <a:p>
            <a:r>
              <a:rPr lang="en-US">
                <a:latin typeface="Abadi" panose="020B0604020104020204" pitchFamily="34" charset="0"/>
              </a:rPr>
              <a:t>Tracking : Ongoing Efforts</a:t>
            </a:r>
            <a:endParaRPr lang="en-US" dirty="0">
              <a:latin typeface="Abadi" panose="020B0604020104020204" pitchFamily="34" charset="0"/>
            </a:endParaRPr>
          </a:p>
        </p:txBody>
      </p:sp>
      <p:sp>
        <p:nvSpPr>
          <p:cNvPr id="5" name="TextBox 4">
            <a:extLst>
              <a:ext uri="{FF2B5EF4-FFF2-40B4-BE49-F238E27FC236}">
                <a16:creationId xmlns:a16="http://schemas.microsoft.com/office/drawing/2014/main" id="{CE9E9D45-A364-4F62-B8E9-6BBFA80C1C0D}"/>
              </a:ext>
            </a:extLst>
          </p:cNvPr>
          <p:cNvSpPr txBox="1"/>
          <p:nvPr/>
        </p:nvSpPr>
        <p:spPr>
          <a:xfrm>
            <a:off x="834080" y="1600200"/>
            <a:ext cx="11065476" cy="4370427"/>
          </a:xfrm>
          <a:prstGeom prst="rect">
            <a:avLst/>
          </a:prstGeom>
          <a:noFill/>
        </p:spPr>
        <p:txBody>
          <a:bodyPr wrap="square" rtlCol="0">
            <a:spAutoFit/>
          </a:bodyPr>
          <a:lstStyle/>
          <a:p>
            <a:r>
              <a:rPr lang="en-US" sz="2400" dirty="0">
                <a:latin typeface="Abadi" panose="020B0604020104020204" pitchFamily="34" charset="0"/>
              </a:rPr>
              <a:t>European Union’s GDPR (effective from May 2018)</a:t>
            </a:r>
          </a:p>
          <a:p>
            <a:pPr marL="742950" lvl="1" indent="-285750">
              <a:buFont typeface="Arial" panose="020B0604020202020204" pitchFamily="34" charset="0"/>
              <a:buChar char="•"/>
            </a:pPr>
            <a:r>
              <a:rPr lang="en-US" sz="2000" dirty="0">
                <a:latin typeface="Abadi" panose="020B0604020104020204" pitchFamily="34" charset="0"/>
              </a:rPr>
              <a:t>Requires users to opt-in (rather than opt out of) behavioral targeting. </a:t>
            </a:r>
          </a:p>
          <a:p>
            <a:pPr marL="742950" lvl="1" indent="-285750">
              <a:buFont typeface="Arial" panose="020B0604020202020204" pitchFamily="34" charset="0"/>
              <a:buChar char="•"/>
            </a:pPr>
            <a:r>
              <a:rPr lang="en-US" sz="2000" dirty="0">
                <a:latin typeface="Abadi" panose="020B0604020104020204" pitchFamily="34" charset="0"/>
              </a:rPr>
              <a:t>Give explicit permission for the tracked data to be shared across firms.</a:t>
            </a:r>
          </a:p>
          <a:p>
            <a:endParaRPr lang="en-US" dirty="0">
              <a:latin typeface="Abadi" panose="020B0604020104020204" pitchFamily="34" charset="0"/>
            </a:endParaRPr>
          </a:p>
          <a:p>
            <a:r>
              <a:rPr lang="en-US" sz="2400" dirty="0">
                <a:latin typeface="Abadi" panose="020B0604020104020204" pitchFamily="34" charset="0"/>
              </a:rPr>
              <a:t>Mobile operating systems</a:t>
            </a:r>
          </a:p>
          <a:p>
            <a:pPr marL="800100" lvl="1" indent="-342900">
              <a:buFont typeface="Arial" panose="020B0604020202020204" pitchFamily="34" charset="0"/>
              <a:buChar char="•"/>
            </a:pPr>
            <a:r>
              <a:rPr lang="en-US" sz="2000" dirty="0">
                <a:latin typeface="Abadi" panose="020B0604020104020204" pitchFamily="34" charset="0"/>
              </a:rPr>
              <a:t>Apple’s Limited Ad Tracking – opt out of tracking indefinitely (2016).</a:t>
            </a:r>
          </a:p>
          <a:p>
            <a:pPr marL="800100" lvl="1" indent="-342900">
              <a:buFont typeface="Arial" panose="020B0604020202020204" pitchFamily="34" charset="0"/>
              <a:buChar char="•"/>
            </a:pPr>
            <a:r>
              <a:rPr lang="en-US" sz="2000" dirty="0">
                <a:latin typeface="Abadi" panose="020B0604020104020204" pitchFamily="34" charset="0"/>
              </a:rPr>
              <a:t>Google provides finer control for a user to limit location tracking (2019, Android Q)</a:t>
            </a:r>
          </a:p>
          <a:p>
            <a:pPr marL="1257300" lvl="2" indent="-342900">
              <a:buFont typeface="Arial" panose="020B0604020202020204" pitchFamily="34" charset="0"/>
              <a:buChar char="•"/>
            </a:pPr>
            <a:r>
              <a:rPr lang="en-US" sz="2000" dirty="0">
                <a:latin typeface="Abadi" panose="020B0604020104020204" pitchFamily="34" charset="0"/>
              </a:rPr>
              <a:t>Capability to allow location tracking only while using app.</a:t>
            </a:r>
          </a:p>
          <a:p>
            <a:endParaRPr lang="en-US" sz="2000" dirty="0">
              <a:latin typeface="Abadi" panose="020B0604020104020204" pitchFamily="34" charset="0"/>
            </a:endParaRPr>
          </a:p>
          <a:p>
            <a:r>
              <a:rPr lang="en-US" sz="2400" dirty="0">
                <a:latin typeface="Abadi" panose="020B0604020104020204" pitchFamily="34" charset="0"/>
              </a:rPr>
              <a:t>Tracking inhibitors</a:t>
            </a:r>
          </a:p>
          <a:p>
            <a:pPr marL="800100" lvl="1" indent="-342900">
              <a:buFont typeface="Arial" panose="020B0604020202020204" pitchFamily="34" charset="0"/>
              <a:buChar char="•"/>
            </a:pPr>
            <a:r>
              <a:rPr lang="en-US" sz="2000" dirty="0">
                <a:latin typeface="Abadi" panose="020B0604020104020204" pitchFamily="34" charset="0"/>
              </a:rPr>
              <a:t>Smart VPN applications – limit tracking when installed on mobile</a:t>
            </a:r>
          </a:p>
          <a:p>
            <a:pPr marL="800100" lvl="1" indent="-342900">
              <a:buFont typeface="Arial" panose="020B0604020202020204" pitchFamily="34" charset="0"/>
              <a:buChar char="•"/>
            </a:pPr>
            <a:r>
              <a:rPr lang="en-US" sz="2000" dirty="0">
                <a:latin typeface="Abadi" panose="020B0604020104020204" pitchFamily="34" charset="0"/>
              </a:rPr>
              <a:t>Location tracking blockers</a:t>
            </a:r>
          </a:p>
          <a:p>
            <a:endParaRPr lang="en-US" sz="2000" dirty="0">
              <a:latin typeface="Abadi" panose="020B0604020104020204" pitchFamily="34" charset="0"/>
            </a:endParaRPr>
          </a:p>
        </p:txBody>
      </p:sp>
    </p:spTree>
    <p:extLst>
      <p:ext uri="{BB962C8B-B14F-4D97-AF65-F5344CB8AC3E}">
        <p14:creationId xmlns:p14="http://schemas.microsoft.com/office/powerpoint/2010/main" val="35551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Tracking : Ongoing Efforts</a:t>
            </a:r>
          </a:p>
        </p:txBody>
      </p:sp>
      <p:sp>
        <p:nvSpPr>
          <p:cNvPr id="4" name="Rectangle: Rounded Corners 3">
            <a:extLst>
              <a:ext uri="{FF2B5EF4-FFF2-40B4-BE49-F238E27FC236}">
                <a16:creationId xmlns:a16="http://schemas.microsoft.com/office/drawing/2014/main" id="{B22E69A1-0EFD-4F02-870F-BAF28E945D93}"/>
              </a:ext>
            </a:extLst>
          </p:cNvPr>
          <p:cNvSpPr/>
          <p:nvPr/>
        </p:nvSpPr>
        <p:spPr>
          <a:xfrm>
            <a:off x="455657" y="1353065"/>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Consumer</a:t>
            </a:r>
            <a:endParaRPr lang="en-US" dirty="0"/>
          </a:p>
        </p:txBody>
      </p:sp>
      <p:sp>
        <p:nvSpPr>
          <p:cNvPr id="5" name="Rectangle: Rounded Corners 4">
            <a:extLst>
              <a:ext uri="{FF2B5EF4-FFF2-40B4-BE49-F238E27FC236}">
                <a16:creationId xmlns:a16="http://schemas.microsoft.com/office/drawing/2014/main" id="{86B46159-F56C-43D5-B9F7-042D1DF8D90D}"/>
              </a:ext>
            </a:extLst>
          </p:cNvPr>
          <p:cNvSpPr/>
          <p:nvPr/>
        </p:nvSpPr>
        <p:spPr>
          <a:xfrm>
            <a:off x="5619494" y="1388587"/>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badi" panose="020B0604020104020204" pitchFamily="34" charset="0"/>
              </a:rPr>
              <a:t>Data collector</a:t>
            </a:r>
          </a:p>
        </p:txBody>
      </p:sp>
      <p:sp>
        <p:nvSpPr>
          <p:cNvPr id="6" name="Rectangle: Rounded Corners 5">
            <a:extLst>
              <a:ext uri="{FF2B5EF4-FFF2-40B4-BE49-F238E27FC236}">
                <a16:creationId xmlns:a16="http://schemas.microsoft.com/office/drawing/2014/main" id="{DDFBA3C1-9CCF-4123-821C-33FDB8ABCA9B}"/>
              </a:ext>
            </a:extLst>
          </p:cNvPr>
          <p:cNvSpPr/>
          <p:nvPr/>
        </p:nvSpPr>
        <p:spPr>
          <a:xfrm>
            <a:off x="9457553" y="1353065"/>
            <a:ext cx="2279821" cy="143956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badi" panose="020B0604020104020204" pitchFamily="34" charset="0"/>
              </a:rPr>
              <a:t>Advertiser</a:t>
            </a:r>
            <a:endParaRPr lang="en-US" dirty="0">
              <a:latin typeface="Abadi" panose="020B0604020104020204" pitchFamily="34" charset="0"/>
            </a:endParaRPr>
          </a:p>
        </p:txBody>
      </p:sp>
      <p:cxnSp>
        <p:nvCxnSpPr>
          <p:cNvPr id="11" name="Straight Arrow Connector 10">
            <a:extLst>
              <a:ext uri="{FF2B5EF4-FFF2-40B4-BE49-F238E27FC236}">
                <a16:creationId xmlns:a16="http://schemas.microsoft.com/office/drawing/2014/main" id="{AEAE7980-261B-40D1-ABFC-B6E5306955A7}"/>
              </a:ext>
            </a:extLst>
          </p:cNvPr>
          <p:cNvCxnSpPr>
            <a:cxnSpLocks/>
            <a:stCxn id="4" idx="3"/>
            <a:endCxn id="13" idx="2"/>
          </p:cNvCxnSpPr>
          <p:nvPr/>
        </p:nvCxnSpPr>
        <p:spPr>
          <a:xfrm flipV="1">
            <a:off x="2735478" y="1445237"/>
            <a:ext cx="1070657" cy="627609"/>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F972E0A-1711-4F41-8AF7-B806793DE18E}"/>
              </a:ext>
            </a:extLst>
          </p:cNvPr>
          <p:cNvSpPr/>
          <p:nvPr/>
        </p:nvSpPr>
        <p:spPr>
          <a:xfrm>
            <a:off x="3806135" y="1192429"/>
            <a:ext cx="1065257" cy="505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App</a:t>
            </a:r>
          </a:p>
          <a:p>
            <a:pPr algn="ctr"/>
            <a:r>
              <a:rPr lang="en-US" dirty="0">
                <a:latin typeface="Abadi" panose="020B0604020104020204" pitchFamily="34" charset="0"/>
              </a:rPr>
              <a:t>A</a:t>
            </a:r>
          </a:p>
        </p:txBody>
      </p:sp>
      <p:sp>
        <p:nvSpPr>
          <p:cNvPr id="15" name="Oval 14">
            <a:extLst>
              <a:ext uri="{FF2B5EF4-FFF2-40B4-BE49-F238E27FC236}">
                <a16:creationId xmlns:a16="http://schemas.microsoft.com/office/drawing/2014/main" id="{39B91C03-13A7-46D0-A399-4771A435C28A}"/>
              </a:ext>
            </a:extLst>
          </p:cNvPr>
          <p:cNvSpPr/>
          <p:nvPr/>
        </p:nvSpPr>
        <p:spPr>
          <a:xfrm>
            <a:off x="3804075" y="1927606"/>
            <a:ext cx="1065257" cy="505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App</a:t>
            </a:r>
          </a:p>
          <a:p>
            <a:pPr algn="ctr"/>
            <a:r>
              <a:rPr lang="en-US" dirty="0">
                <a:latin typeface="Abadi" panose="020B0604020104020204" pitchFamily="34" charset="0"/>
              </a:rPr>
              <a:t>B</a:t>
            </a:r>
          </a:p>
        </p:txBody>
      </p:sp>
      <p:cxnSp>
        <p:nvCxnSpPr>
          <p:cNvPr id="16" name="Straight Arrow Connector 15">
            <a:extLst>
              <a:ext uri="{FF2B5EF4-FFF2-40B4-BE49-F238E27FC236}">
                <a16:creationId xmlns:a16="http://schemas.microsoft.com/office/drawing/2014/main" id="{30BD8419-9364-4FF7-8232-6AA9B5DE69D5}"/>
              </a:ext>
            </a:extLst>
          </p:cNvPr>
          <p:cNvCxnSpPr>
            <a:cxnSpLocks/>
            <a:stCxn id="4" idx="3"/>
            <a:endCxn id="15" idx="2"/>
          </p:cNvCxnSpPr>
          <p:nvPr/>
        </p:nvCxnSpPr>
        <p:spPr>
          <a:xfrm>
            <a:off x="2735478" y="2072846"/>
            <a:ext cx="1068597" cy="107568"/>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2AFEFDB-3DBE-4C41-A0DE-02517BBD5393}"/>
              </a:ext>
            </a:extLst>
          </p:cNvPr>
          <p:cNvSpPr/>
          <p:nvPr/>
        </p:nvSpPr>
        <p:spPr>
          <a:xfrm>
            <a:off x="3804075" y="2755541"/>
            <a:ext cx="1065257" cy="50561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badi" panose="020B0604020104020204" pitchFamily="34" charset="0"/>
              </a:rPr>
              <a:t>App</a:t>
            </a:r>
          </a:p>
          <a:p>
            <a:pPr algn="ctr"/>
            <a:r>
              <a:rPr lang="en-US" dirty="0">
                <a:latin typeface="Abadi" panose="020B0604020104020204" pitchFamily="34" charset="0"/>
              </a:rPr>
              <a:t>C</a:t>
            </a:r>
          </a:p>
        </p:txBody>
      </p:sp>
      <p:cxnSp>
        <p:nvCxnSpPr>
          <p:cNvPr id="20" name="Straight Arrow Connector 19">
            <a:extLst>
              <a:ext uri="{FF2B5EF4-FFF2-40B4-BE49-F238E27FC236}">
                <a16:creationId xmlns:a16="http://schemas.microsoft.com/office/drawing/2014/main" id="{A1AD8FE7-0D94-4C7B-8143-121D1AAA28D1}"/>
              </a:ext>
            </a:extLst>
          </p:cNvPr>
          <p:cNvCxnSpPr>
            <a:cxnSpLocks/>
            <a:stCxn id="4" idx="3"/>
            <a:endCxn id="19" idx="2"/>
          </p:cNvCxnSpPr>
          <p:nvPr/>
        </p:nvCxnSpPr>
        <p:spPr>
          <a:xfrm>
            <a:off x="2735478" y="2072846"/>
            <a:ext cx="1068597" cy="935503"/>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8507E75-4411-42C5-B3F1-F8FBCF6C2A00}"/>
              </a:ext>
            </a:extLst>
          </p:cNvPr>
          <p:cNvCxnSpPr>
            <a:cxnSpLocks/>
            <a:stCxn id="15" idx="6"/>
            <a:endCxn id="5" idx="1"/>
          </p:cNvCxnSpPr>
          <p:nvPr/>
        </p:nvCxnSpPr>
        <p:spPr>
          <a:xfrm flipV="1">
            <a:off x="4869332" y="2108368"/>
            <a:ext cx="750162" cy="72046"/>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DA1A8A-5ACB-4D4E-8270-3D7E1F15EB32}"/>
              </a:ext>
            </a:extLst>
          </p:cNvPr>
          <p:cNvCxnSpPr>
            <a:cxnSpLocks/>
            <a:stCxn id="19" idx="6"/>
            <a:endCxn id="5" idx="1"/>
          </p:cNvCxnSpPr>
          <p:nvPr/>
        </p:nvCxnSpPr>
        <p:spPr>
          <a:xfrm flipV="1">
            <a:off x="4869332" y="2108368"/>
            <a:ext cx="750162" cy="89998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60A9260-2107-46EB-96E5-C2B67093489A}"/>
              </a:ext>
            </a:extLst>
          </p:cNvPr>
          <p:cNvCxnSpPr>
            <a:cxnSpLocks/>
            <a:stCxn id="5" idx="3"/>
            <a:endCxn id="6" idx="1"/>
          </p:cNvCxnSpPr>
          <p:nvPr/>
        </p:nvCxnSpPr>
        <p:spPr>
          <a:xfrm flipV="1">
            <a:off x="7899315" y="2072846"/>
            <a:ext cx="1558238" cy="3552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3315DA0-8527-46C3-8C0C-B1FFBC4F507F}"/>
              </a:ext>
            </a:extLst>
          </p:cNvPr>
          <p:cNvCxnSpPr>
            <a:cxnSpLocks/>
            <a:stCxn id="13" idx="6"/>
            <a:endCxn id="5" idx="1"/>
          </p:cNvCxnSpPr>
          <p:nvPr/>
        </p:nvCxnSpPr>
        <p:spPr>
          <a:xfrm>
            <a:off x="4871392" y="1445237"/>
            <a:ext cx="748102" cy="663131"/>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F9BB841-7583-4EC4-900C-4A8C0C47371A}"/>
              </a:ext>
            </a:extLst>
          </p:cNvPr>
          <p:cNvCxnSpPr>
            <a:cxnSpLocks/>
          </p:cNvCxnSpPr>
          <p:nvPr/>
        </p:nvCxnSpPr>
        <p:spPr>
          <a:xfrm flipH="1">
            <a:off x="7899315" y="1816949"/>
            <a:ext cx="1527345" cy="0"/>
          </a:xfrm>
          <a:prstGeom prst="straightConnector1">
            <a:avLst/>
          </a:prstGeom>
          <a:ln w="57150">
            <a:solidFill>
              <a:srgbClr val="00B05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66" name="Connector: Curved 65">
            <a:extLst>
              <a:ext uri="{FF2B5EF4-FFF2-40B4-BE49-F238E27FC236}">
                <a16:creationId xmlns:a16="http://schemas.microsoft.com/office/drawing/2014/main" id="{E9D5110A-B129-444C-BD32-D005F243E384}"/>
              </a:ext>
            </a:extLst>
          </p:cNvPr>
          <p:cNvCxnSpPr>
            <a:cxnSpLocks/>
          </p:cNvCxnSpPr>
          <p:nvPr/>
        </p:nvCxnSpPr>
        <p:spPr>
          <a:xfrm rot="5400000" flipH="1" flipV="1">
            <a:off x="6095999" y="-3312126"/>
            <a:ext cx="2" cy="8972034"/>
          </a:xfrm>
          <a:prstGeom prst="curvedConnector3">
            <a:avLst>
              <a:gd name="adj1" fmla="val 11430100000"/>
            </a:avLst>
          </a:prstGeom>
          <a:ln w="57150">
            <a:solidFill>
              <a:srgbClr val="00B05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31" name="Right Brace 30">
            <a:extLst>
              <a:ext uri="{FF2B5EF4-FFF2-40B4-BE49-F238E27FC236}">
                <a16:creationId xmlns:a16="http://schemas.microsoft.com/office/drawing/2014/main" id="{E818FFA1-6FDD-408F-895D-B8E131DBCEED}"/>
              </a:ext>
            </a:extLst>
          </p:cNvPr>
          <p:cNvSpPr/>
          <p:nvPr/>
        </p:nvSpPr>
        <p:spPr>
          <a:xfrm rot="5400000">
            <a:off x="4116357" y="2258177"/>
            <a:ext cx="352662" cy="2826607"/>
          </a:xfrm>
          <a:prstGeom prst="rightBrace">
            <a:avLst>
              <a:gd name="adj1" fmla="val 8333"/>
              <a:gd name="adj2" fmla="val 5367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1B35B687-5B32-46DE-8E20-334265505D08}"/>
              </a:ext>
            </a:extLst>
          </p:cNvPr>
          <p:cNvSpPr txBox="1"/>
          <p:nvPr/>
        </p:nvSpPr>
        <p:spPr>
          <a:xfrm>
            <a:off x="2879384" y="3928156"/>
            <a:ext cx="2706130" cy="1200329"/>
          </a:xfrm>
          <a:prstGeom prst="rect">
            <a:avLst/>
          </a:prstGeom>
          <a:noFill/>
        </p:spPr>
        <p:txBody>
          <a:bodyPr wrap="square" rtlCol="0">
            <a:spAutoFit/>
          </a:bodyPr>
          <a:lstStyle/>
          <a:p>
            <a:pPr algn="ctr"/>
            <a:r>
              <a:rPr lang="en-US" dirty="0">
                <a:latin typeface="Abadi" panose="020B0604020104020204" pitchFamily="34" charset="0"/>
              </a:rPr>
              <a:t>Mobile operating systems</a:t>
            </a:r>
          </a:p>
          <a:p>
            <a:pPr algn="ctr"/>
            <a:r>
              <a:rPr lang="en-US" dirty="0">
                <a:latin typeface="Abadi" panose="020B0604020104020204" pitchFamily="34" charset="0"/>
              </a:rPr>
              <a:t>Tracking inhibitors</a:t>
            </a:r>
          </a:p>
          <a:p>
            <a:pPr algn="ctr"/>
            <a:r>
              <a:rPr lang="en-US" dirty="0">
                <a:latin typeface="Abadi" panose="020B0604020104020204" pitchFamily="34" charset="0"/>
              </a:rPr>
              <a:t>European GDPR</a:t>
            </a:r>
          </a:p>
          <a:p>
            <a:pPr algn="ctr"/>
            <a:endParaRPr lang="en-US" dirty="0"/>
          </a:p>
        </p:txBody>
      </p:sp>
      <p:cxnSp>
        <p:nvCxnSpPr>
          <p:cNvPr id="35" name="Straight Arrow Connector 34">
            <a:extLst>
              <a:ext uri="{FF2B5EF4-FFF2-40B4-BE49-F238E27FC236}">
                <a16:creationId xmlns:a16="http://schemas.microsoft.com/office/drawing/2014/main" id="{CC9DA7DF-C8D7-4338-8E40-D5512E508D36}"/>
              </a:ext>
            </a:extLst>
          </p:cNvPr>
          <p:cNvCxnSpPr/>
          <p:nvPr/>
        </p:nvCxnSpPr>
        <p:spPr>
          <a:xfrm>
            <a:off x="8601847" y="2329248"/>
            <a:ext cx="0" cy="1439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9E1801-4114-4B39-B51D-8091FAE8825C}"/>
              </a:ext>
            </a:extLst>
          </p:cNvPr>
          <p:cNvSpPr txBox="1"/>
          <p:nvPr/>
        </p:nvSpPr>
        <p:spPr>
          <a:xfrm>
            <a:off x="7989545" y="3847812"/>
            <a:ext cx="1619375" cy="461665"/>
          </a:xfrm>
          <a:prstGeom prst="rect">
            <a:avLst/>
          </a:prstGeom>
          <a:noFill/>
        </p:spPr>
        <p:txBody>
          <a:bodyPr wrap="square" rtlCol="0">
            <a:spAutoFit/>
          </a:bodyPr>
          <a:lstStyle/>
          <a:p>
            <a:r>
              <a:rPr lang="en-US" sz="2400" dirty="0">
                <a:latin typeface="Abadi" panose="020B0604020104020204" pitchFamily="34" charset="0"/>
              </a:rPr>
              <a:t>This talk</a:t>
            </a:r>
          </a:p>
        </p:txBody>
      </p:sp>
      <p:sp>
        <p:nvSpPr>
          <p:cNvPr id="39" name="TextBox 38">
            <a:extLst>
              <a:ext uri="{FF2B5EF4-FFF2-40B4-BE49-F238E27FC236}">
                <a16:creationId xmlns:a16="http://schemas.microsoft.com/office/drawing/2014/main" id="{A11C9DD4-7B73-4F24-9AA4-17D22948CD60}"/>
              </a:ext>
            </a:extLst>
          </p:cNvPr>
          <p:cNvSpPr txBox="1"/>
          <p:nvPr/>
        </p:nvSpPr>
        <p:spPr>
          <a:xfrm>
            <a:off x="455657" y="4823995"/>
            <a:ext cx="1142154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badi" panose="020B0604020104020204" pitchFamily="34" charset="0"/>
              </a:rPr>
              <a:t>Privacy paradox - Inconsistency in online behavior of consumers and surveys.</a:t>
            </a:r>
          </a:p>
          <a:p>
            <a:pPr marL="342900" indent="-342900">
              <a:buFont typeface="Arial" panose="020B0604020202020204" pitchFamily="34" charset="0"/>
              <a:buChar char="•"/>
            </a:pPr>
            <a:r>
              <a:rPr lang="en-US" sz="2400" dirty="0">
                <a:latin typeface="Abadi" panose="020B0604020104020204" pitchFamily="34" charset="0"/>
              </a:rPr>
              <a:t>Consumers will opt in to share data for incentivized offers but want to protect their personal data. (Ghose 2017) </a:t>
            </a:r>
          </a:p>
          <a:p>
            <a:pPr marL="342900" indent="-342900">
              <a:buFont typeface="Arial" panose="020B0604020202020204" pitchFamily="34" charset="0"/>
              <a:buChar char="•"/>
            </a:pPr>
            <a:r>
              <a:rPr lang="en-US" sz="2400" dirty="0">
                <a:latin typeface="Abadi" panose="020B0604020104020204" pitchFamily="34" charset="0"/>
              </a:rPr>
              <a:t>With the shared data, a sensitive attribute that was not voluntarily shared could be inferred – invasion of consumer’s privacy.</a:t>
            </a:r>
          </a:p>
        </p:txBody>
      </p:sp>
    </p:spTree>
    <p:extLst>
      <p:ext uri="{BB962C8B-B14F-4D97-AF65-F5344CB8AC3E}">
        <p14:creationId xmlns:p14="http://schemas.microsoft.com/office/powerpoint/2010/main" val="319429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Research Agenda</a:t>
            </a:r>
          </a:p>
        </p:txBody>
      </p:sp>
      <p:sp>
        <p:nvSpPr>
          <p:cNvPr id="3" name="TextBox 2">
            <a:extLst>
              <a:ext uri="{FF2B5EF4-FFF2-40B4-BE49-F238E27FC236}">
                <a16:creationId xmlns:a16="http://schemas.microsoft.com/office/drawing/2014/main" id="{E92E73D4-EE7D-4DE1-BE29-AFD858FE9FC9}"/>
              </a:ext>
            </a:extLst>
          </p:cNvPr>
          <p:cNvSpPr txBox="1"/>
          <p:nvPr/>
        </p:nvSpPr>
        <p:spPr>
          <a:xfrm>
            <a:off x="589005" y="1355918"/>
            <a:ext cx="11053119" cy="4339650"/>
          </a:xfrm>
          <a:prstGeom prst="rect">
            <a:avLst/>
          </a:prstGeom>
          <a:noFill/>
        </p:spPr>
        <p:txBody>
          <a:bodyPr wrap="square" rtlCol="0">
            <a:spAutoFit/>
          </a:bodyPr>
          <a:lstStyle/>
          <a:p>
            <a:pPr marL="342900" indent="-342900">
              <a:buFont typeface="+mj-lt"/>
              <a:buAutoNum type="arabicPeriod"/>
            </a:pPr>
            <a:r>
              <a:rPr lang="en-US" sz="2800" dirty="0">
                <a:latin typeface="Abadi" panose="020B0604020104020204" pitchFamily="34" charset="0"/>
              </a:rPr>
              <a:t>Consumer cost of data sharing </a:t>
            </a:r>
          </a:p>
          <a:p>
            <a:pPr marL="914400" lvl="1" indent="-457200">
              <a:buFont typeface="+mj-lt"/>
              <a:buAutoNum type="alphaLcParenR"/>
            </a:pPr>
            <a:r>
              <a:rPr lang="en-US" sz="2400" dirty="0">
                <a:latin typeface="Abadi" panose="020B0604020104020204" pitchFamily="34" charset="0"/>
              </a:rPr>
              <a:t>What are the risks involved due to stalker behavior? </a:t>
            </a:r>
          </a:p>
          <a:p>
            <a:pPr marL="914400" lvl="1" indent="-457200">
              <a:buFont typeface="+mj-lt"/>
              <a:buAutoNum type="alphaLcParenR"/>
            </a:pPr>
            <a:r>
              <a:rPr lang="en-US" sz="2400" dirty="0">
                <a:latin typeface="Abadi" panose="020B0604020104020204" pitchFamily="34" charset="0"/>
              </a:rPr>
              <a:t>Can these be quantified ?</a:t>
            </a:r>
          </a:p>
          <a:p>
            <a:pPr lvl="1"/>
            <a:endParaRPr lang="en-US" sz="2400" dirty="0">
              <a:latin typeface="Abadi" panose="020B0604020104020204" pitchFamily="34" charset="0"/>
            </a:endParaRPr>
          </a:p>
          <a:p>
            <a:pPr marL="342900" indent="-342900">
              <a:buFont typeface="+mj-lt"/>
              <a:buAutoNum type="arabicPeriod"/>
            </a:pPr>
            <a:r>
              <a:rPr lang="en-US" sz="2800" dirty="0">
                <a:latin typeface="Abadi" panose="020B0604020104020204" pitchFamily="34" charset="0"/>
              </a:rPr>
              <a:t>Consumer benefits</a:t>
            </a:r>
          </a:p>
          <a:p>
            <a:pPr marL="914400" lvl="1" indent="-457200">
              <a:buFont typeface="+mj-lt"/>
              <a:buAutoNum type="alphaLcParenR"/>
            </a:pPr>
            <a:r>
              <a:rPr lang="en-US" sz="2400" dirty="0">
                <a:latin typeface="Abadi" panose="020B0604020104020204" pitchFamily="34" charset="0"/>
              </a:rPr>
              <a:t>What types of behavioral information can be extracted ? </a:t>
            </a:r>
          </a:p>
          <a:p>
            <a:pPr marL="914400" lvl="1" indent="-457200">
              <a:buFont typeface="+mj-lt"/>
              <a:buAutoNum type="alphaLcParenR"/>
            </a:pPr>
            <a:r>
              <a:rPr lang="en-US" sz="2400" dirty="0">
                <a:latin typeface="Abadi" panose="020B0604020104020204" pitchFamily="34" charset="0"/>
              </a:rPr>
              <a:t>What is the value for consumers due to a butler advertiser ?</a:t>
            </a:r>
          </a:p>
          <a:p>
            <a:pPr lvl="1"/>
            <a:endParaRPr lang="en-US" sz="2400" dirty="0">
              <a:latin typeface="Abadi" panose="020B0604020104020204" pitchFamily="34" charset="0"/>
            </a:endParaRPr>
          </a:p>
          <a:p>
            <a:pPr marL="342900" indent="-342900">
              <a:buFont typeface="+mj-lt"/>
              <a:buAutoNum type="arabicPeriod"/>
            </a:pPr>
            <a:r>
              <a:rPr lang="en-US" sz="2800" dirty="0">
                <a:latin typeface="Abadi" panose="020B0604020104020204" pitchFamily="34" charset="0"/>
              </a:rPr>
              <a:t>Data collector's trade-off between consumer cost and benefit</a:t>
            </a:r>
          </a:p>
          <a:p>
            <a:pPr marL="914400" lvl="1" indent="-457200">
              <a:buFont typeface="+mj-lt"/>
              <a:buAutoNum type="alphaLcParenR"/>
            </a:pPr>
            <a:r>
              <a:rPr lang="en-US" sz="2400" dirty="0">
                <a:latin typeface="Abadi" panose="020B0604020104020204" pitchFamily="34" charset="0"/>
              </a:rPr>
              <a:t>Is there a reasonable trade-off ?</a:t>
            </a:r>
          </a:p>
          <a:p>
            <a:pPr marL="914400" lvl="1" indent="-457200">
              <a:buFont typeface="+mj-lt"/>
              <a:buAutoNum type="alphaLcParenR"/>
            </a:pPr>
            <a:r>
              <a:rPr lang="en-US" sz="2400" dirty="0">
                <a:latin typeface="Abadi" panose="020B0604020104020204" pitchFamily="34" charset="0"/>
              </a:rPr>
              <a:t>If yes, what are the necessary steps ?</a:t>
            </a:r>
          </a:p>
        </p:txBody>
      </p:sp>
    </p:spTree>
    <p:extLst>
      <p:ext uri="{BB962C8B-B14F-4D97-AF65-F5344CB8AC3E}">
        <p14:creationId xmlns:p14="http://schemas.microsoft.com/office/powerpoint/2010/main" val="107982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Related Literature</a:t>
            </a:r>
          </a:p>
        </p:txBody>
      </p:sp>
      <p:sp>
        <p:nvSpPr>
          <p:cNvPr id="3" name="TextBox 2">
            <a:extLst>
              <a:ext uri="{FF2B5EF4-FFF2-40B4-BE49-F238E27FC236}">
                <a16:creationId xmlns:a16="http://schemas.microsoft.com/office/drawing/2014/main" id="{ED6BFC69-BFD3-4147-9004-1D486E041FAD}"/>
              </a:ext>
            </a:extLst>
          </p:cNvPr>
          <p:cNvSpPr txBox="1"/>
          <p:nvPr/>
        </p:nvSpPr>
        <p:spPr>
          <a:xfrm>
            <a:off x="416010" y="920580"/>
            <a:ext cx="11213757" cy="5509200"/>
          </a:xfrm>
          <a:prstGeom prst="rect">
            <a:avLst/>
          </a:prstGeom>
          <a:noFill/>
        </p:spPr>
        <p:txBody>
          <a:bodyPr wrap="square" rtlCol="0">
            <a:spAutoFit/>
          </a:bodyPr>
          <a:lstStyle/>
          <a:p>
            <a:pPr marL="342900" indent="-342900">
              <a:buFont typeface="+mj-lt"/>
              <a:buAutoNum type="arabicPeriod"/>
            </a:pPr>
            <a:r>
              <a:rPr lang="en-US" sz="2400" dirty="0">
                <a:latin typeface="Abadi" panose="020B0604020104020204" pitchFamily="34" charset="0"/>
              </a:rPr>
              <a:t>Consumer – How do consumers respond to privacy concerns?</a:t>
            </a:r>
          </a:p>
          <a:p>
            <a:pPr marL="800100" lvl="1" indent="-342900">
              <a:buFont typeface="Arial" panose="020B0604020202020204" pitchFamily="34" charset="0"/>
              <a:buChar char="•"/>
            </a:pPr>
            <a:r>
              <a:rPr lang="en-US" sz="2000" dirty="0">
                <a:latin typeface="Abadi" panose="020B0604020104020204" pitchFamily="34" charset="0"/>
              </a:rPr>
              <a:t>Privacy intruding survey questions (</a:t>
            </a:r>
            <a:r>
              <a:rPr lang="en-US" sz="2000" dirty="0" err="1">
                <a:latin typeface="Abadi" panose="020B0604020104020204" pitchFamily="34" charset="0"/>
              </a:rPr>
              <a:t>Acquisti</a:t>
            </a:r>
            <a:r>
              <a:rPr lang="en-US" sz="2000" dirty="0">
                <a:latin typeface="Abadi" panose="020B0604020104020204" pitchFamily="34" charset="0"/>
              </a:rPr>
              <a:t> et al. 2012)</a:t>
            </a:r>
          </a:p>
          <a:p>
            <a:pPr marL="800100" lvl="1" indent="-342900">
              <a:buFont typeface="Arial" panose="020B0604020202020204" pitchFamily="34" charset="0"/>
              <a:buChar char="•"/>
            </a:pPr>
            <a:r>
              <a:rPr lang="en-US" sz="2000" dirty="0">
                <a:latin typeface="Abadi" panose="020B0604020104020204" pitchFamily="34" charset="0"/>
              </a:rPr>
              <a:t>Platform provided privacy setting (</a:t>
            </a:r>
            <a:r>
              <a:rPr lang="en-US" sz="2000" dirty="0" err="1">
                <a:latin typeface="Abadi" panose="020B0604020104020204" pitchFamily="34" charset="0"/>
              </a:rPr>
              <a:t>Burtch</a:t>
            </a:r>
            <a:r>
              <a:rPr lang="en-US" sz="2000" dirty="0">
                <a:latin typeface="Abadi" panose="020B0604020104020204" pitchFamily="34" charset="0"/>
              </a:rPr>
              <a:t> et al. 2015)</a:t>
            </a:r>
          </a:p>
          <a:p>
            <a:pPr marL="800100" lvl="1" indent="-342900">
              <a:buFont typeface="Arial" panose="020B0604020202020204" pitchFamily="34" charset="0"/>
              <a:buChar char="•"/>
            </a:pPr>
            <a:r>
              <a:rPr lang="en-US" sz="2000" dirty="0" err="1">
                <a:latin typeface="Abadi" panose="020B0604020104020204" pitchFamily="34" charset="0"/>
              </a:rPr>
              <a:t>Opt</a:t>
            </a:r>
            <a:r>
              <a:rPr lang="en-US" sz="2000" dirty="0">
                <a:latin typeface="Abadi" panose="020B0604020104020204" pitchFamily="34" charset="0"/>
              </a:rPr>
              <a:t> in/ </a:t>
            </a:r>
            <a:r>
              <a:rPr lang="en-US" sz="2000" dirty="0" err="1">
                <a:latin typeface="Abadi" panose="020B0604020104020204" pitchFamily="34" charset="0"/>
              </a:rPr>
              <a:t>Opt</a:t>
            </a:r>
            <a:r>
              <a:rPr lang="en-US" sz="2000" dirty="0">
                <a:latin typeface="Abadi" panose="020B0604020104020204" pitchFamily="34" charset="0"/>
              </a:rPr>
              <a:t> out for email marketing (Kumar et al. 2014)</a:t>
            </a:r>
          </a:p>
          <a:p>
            <a:pPr lvl="1"/>
            <a:endParaRPr lang="en-US" sz="2000" dirty="0">
              <a:latin typeface="Abadi" panose="020B0604020104020204" pitchFamily="34" charset="0"/>
            </a:endParaRPr>
          </a:p>
          <a:p>
            <a:pPr marL="342900" indent="-342900">
              <a:buFont typeface="+mj-lt"/>
              <a:buAutoNum type="arabicPeriod"/>
            </a:pPr>
            <a:r>
              <a:rPr lang="en-US" sz="2400" dirty="0">
                <a:latin typeface="Abadi" panose="020B0604020104020204" pitchFamily="34" charset="0"/>
              </a:rPr>
              <a:t>Firm – How to design privacy friendly policies? </a:t>
            </a:r>
          </a:p>
          <a:p>
            <a:pPr marL="800100" lvl="1" indent="-342900">
              <a:buFont typeface="Arial" panose="020B0604020202020204" pitchFamily="34" charset="0"/>
              <a:buChar char="•"/>
            </a:pPr>
            <a:r>
              <a:rPr lang="en-US" sz="2000" dirty="0">
                <a:latin typeface="Abadi" panose="020B0604020104020204" pitchFamily="34" charset="0"/>
              </a:rPr>
              <a:t>Optimal design of personalization services for customers with heterogenous privacy concerns (</a:t>
            </a:r>
            <a:r>
              <a:rPr lang="en-US" sz="2000" dirty="0" err="1">
                <a:latin typeface="Abadi" panose="020B0604020104020204" pitchFamily="34" charset="0"/>
              </a:rPr>
              <a:t>Chellappa</a:t>
            </a:r>
            <a:r>
              <a:rPr lang="en-US" sz="2000" dirty="0">
                <a:latin typeface="Abadi" panose="020B0604020104020204" pitchFamily="34" charset="0"/>
              </a:rPr>
              <a:t> and </a:t>
            </a:r>
            <a:r>
              <a:rPr lang="en-US" sz="2000" dirty="0" err="1">
                <a:latin typeface="Abadi" panose="020B0604020104020204" pitchFamily="34" charset="0"/>
              </a:rPr>
              <a:t>Shivendu</a:t>
            </a:r>
            <a:r>
              <a:rPr lang="en-US" sz="2000" dirty="0">
                <a:latin typeface="Abadi" panose="020B0604020104020204" pitchFamily="34" charset="0"/>
              </a:rPr>
              <a:t> 2010)</a:t>
            </a:r>
          </a:p>
          <a:p>
            <a:pPr marL="800100" lvl="1" indent="-342900">
              <a:buFont typeface="Arial" panose="020B0604020202020204" pitchFamily="34" charset="0"/>
              <a:buChar char="•"/>
            </a:pPr>
            <a:r>
              <a:rPr lang="en-US" sz="2000" dirty="0">
                <a:latin typeface="Abadi" panose="020B0604020104020204" pitchFamily="34" charset="0"/>
              </a:rPr>
              <a:t>Optimal choice of ad content and communications when firm withholds customer’s private information. (</a:t>
            </a:r>
            <a:r>
              <a:rPr lang="en-US" sz="2000" dirty="0" err="1">
                <a:latin typeface="Abadi" panose="020B0604020104020204" pitchFamily="34" charset="0"/>
              </a:rPr>
              <a:t>Gardete</a:t>
            </a:r>
            <a:r>
              <a:rPr lang="en-US" sz="2000" dirty="0">
                <a:latin typeface="Abadi" panose="020B0604020104020204" pitchFamily="34" charset="0"/>
              </a:rPr>
              <a:t> and Bart 2018, Sobel 2016)</a:t>
            </a:r>
          </a:p>
          <a:p>
            <a:pPr marL="800100" lvl="1" indent="-342900">
              <a:buFont typeface="Arial" panose="020B0604020202020204" pitchFamily="34" charset="0"/>
              <a:buChar char="•"/>
            </a:pPr>
            <a:r>
              <a:rPr lang="en-US" sz="2000" dirty="0">
                <a:latin typeface="Abadi" panose="020B0604020104020204" pitchFamily="34" charset="0"/>
              </a:rPr>
              <a:t>Privacy friendly geo-similarity network mining. (Foster Provost et al. 2015)</a:t>
            </a:r>
          </a:p>
          <a:p>
            <a:pPr lvl="1"/>
            <a:endParaRPr lang="en-US" sz="2000" dirty="0">
              <a:latin typeface="Abadi" panose="020B0604020104020204" pitchFamily="34" charset="0"/>
            </a:endParaRPr>
          </a:p>
          <a:p>
            <a:pPr marL="342900" indent="-342900">
              <a:buFont typeface="+mj-lt"/>
              <a:buAutoNum type="arabicPeriod"/>
            </a:pPr>
            <a:r>
              <a:rPr lang="en-US" sz="2400" dirty="0">
                <a:latin typeface="Abadi" panose="020B0604020104020204" pitchFamily="34" charset="0"/>
              </a:rPr>
              <a:t>Privacy regulations – How do regulations impact consumers and firms?</a:t>
            </a:r>
          </a:p>
          <a:p>
            <a:pPr marL="800100" lvl="1" indent="-342900">
              <a:buFont typeface="Arial" panose="020B0604020202020204" pitchFamily="34" charset="0"/>
              <a:buChar char="•"/>
            </a:pPr>
            <a:r>
              <a:rPr lang="en-US" sz="2000" dirty="0">
                <a:latin typeface="Abadi" panose="020B0604020104020204" pitchFamily="34" charset="0"/>
              </a:rPr>
              <a:t>Effect of state level privacy protection on hospital’s EMR adoption (Miller and Tucker 2017).</a:t>
            </a:r>
          </a:p>
          <a:p>
            <a:pPr marL="800100" lvl="1" indent="-342900">
              <a:buFont typeface="Arial" panose="020B0604020202020204" pitchFamily="34" charset="0"/>
              <a:buChar char="•"/>
            </a:pPr>
            <a:r>
              <a:rPr lang="en-US" sz="2000" dirty="0">
                <a:latin typeface="Abadi" panose="020B0604020104020204" pitchFamily="34" charset="0"/>
              </a:rPr>
              <a:t>Do Not Call Registry – Influence of early registered consumers on unregistered consumers. (Goh 2013)</a:t>
            </a:r>
          </a:p>
          <a:p>
            <a:pPr lvl="1"/>
            <a:endParaRPr lang="en-US" sz="2000" dirty="0">
              <a:latin typeface="Abadi" panose="020B0604020104020204" pitchFamily="34" charset="0"/>
            </a:endParaRPr>
          </a:p>
        </p:txBody>
      </p:sp>
    </p:spTree>
    <p:extLst>
      <p:ext uri="{BB962C8B-B14F-4D97-AF65-F5344CB8AC3E}">
        <p14:creationId xmlns:p14="http://schemas.microsoft.com/office/powerpoint/2010/main" val="174687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14E5-D990-4032-9BA3-ECE8AB636440}"/>
              </a:ext>
            </a:extLst>
          </p:cNvPr>
          <p:cNvSpPr>
            <a:spLocks noGrp="1"/>
          </p:cNvSpPr>
          <p:nvPr>
            <p:ph type="title"/>
          </p:nvPr>
        </p:nvSpPr>
        <p:spPr>
          <a:xfrm>
            <a:off x="121508" y="18256"/>
            <a:ext cx="11988114" cy="1013534"/>
          </a:xfrm>
        </p:spPr>
        <p:txBody>
          <a:bodyPr/>
          <a:lstStyle/>
          <a:p>
            <a:r>
              <a:rPr lang="en-US" dirty="0">
                <a:latin typeface="Abadi" panose="020B0604020104020204" pitchFamily="34" charset="0"/>
              </a:rPr>
              <a:t>Related Literature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FDA52A-7AD4-4F1C-BA9E-7B1E3C8FACC5}"/>
                  </a:ext>
                </a:extLst>
              </p:cNvPr>
              <p:cNvSpPr txBox="1"/>
              <p:nvPr/>
            </p:nvSpPr>
            <p:spPr>
              <a:xfrm>
                <a:off x="903363" y="1735510"/>
                <a:ext cx="9806946" cy="4462760"/>
              </a:xfrm>
              <a:prstGeom prst="rect">
                <a:avLst/>
              </a:prstGeom>
              <a:noFill/>
            </p:spPr>
            <p:txBody>
              <a:bodyPr wrap="square" rtlCol="0">
                <a:spAutoFit/>
              </a:bodyPr>
              <a:lstStyle/>
              <a:p>
                <a:r>
                  <a:rPr lang="en-US" sz="2400" dirty="0">
                    <a:latin typeface="Abadi" panose="020B0604020104020204" pitchFamily="34" charset="0"/>
                  </a:rPr>
                  <a:t>Syntactic Models</a:t>
                </a:r>
              </a:p>
              <a:p>
                <a:pPr marL="342900" indent="-342900">
                  <a:buFont typeface="Arial" panose="020B0604020202020204" pitchFamily="34" charset="0"/>
                  <a:buChar char="•"/>
                </a:pPr>
                <a14:m>
                  <m:oMath xmlns:m="http://schemas.openxmlformats.org/officeDocument/2006/math">
                    <m:r>
                      <a:rPr lang="en-US" sz="2400">
                        <a:latin typeface="Cambria Math" panose="02040503050406030204" pitchFamily="18" charset="0"/>
                      </a:rPr>
                      <m:t>𝑘</m:t>
                    </m:r>
                    <m:r>
                      <a:rPr lang="en-US" sz="2400">
                        <a:latin typeface="Cambria Math" panose="02040503050406030204" pitchFamily="18" charset="0"/>
                      </a:rPr>
                      <m:t>−</m:t>
                    </m:r>
                  </m:oMath>
                </a14:m>
                <a:r>
                  <a:rPr lang="en-US" sz="2400" dirty="0">
                    <a:latin typeface="Abadi" panose="020B0604020104020204" pitchFamily="34" charset="0"/>
                  </a:rPr>
                  <a:t> anonymity (</a:t>
                </a:r>
                <a:r>
                  <a:rPr lang="en-US" sz="2400" dirty="0" err="1">
                    <a:latin typeface="Abadi" panose="020B0604020104020204" pitchFamily="34" charset="0"/>
                  </a:rPr>
                  <a:t>Samarati</a:t>
                </a:r>
                <a:r>
                  <a:rPr lang="en-US" sz="2400" dirty="0">
                    <a:latin typeface="Abadi" panose="020B0604020104020204" pitchFamily="34" charset="0"/>
                  </a:rPr>
                  <a:t> and Sweeney 1998)</a:t>
                </a:r>
              </a:p>
              <a:p>
                <a:pPr marL="342900" indent="-342900">
                  <a:buFont typeface="Arial" panose="020B0604020202020204" pitchFamily="34" charset="0"/>
                  <a:buChar char="•"/>
                </a:pPr>
                <a14:m>
                  <m:oMath xmlns:m="http://schemas.openxmlformats.org/officeDocument/2006/math">
                    <m:r>
                      <a:rPr lang="en-US" sz="2400">
                        <a:latin typeface="Cambria Math" panose="02040503050406030204" pitchFamily="18" charset="0"/>
                      </a:rPr>
                      <m:t>𝑙</m:t>
                    </m:r>
                    <m:r>
                      <a:rPr lang="en-US" sz="2400">
                        <a:latin typeface="Cambria Math" panose="02040503050406030204" pitchFamily="18" charset="0"/>
                      </a:rPr>
                      <m:t>−</m:t>
                    </m:r>
                  </m:oMath>
                </a14:m>
                <a:r>
                  <a:rPr lang="en-US" sz="2400" dirty="0">
                    <a:latin typeface="Abadi" panose="020B0604020104020204" pitchFamily="34" charset="0"/>
                  </a:rPr>
                  <a:t> diversity (</a:t>
                </a:r>
                <a:r>
                  <a:rPr lang="en-US" sz="2400" dirty="0" err="1">
                    <a:latin typeface="Abadi" panose="020B0604020104020204" pitchFamily="34" charset="0"/>
                  </a:rPr>
                  <a:t>Machanavajjhala</a:t>
                </a:r>
                <a:r>
                  <a:rPr lang="en-US" sz="2400" dirty="0">
                    <a:latin typeface="Abadi" panose="020B0604020104020204" pitchFamily="34" charset="0"/>
                  </a:rPr>
                  <a:t> et al. 2006)</a:t>
                </a:r>
              </a:p>
              <a:p>
                <a:pPr marL="342900" indent="-342900">
                  <a:buFont typeface="Arial" panose="020B0604020202020204" pitchFamily="34" charset="0"/>
                  <a:buChar char="•"/>
                </a:pPr>
                <a14:m>
                  <m:oMath xmlns:m="http://schemas.openxmlformats.org/officeDocument/2006/math">
                    <m:d>
                      <m:dPr>
                        <m:ctrlPr>
                          <a:rPr lang="en-US" sz="2400" i="1">
                            <a:latin typeface="Cambria Math" panose="02040503050406030204" pitchFamily="18" charset="0"/>
                          </a:rPr>
                        </m:ctrlPr>
                      </m:dPr>
                      <m:e>
                        <m:r>
                          <a:rPr lang="en-US" sz="2400">
                            <a:latin typeface="Cambria Math" panose="02040503050406030204" pitchFamily="18" charset="0"/>
                          </a:rPr>
                          <m:t>𝑘</m:t>
                        </m:r>
                        <m:r>
                          <a:rPr lang="en-US" sz="2400">
                            <a:latin typeface="Cambria Math" panose="02040503050406030204" pitchFamily="18" charset="0"/>
                          </a:rPr>
                          <m:t> , </m:t>
                        </m:r>
                        <m:r>
                          <a:rPr lang="en-US" sz="2400">
                            <a:latin typeface="Cambria Math" panose="02040503050406030204" pitchFamily="18" charset="0"/>
                          </a:rPr>
                          <m:t>𝛿</m:t>
                        </m:r>
                      </m:e>
                    </m:d>
                  </m:oMath>
                </a14:m>
                <a:r>
                  <a:rPr lang="en-US" sz="2400" dirty="0">
                    <a:latin typeface="Abadi" panose="020B0604020104020204" pitchFamily="34" charset="0"/>
                  </a:rPr>
                  <a:t> anonymity (Abul et al. 2008)</a:t>
                </a:r>
              </a:p>
              <a:p>
                <a:pPr marL="342900" indent="-342900">
                  <a:buFont typeface="Arial" panose="020B0604020202020204" pitchFamily="34" charset="0"/>
                  <a:buChar char="•"/>
                </a:pPr>
                <a:r>
                  <a:rPr lang="en-US" sz="2400" dirty="0">
                    <a:latin typeface="Abadi" panose="020B0604020104020204" pitchFamily="34" charset="0"/>
                  </a:rPr>
                  <a:t>Another variation of </a:t>
                </a:r>
                <a14:m>
                  <m:oMath xmlns:m="http://schemas.openxmlformats.org/officeDocument/2006/math">
                    <m:r>
                      <a:rPr lang="en-US" sz="2400" i="1">
                        <a:latin typeface="Cambria Math" panose="02040503050406030204" pitchFamily="18" charset="0"/>
                      </a:rPr>
                      <m:t>𝑘</m:t>
                    </m:r>
                  </m:oMath>
                </a14:m>
                <a:r>
                  <a:rPr lang="en-US" sz="2400" dirty="0">
                    <a:latin typeface="Abadi" panose="020B0604020104020204" pitchFamily="34" charset="0"/>
                  </a:rPr>
                  <a:t> – anonymity (</a:t>
                </a:r>
                <a:r>
                  <a:rPr lang="en-US" sz="2400" dirty="0" err="1">
                    <a:latin typeface="Abadi" panose="020B0604020104020204" pitchFamily="34" charset="0"/>
                  </a:rPr>
                  <a:t>Yarovoy</a:t>
                </a:r>
                <a:r>
                  <a:rPr lang="en-US" sz="2400" dirty="0">
                    <a:latin typeface="Abadi" panose="020B0604020104020204" pitchFamily="34" charset="0"/>
                  </a:rPr>
                  <a:t> et al. 2009)</a:t>
                </a:r>
              </a:p>
              <a:p>
                <a:pPr marL="342900" indent="-342900">
                  <a:buFont typeface="Arial" panose="020B0604020202020204" pitchFamily="34" charset="0"/>
                  <a:buChar char="•"/>
                </a:pPr>
                <a:r>
                  <a:rPr lang="en-US" sz="2400" dirty="0">
                    <a:latin typeface="Abadi" panose="020B0604020104020204" pitchFamily="34" charset="0"/>
                  </a:rPr>
                  <a:t>Slicing techniques </a:t>
                </a:r>
                <a:r>
                  <a:rPr lang="da-DK" sz="2400" dirty="0">
                    <a:latin typeface="Abadi" panose="020B0604020104020204" pitchFamily="34" charset="0"/>
                  </a:rPr>
                  <a:t>(Li et al. 2012, Wang et al. 2018)</a:t>
                </a:r>
              </a:p>
              <a:p>
                <a:pPr marL="342900" indent="-342900">
                  <a:buFont typeface="Arial" panose="020B0604020202020204" pitchFamily="34" charset="0"/>
                  <a:buChar char="•"/>
                </a:pPr>
                <a:r>
                  <a:rPr lang="en-US" sz="2400" dirty="0">
                    <a:latin typeface="Abadi" panose="020B0604020104020204" pitchFamily="34" charset="0"/>
                  </a:rPr>
                  <a:t>Splitting, Local and Global suppression (</a:t>
                </a:r>
                <a:r>
                  <a:rPr lang="en-US" sz="2400" dirty="0" err="1">
                    <a:latin typeface="Abadi" panose="020B0604020104020204" pitchFamily="34" charset="0"/>
                  </a:rPr>
                  <a:t>Terrovitis</a:t>
                </a:r>
                <a:r>
                  <a:rPr lang="en-US" sz="2400" dirty="0">
                    <a:latin typeface="Abadi" panose="020B0604020104020204" pitchFamily="34" charset="0"/>
                  </a:rPr>
                  <a:t> et al. (2017))</a:t>
                </a:r>
                <a:endParaRPr lang="da-DK" sz="2000" dirty="0">
                  <a:latin typeface="Abadi" panose="020B0604020104020204" pitchFamily="34" charset="0"/>
                </a:endParaRPr>
              </a:p>
              <a:p>
                <a:endParaRPr lang="da-DK" sz="2000" dirty="0"/>
              </a:p>
              <a:p>
                <a:r>
                  <a:rPr lang="da-DK" sz="2400" dirty="0">
                    <a:latin typeface="Abadi" panose="020B0604020104020204" pitchFamily="34" charset="0"/>
                  </a:rPr>
                  <a:t>Differential Privacy Models</a:t>
                </a:r>
              </a:p>
              <a:p>
                <a:pPr marL="342900" indent="-342900">
                  <a:buFont typeface="Arial" panose="020B0604020202020204" pitchFamily="34" charset="0"/>
                  <a:buChar char="•"/>
                </a:pPr>
                <a:r>
                  <a:rPr lang="en-US" sz="2400" dirty="0">
                    <a:latin typeface="Abadi" panose="020B0604020104020204" pitchFamily="34" charset="0"/>
                  </a:rPr>
                  <a:t>Differential privacy (</a:t>
                </a:r>
                <a:r>
                  <a:rPr lang="en-US" sz="2400" dirty="0" err="1">
                    <a:latin typeface="Abadi" panose="020B0604020104020204" pitchFamily="34" charset="0"/>
                  </a:rPr>
                  <a:t>Dwork</a:t>
                </a:r>
                <a:r>
                  <a:rPr lang="en-US" sz="2400" dirty="0">
                    <a:latin typeface="Abadi" panose="020B0604020104020204" pitchFamily="34" charset="0"/>
                  </a:rPr>
                  <a:t> and Lei 2009)</a:t>
                </a:r>
              </a:p>
              <a:p>
                <a:pPr marL="342900" indent="-342900">
                  <a:buFont typeface="Arial" panose="020B0604020202020204" pitchFamily="34" charset="0"/>
                  <a:buChar char="•"/>
                </a:pPr>
                <a:r>
                  <a:rPr lang="en-US" sz="2400" dirty="0">
                    <a:latin typeface="Abadi" panose="020B0604020104020204" pitchFamily="34" charset="0"/>
                  </a:rPr>
                  <a:t>NGRAMS – (Chen et al. (2012))</a:t>
                </a:r>
              </a:p>
              <a:p>
                <a:pPr marL="342900" indent="-342900">
                  <a:buFont typeface="Arial" panose="020B0604020202020204" pitchFamily="34" charset="0"/>
                  <a:buChar char="•"/>
                </a:pPr>
                <a:r>
                  <a:rPr lang="en-US" sz="2400" dirty="0">
                    <a:latin typeface="Abadi" panose="020B0604020104020204" pitchFamily="34" charset="0"/>
                  </a:rPr>
                  <a:t>DPT: Differentially Private Trajectory Synthesis (Xi et. al. 2015)</a:t>
                </a:r>
              </a:p>
            </p:txBody>
          </p:sp>
        </mc:Choice>
        <mc:Fallback xmlns="">
          <p:sp>
            <p:nvSpPr>
              <p:cNvPr id="3" name="TextBox 2">
                <a:extLst>
                  <a:ext uri="{FF2B5EF4-FFF2-40B4-BE49-F238E27FC236}">
                    <a16:creationId xmlns:a16="http://schemas.microsoft.com/office/drawing/2014/main" id="{BFFDA52A-7AD4-4F1C-BA9E-7B1E3C8FACC5}"/>
                  </a:ext>
                </a:extLst>
              </p:cNvPr>
              <p:cNvSpPr txBox="1">
                <a:spLocks noRot="1" noChangeAspect="1" noMove="1" noResize="1" noEditPoints="1" noAdjustHandles="1" noChangeArrowheads="1" noChangeShapeType="1" noTextEdit="1"/>
              </p:cNvSpPr>
              <p:nvPr/>
            </p:nvSpPr>
            <p:spPr>
              <a:xfrm>
                <a:off x="903363" y="1735510"/>
                <a:ext cx="9806946" cy="4462760"/>
              </a:xfrm>
              <a:prstGeom prst="rect">
                <a:avLst/>
              </a:prstGeom>
              <a:blipFill>
                <a:blip r:embed="rId3"/>
                <a:stretch>
                  <a:fillRect l="-932" t="-1093" b="-2186"/>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30CBF068-EA16-4036-9001-0115774A00B9}"/>
              </a:ext>
            </a:extLst>
          </p:cNvPr>
          <p:cNvSpPr/>
          <p:nvPr/>
        </p:nvSpPr>
        <p:spPr>
          <a:xfrm>
            <a:off x="420130" y="1273845"/>
            <a:ext cx="9893103" cy="461665"/>
          </a:xfrm>
          <a:prstGeom prst="rect">
            <a:avLst/>
          </a:prstGeom>
        </p:spPr>
        <p:txBody>
          <a:bodyPr wrap="square">
            <a:spAutoFit/>
          </a:bodyPr>
          <a:lstStyle/>
          <a:p>
            <a:r>
              <a:rPr lang="en-US" sz="2400" dirty="0">
                <a:latin typeface="Abadi" panose="020B0604020104020204" pitchFamily="34" charset="0"/>
              </a:rPr>
              <a:t>4. Methodology – How to transform data to reduce privacy concerns? </a:t>
            </a:r>
          </a:p>
        </p:txBody>
      </p:sp>
    </p:spTree>
    <p:extLst>
      <p:ext uri="{BB962C8B-B14F-4D97-AF65-F5344CB8AC3E}">
        <p14:creationId xmlns:p14="http://schemas.microsoft.com/office/powerpoint/2010/main" val="1282004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10014</TotalTime>
  <Words>8123</Words>
  <Application>Microsoft Office PowerPoint</Application>
  <PresentationFormat>Widescreen</PresentationFormat>
  <Paragraphs>521</Paragraphs>
  <Slides>36</Slides>
  <Notes>35</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Abadi</vt:lpstr>
      <vt:lpstr>Arial</vt:lpstr>
      <vt:lpstr>Calibri</vt:lpstr>
      <vt:lpstr>Calibri Light</vt:lpstr>
      <vt:lpstr>Cambria Math</vt:lpstr>
      <vt:lpstr>Wingdings</vt:lpstr>
      <vt:lpstr>Office Theme</vt:lpstr>
      <vt:lpstr>Perils of Location Tracking?  Personalized and Interpretable Privacy Preservation in Consumer Mobile Trajectories</vt:lpstr>
      <vt:lpstr>Location Tracking</vt:lpstr>
      <vt:lpstr>Location Data Tracking : Ecosystem</vt:lpstr>
      <vt:lpstr>Tracking : Butlers and Stalkers</vt:lpstr>
      <vt:lpstr>Tracking : Ongoing Efforts</vt:lpstr>
      <vt:lpstr>Tracking : Ongoing Efforts</vt:lpstr>
      <vt:lpstr>Research Agenda</vt:lpstr>
      <vt:lpstr>Related Literature</vt:lpstr>
      <vt:lpstr>Related Literature</vt:lpstr>
      <vt:lpstr>Contributions</vt:lpstr>
      <vt:lpstr>Proposed framework</vt:lpstr>
      <vt:lpstr>Proposed framework</vt:lpstr>
      <vt:lpstr>Key findings</vt:lpstr>
      <vt:lpstr>Method : Details</vt:lpstr>
      <vt:lpstr>Preliminaries</vt:lpstr>
      <vt:lpstr>Problem formulation</vt:lpstr>
      <vt:lpstr>Consumer Cost Quantification</vt:lpstr>
      <vt:lpstr>Consumer Cost Quantification</vt:lpstr>
      <vt:lpstr>Consumer Cost quantification</vt:lpstr>
      <vt:lpstr>Benefit Measurement</vt:lpstr>
      <vt:lpstr>Benefit Measurement</vt:lpstr>
      <vt:lpstr>Benefit Measurement</vt:lpstr>
      <vt:lpstr>Suppression Scheme</vt:lpstr>
      <vt:lpstr>Agenda</vt:lpstr>
      <vt:lpstr>Data</vt:lpstr>
      <vt:lpstr>Data</vt:lpstr>
      <vt:lpstr>Results</vt:lpstr>
      <vt:lpstr>Results – Rule based Suppression</vt:lpstr>
      <vt:lpstr>Proposed framework</vt:lpstr>
      <vt:lpstr>Main Results</vt:lpstr>
      <vt:lpstr>Comparison with alternate suppression schemes</vt:lpstr>
      <vt:lpstr>Comparison with other baselines</vt:lpstr>
      <vt:lpstr>Results – Model Choices</vt:lpstr>
      <vt:lpstr>Summary</vt:lpstr>
      <vt:lpstr>Limitations and Next steps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Perils of Location Tracking?  Personalized and Interpretable Privacy Preservation in Consumer Mobile Trajectories</dc:title>
  <dc:creator>Meghanath Macha</dc:creator>
  <cp:lastModifiedBy>Meghanath M Y</cp:lastModifiedBy>
  <cp:revision>671</cp:revision>
  <dcterms:created xsi:type="dcterms:W3CDTF">2019-08-13T17:26:32Z</dcterms:created>
  <dcterms:modified xsi:type="dcterms:W3CDTF">2019-09-09T01:49:59Z</dcterms:modified>
</cp:coreProperties>
</file>