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2" r:id="rId6"/>
    <p:sldId id="261" r:id="rId7"/>
    <p:sldId id="264" r:id="rId8"/>
    <p:sldId id="265" r:id="rId9"/>
    <p:sldId id="274" r:id="rId10"/>
    <p:sldId id="271" r:id="rId11"/>
    <p:sldId id="276"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ECF8F799-F3E9-4EAE-8786-6A1EE34A73A4}">
          <p14:sldIdLst>
            <p14:sldId id="256"/>
            <p14:sldId id="259"/>
            <p14:sldId id="257"/>
            <p14:sldId id="260"/>
            <p14:sldId id="262"/>
            <p14:sldId id="261"/>
            <p14:sldId id="264"/>
            <p14:sldId id="265"/>
            <p14:sldId id="263"/>
            <p14:sldId id="274"/>
            <p14:sldId id="267"/>
            <p14:sldId id="268"/>
            <p14:sldId id="271"/>
            <p14:sldId id="276"/>
            <p14:sldId id="272"/>
            <p14:sldId id="275"/>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1" autoAdjust="0"/>
    <p:restoredTop sz="94660"/>
  </p:normalViewPr>
  <p:slideViewPr>
    <p:cSldViewPr>
      <p:cViewPr>
        <p:scale>
          <a:sx n="80" d="100"/>
          <a:sy n="80" d="100"/>
        </p:scale>
        <p:origin x="-1517" y="-149"/>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B570C34-46D6-47B1-848D-304929A1DFDB}" type="datetimeFigureOut">
              <a:rPr lang="en-US" smtClean="0"/>
              <a:pPr/>
              <a:t>6/12/2021</a:t>
            </a:fld>
            <a:endParaRPr lang="en-US" dirty="0"/>
          </a:p>
        </p:txBody>
      </p:sp>
      <p:sp>
        <p:nvSpPr>
          <p:cNvPr id="9" name="Slide Number Placeholder 8"/>
          <p:cNvSpPr>
            <a:spLocks noGrp="1"/>
          </p:cNvSpPr>
          <p:nvPr>
            <p:ph type="sldNum" sz="quarter" idx="11"/>
          </p:nvPr>
        </p:nvSpPr>
        <p:spPr/>
        <p:txBody>
          <a:bodyPr/>
          <a:lstStyle/>
          <a:p>
            <a:fld id="{12303334-5B4D-4576-99C7-4F17C91CFDB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303334-5B4D-4576-99C7-4F17C91CFDB3}"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B570C34-46D6-47B1-848D-304929A1DFDB}" type="datetimeFigureOut">
              <a:rPr lang="en-US" smtClean="0"/>
              <a:pPr/>
              <a:t>6/12/2021</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1"/>
            <a:ext cx="7543800" cy="761999"/>
          </a:xfrm>
        </p:spPr>
        <p:txBody>
          <a:bodyPr/>
          <a:lstStyle/>
          <a:p>
            <a:pPr algn="ctr"/>
            <a:r>
              <a:rPr lang="en-US" sz="4000" dirty="0" smtClean="0">
                <a:solidFill>
                  <a:schemeClr val="tx1"/>
                </a:solidFill>
              </a:rPr>
              <a:t>Course Project </a:t>
            </a:r>
            <a:r>
              <a:rPr lang="en-US" sz="4000" dirty="0">
                <a:solidFill>
                  <a:schemeClr val="tx1"/>
                </a:solidFill>
              </a:rPr>
              <a:t>On</a:t>
            </a:r>
          </a:p>
        </p:txBody>
      </p:sp>
      <p:sp>
        <p:nvSpPr>
          <p:cNvPr id="3" name="Subtitle 2"/>
          <p:cNvSpPr>
            <a:spLocks noGrp="1"/>
          </p:cNvSpPr>
          <p:nvPr>
            <p:ph type="subTitle" idx="1"/>
          </p:nvPr>
        </p:nvSpPr>
        <p:spPr>
          <a:xfrm>
            <a:off x="457200" y="4038600"/>
            <a:ext cx="7620000" cy="2590800"/>
          </a:xfrm>
        </p:spPr>
        <p:txBody>
          <a:bodyPr>
            <a:normAutofit/>
          </a:bodyPr>
          <a:lstStyle/>
          <a:p>
            <a:r>
              <a:rPr lang="en-US" sz="2400" dirty="0">
                <a:solidFill>
                  <a:srgbClr val="C00000"/>
                </a:solidFill>
              </a:rPr>
              <a:t>Under the guidance of: </a:t>
            </a:r>
            <a:r>
              <a:rPr lang="en-US" sz="2400" dirty="0">
                <a:solidFill>
                  <a:schemeClr val="tx1"/>
                </a:solidFill>
              </a:rPr>
              <a:t>	</a:t>
            </a:r>
            <a:r>
              <a:rPr lang="en-US" sz="2400" dirty="0">
                <a:solidFill>
                  <a:srgbClr val="C00000"/>
                </a:solidFill>
              </a:rPr>
              <a:t>By</a:t>
            </a:r>
            <a:r>
              <a:rPr lang="en-US" sz="2400" dirty="0" smtClean="0">
                <a:solidFill>
                  <a:srgbClr val="C00000"/>
                </a:solidFill>
              </a:rPr>
              <a:t>:</a:t>
            </a:r>
            <a:endParaRPr lang="en-US" sz="2400" dirty="0">
              <a:solidFill>
                <a:srgbClr val="C00000"/>
              </a:solidFill>
            </a:endParaRPr>
          </a:p>
          <a:p>
            <a:r>
              <a:rPr lang="en-US" sz="2400" dirty="0">
                <a:solidFill>
                  <a:schemeClr val="tx1"/>
                </a:solidFill>
              </a:rPr>
              <a:t> Prof. </a:t>
            </a:r>
            <a:r>
              <a:rPr lang="en-US" sz="2400" dirty="0" err="1">
                <a:solidFill>
                  <a:schemeClr val="tx1"/>
                </a:solidFill>
              </a:rPr>
              <a:t>Umesh</a:t>
            </a:r>
            <a:r>
              <a:rPr lang="en-US" sz="2400" dirty="0">
                <a:solidFill>
                  <a:schemeClr val="tx1"/>
                </a:solidFill>
              </a:rPr>
              <a:t> </a:t>
            </a:r>
            <a:r>
              <a:rPr lang="en-US" sz="2400" dirty="0" err="1">
                <a:solidFill>
                  <a:schemeClr val="tx1"/>
                </a:solidFill>
              </a:rPr>
              <a:t>Kulkarni</a:t>
            </a:r>
            <a:r>
              <a:rPr lang="en-US" sz="2400" dirty="0">
                <a:solidFill>
                  <a:schemeClr val="tx1"/>
                </a:solidFill>
              </a:rPr>
              <a:t>         	</a:t>
            </a:r>
            <a:r>
              <a:rPr lang="en-US" sz="2400" dirty="0" err="1" smtClean="0">
                <a:solidFill>
                  <a:schemeClr val="tx1"/>
                </a:solidFill>
              </a:rPr>
              <a:t>Pavan</a:t>
            </a:r>
            <a:r>
              <a:rPr lang="en-US" sz="2400" dirty="0" smtClean="0">
                <a:solidFill>
                  <a:schemeClr val="tx1"/>
                </a:solidFill>
              </a:rPr>
              <a:t> </a:t>
            </a:r>
            <a:r>
              <a:rPr lang="en-US" sz="2400" dirty="0" err="1" smtClean="0">
                <a:solidFill>
                  <a:schemeClr val="tx1"/>
                </a:solidFill>
              </a:rPr>
              <a:t>Bagewadi</a:t>
            </a:r>
            <a:r>
              <a:rPr lang="en-US" sz="2400" dirty="0" smtClean="0">
                <a:solidFill>
                  <a:schemeClr val="tx1"/>
                </a:solidFill>
              </a:rPr>
              <a:t>   </a:t>
            </a:r>
            <a:r>
              <a:rPr lang="en-US" sz="2400" dirty="0">
                <a:solidFill>
                  <a:schemeClr val="tx1"/>
                </a:solidFill>
              </a:rPr>
              <a:t>2GI18CS088</a:t>
            </a:r>
          </a:p>
          <a:p>
            <a:r>
              <a:rPr lang="en-US" sz="2400" dirty="0">
                <a:solidFill>
                  <a:schemeClr val="tx1"/>
                </a:solidFill>
              </a:rPr>
              <a:t>		                           Nikhil </a:t>
            </a:r>
            <a:r>
              <a:rPr lang="en-US" sz="2400" dirty="0" err="1" smtClean="0">
                <a:solidFill>
                  <a:schemeClr val="tx1"/>
                </a:solidFill>
              </a:rPr>
              <a:t>Talawar</a:t>
            </a:r>
            <a:r>
              <a:rPr lang="en-US" sz="2400" dirty="0" smtClean="0">
                <a:solidFill>
                  <a:schemeClr val="tx1"/>
                </a:solidFill>
              </a:rPr>
              <a:t>      2GI18CS079</a:t>
            </a:r>
            <a:endParaRPr lang="en-US" sz="2400" dirty="0">
              <a:solidFill>
                <a:schemeClr val="tx1"/>
              </a:solidFill>
            </a:endParaRPr>
          </a:p>
          <a:p>
            <a:r>
              <a:rPr lang="en-US" sz="2400" dirty="0">
                <a:solidFill>
                  <a:schemeClr val="tx1"/>
                </a:solidFill>
              </a:rPr>
              <a:t>				Prathik K </a:t>
            </a:r>
            <a:r>
              <a:rPr lang="en-US" sz="2400" dirty="0" err="1" smtClean="0">
                <a:solidFill>
                  <a:schemeClr val="tx1"/>
                </a:solidFill>
              </a:rPr>
              <a:t>Gowda</a:t>
            </a:r>
            <a:r>
              <a:rPr lang="en-US" sz="2400" dirty="0" smtClean="0">
                <a:solidFill>
                  <a:schemeClr val="tx1"/>
                </a:solidFill>
              </a:rPr>
              <a:t>  </a:t>
            </a:r>
            <a:r>
              <a:rPr lang="en-US" sz="2400" dirty="0">
                <a:solidFill>
                  <a:schemeClr val="tx1"/>
                </a:solidFill>
              </a:rPr>
              <a:t>2GI18CS096</a:t>
            </a:r>
          </a:p>
          <a:p>
            <a:r>
              <a:rPr lang="en-US" sz="2400" dirty="0">
                <a:solidFill>
                  <a:schemeClr val="tx1"/>
                </a:solidFill>
              </a:rPr>
              <a:t>				</a:t>
            </a:r>
            <a:r>
              <a:rPr lang="en-US" sz="2400" dirty="0" smtClean="0">
                <a:solidFill>
                  <a:schemeClr val="tx1"/>
                </a:solidFill>
              </a:rPr>
              <a:t>Meghan </a:t>
            </a:r>
            <a:r>
              <a:rPr lang="en-US" sz="2400" dirty="0" err="1" smtClean="0">
                <a:solidFill>
                  <a:schemeClr val="tx1"/>
                </a:solidFill>
              </a:rPr>
              <a:t>Ghivari</a:t>
            </a:r>
            <a:r>
              <a:rPr lang="en-US" sz="2400" dirty="0" smtClean="0">
                <a:solidFill>
                  <a:schemeClr val="tx1"/>
                </a:solidFill>
              </a:rPr>
              <a:t>   2GI18CS071</a:t>
            </a:r>
            <a:endParaRPr lang="en-US" sz="2400" dirty="0"/>
          </a:p>
        </p:txBody>
      </p:sp>
      <p:sp>
        <p:nvSpPr>
          <p:cNvPr id="8" name="TextBox 7"/>
          <p:cNvSpPr txBox="1"/>
          <p:nvPr/>
        </p:nvSpPr>
        <p:spPr>
          <a:xfrm>
            <a:off x="357158" y="1357298"/>
            <a:ext cx="7758021" cy="1938992"/>
          </a:xfrm>
          <a:prstGeom prst="rect">
            <a:avLst/>
          </a:prstGeom>
          <a:noFill/>
        </p:spPr>
        <p:txBody>
          <a:bodyPr wrap="none" rtlCol="0">
            <a:spAutoFit/>
          </a:bodyPr>
          <a:lstStyle/>
          <a:p>
            <a:pPr algn="ctr"/>
            <a:r>
              <a:rPr lang="en-US" sz="4000" u="sng" dirty="0">
                <a:solidFill>
                  <a:srgbClr val="0070C0"/>
                </a:solidFill>
              </a:rPr>
              <a:t>“Age And Gender </a:t>
            </a:r>
            <a:r>
              <a:rPr lang="en-US" sz="4000" u="sng" dirty="0" smtClean="0">
                <a:solidFill>
                  <a:srgbClr val="0070C0"/>
                </a:solidFill>
              </a:rPr>
              <a:t>Detection </a:t>
            </a:r>
            <a:endParaRPr lang="en-US" sz="4000" u="sng" dirty="0">
              <a:solidFill>
                <a:srgbClr val="0070C0"/>
              </a:solidFill>
            </a:endParaRPr>
          </a:p>
          <a:p>
            <a:pPr algn="ctr"/>
            <a:r>
              <a:rPr lang="en-US" sz="4000" u="sng" dirty="0" smtClean="0">
                <a:solidFill>
                  <a:srgbClr val="0070C0"/>
                </a:solidFill>
              </a:rPr>
              <a:t>Using </a:t>
            </a:r>
            <a:r>
              <a:rPr lang="en-US" sz="4000" u="sng" dirty="0" err="1" smtClean="0">
                <a:solidFill>
                  <a:srgbClr val="0070C0"/>
                </a:solidFill>
              </a:rPr>
              <a:t>Convolutional</a:t>
            </a:r>
            <a:r>
              <a:rPr lang="en-US" sz="4000" u="sng" dirty="0" smtClean="0">
                <a:solidFill>
                  <a:srgbClr val="0070C0"/>
                </a:solidFill>
              </a:rPr>
              <a:t> </a:t>
            </a:r>
            <a:r>
              <a:rPr lang="en-US" sz="4000" u="sng" dirty="0">
                <a:solidFill>
                  <a:srgbClr val="0070C0"/>
                </a:solidFill>
              </a:rPr>
              <a:t>Neural </a:t>
            </a:r>
            <a:r>
              <a:rPr lang="en-US" sz="4000" u="sng" dirty="0" smtClean="0">
                <a:solidFill>
                  <a:srgbClr val="0070C0"/>
                </a:solidFill>
              </a:rPr>
              <a:t>Network</a:t>
            </a:r>
          </a:p>
          <a:p>
            <a:pPr algn="ctr"/>
            <a:r>
              <a:rPr lang="en-US" sz="4000" u="sng" dirty="0" smtClean="0">
                <a:solidFill>
                  <a:srgbClr val="0070C0"/>
                </a:solidFill>
              </a:rPr>
              <a:t>And </a:t>
            </a:r>
            <a:r>
              <a:rPr lang="en-US" sz="4000" u="sng" dirty="0" err="1" smtClean="0">
                <a:solidFill>
                  <a:srgbClr val="0070C0"/>
                </a:solidFill>
              </a:rPr>
              <a:t>OpenCV</a:t>
            </a:r>
            <a:r>
              <a:rPr lang="en-US" sz="4000" u="sng" dirty="0" smtClean="0">
                <a:solidFill>
                  <a:srgbClr val="0070C0"/>
                </a:solidFill>
              </a:rPr>
              <a:t>”</a:t>
            </a:r>
            <a:endParaRPr lang="en-US" sz="4000" u="sng" dirty="0">
              <a:solidFill>
                <a:srgbClr val="0070C0"/>
              </a:solidFill>
            </a:endParaRPr>
          </a:p>
        </p:txBody>
      </p:sp>
    </p:spTree>
    <p:extLst>
      <p:ext uri="{BB962C8B-B14F-4D97-AF65-F5344CB8AC3E}">
        <p14:creationId xmlns:p14="http://schemas.microsoft.com/office/powerpoint/2010/main" xmlns="" val="197470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a:solidFill>
                  <a:srgbClr val="C00000"/>
                </a:solidFill>
              </a:rPr>
              <a:t>APPLICATIONS</a:t>
            </a:r>
          </a:p>
        </p:txBody>
      </p:sp>
      <p:sp>
        <p:nvSpPr>
          <p:cNvPr id="3" name="Content Placeholder 2"/>
          <p:cNvSpPr>
            <a:spLocks noGrp="1"/>
          </p:cNvSpPr>
          <p:nvPr>
            <p:ph idx="1"/>
          </p:nvPr>
        </p:nvSpPr>
        <p:spPr/>
        <p:txBody>
          <a:bodyPr/>
          <a:lstStyle/>
          <a:p>
            <a:pPr algn="just">
              <a:buFont typeface="Wingdings" pitchFamily="2" charset="2"/>
              <a:buChar char="Ø"/>
            </a:pPr>
            <a:endParaRPr lang="en-US" dirty="0"/>
          </a:p>
          <a:p>
            <a:pPr algn="just">
              <a:buFont typeface="Wingdings" pitchFamily="2" charset="2"/>
              <a:buChar char="Ø"/>
            </a:pPr>
            <a:r>
              <a:rPr lang="en-US" dirty="0"/>
              <a:t>Applications for this technology have a broad scope and the potential to make a large impact. This could be used to aid assisted vision devices for those with deteriorating, or lost, eyesight. </a:t>
            </a:r>
          </a:p>
          <a:p>
            <a:pPr algn="just">
              <a:buFont typeface="Wingdings" pitchFamily="2" charset="2"/>
              <a:buChar char="Ø"/>
            </a:pPr>
            <a:r>
              <a:rPr lang="en-US" dirty="0"/>
              <a:t>Social media websites like Facebook could use the information about the age and gender of the people to better infer the context of the image.</a:t>
            </a:r>
          </a:p>
          <a:p>
            <a:pPr algn="just">
              <a:buFont typeface="Wingdings" pitchFamily="2" charset="2"/>
              <a:buChar char="Ø"/>
            </a:pPr>
            <a:r>
              <a:rPr lang="en-US" dirty="0"/>
              <a:t>In human machine interaction.</a:t>
            </a:r>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2600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CONCLUSION</a:t>
            </a:r>
          </a:p>
        </p:txBody>
      </p:sp>
      <p:sp>
        <p:nvSpPr>
          <p:cNvPr id="3" name="Content Placeholder 2"/>
          <p:cNvSpPr>
            <a:spLocks noGrp="1"/>
          </p:cNvSpPr>
          <p:nvPr>
            <p:ph idx="1"/>
          </p:nvPr>
        </p:nvSpPr>
        <p:spPr/>
        <p:txBody>
          <a:bodyPr/>
          <a:lstStyle/>
          <a:p>
            <a:pPr algn="just"/>
            <a:endParaRPr lang="en-US" dirty="0"/>
          </a:p>
          <a:p>
            <a:pPr algn="just"/>
            <a:r>
              <a:rPr lang="en-US" dirty="0"/>
              <a:t>CNN can be used to provide improved age and gender classification results, even considering the much smaller size of contemporary unconstrained image sets labeled for age and gender. </a:t>
            </a:r>
          </a:p>
          <a:p>
            <a:pPr algn="just"/>
            <a:r>
              <a:rPr lang="en-US" dirty="0"/>
              <a:t>The simplicity of the model implies that more elaborate systems using more training data may well be capable of substantially improving results beyond these results.</a:t>
            </a:r>
          </a:p>
          <a:p>
            <a:pPr algn="just"/>
            <a:r>
              <a:rPr lang="en-US" dirty="0"/>
              <a:t>One can also try to use a regression model instead of classification for Age Prediction if enough data is available.</a:t>
            </a:r>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24686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7772400" cy="1143000"/>
          </a:xfrm>
        </p:spPr>
        <p:txBody>
          <a:bodyPr/>
          <a:lstStyle/>
          <a:p>
            <a:pPr algn="ctr"/>
            <a:r>
              <a:rPr lang="en-US" sz="6600" dirty="0">
                <a:solidFill>
                  <a:srgbClr val="C00000"/>
                </a:solidFill>
              </a:rPr>
              <a:t>THANK YOU </a:t>
            </a:r>
          </a:p>
        </p:txBody>
      </p:sp>
    </p:spTree>
    <p:extLst>
      <p:ext uri="{BB962C8B-B14F-4D97-AF65-F5344CB8AC3E}">
        <p14:creationId xmlns:p14="http://schemas.microsoft.com/office/powerpoint/2010/main" xmlns="" val="402300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CONTENTS</a:t>
            </a:r>
          </a:p>
        </p:txBody>
      </p:sp>
      <p:sp>
        <p:nvSpPr>
          <p:cNvPr id="3" name="Content Placeholder 2"/>
          <p:cNvSpPr>
            <a:spLocks noGrp="1"/>
          </p:cNvSpPr>
          <p:nvPr>
            <p:ph idx="1"/>
          </p:nvPr>
        </p:nvSpPr>
        <p:spPr>
          <a:xfrm>
            <a:off x="457200" y="1905000"/>
            <a:ext cx="7620000" cy="3733800"/>
          </a:xfrm>
        </p:spPr>
        <p:txBody>
          <a:bodyPr/>
          <a:lstStyle/>
          <a:p>
            <a:pPr marL="114300" indent="0">
              <a:buNone/>
            </a:pPr>
            <a:endParaRPr lang="en-US" dirty="0"/>
          </a:p>
          <a:p>
            <a:r>
              <a:rPr lang="en-US" dirty="0"/>
              <a:t>Introduction</a:t>
            </a:r>
          </a:p>
          <a:p>
            <a:r>
              <a:rPr lang="en-US" dirty="0"/>
              <a:t>Project Overview</a:t>
            </a:r>
          </a:p>
          <a:p>
            <a:r>
              <a:rPr lang="en-US" dirty="0"/>
              <a:t>Convolutional  Neural Networks</a:t>
            </a:r>
          </a:p>
          <a:p>
            <a:r>
              <a:rPr lang="en-US" dirty="0"/>
              <a:t>Network Architecture</a:t>
            </a:r>
          </a:p>
          <a:p>
            <a:r>
              <a:rPr lang="en-US" dirty="0" smtClean="0"/>
              <a:t>Applications</a:t>
            </a:r>
            <a:endParaRPr lang="en-US" dirty="0"/>
          </a:p>
          <a:p>
            <a:r>
              <a:rPr lang="en-US" dirty="0"/>
              <a:t>Conclusion</a:t>
            </a:r>
          </a:p>
          <a:p>
            <a:pPr marL="114300" indent="0">
              <a:buNone/>
            </a:pPr>
            <a:endParaRPr lang="en-US" dirty="0"/>
          </a:p>
          <a:p>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11506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a:solidFill>
                  <a:srgbClr val="C00000"/>
                </a:solidFill>
              </a:rPr>
              <a:t>I</a:t>
            </a:r>
            <a:r>
              <a:rPr lang="en-US" sz="4400" dirty="0">
                <a:solidFill>
                  <a:srgbClr val="C00000"/>
                </a:solidFill>
              </a:rPr>
              <a:t>NTRODUCTION</a:t>
            </a: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endParaRPr lang="en-US" sz="2000" dirty="0"/>
          </a:p>
          <a:p>
            <a:pPr marL="114300" indent="0" algn="just">
              <a:buNone/>
            </a:pPr>
            <a:r>
              <a:rPr lang="en-US" sz="2000" dirty="0"/>
              <a:t>Age and gender play fundamental roles in social interactions. Languages reserve different salutations and grammar rules for men or women, and very often different vocabularies are used when addressing elders compared to young people. </a:t>
            </a:r>
          </a:p>
          <a:p>
            <a:pPr marL="114300" indent="0" algn="just">
              <a:buNone/>
            </a:pPr>
            <a:endParaRPr lang="en-US" sz="2000" dirty="0"/>
          </a:p>
          <a:p>
            <a:pPr marL="114300" indent="0" algn="just">
              <a:buNone/>
            </a:pPr>
            <a:r>
              <a:rPr lang="en-US" sz="2000" dirty="0"/>
              <a:t>Therefore automated translation services and other forms of speech generation can factor in gender and age classification of subjects to improve their performance. Having an idea about the age and gender of a person  makes the task of interaction with them easier.</a:t>
            </a:r>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50440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sz="4400" dirty="0">
                <a:solidFill>
                  <a:srgbClr val="C00000"/>
                </a:solidFill>
              </a:rPr>
              <a:t>PROJECT OVERVIEW </a:t>
            </a:r>
          </a:p>
        </p:txBody>
      </p:sp>
      <p:sp>
        <p:nvSpPr>
          <p:cNvPr id="3" name="Content Placeholder 2"/>
          <p:cNvSpPr>
            <a:spLocks noGrp="1"/>
          </p:cNvSpPr>
          <p:nvPr>
            <p:ph idx="1"/>
          </p:nvPr>
        </p:nvSpPr>
        <p:spPr>
          <a:xfrm>
            <a:off x="421341" y="1447800"/>
            <a:ext cx="7620000" cy="4648200"/>
          </a:xfrm>
        </p:spPr>
        <p:txBody>
          <a:bodyPr>
            <a:normAutofit/>
          </a:bodyPr>
          <a:lstStyle/>
          <a:p>
            <a:pPr marL="114300" indent="0" algn="just">
              <a:lnSpc>
                <a:spcPct val="150000"/>
              </a:lnSpc>
              <a:buNone/>
            </a:pPr>
            <a:endParaRPr lang="en-US" sz="2000" dirty="0"/>
          </a:p>
          <a:p>
            <a:pPr algn="just">
              <a:lnSpc>
                <a:spcPct val="150000"/>
              </a:lnSpc>
              <a:buFont typeface="Wingdings" pitchFamily="2" charset="2"/>
              <a:buChar char="Ø"/>
            </a:pPr>
            <a:r>
              <a:rPr lang="en-US" sz="2000" dirty="0"/>
              <a:t>We used Adience dataset for age and gender classification.</a:t>
            </a:r>
          </a:p>
          <a:p>
            <a:pPr algn="just">
              <a:lnSpc>
                <a:spcPct val="150000"/>
              </a:lnSpc>
              <a:buFont typeface="Wingdings" pitchFamily="2" charset="2"/>
              <a:buChar char="Ø"/>
            </a:pPr>
            <a:r>
              <a:rPr lang="en-US" sz="2000" dirty="0"/>
              <a:t>Trained CNN (Convolutional  Neural Networks) using Adience dataset for age and gender prediction.</a:t>
            </a:r>
          </a:p>
          <a:p>
            <a:pPr algn="just">
              <a:lnSpc>
                <a:spcPct val="150000"/>
              </a:lnSpc>
              <a:buFont typeface="Wingdings" pitchFamily="2" charset="2"/>
              <a:buChar char="Ø"/>
            </a:pPr>
            <a:r>
              <a:rPr lang="en-US" sz="2000" dirty="0"/>
              <a:t>Created a python application using OpenCV  deep learning module to perform real time age and gender detection</a:t>
            </a:r>
            <a:r>
              <a:rPr lang="en-US" sz="2000" dirty="0" smtClean="0"/>
              <a:t>.</a:t>
            </a: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414091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ADIENCE DATASET </a:t>
            </a:r>
          </a:p>
        </p:txBody>
      </p:sp>
      <p:sp>
        <p:nvSpPr>
          <p:cNvPr id="3" name="Content Placeholder 2"/>
          <p:cNvSpPr>
            <a:spLocks noGrp="1"/>
          </p:cNvSpPr>
          <p:nvPr>
            <p:ph idx="1"/>
          </p:nvPr>
        </p:nvSpPr>
        <p:spPr>
          <a:xfrm>
            <a:off x="421341" y="1447800"/>
            <a:ext cx="7620000" cy="4800600"/>
          </a:xfrm>
        </p:spPr>
        <p:txBody>
          <a:bodyPr/>
          <a:lstStyle/>
          <a:p>
            <a:pPr marL="114300" indent="0">
              <a:buNone/>
            </a:pPr>
            <a:endParaRPr lang="en-US" dirty="0"/>
          </a:p>
          <a:p>
            <a:pPr marL="114300" indent="0">
              <a:buNone/>
            </a:pPr>
            <a:r>
              <a:rPr lang="en-US" dirty="0"/>
              <a:t>It attempts to capture all the variations in appearance, noise, pose, lighting and more, that can be expected of images taken without careful preparation or posing. </a:t>
            </a:r>
          </a:p>
          <a:p>
            <a:pPr marL="114300" indent="0">
              <a:buNone/>
            </a:pPr>
            <a:endParaRPr lang="en-US" dirty="0"/>
          </a:p>
          <a:p>
            <a:r>
              <a:rPr lang="en-US" dirty="0"/>
              <a:t>Total number of </a:t>
            </a:r>
            <a:r>
              <a:rPr lang="en-US" dirty="0" smtClean="0"/>
              <a:t>Genders         </a:t>
            </a:r>
            <a:r>
              <a:rPr lang="en-US" dirty="0"/>
              <a:t>:      </a:t>
            </a:r>
            <a:r>
              <a:rPr lang="en-US" dirty="0" smtClean="0"/>
              <a:t>2(</a:t>
            </a:r>
            <a:r>
              <a:rPr lang="en-US" dirty="0" err="1" smtClean="0"/>
              <a:t>Male,Female</a:t>
            </a:r>
            <a:r>
              <a:rPr lang="en-US" dirty="0" smtClean="0"/>
              <a:t>)</a:t>
            </a:r>
            <a:endParaRPr lang="en-US" dirty="0"/>
          </a:p>
          <a:p>
            <a:r>
              <a:rPr lang="en-US" dirty="0"/>
              <a:t>Total number of subjects         :      2,284</a:t>
            </a:r>
          </a:p>
          <a:p>
            <a:r>
              <a:rPr lang="en-US" dirty="0"/>
              <a:t>Number of age groups             :       8 </a:t>
            </a:r>
          </a:p>
          <a:p>
            <a:pPr marL="114300" indent="0">
              <a:buNone/>
            </a:pPr>
            <a:r>
              <a:rPr lang="en-US" dirty="0"/>
              <a:t>    (0-2, 4-6, 8-13, 15-20, 25-32, 38-43, 48-53, 60-)</a:t>
            </a:r>
          </a:p>
          <a:p>
            <a:r>
              <a:rPr lang="en-US" dirty="0"/>
              <a:t>Gender labels                            :      Yes</a:t>
            </a:r>
          </a:p>
          <a:p>
            <a:r>
              <a:rPr lang="en-US" dirty="0"/>
              <a:t>Subject labels 	      	</a:t>
            </a:r>
            <a:r>
              <a:rPr lang="en-US"/>
              <a:t>:       </a:t>
            </a:r>
            <a:r>
              <a:rPr lang="en-US" smtClean="0"/>
              <a:t>Yes</a:t>
            </a:r>
            <a:endParaRPr lang="en-US" dirty="0"/>
          </a:p>
          <a:p>
            <a:endParaRPr lang="en-US" dirty="0"/>
          </a:p>
          <a:p>
            <a:pPr marL="114300" indent="0">
              <a:buNone/>
            </a:pPr>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32763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228600"/>
            <a:ext cx="7772400" cy="1249362"/>
          </a:xfrm>
        </p:spPr>
        <p:txBody>
          <a:bodyPr/>
          <a:lstStyle/>
          <a:p>
            <a:r>
              <a:rPr lang="en-US" sz="3600" dirty="0">
                <a:solidFill>
                  <a:srgbClr val="C00000"/>
                </a:solidFill>
              </a:rPr>
              <a:t>CONVOLUTIONAL  NEURAL NETWORKS</a:t>
            </a:r>
          </a:p>
        </p:txBody>
      </p:sp>
      <p:sp>
        <p:nvSpPr>
          <p:cNvPr id="3" name="Content Placeholder 2"/>
          <p:cNvSpPr>
            <a:spLocks noGrp="1"/>
          </p:cNvSpPr>
          <p:nvPr>
            <p:ph idx="1"/>
          </p:nvPr>
        </p:nvSpPr>
        <p:spPr>
          <a:xfrm>
            <a:off x="457200" y="1752600"/>
            <a:ext cx="7620000" cy="4648200"/>
          </a:xfrm>
        </p:spPr>
        <p:txBody>
          <a:bodyPr>
            <a:normAutofit/>
          </a:bodyPr>
          <a:lstStyle/>
          <a:p>
            <a:pPr marL="114300" indent="0" algn="just">
              <a:buNone/>
            </a:pPr>
            <a:r>
              <a:rPr lang="en-US" sz="2000" dirty="0"/>
              <a:t>Convolutional neural networks are a special type of feed-forward networks. These models are designed to emulate the behavior of a visual cortex. CNNs perform very well on visual recognition tasks.</a:t>
            </a:r>
          </a:p>
          <a:p>
            <a:pPr marL="114300" indent="0" algn="just">
              <a:buNone/>
            </a:pPr>
            <a:endParaRPr lang="en-US" sz="2000" dirty="0"/>
          </a:p>
          <a:p>
            <a:pPr marL="114300" indent="0" algn="just">
              <a:buNone/>
            </a:pPr>
            <a:r>
              <a:rPr lang="en-US" sz="2000" dirty="0"/>
              <a:t>These networks have 3 types of layers: Input layer, hidden layer and output layer. In these networks, data moves from the input layer through the hidden nodes and to the output nodes.</a:t>
            </a:r>
          </a:p>
          <a:p>
            <a:pPr marL="114300" indent="0" algn="just">
              <a:buNone/>
            </a:pPr>
            <a:endParaRPr lang="en-US" sz="2000" dirty="0"/>
          </a:p>
          <a:p>
            <a:pPr marL="114300" indent="0" algn="just">
              <a:buNone/>
            </a:pPr>
            <a:r>
              <a:rPr lang="en-US" sz="2000" dirty="0"/>
              <a:t>The convolutional, pooling and ReLU layers act as learnable features extractors, while the fully connected layers acts as a machine learning classifier.</a:t>
            </a: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423411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xmlns="" val="0"/>
              </a:ext>
            </a:extLst>
          </a:blip>
          <a:srcRect l="18920" r="18920"/>
          <a:stretch>
            <a:fillRect/>
          </a:stretch>
        </p:blipFill>
        <p:spPr>
          <a:xfrm>
            <a:off x="0" y="685800"/>
            <a:ext cx="8458200" cy="5486400"/>
          </a:xfrm>
        </p:spPr>
      </p:pic>
      <p:sp>
        <p:nvSpPr>
          <p:cNvPr id="4" name="Text Placeholder 3"/>
          <p:cNvSpPr>
            <a:spLocks noGrp="1"/>
          </p:cNvSpPr>
          <p:nvPr>
            <p:ph type="body" sz="half" idx="2"/>
          </p:nvPr>
        </p:nvSpPr>
        <p:spPr>
          <a:xfrm>
            <a:off x="381000" y="7010400"/>
            <a:ext cx="7772400" cy="612648"/>
          </a:xfrm>
        </p:spPr>
        <p:txBody>
          <a:bodyPr/>
          <a:lstStyle/>
          <a:p>
            <a:endParaRPr lang="en-US" dirty="0"/>
          </a:p>
        </p:txBody>
      </p:sp>
    </p:spTree>
    <p:extLst>
      <p:ext uri="{BB962C8B-B14F-4D97-AF65-F5344CB8AC3E}">
        <p14:creationId xmlns:p14="http://schemas.microsoft.com/office/powerpoint/2010/main" xmlns="" val="423170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pPr algn="ctr"/>
            <a:r>
              <a:rPr lang="en-US" sz="4400" dirty="0">
                <a:solidFill>
                  <a:srgbClr val="C00000"/>
                </a:solidFill>
              </a:rPr>
              <a:t>CNN for Age and Gender Estimation</a:t>
            </a:r>
          </a:p>
        </p:txBody>
      </p:sp>
      <p:sp>
        <p:nvSpPr>
          <p:cNvPr id="3" name="Content Placeholder 2"/>
          <p:cNvSpPr>
            <a:spLocks noGrp="1"/>
          </p:cNvSpPr>
          <p:nvPr>
            <p:ph idx="1"/>
          </p:nvPr>
        </p:nvSpPr>
        <p:spPr>
          <a:xfrm>
            <a:off x="457200" y="1981200"/>
            <a:ext cx="7620000" cy="4419600"/>
          </a:xfrm>
        </p:spPr>
        <p:txBody>
          <a:bodyPr>
            <a:normAutofit/>
          </a:bodyPr>
          <a:lstStyle/>
          <a:p>
            <a:pPr marL="114300" indent="0" algn="just">
              <a:buNone/>
            </a:pPr>
            <a:endParaRPr lang="en-US" sz="2000" dirty="0"/>
          </a:p>
          <a:p>
            <a:pPr marL="114300" indent="0" algn="just">
              <a:buNone/>
            </a:pPr>
            <a:r>
              <a:rPr lang="en-US" sz="2000" dirty="0"/>
              <a:t>Data-sets for age and gender estimation from real-world social images are therefore relatively limited in size and presently no match in size with the much larger image classification data-sets. </a:t>
            </a:r>
          </a:p>
          <a:p>
            <a:pPr marL="114300" indent="0" algn="just">
              <a:buNone/>
            </a:pPr>
            <a:endParaRPr lang="en-US" sz="2000" dirty="0"/>
          </a:p>
          <a:p>
            <a:pPr marL="114300" indent="0" algn="just">
              <a:buNone/>
            </a:pPr>
            <a:r>
              <a:rPr lang="en-US" sz="2000" dirty="0"/>
              <a:t>Over fitting is common problem when machine learning based methods are used on such small image collections. This problem is exacerbated when considering deep convolutional neural networks due to their huge numbers of model parameters. Care must therefore be taken in order to avoid over fitting under such circumstances.</a:t>
            </a:r>
          </a:p>
        </p:txBody>
      </p:sp>
      <p:cxnSp>
        <p:nvCxnSpPr>
          <p:cNvPr id="4" name="Straight Connector 3"/>
          <p:cNvCxnSpPr/>
          <p:nvPr/>
        </p:nvCxnSpPr>
        <p:spPr>
          <a:xfrm>
            <a:off x="387927" y="1676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80897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 descr="Image result for age and gender detection using neural networks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Image result for motivation of age and gender detection using cn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llustration of our CNN architectur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0375" y="2057400"/>
            <a:ext cx="7666131"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103393" y="609600"/>
            <a:ext cx="6189067" cy="769441"/>
          </a:xfrm>
          <a:prstGeom prst="rect">
            <a:avLst/>
          </a:prstGeom>
          <a:noFill/>
        </p:spPr>
        <p:txBody>
          <a:bodyPr wrap="none" rtlCol="0">
            <a:spAutoFit/>
          </a:bodyPr>
          <a:lstStyle/>
          <a:p>
            <a:pPr algn="ctr"/>
            <a:r>
              <a:rPr lang="en-US" sz="4400" dirty="0">
                <a:solidFill>
                  <a:srgbClr val="C00000"/>
                </a:solidFill>
              </a:rPr>
              <a:t>NETWORK ARCHITECTURE</a:t>
            </a:r>
          </a:p>
        </p:txBody>
      </p:sp>
      <p:cxnSp>
        <p:nvCxnSpPr>
          <p:cNvPr id="12" name="Straight Connector 11"/>
          <p:cNvCxnSpPr/>
          <p:nvPr/>
        </p:nvCxnSpPr>
        <p:spPr>
          <a:xfrm>
            <a:off x="387927" y="1447800"/>
            <a:ext cx="761307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1157773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1232</TotalTime>
  <Words>529</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Course Project On</vt:lpstr>
      <vt:lpstr>CONTENTS</vt:lpstr>
      <vt:lpstr>INTRODUCTION</vt:lpstr>
      <vt:lpstr>         PROJECT OVERVIEW </vt:lpstr>
      <vt:lpstr>ADIENCE DATASET </vt:lpstr>
      <vt:lpstr>CONVOLUTIONAL  NEURAL NETWORKS</vt:lpstr>
      <vt:lpstr>Slide 7</vt:lpstr>
      <vt:lpstr>CNN for Age and Gender Estimation</vt:lpstr>
      <vt:lpstr>Slide 9</vt:lpstr>
      <vt:lpstr>APPLICATIONS</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 using Tensorflow and Opencv</dc:title>
  <dc:creator>komalchauhan</dc:creator>
  <cp:lastModifiedBy>User</cp:lastModifiedBy>
  <cp:revision>84</cp:revision>
  <dcterms:created xsi:type="dcterms:W3CDTF">2019-02-17T03:43:10Z</dcterms:created>
  <dcterms:modified xsi:type="dcterms:W3CDTF">2021-06-12T17:01:40Z</dcterms:modified>
</cp:coreProperties>
</file>