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318" r:id="rId4"/>
    <p:sldId id="317" r:id="rId5"/>
    <p:sldId id="319" r:id="rId6"/>
    <p:sldId id="320" r:id="rId7"/>
    <p:sldId id="321" r:id="rId8"/>
    <p:sldId id="322" r:id="rId9"/>
    <p:sldId id="323" r:id="rId10"/>
    <p:sldId id="324" r:id="rId11"/>
    <p:sldId id="332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02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AFA"/>
    <a:srgbClr val="6699FF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793243-8864-410F-B89A-6DFDFD43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fld id="{33A7CD68-5E9C-4556-BA41-DC9D46CAB1A6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defRPr/>
              </a:pPr>
              <a:t>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10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18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19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2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20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780143D3-B403-48A7-A921-8C28E65A8FBC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21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D20BBEA0-F706-46C5-AA59-222A57BF2535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3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4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F40C8577-1565-438A-86E7-6063CF75EEF9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5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6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8B854B93-B6A1-4613-A05C-598B910272EE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7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8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Grp="1"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>
              <a:lnSpc>
                <a:spcPct val="95000"/>
              </a:lnSpc>
              <a:defRPr/>
            </a:pPr>
            <a:fld id="{A8B08A64-C047-4B1F-9BBA-C309D65656D1}" type="slidenum">
              <a:rPr lang="en-US" sz="1400" smtClean="0">
                <a:solidFill>
                  <a:srgbClr val="000000"/>
                </a:solidFill>
                <a:latin typeface="Times New Roman" pitchFamily="18" charset="0"/>
              </a:rPr>
              <a:pPr algn="r" eaLnBrk="1">
                <a:lnSpc>
                  <a:spcPct val="95000"/>
                </a:lnSpc>
                <a:defRPr/>
              </a:pPr>
              <a:t>9</a:t>
            </a:fld>
            <a:endParaRPr 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EFF9-5EEE-4A31-A650-76BE07A7F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D7C8F-BAD8-49F3-BD72-5AE243351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28BA2-AEE5-4E70-AE7E-C69AD2297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8EED0-7071-4DED-B277-8686E6EBF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0424-5591-4D0F-81E6-54F2B3342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8E7C1-AA04-4A7B-82BA-6C467CC6A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6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BF64-F5E0-41AB-A6E6-C12B0B34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1348-CBE6-4CD4-BE71-6901C43DA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A924-CBF5-43C8-9BCC-F1972430C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333DD-FFB4-4F30-95EB-4ECC337E2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EE3B-6E2F-4881-B9E0-9EA2D0051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8DC0-41B7-4199-A741-6DA49FA6D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BFF82BC-10A6-40A0-AEF0-4DF98D9E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_small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1.my/klmug/11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r1.my/klmug/1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_smalle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://facebook.com/groups/klmu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6875462"/>
            <a:ext cx="10080625" cy="64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PRESENTED BY - </a:t>
            </a: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@m_smalley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0" y="611485"/>
            <a:ext cx="10080625" cy="18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8800" b="1" dirty="0" smtClean="0">
                <a:solidFill>
                  <a:srgbClr val="808080"/>
                </a:solidFill>
              </a:rPr>
              <a:t>JSON</a:t>
            </a:r>
          </a:p>
          <a:p>
            <a:pPr algn="ctr" eaLnBrk="1">
              <a:defRPr/>
            </a:pPr>
            <a:r>
              <a:rPr lang="en-US" sz="5200" b="1" dirty="0" smtClean="0">
                <a:solidFill>
                  <a:srgbClr val="808080"/>
                </a:solidFill>
              </a:rPr>
              <a:t>( and the argonauts )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46" y="3851845"/>
            <a:ext cx="10080626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INTERACTIVE 3D VERSION WITH SOURCE CODE</a:t>
            </a: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2800" b="1" dirty="0" smtClean="0">
                <a:solidFill>
                  <a:srgbClr val="0066FF"/>
                </a:solidFill>
                <a:hlinkClick r:id="rId4"/>
              </a:rPr>
              <a:t>http://r1.my/klmug/11/</a:t>
            </a:r>
            <a:endParaRPr lang="en-US" sz="2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300" b="1" dirty="0" smtClean="0">
                <a:solidFill>
                  <a:srgbClr val="808080"/>
                </a:solidFill>
              </a:rPr>
              <a:t>Warning</a:t>
            </a:r>
            <a:r>
              <a:rPr lang="en-US" sz="1300" dirty="0" smtClean="0">
                <a:solidFill>
                  <a:srgbClr val="808080"/>
                </a:solidFill>
              </a:rPr>
              <a:t>: Some Assembly Required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080368" y="3419797"/>
            <a:ext cx="12961440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511920" y="3923853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“_id”: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ObjectId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(“50994e2e9bd64215053f7b22”),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“title”: “Hello BSON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“published”: 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ISODate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(“2008-02-03T00:00-00Z”),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“slug”: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“content”: “&lt;p&gt;BSON has 11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“tags”: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“comments”: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“u”: ”Jason”, “c”: “Including JS Code! :-)”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5122" name="Picture 2" descr="D:\PRESENTATION_MATERIAL\JSON\b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395461"/>
            <a:ext cx="387198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5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56" y="-36587"/>
            <a:ext cx="10245408" cy="806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-1080368" y="6372125"/>
            <a:ext cx="12961440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2698" y="6516141"/>
            <a:ext cx="8052524" cy="464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SOURCE CODE AVAILABLE – </a:t>
            </a:r>
            <a:r>
              <a:rPr lang="en-US" sz="2600" dirty="0" smtClean="0">
                <a:hlinkClick r:id="rId4"/>
              </a:rPr>
              <a:t>http://r1.my/klmug/11/</a:t>
            </a:r>
            <a:endParaRPr lang="en-MY" sz="2600" dirty="0"/>
          </a:p>
        </p:txBody>
      </p:sp>
    </p:spTree>
    <p:extLst>
      <p:ext uri="{BB962C8B-B14F-4D97-AF65-F5344CB8AC3E}">
        <p14:creationId xmlns:p14="http://schemas.microsoft.com/office/powerpoint/2010/main" val="3889219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508000"/>
            <a:ext cx="5972175" cy="654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219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98438"/>
            <a:ext cx="5934075" cy="716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136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841375"/>
            <a:ext cx="583882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0309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084263"/>
            <a:ext cx="616267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26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579438"/>
            <a:ext cx="5905500" cy="639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83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36700"/>
            <a:ext cx="61245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057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955675"/>
            <a:ext cx="59150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8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874713"/>
            <a:ext cx="60864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7" y="3955007"/>
            <a:ext cx="5772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595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ESENTATION_MATERIAL\JSON\321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080625" cy="1008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NOT THIS JASON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44264" y="-108595"/>
            <a:ext cx="10369152" cy="777686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622300"/>
            <a:ext cx="599122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99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77850" y="6084093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b="1" dirty="0" smtClean="0">
                <a:solidFill>
                  <a:srgbClr val="808080"/>
                </a:solidFill>
              </a:rPr>
              <a:t>-- or stalk me on twitter --</a:t>
            </a: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1800" b="1" dirty="0" smtClean="0">
                <a:solidFill>
                  <a:srgbClr val="0066FF"/>
                </a:solidFill>
                <a:hlinkClick r:id="rId3"/>
              </a:rPr>
              <a:t>@m_smalley</a:t>
            </a:r>
            <a:endParaRPr lang="en-US" sz="1800" b="1" dirty="0" smtClean="0">
              <a:solidFill>
                <a:srgbClr val="0066FF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431800" y="179388"/>
            <a:ext cx="9142413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1800" dirty="0" smtClean="0">
                <a:solidFill>
                  <a:srgbClr val="808080"/>
                </a:solidFill>
              </a:rPr>
              <a:t>LEARN MORE ABOUT</a:t>
            </a:r>
          </a:p>
          <a:p>
            <a:pPr algn="ctr" eaLnBrk="1">
              <a:defRPr/>
            </a:pPr>
            <a:r>
              <a:rPr lang="en-US" sz="4400" b="1" dirty="0" smtClean="0">
                <a:solidFill>
                  <a:srgbClr val="808080"/>
                </a:solidFill>
              </a:rPr>
              <a:t>MongoDB</a:t>
            </a:r>
          </a:p>
          <a:p>
            <a:pPr algn="ctr" eaLnBrk="1">
              <a:defRPr/>
            </a:pP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Kuala Lumpur MongoDB User-Group:</a:t>
            </a:r>
          </a:p>
          <a:p>
            <a:pPr algn="ctr" eaLnBrk="1">
              <a:defRPr/>
            </a:pPr>
            <a:r>
              <a:rPr lang="en-US" sz="3200" b="1" dirty="0" smtClean="0">
                <a:solidFill>
                  <a:srgbClr val="808080"/>
                </a:solidFill>
                <a:hlinkClick r:id="rId4"/>
              </a:rPr>
              <a:t>http://facebook.com/groups/klmug/</a:t>
            </a:r>
            <a:endParaRPr lang="en-US" sz="3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pic>
        <p:nvPicPr>
          <p:cNvPr id="32772" name="Picture 5" descr="mongo-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082577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ESENTATION_MATERIAL\JSON\large_jason_argonauts_blu-ray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127" y="904918"/>
            <a:ext cx="12410621" cy="69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2305050" y="-468909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0" y="142527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NOR THESE ARGONAUTS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2" name="Cloud Callout 1"/>
          <p:cNvSpPr/>
          <p:nvPr/>
        </p:nvSpPr>
        <p:spPr bwMode="auto">
          <a:xfrm rot="398706">
            <a:off x="594952" y="4221294"/>
            <a:ext cx="2414284" cy="1715412"/>
          </a:xfrm>
          <a:prstGeom prst="cloudCallout">
            <a:avLst>
              <a:gd name="adj1" fmla="val 87326"/>
              <a:gd name="adj2" fmla="val 7498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2200" b="0" i="0" u="none" strike="noStrike" cap="none" normalizeH="0" baseline="0" dirty="0">
              <a:ln>
                <a:noFill/>
              </a:ln>
              <a:effectLst/>
              <a:ea typeface="ＭＳ Ｐゴシック" charset="0"/>
              <a:cs typeface="Arial Unicode M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670" y="4728713"/>
            <a:ext cx="2029402" cy="779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THAT SQL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I SMELL …?</a:t>
            </a:r>
            <a:endParaRPr lang="en-M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1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0"/>
            <a:ext cx="9070975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200" dirty="0" smtClean="0">
                <a:solidFill>
                  <a:srgbClr val="808080"/>
                </a:solidFill>
              </a:rPr>
              <a:t>RATHER THESE</a:t>
            </a: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32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dirty="0" smtClean="0">
              <a:solidFill>
                <a:srgbClr val="808080"/>
              </a:solidFill>
            </a:endParaRPr>
          </a:p>
        </p:txBody>
      </p:sp>
      <p:pic>
        <p:nvPicPr>
          <p:cNvPr id="2050" name="Picture 2" descr="D:\PRESENTATION_MATERIAL\LOGOS\handlebar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6" y="4130699"/>
            <a:ext cx="32575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RESENTATION_MATERIAL\LOGOS\banner_mongo-db-hug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79637"/>
            <a:ext cx="4824536" cy="1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RESENTATION_MATERIAL\JSON\2jzf0gJ2gbTajseqRAnOBKzD0HKFWpufeSTYLYMbdg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2411685"/>
            <a:ext cx="3492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03238" y="1331565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smtClean="0">
                <a:solidFill>
                  <a:srgbClr val="808080"/>
                </a:solidFill>
              </a:rPr>
              <a:t>1974</a:t>
            </a: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576263" y="2773015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smtClean="0">
                <a:solidFill>
                  <a:srgbClr val="808080"/>
                </a:solidFill>
              </a:rPr>
              <a:t>RELATIONAL DATABASES</a:t>
            </a:r>
            <a:endParaRPr lang="en-US" sz="1800" b="1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smtClean="0">
              <a:solidFill>
                <a:srgbClr val="80808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03238" y="3923976"/>
            <a:ext cx="90709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9600" b="1" dirty="0" smtClean="0">
                <a:solidFill>
                  <a:srgbClr val="808080"/>
                </a:solidFill>
              </a:rPr>
              <a:t>1989</a:t>
            </a: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76263" y="5940449"/>
            <a:ext cx="9070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WORLD WIDE WEB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2200" b="1" dirty="0" smtClean="0">
                <a:solidFill>
                  <a:srgbClr val="808080"/>
                </a:solidFill>
              </a:rPr>
              <a:t>2002 = JSON.org / 2009 = MongoDB.org</a:t>
            </a:r>
            <a:endParaRPr lang="en-US" sz="18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rgbClr val="808080"/>
              </a:solidFill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IMPORTANT DATES</a:t>
            </a: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360363" y="3492598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360363" y="3564035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59792" y="6084664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59792" y="6156101"/>
            <a:ext cx="9361487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sysDot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3650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/>
              <a:t>JSON</a:t>
            </a:r>
            <a:r>
              <a:rPr lang="en-US" sz="2200" b="1" dirty="0"/>
              <a:t> </a:t>
            </a:r>
            <a:r>
              <a:rPr lang="en-US" sz="2200" dirty="0" smtClean="0"/>
              <a:t>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b="1" dirty="0" smtClean="0"/>
              <a:t> </a:t>
            </a:r>
            <a:r>
              <a:rPr lang="en-US" sz="2200" dirty="0" smtClean="0"/>
              <a:t>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b="1" dirty="0" smtClean="0"/>
              <a:t> </a:t>
            </a:r>
            <a:r>
              <a:rPr lang="en-US" sz="2200" dirty="0" smtClean="0"/>
              <a:t>(b for binary)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</a:t>
            </a:r>
            <a:r>
              <a:rPr lang="en-US" sz="3600" b="1" dirty="0" smtClean="0">
                <a:solidFill>
                  <a:schemeClr val="bg1"/>
                </a:solidFill>
              </a:rPr>
              <a:t>THREE ONs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42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55936" y="2267669"/>
            <a:ext cx="6408712" cy="25202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1259557"/>
            <a:ext cx="100806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6600" b="1" dirty="0" smtClean="0"/>
              <a:t>JSON</a:t>
            </a:r>
            <a:r>
              <a:rPr lang="en-US" sz="2200" dirty="0" smtClean="0"/>
              <a:t> (j for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JSONP</a:t>
            </a:r>
            <a:r>
              <a:rPr lang="en-US" sz="2200" dirty="0" smtClean="0"/>
              <a:t> (p for padding)</a:t>
            </a:r>
          </a:p>
          <a:p>
            <a:pPr algn="ctr" eaLnBrk="1">
              <a:defRPr/>
            </a:pPr>
            <a:endParaRPr lang="en-US" sz="2200" b="1" dirty="0" smtClean="0">
              <a:solidFill>
                <a:srgbClr val="808080"/>
              </a:solidFill>
            </a:endParaRPr>
          </a:p>
          <a:p>
            <a:pPr algn="ctr" eaLnBrk="1">
              <a:defRPr/>
            </a:pPr>
            <a:r>
              <a:rPr lang="en-US" sz="6600" b="1" dirty="0" smtClean="0"/>
              <a:t>BSON</a:t>
            </a:r>
            <a:r>
              <a:rPr lang="en-US" sz="2200" dirty="0" smtClean="0"/>
              <a:t> (b for binary)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-2305050" y="-541338"/>
            <a:ext cx="15049500" cy="1368426"/>
          </a:xfrm>
          <a:prstGeom prst="rect">
            <a:avLst/>
          </a:prstGeom>
          <a:gradFill rotWithShape="1">
            <a:gsLst>
              <a:gs pos="0">
                <a:srgbClr val="00B8FF">
                  <a:alpha val="54999"/>
                </a:srgbClr>
              </a:gs>
              <a:gs pos="100000">
                <a:srgbClr val="005576"/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69850"/>
            <a:ext cx="10080625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THE BIG THREE ONs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algn="ctr" eaLnBrk="1">
              <a:defRPr/>
            </a:pP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144" y="1259557"/>
            <a:ext cx="2967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Supported by jQuery / PHP</a:t>
            </a:r>
            <a:endParaRPr lang="en-MY" dirty="0"/>
          </a:p>
        </p:txBody>
      </p:sp>
      <p:sp>
        <p:nvSpPr>
          <p:cNvPr id="4" name="Down Arrow 3"/>
          <p:cNvSpPr/>
          <p:nvPr/>
        </p:nvSpPr>
        <p:spPr bwMode="auto">
          <a:xfrm>
            <a:off x="4840071" y="1691605"/>
            <a:ext cx="359408" cy="43204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89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080368" y="3419797"/>
            <a:ext cx="12961440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583928" y="3960439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 World”,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 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published: 1352229385,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 has 6 data-types&lt;/p&gt;”,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]</a:t>
            </a:r>
            <a:endParaRPr lang="en-US" sz="1800" b="1" dirty="0" smtClean="0">
              <a:solidFill>
                <a:srgbClr val="808080"/>
              </a:solidFill>
              <a:latin typeface="Courier Final Draft" pitchFamily="49" charset="0"/>
            </a:endParaRPr>
          </a:p>
        </p:txBody>
      </p:sp>
      <p:pic>
        <p:nvPicPr>
          <p:cNvPr id="3074" name="Picture 2" descr="D:\PRESENTATION_MATERIAL\JSON\4fc90e904cdcabe20a0003d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384316"/>
            <a:ext cx="3888184" cy="267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080368" y="3419797"/>
            <a:ext cx="12961440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effectLst/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531040" y="3960439"/>
            <a:ext cx="7397704" cy="255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5876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>
              <a:defRPr/>
            </a:pP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callback_function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([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title: “Hello JSONP 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published</a:t>
            </a:r>
            <a:r>
              <a:rPr lang="en-US" sz="1800" b="1" dirty="0">
                <a:solidFill>
                  <a:srgbClr val="808080"/>
                </a:solidFill>
                <a:latin typeface="Courier Final Draft" pitchFamily="49" charset="0"/>
              </a:rPr>
              <a:t>: 1352229385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slug: “hello-world”,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content: “&lt;p&gt;JSONP is padded with a function&lt;/p&gt;”,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tags: [“categories”,”test”,”</a:t>
            </a:r>
            <a:r>
              <a:rPr lang="en-US" sz="1800" b="1" dirty="0" err="1" smtClean="0">
                <a:solidFill>
                  <a:srgbClr val="808080"/>
                </a:solidFill>
                <a:latin typeface="Courier Final Draft" pitchFamily="49" charset="0"/>
              </a:rPr>
              <a:t>etc</a:t>
            </a: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”],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comments: [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  { u: ”Jason”, c: “Thanks for sharing” }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  ]</a:t>
            </a:r>
          </a:p>
          <a:p>
            <a:pPr eaLnBrk="1">
              <a:defRPr/>
            </a:pPr>
            <a:r>
              <a:rPr lang="en-US" sz="1800" b="1" dirty="0" smtClean="0">
                <a:solidFill>
                  <a:srgbClr val="808080"/>
                </a:solidFill>
                <a:latin typeface="Courier Final Draft" pitchFamily="49" charset="0"/>
              </a:rPr>
              <a:t>])</a:t>
            </a:r>
          </a:p>
        </p:txBody>
      </p:sp>
      <p:pic>
        <p:nvPicPr>
          <p:cNvPr id="4098" name="Picture 2" descr="D:\PRESENTATION_MATERIAL\JSON\jso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384145"/>
            <a:ext cx="3888432" cy="26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4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8">
      <a:dk1>
        <a:srgbClr val="5F5F5F"/>
      </a:dk1>
      <a:lt1>
        <a:srgbClr val="FFFFFF"/>
      </a:lt1>
      <a:dk2>
        <a:srgbClr val="5F5F5F"/>
      </a:dk2>
      <a:lt2>
        <a:srgbClr val="DDDDDD"/>
      </a:lt2>
      <a:accent1>
        <a:srgbClr val="FFFFCC"/>
      </a:accent1>
      <a:accent2>
        <a:srgbClr val="6699FF"/>
      </a:accent2>
      <a:accent3>
        <a:srgbClr val="FFFFFF"/>
      </a:accent3>
      <a:accent4>
        <a:srgbClr val="505050"/>
      </a:accent4>
      <a:accent5>
        <a:srgbClr val="FFFFE2"/>
      </a:accent5>
      <a:accent6>
        <a:srgbClr val="5C8AE7"/>
      </a:accent6>
      <a:hlink>
        <a:srgbClr val="6699FF"/>
      </a:hlink>
      <a:folHlink>
        <a:srgbClr val="6699FF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5F5F5F"/>
        </a:dk1>
        <a:lt1>
          <a:srgbClr val="FFFFFF"/>
        </a:lt1>
        <a:dk2>
          <a:srgbClr val="5F5F5F"/>
        </a:dk2>
        <a:lt2>
          <a:srgbClr val="DDDDDD"/>
        </a:lt2>
        <a:accent1>
          <a:srgbClr val="FFFFCC"/>
        </a:accent1>
        <a:accent2>
          <a:srgbClr val="6699FF"/>
        </a:accent2>
        <a:accent3>
          <a:srgbClr val="FFFFFF"/>
        </a:accent3>
        <a:accent4>
          <a:srgbClr val="505050"/>
        </a:accent4>
        <a:accent5>
          <a:srgbClr val="FFFFE2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364</Words>
  <Application>Microsoft Office PowerPoint</Application>
  <PresentationFormat>Custom</PresentationFormat>
  <Paragraphs>106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WIN 7</cp:lastModifiedBy>
  <cp:revision>197</cp:revision>
  <cp:lastPrinted>1601-01-01T00:00:00Z</cp:lastPrinted>
  <dcterms:created xsi:type="dcterms:W3CDTF">2009-04-16T03:32:33Z</dcterms:created>
  <dcterms:modified xsi:type="dcterms:W3CDTF">2012-11-18T19:24:51Z</dcterms:modified>
</cp:coreProperties>
</file>