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80" r:id="rId3"/>
    <p:sldId id="318" r:id="rId4"/>
    <p:sldId id="317" r:id="rId5"/>
    <p:sldId id="319" r:id="rId6"/>
    <p:sldId id="320" r:id="rId7"/>
    <p:sldId id="321" r:id="rId8"/>
    <p:sldId id="322" r:id="rId9"/>
    <p:sldId id="323" r:id="rId10"/>
    <p:sldId id="324" r:id="rId11"/>
    <p:sldId id="327" r:id="rId12"/>
    <p:sldId id="326" r:id="rId13"/>
    <p:sldId id="325" r:id="rId14"/>
    <p:sldId id="328" r:id="rId15"/>
    <p:sldId id="329" r:id="rId16"/>
    <p:sldId id="330" r:id="rId17"/>
    <p:sldId id="302" r:id="rId18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99FF"/>
    <a:srgbClr val="00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620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9793243-8864-410F-B89A-6DFDFD43B4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83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>
              <a:defRPr/>
            </a:pPr>
            <a:fld id="{33A7CD68-5E9C-4556-BA41-DC9D46CAB1A6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defRPr/>
              </a:pPr>
              <a:t>1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>
              <a:lnSpc>
                <a:spcPct val="95000"/>
              </a:lnSpc>
              <a:defRPr/>
            </a:pPr>
            <a:fld id="{A8B08A64-C047-4B1F-9BBA-C309D65656D1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defRPr/>
              </a:pPr>
              <a:t>10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>
              <a:lnSpc>
                <a:spcPct val="95000"/>
              </a:lnSpc>
              <a:defRPr/>
            </a:pPr>
            <a:fld id="{A8B08A64-C047-4B1F-9BBA-C309D65656D1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defRPr/>
              </a:pPr>
              <a:t>11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>
              <a:lnSpc>
                <a:spcPct val="95000"/>
              </a:lnSpc>
              <a:defRPr/>
            </a:pPr>
            <a:fld id="{A8B08A64-C047-4B1F-9BBA-C309D65656D1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defRPr/>
              </a:pPr>
              <a:t>12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>
              <a:lnSpc>
                <a:spcPct val="95000"/>
              </a:lnSpc>
              <a:defRPr/>
            </a:pPr>
            <a:fld id="{A8B08A64-C047-4B1F-9BBA-C309D65656D1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defRPr/>
              </a:pPr>
              <a:t>13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>
              <a:lnSpc>
                <a:spcPct val="95000"/>
              </a:lnSpc>
              <a:defRPr/>
            </a:pPr>
            <a:fld id="{A8B08A64-C047-4B1F-9BBA-C309D65656D1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defRPr/>
              </a:pPr>
              <a:t>14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>
              <a:lnSpc>
                <a:spcPct val="95000"/>
              </a:lnSpc>
              <a:defRPr/>
            </a:pPr>
            <a:fld id="{A8B08A64-C047-4B1F-9BBA-C309D65656D1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defRPr/>
              </a:pPr>
              <a:t>15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>
              <a:lnSpc>
                <a:spcPct val="95000"/>
              </a:lnSpc>
              <a:defRPr/>
            </a:pPr>
            <a:fld id="{A8B08A64-C047-4B1F-9BBA-C309D65656D1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defRPr/>
              </a:pPr>
              <a:t>16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>
              <a:lnSpc>
                <a:spcPct val="95000"/>
              </a:lnSpc>
              <a:defRPr/>
            </a:pPr>
            <a:fld id="{780143D3-B403-48A7-A921-8C28E65A8FBC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defRPr/>
              </a:pPr>
              <a:t>17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>
              <a:lnSpc>
                <a:spcPct val="95000"/>
              </a:lnSpc>
              <a:defRPr/>
            </a:pPr>
            <a:fld id="{D20BBEA0-F706-46C5-AA59-222A57BF2535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defRPr/>
              </a:pPr>
              <a:t>2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>
              <a:lnSpc>
                <a:spcPct val="95000"/>
              </a:lnSpc>
              <a:defRPr/>
            </a:pPr>
            <a:fld id="{D20BBEA0-F706-46C5-AA59-222A57BF2535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defRPr/>
              </a:pPr>
              <a:t>3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>
              <a:lnSpc>
                <a:spcPct val="95000"/>
              </a:lnSpc>
              <a:defRPr/>
            </a:pPr>
            <a:fld id="{A8B08A64-C047-4B1F-9BBA-C309D65656D1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defRPr/>
              </a:pPr>
              <a:t>4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>
              <a:lnSpc>
                <a:spcPct val="95000"/>
              </a:lnSpc>
              <a:defRPr/>
            </a:pPr>
            <a:fld id="{F40C8577-1565-438A-86E7-6063CF75EEF9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defRPr/>
              </a:pPr>
              <a:t>5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>
              <a:lnSpc>
                <a:spcPct val="95000"/>
              </a:lnSpc>
              <a:defRPr/>
            </a:pPr>
            <a:fld id="{8B854B93-B6A1-4613-A05C-598B910272EE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defRPr/>
              </a:pPr>
              <a:t>6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>
              <a:lnSpc>
                <a:spcPct val="95000"/>
              </a:lnSpc>
              <a:defRPr/>
            </a:pPr>
            <a:fld id="{8B854B93-B6A1-4613-A05C-598B910272EE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defRPr/>
              </a:pPr>
              <a:t>7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>
              <a:lnSpc>
                <a:spcPct val="95000"/>
              </a:lnSpc>
              <a:defRPr/>
            </a:pPr>
            <a:fld id="{A8B08A64-C047-4B1F-9BBA-C309D65656D1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defRPr/>
              </a:pPr>
              <a:t>8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>
              <a:lnSpc>
                <a:spcPct val="95000"/>
              </a:lnSpc>
              <a:defRPr/>
            </a:pPr>
            <a:fld id="{A8B08A64-C047-4B1F-9BBA-C309D65656D1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defRPr/>
              </a:pPr>
              <a:t>9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4EFF9-5EEE-4A31-A650-76BE07A7FF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D7C8F-BAD8-49F3-BD72-5AE2433510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8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28BA2-AEE5-4E70-AE7E-C69AD2297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09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8EED0-7071-4DED-B277-8686E6EBF2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0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80424-5591-4D0F-81E6-54F2B33420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9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8E7C1-AA04-4A7B-82BA-6C467CC6A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6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8BF64-F5E0-41AB-A6E6-C12B0B345A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0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01348-CBE6-4CD4-BE71-6901C43DA8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4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CA924-CBF5-43C8-9BCC-F1972430CF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1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333DD-FFB4-4F30-95EB-4ECC337E24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7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BEE3B-6E2F-4881-B9E0-9EA2D00518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48DC0-41B7-4199-A741-6DA49FA6DB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8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BFF82BC-10A6-40A0-AEF0-4DF98D9E5C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m_smalle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r1.my/klmug/11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r1dotmy/klmugs" TargetMode="Externa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hyperlink" Target="https://github.com/r1dotmy/klmug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m_smalley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hyperlink" Target="http://facebook.com/groups/klmu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0" y="6875462"/>
            <a:ext cx="10080625" cy="648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>
              <a:defRPr/>
            </a:pPr>
            <a:r>
              <a:rPr lang="en-US" sz="1800" dirty="0" smtClean="0">
                <a:solidFill>
                  <a:srgbClr val="808080"/>
                </a:solidFill>
              </a:rPr>
              <a:t>PRESENTED BY - </a:t>
            </a:r>
            <a:r>
              <a:rPr lang="en-US" sz="1800" b="1" dirty="0" smtClean="0">
                <a:solidFill>
                  <a:srgbClr val="0066FF"/>
                </a:solidFill>
                <a:hlinkClick r:id="rId3"/>
              </a:rPr>
              <a:t>@m_smalley</a:t>
            </a:r>
            <a:endParaRPr lang="en-US" sz="1800" b="1" dirty="0" smtClean="0">
              <a:solidFill>
                <a:srgbClr val="0066FF"/>
              </a:solidFill>
            </a:endParaRPr>
          </a:p>
          <a:p>
            <a:pPr algn="ctr" eaLnBrk="1">
              <a:defRPr/>
            </a:pPr>
            <a:endParaRPr lang="en-US" sz="1800" b="1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1800" b="1" dirty="0" smtClean="0">
              <a:solidFill>
                <a:srgbClr val="808080"/>
              </a:solidFill>
            </a:endParaRPr>
          </a:p>
        </p:txBody>
      </p:sp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0" y="611485"/>
            <a:ext cx="10080625" cy="1830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>
              <a:defRPr/>
            </a:pPr>
            <a:r>
              <a:rPr lang="en-US" sz="8800" b="1" dirty="0" smtClean="0">
                <a:solidFill>
                  <a:srgbClr val="808080"/>
                </a:solidFill>
              </a:rPr>
              <a:t>JSON</a:t>
            </a:r>
          </a:p>
          <a:p>
            <a:pPr algn="ctr" eaLnBrk="1">
              <a:defRPr/>
            </a:pPr>
            <a:r>
              <a:rPr lang="en-US" sz="5200" b="1" dirty="0" smtClean="0">
                <a:solidFill>
                  <a:srgbClr val="808080"/>
                </a:solidFill>
              </a:rPr>
              <a:t>( and the argonauts )</a:t>
            </a: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46" y="3851845"/>
            <a:ext cx="10080626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>
              <a:defRPr/>
            </a:pPr>
            <a:r>
              <a:rPr lang="en-US" sz="1800" dirty="0" smtClean="0">
                <a:solidFill>
                  <a:srgbClr val="808080"/>
                </a:solidFill>
              </a:rPr>
              <a:t>INTERACTIVE 3D VERSION WITH SOURCE CODE</a:t>
            </a:r>
            <a:endParaRPr lang="en-US" sz="1800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1800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r>
              <a:rPr lang="en-US" sz="2800" b="1" dirty="0" smtClean="0">
                <a:solidFill>
                  <a:srgbClr val="0066FF"/>
                </a:solidFill>
                <a:hlinkClick r:id="rId4"/>
              </a:rPr>
              <a:t>http://r1.my/klmug/11/</a:t>
            </a:r>
            <a:endParaRPr lang="en-US" sz="2800" b="1" dirty="0" smtClean="0">
              <a:solidFill>
                <a:srgbClr val="0066FF"/>
              </a:solidFill>
            </a:endParaRPr>
          </a:p>
          <a:p>
            <a:pPr algn="ctr" eaLnBrk="1">
              <a:defRPr/>
            </a:pPr>
            <a:endParaRPr lang="en-US" sz="1800" b="1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r>
              <a:rPr lang="en-US" sz="1300" b="1" dirty="0" smtClean="0">
                <a:solidFill>
                  <a:srgbClr val="808080"/>
                </a:solidFill>
              </a:rPr>
              <a:t>Warning</a:t>
            </a:r>
            <a:r>
              <a:rPr lang="en-US" sz="1300" dirty="0" smtClean="0">
                <a:solidFill>
                  <a:srgbClr val="808080"/>
                </a:solidFill>
              </a:rPr>
              <a:t>: Some Assembly Required</a:t>
            </a:r>
            <a:endParaRPr lang="en-US" sz="1300" dirty="0" smtClean="0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1963088" y="4536503"/>
            <a:ext cx="7397704" cy="2555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[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 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“_id”: </a:t>
            </a:r>
            <a:r>
              <a:rPr lang="en-US" sz="1800" b="1" dirty="0" err="1" smtClean="0">
                <a:solidFill>
                  <a:srgbClr val="808080"/>
                </a:solidFill>
                <a:latin typeface="Courier Final Draft" pitchFamily="49" charset="0"/>
              </a:rPr>
              <a:t>ObjectId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(“50994e2e9bd64215053f7b22”),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“title”: “Hello BSON World”,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 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“published”: </a:t>
            </a:r>
            <a:r>
              <a:rPr lang="en-US" sz="1800" b="1" dirty="0" err="1" smtClean="0">
                <a:solidFill>
                  <a:srgbClr val="808080"/>
                </a:solidFill>
                <a:latin typeface="Courier Final Draft" pitchFamily="49" charset="0"/>
              </a:rPr>
              <a:t>ISODate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(“2008-02-03T00:00-00Z”),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“slug”: “hello-world”,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“content”: “&lt;p&gt;BSON has 11 data-types&lt;/p&gt;”,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“tags”: [“categories”,”test”,”</a:t>
            </a:r>
            <a:r>
              <a:rPr lang="en-US" sz="1800" b="1" dirty="0" err="1" smtClean="0">
                <a:solidFill>
                  <a:srgbClr val="808080"/>
                </a:solidFill>
                <a:latin typeface="Courier Final Draft" pitchFamily="49" charset="0"/>
              </a:rPr>
              <a:t>etc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”],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“comments”: [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  { “u”: ”Jason”, “c”: “Including JS Code! :-)” }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]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]</a:t>
            </a:r>
            <a:endParaRPr lang="en-US" sz="1800" b="1" dirty="0" smtClean="0">
              <a:solidFill>
                <a:srgbClr val="808080"/>
              </a:solidFill>
              <a:latin typeface="Courier Final Draft" pitchFamily="49" charset="0"/>
            </a:endParaRPr>
          </a:p>
        </p:txBody>
      </p:sp>
      <p:pic>
        <p:nvPicPr>
          <p:cNvPr id="5122" name="Picture 2" descr="D:\PRESENTATION_MATERIAL\JSON\bs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934" y="331983"/>
            <a:ext cx="5324666" cy="366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5596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287784" y="2699717"/>
            <a:ext cx="9649072" cy="2555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$p = $_POST;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$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m = new Mongo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();</a:t>
            </a:r>
            <a:endParaRPr lang="en-US" sz="1800" b="1" dirty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$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db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 = $m-&gt;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selectDB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('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klmug_json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');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$collection = new 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MongoCollection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($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db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, 'posts');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$collection-&gt;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ensureIndex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(array('slug'=&gt;1), array('unique'=&gt;true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));</a:t>
            </a:r>
          </a:p>
          <a:p>
            <a:pPr eaLnBrk="1">
              <a:defRPr/>
            </a:pPr>
            <a:endParaRPr lang="en-US" sz="1800" b="1" dirty="0" smtClean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if(</a:t>
            </a:r>
            <a:r>
              <a:rPr lang="en-US" sz="1800" b="1" dirty="0" err="1" smtClean="0">
                <a:solidFill>
                  <a:srgbClr val="808080"/>
                </a:solidFill>
                <a:latin typeface="Courier Final Draft" pitchFamily="49" charset="0"/>
              </a:rPr>
              <a:t>isset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($p[‘s’])){ $slug = $p[‘s’]; }else{ $slug = ‘hello-world’; }</a:t>
            </a:r>
            <a:endParaRPr lang="en-US" sz="1800" b="1" dirty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endParaRPr lang="en-US" sz="1800" b="1" dirty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$post = array(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  "title" 		=&gt; "Hello World",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  "published" 	=&gt; new MongoDate(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strtotime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("today")),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  "slug" 		=&gt; 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$slug,</a:t>
            </a:r>
            <a:endParaRPr lang="en-US" sz="1800" b="1" dirty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  "content" 	=&gt; "&lt;p&gt;Hello 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&lt;a </a:t>
            </a:r>
            <a:r>
              <a:rPr lang="en-US" sz="1800" b="1" dirty="0" err="1" smtClean="0">
                <a:solidFill>
                  <a:srgbClr val="808080"/>
                </a:solidFill>
                <a:latin typeface="Courier Final Draft" pitchFamily="49" charset="0"/>
              </a:rPr>
              <a:t>href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=‘#’&gt;JSON&lt;/a&gt; World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&lt;/p&gt;",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  "tags" 		=&gt; array("categories","test","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etc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")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);</a:t>
            </a:r>
          </a:p>
          <a:p>
            <a:pPr eaLnBrk="1">
              <a:defRPr/>
            </a:pPr>
            <a:endParaRPr lang="en-US" sz="1800" b="1" dirty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$success = $collection-&gt;insert($post); // insert stores as array</a:t>
            </a:r>
          </a:p>
          <a:p>
            <a:pPr eaLnBrk="1">
              <a:defRPr/>
            </a:pPr>
            <a:endParaRPr lang="en-US" sz="1800" b="1" dirty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if($success){</a:t>
            </a:r>
          </a:p>
          <a:p>
            <a:pPr eaLnBrk="1">
              <a:defRPr/>
            </a:pPr>
            <a:endParaRPr lang="en-US" sz="1800" b="1" dirty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$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results = $collection-&gt;</a:t>
            </a:r>
            <a:r>
              <a:rPr lang="en-US" sz="1800" b="1" dirty="0" err="1" smtClean="0">
                <a:solidFill>
                  <a:srgbClr val="808080"/>
                </a:solidFill>
                <a:latin typeface="Courier Final Draft" pitchFamily="49" charset="0"/>
              </a:rPr>
              <a:t>findOne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(array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("slug"=&gt;'hello-world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')); 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 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// Please note </a:t>
            </a:r>
            <a:r>
              <a:rPr lang="en-US" sz="1800" b="1" dirty="0" err="1" smtClean="0">
                <a:solidFill>
                  <a:srgbClr val="808080"/>
                </a:solidFill>
                <a:latin typeface="Courier Final Draft" pitchFamily="49" charset="0"/>
              </a:rPr>
              <a:t>findOne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returns array so no need to cycle</a:t>
            </a:r>
            <a:endParaRPr lang="en-US" sz="1800" b="1" dirty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 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if(</a:t>
            </a:r>
            <a:r>
              <a:rPr lang="en-US" sz="1800" b="1" dirty="0" err="1" smtClean="0">
                <a:solidFill>
                  <a:srgbClr val="808080"/>
                </a:solidFill>
                <a:latin typeface="Courier Final Draft" pitchFamily="49" charset="0"/>
              </a:rPr>
              <a:t>isset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($_POST[‘slug’])) 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echo 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json_encode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($results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);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 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else </a:t>
            </a:r>
            <a:r>
              <a:rPr lang="en-US" sz="1800" b="1" dirty="0" err="1" smtClean="0">
                <a:solidFill>
                  <a:srgbClr val="808080"/>
                </a:solidFill>
                <a:latin typeface="Courier Final Draft" pitchFamily="49" charset="0"/>
              </a:rPr>
              <a:t>var_dump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($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results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);</a:t>
            </a:r>
          </a:p>
          <a:p>
            <a:pPr eaLnBrk="1">
              <a:defRPr/>
            </a:pPr>
            <a:endParaRPr lang="en-US" sz="1800" b="1" dirty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}</a:t>
            </a:r>
            <a:endParaRPr lang="en-US" sz="1800" b="1" dirty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	</a:t>
            </a:r>
          </a:p>
        </p:txBody>
      </p:sp>
      <p:pic>
        <p:nvPicPr>
          <p:cNvPr id="5" name="Picture 4" descr="D:\PRESENTATION_MATERIAL\LOGOS\banner_mongo-db-huge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336" y="147717"/>
            <a:ext cx="2497847" cy="80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064648" y="514552"/>
            <a:ext cx="1680909" cy="384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PHP &amp; jQuery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20418724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287784" y="2808311"/>
            <a:ext cx="9649072" cy="2555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>
              <a:defRPr/>
            </a:pPr>
            <a:r>
              <a:rPr lang="en-US" sz="1800" b="1" u="sng" dirty="0" smtClean="0"/>
              <a:t>VAR DUMPED RESULTS</a:t>
            </a:r>
          </a:p>
          <a:p>
            <a:pPr eaLnBrk="1">
              <a:defRPr/>
            </a:pPr>
            <a:endParaRPr lang="en-MY" sz="1800" b="1" u="sng" dirty="0" smtClean="0"/>
          </a:p>
          <a:p>
            <a:pPr eaLnBrk="1">
              <a:defRPr/>
            </a:pPr>
            <a:r>
              <a:rPr lang="en-MY" sz="1800" b="1" dirty="0" smtClean="0"/>
              <a:t>array</a:t>
            </a:r>
            <a:r>
              <a:rPr lang="en-MY" sz="1800" dirty="0" smtClean="0"/>
              <a:t> </a:t>
            </a:r>
          </a:p>
          <a:p>
            <a:pPr eaLnBrk="1">
              <a:defRPr/>
            </a:pPr>
            <a:r>
              <a:rPr lang="en-MY" sz="1800" dirty="0" smtClean="0"/>
              <a:t>    '_</a:t>
            </a:r>
            <a:r>
              <a:rPr lang="en-MY" sz="1800" dirty="0"/>
              <a:t>id' =&gt; </a:t>
            </a:r>
            <a:endParaRPr lang="en-MY" sz="1800" dirty="0" smtClean="0"/>
          </a:p>
          <a:p>
            <a:pPr eaLnBrk="1">
              <a:defRPr/>
            </a:pPr>
            <a:r>
              <a:rPr lang="en-MY" sz="1800" b="1" dirty="0" smtClean="0"/>
              <a:t>        object</a:t>
            </a:r>
            <a:r>
              <a:rPr lang="en-MY" sz="1800" dirty="0" smtClean="0"/>
              <a:t>(</a:t>
            </a:r>
            <a:r>
              <a:rPr lang="en-MY" sz="1800" i="1" dirty="0" err="1" smtClean="0"/>
              <a:t>MongoId</a:t>
            </a:r>
            <a:r>
              <a:rPr lang="en-MY" sz="1800" dirty="0"/>
              <a:t>)[</a:t>
            </a:r>
            <a:r>
              <a:rPr lang="en-MY" sz="1800" i="1" dirty="0"/>
              <a:t>8</a:t>
            </a:r>
            <a:r>
              <a:rPr lang="en-MY" sz="1800" dirty="0"/>
              <a:t>] </a:t>
            </a:r>
            <a:endParaRPr lang="en-MY" sz="1800" dirty="0" smtClean="0"/>
          </a:p>
          <a:p>
            <a:pPr eaLnBrk="1">
              <a:defRPr/>
            </a:pPr>
            <a:r>
              <a:rPr lang="en-MY" sz="1800" i="1" dirty="0" smtClean="0"/>
              <a:t>            public</a:t>
            </a:r>
            <a:r>
              <a:rPr lang="en-MY" sz="1800" dirty="0" smtClean="0"/>
              <a:t> </a:t>
            </a:r>
            <a:r>
              <a:rPr lang="en-MY" sz="1800" dirty="0"/>
              <a:t>'$id' =&gt; string '5099abd60a43b53015000064' </a:t>
            </a:r>
            <a:r>
              <a:rPr lang="en-MY" sz="1800" i="1" dirty="0"/>
              <a:t>(length=24)</a:t>
            </a:r>
            <a:r>
              <a:rPr lang="en-MY" sz="1800" dirty="0"/>
              <a:t> </a:t>
            </a:r>
            <a:endParaRPr lang="en-MY" sz="1800" dirty="0" smtClean="0"/>
          </a:p>
          <a:p>
            <a:pPr eaLnBrk="1">
              <a:defRPr/>
            </a:pPr>
            <a:r>
              <a:rPr lang="en-MY" sz="1800" dirty="0" smtClean="0"/>
              <a:t>                'title</a:t>
            </a:r>
            <a:r>
              <a:rPr lang="en-MY" sz="1800" dirty="0"/>
              <a:t>' =&gt; string 'Hello World' </a:t>
            </a:r>
            <a:r>
              <a:rPr lang="en-MY" sz="1800" i="1" dirty="0"/>
              <a:t>(length=11)</a:t>
            </a:r>
            <a:r>
              <a:rPr lang="en-MY" sz="1800" dirty="0"/>
              <a:t> </a:t>
            </a:r>
            <a:endParaRPr lang="en-MY" sz="1800" dirty="0" smtClean="0"/>
          </a:p>
          <a:p>
            <a:pPr eaLnBrk="1">
              <a:defRPr/>
            </a:pPr>
            <a:r>
              <a:rPr lang="en-MY" sz="1800" dirty="0" smtClean="0"/>
              <a:t>    'published</a:t>
            </a:r>
            <a:r>
              <a:rPr lang="en-MY" sz="1800" dirty="0"/>
              <a:t>' =&gt; </a:t>
            </a:r>
            <a:endParaRPr lang="en-MY" sz="1800" dirty="0" smtClean="0"/>
          </a:p>
          <a:p>
            <a:pPr eaLnBrk="1">
              <a:defRPr/>
            </a:pPr>
            <a:r>
              <a:rPr lang="en-MY" sz="1800" b="1" dirty="0" smtClean="0"/>
              <a:t>        object</a:t>
            </a:r>
            <a:r>
              <a:rPr lang="en-MY" sz="1800" dirty="0" smtClean="0"/>
              <a:t>(</a:t>
            </a:r>
            <a:r>
              <a:rPr lang="en-MY" sz="1800" i="1" dirty="0" smtClean="0"/>
              <a:t>MongoDate</a:t>
            </a:r>
            <a:r>
              <a:rPr lang="en-MY" sz="1800" dirty="0"/>
              <a:t>)[</a:t>
            </a:r>
            <a:r>
              <a:rPr lang="en-MY" sz="1800" i="1" dirty="0"/>
              <a:t>9</a:t>
            </a:r>
            <a:r>
              <a:rPr lang="en-MY" sz="1800" dirty="0"/>
              <a:t>] </a:t>
            </a:r>
            <a:endParaRPr lang="en-MY" sz="1800" dirty="0" smtClean="0"/>
          </a:p>
          <a:p>
            <a:pPr eaLnBrk="1">
              <a:defRPr/>
            </a:pPr>
            <a:r>
              <a:rPr lang="en-MY" sz="1800" i="1" dirty="0" smtClean="0"/>
              <a:t>            public</a:t>
            </a:r>
            <a:r>
              <a:rPr lang="en-MY" sz="1800" dirty="0" smtClean="0"/>
              <a:t> </a:t>
            </a:r>
            <a:r>
              <a:rPr lang="en-MY" sz="1800" dirty="0"/>
              <a:t>'sec' =&gt; </a:t>
            </a:r>
            <a:r>
              <a:rPr lang="en-MY" sz="1800" dirty="0" err="1"/>
              <a:t>int</a:t>
            </a:r>
            <a:r>
              <a:rPr lang="en-MY" sz="1800" dirty="0"/>
              <a:t> 1352246400 </a:t>
            </a:r>
            <a:endParaRPr lang="en-MY" sz="1800" dirty="0" smtClean="0"/>
          </a:p>
          <a:p>
            <a:pPr eaLnBrk="1">
              <a:defRPr/>
            </a:pPr>
            <a:r>
              <a:rPr lang="en-MY" sz="1800" i="1" dirty="0"/>
              <a:t>	</a:t>
            </a:r>
            <a:r>
              <a:rPr lang="en-MY" sz="1800" i="1" dirty="0" smtClean="0"/>
              <a:t>public</a:t>
            </a:r>
            <a:r>
              <a:rPr lang="en-MY" sz="1800" dirty="0" smtClean="0"/>
              <a:t> </a:t>
            </a:r>
            <a:r>
              <a:rPr lang="en-MY" sz="1800" dirty="0"/>
              <a:t>'</a:t>
            </a:r>
            <a:r>
              <a:rPr lang="en-MY" sz="1800" dirty="0" err="1"/>
              <a:t>usec</a:t>
            </a:r>
            <a:r>
              <a:rPr lang="en-MY" sz="1800" dirty="0"/>
              <a:t>' =&gt; </a:t>
            </a:r>
            <a:r>
              <a:rPr lang="en-MY" sz="1800" dirty="0" err="1"/>
              <a:t>int</a:t>
            </a:r>
            <a:r>
              <a:rPr lang="en-MY" sz="1800" dirty="0"/>
              <a:t> 0 </a:t>
            </a:r>
            <a:endParaRPr lang="en-MY" sz="1800" dirty="0" smtClean="0"/>
          </a:p>
          <a:p>
            <a:pPr eaLnBrk="1">
              <a:defRPr/>
            </a:pPr>
            <a:r>
              <a:rPr lang="en-MY" sz="1800" dirty="0" smtClean="0"/>
              <a:t>    'slug</a:t>
            </a:r>
            <a:r>
              <a:rPr lang="en-MY" sz="1800" dirty="0"/>
              <a:t>' =&gt; string 'hello-world' </a:t>
            </a:r>
            <a:r>
              <a:rPr lang="en-MY" sz="1800" i="1" dirty="0"/>
              <a:t>(length=11)</a:t>
            </a:r>
            <a:r>
              <a:rPr lang="en-MY" sz="1800" dirty="0"/>
              <a:t> </a:t>
            </a:r>
            <a:endParaRPr lang="en-MY" sz="1800" dirty="0" smtClean="0"/>
          </a:p>
          <a:p>
            <a:pPr eaLnBrk="1">
              <a:defRPr/>
            </a:pPr>
            <a:r>
              <a:rPr lang="en-MY" sz="1800" dirty="0" smtClean="0"/>
              <a:t>    'content</a:t>
            </a:r>
            <a:r>
              <a:rPr lang="en-MY" sz="1800" dirty="0"/>
              <a:t>' =&gt; string '&lt;p&gt;Hello </a:t>
            </a:r>
            <a:r>
              <a:rPr lang="en-MY" sz="1800" dirty="0" smtClean="0"/>
              <a:t>&lt;a </a:t>
            </a:r>
            <a:r>
              <a:rPr lang="en-MY" sz="1800" dirty="0" err="1" smtClean="0"/>
              <a:t>href</a:t>
            </a:r>
            <a:r>
              <a:rPr lang="en-MY" sz="1800" dirty="0" smtClean="0"/>
              <a:t>=“#”&gt;JSON&lt;/a&gt; World</a:t>
            </a:r>
            <a:r>
              <a:rPr lang="en-MY" sz="1800" dirty="0"/>
              <a:t>&lt;/p&gt;' </a:t>
            </a:r>
            <a:r>
              <a:rPr lang="en-MY" sz="1800" i="1" dirty="0"/>
              <a:t>(</a:t>
            </a:r>
            <a:r>
              <a:rPr lang="en-MY" sz="1800" i="1" dirty="0" smtClean="0"/>
              <a:t>length=39)</a:t>
            </a:r>
            <a:r>
              <a:rPr lang="en-MY" sz="1800" dirty="0" smtClean="0"/>
              <a:t> </a:t>
            </a:r>
          </a:p>
          <a:p>
            <a:pPr eaLnBrk="1">
              <a:defRPr/>
            </a:pPr>
            <a:r>
              <a:rPr lang="en-MY" sz="1800" dirty="0" smtClean="0"/>
              <a:t>    'tags</a:t>
            </a:r>
            <a:r>
              <a:rPr lang="en-MY" sz="1800" dirty="0"/>
              <a:t>' =&gt; </a:t>
            </a:r>
            <a:endParaRPr lang="en-MY" sz="1800" dirty="0" smtClean="0"/>
          </a:p>
          <a:p>
            <a:pPr eaLnBrk="1">
              <a:defRPr/>
            </a:pPr>
            <a:r>
              <a:rPr lang="en-MY" sz="1800" b="1" dirty="0" smtClean="0"/>
              <a:t>        array</a:t>
            </a:r>
            <a:r>
              <a:rPr lang="en-MY" sz="1800" dirty="0" smtClean="0"/>
              <a:t> </a:t>
            </a:r>
          </a:p>
          <a:p>
            <a:pPr eaLnBrk="1">
              <a:defRPr/>
            </a:pPr>
            <a:r>
              <a:rPr lang="en-MY" sz="1800" dirty="0" smtClean="0"/>
              <a:t>            0 </a:t>
            </a:r>
            <a:r>
              <a:rPr lang="en-MY" sz="1800" dirty="0"/>
              <a:t>=&gt; string 'categories' </a:t>
            </a:r>
            <a:r>
              <a:rPr lang="en-MY" sz="1800" i="1" dirty="0"/>
              <a:t>(length=10)</a:t>
            </a:r>
            <a:r>
              <a:rPr lang="en-MY" sz="1800" dirty="0"/>
              <a:t> </a:t>
            </a:r>
            <a:endParaRPr lang="en-MY" sz="1800" dirty="0" smtClean="0"/>
          </a:p>
          <a:p>
            <a:pPr eaLnBrk="1">
              <a:defRPr/>
            </a:pPr>
            <a:r>
              <a:rPr lang="en-MY" sz="1800" dirty="0" smtClean="0"/>
              <a:t>            1 </a:t>
            </a:r>
            <a:r>
              <a:rPr lang="en-MY" sz="1800" dirty="0"/>
              <a:t>=&gt; string 'test' </a:t>
            </a:r>
            <a:r>
              <a:rPr lang="en-MY" sz="1800" i="1" dirty="0"/>
              <a:t>(length=4)</a:t>
            </a:r>
            <a:r>
              <a:rPr lang="en-MY" sz="1800" dirty="0"/>
              <a:t> </a:t>
            </a:r>
            <a:endParaRPr lang="en-MY" sz="1800" dirty="0" smtClean="0"/>
          </a:p>
          <a:p>
            <a:pPr eaLnBrk="1">
              <a:defRPr/>
            </a:pPr>
            <a:r>
              <a:rPr lang="en-MY" sz="1800" dirty="0"/>
              <a:t>	</a:t>
            </a:r>
            <a:r>
              <a:rPr lang="en-MY" sz="1800" dirty="0" smtClean="0"/>
              <a:t> 2 </a:t>
            </a:r>
            <a:r>
              <a:rPr lang="en-MY" sz="1800" dirty="0"/>
              <a:t>=&gt; string '</a:t>
            </a:r>
            <a:r>
              <a:rPr lang="en-MY" sz="1800" dirty="0" err="1"/>
              <a:t>etc</a:t>
            </a:r>
            <a:r>
              <a:rPr lang="en-MY" sz="1800" dirty="0"/>
              <a:t>' </a:t>
            </a:r>
            <a:r>
              <a:rPr lang="en-MY" sz="1800" i="1" dirty="0"/>
              <a:t>(length=3</a:t>
            </a:r>
            <a:r>
              <a:rPr lang="en-MY" sz="1800" i="1" dirty="0" smtClean="0"/>
              <a:t>)</a:t>
            </a:r>
          </a:p>
          <a:p>
            <a:pPr eaLnBrk="1">
              <a:defRPr/>
            </a:pPr>
            <a:endParaRPr lang="en-US" sz="1800" i="1" dirty="0"/>
          </a:p>
          <a:p>
            <a:pPr eaLnBrk="1">
              <a:defRPr/>
            </a:pPr>
            <a:endParaRPr lang="en-MY" sz="1800" i="1" dirty="0" smtClean="0"/>
          </a:p>
          <a:p>
            <a:pPr eaLnBrk="1">
              <a:defRPr/>
            </a:pPr>
            <a:endParaRPr lang="en-MY" sz="1800" b="1" i="1" dirty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r>
              <a:rPr lang="en-US" sz="1800" b="1" u="sng" dirty="0" smtClean="0"/>
              <a:t>JSON RESULTS</a:t>
            </a:r>
            <a:r>
              <a:rPr lang="en-US" sz="1800" u="sng" dirty="0" smtClean="0"/>
              <a:t> (as string)</a:t>
            </a:r>
            <a:endParaRPr lang="en-US" sz="1800" u="sng" dirty="0"/>
          </a:p>
          <a:p>
            <a:pPr eaLnBrk="1">
              <a:defRPr/>
            </a:pPr>
            <a:endParaRPr lang="en-MY" sz="1800" b="1" u="sng" dirty="0"/>
          </a:p>
          <a:p>
            <a:r>
              <a:rPr lang="en-MY" sz="1800" dirty="0"/>
              <a:t>{"_id":{"$id":"5099abd60a43b53015000064"},"</a:t>
            </a:r>
            <a:r>
              <a:rPr lang="en-MY" sz="1800" dirty="0" err="1"/>
              <a:t>title":"Hello</a:t>
            </a:r>
            <a:r>
              <a:rPr lang="en-MY" sz="1800" dirty="0"/>
              <a:t> </a:t>
            </a:r>
            <a:r>
              <a:rPr lang="en-MY" sz="1800" dirty="0" err="1"/>
              <a:t>World","published</a:t>
            </a:r>
            <a:r>
              <a:rPr lang="en-MY" sz="1800" dirty="0"/>
              <a:t>":{"sec":1352246400,"usec":0},"</a:t>
            </a:r>
            <a:r>
              <a:rPr lang="en-MY" sz="1800" dirty="0" err="1"/>
              <a:t>slug":"hello-world","content</a:t>
            </a:r>
            <a:r>
              <a:rPr lang="en-MY" sz="1800" dirty="0" smtClean="0"/>
              <a:t>":“&lt;p&gt;Hello </a:t>
            </a:r>
            <a:r>
              <a:rPr lang="en-MY" sz="1800" dirty="0"/>
              <a:t>World</a:t>
            </a:r>
            <a:r>
              <a:rPr lang="en-MY" sz="1800" dirty="0" smtClean="0"/>
              <a:t>&lt;/</a:t>
            </a:r>
            <a:r>
              <a:rPr lang="en-MY" sz="1800" dirty="0"/>
              <a:t>p&gt;","tags":["categories","test","</a:t>
            </a:r>
            <a:r>
              <a:rPr lang="en-MY" sz="1800" dirty="0" err="1"/>
              <a:t>etc</a:t>
            </a:r>
            <a:r>
              <a:rPr lang="en-MY" sz="1800" dirty="0"/>
              <a:t>"]}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	</a:t>
            </a:r>
            <a:endParaRPr lang="en-US" sz="1800" b="1" dirty="0" smtClean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endParaRPr lang="en-US" sz="1800" b="1" dirty="0">
              <a:solidFill>
                <a:srgbClr val="808080"/>
              </a:solidFill>
              <a:latin typeface="Courier Final Draft" pitchFamily="49" charset="0"/>
            </a:endParaRPr>
          </a:p>
        </p:txBody>
      </p:sp>
      <p:pic>
        <p:nvPicPr>
          <p:cNvPr id="4" name="Picture 3" descr="D:\PRESENTATION_MATERIAL\LOGOS\banner_mongo-db-huge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336" y="147717"/>
            <a:ext cx="2497847" cy="80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064648" y="514552"/>
            <a:ext cx="1680909" cy="384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PHP &amp; jQuery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20892933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287784" y="3024335"/>
            <a:ext cx="9649072" cy="2555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&lt;script&gt;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$(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document).ready(function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(){</a:t>
            </a:r>
          </a:p>
          <a:p>
            <a:pPr eaLnBrk="1">
              <a:defRPr/>
            </a:pPr>
            <a:endParaRPr lang="en-US" sz="1800" b="1" dirty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  $.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ajax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({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    url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: '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index.php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',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    </a:t>
            </a:r>
            <a:r>
              <a:rPr lang="en-US" sz="1800" b="1" dirty="0" err="1" smtClean="0">
                <a:solidFill>
                  <a:srgbClr val="808080"/>
                </a:solidFill>
                <a:latin typeface="Courier Final Draft" pitchFamily="49" charset="0"/>
              </a:rPr>
              <a:t>dataType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: 'JSON',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    type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: 'POST',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    data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: {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      s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: 'hello-world'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    },</a:t>
            </a:r>
            <a:endParaRPr lang="en-US" sz="1800" b="1" dirty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    success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: function(results){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      </a:t>
            </a:r>
            <a:r>
              <a:rPr lang="en-US" sz="1800" b="1" dirty="0" err="1" smtClean="0">
                <a:solidFill>
                  <a:srgbClr val="808080"/>
                </a:solidFill>
                <a:latin typeface="Courier Final Draft" pitchFamily="49" charset="0"/>
              </a:rPr>
              <a:t>var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source		= $("#handlebar-content").html();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      </a:t>
            </a:r>
            <a:r>
              <a:rPr lang="en-US" sz="1800" b="1" dirty="0" err="1" smtClean="0">
                <a:solidFill>
                  <a:srgbClr val="808080"/>
                </a:solidFill>
                <a:latin typeface="Courier Final Draft" pitchFamily="49" charset="0"/>
              </a:rPr>
              <a:t>var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template	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	= 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Handlebars.compile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(source);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      </a:t>
            </a:r>
            <a:r>
              <a:rPr lang="en-US" sz="1800" b="1" dirty="0" err="1" smtClean="0">
                <a:solidFill>
                  <a:srgbClr val="808080"/>
                </a:solidFill>
                <a:latin typeface="Courier Final Draft" pitchFamily="49" charset="0"/>
              </a:rPr>
              <a:t>var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html		= template(results);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 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     $('#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handlebar-content').html(html);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      $('#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handlebar-content').find('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p.temp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 span').remove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();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		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 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   }</a:t>
            </a:r>
            <a:endParaRPr lang="en-US" sz="1800" b="1" dirty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  });</a:t>
            </a:r>
          </a:p>
          <a:p>
            <a:pPr eaLnBrk="1">
              <a:defRPr/>
            </a:pPr>
            <a:endParaRPr lang="en-US" sz="1800" b="1" dirty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});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	</a:t>
            </a:r>
            <a:endParaRPr lang="en-US" sz="1800" b="1" dirty="0" smtClean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&lt;/script&gt;</a:t>
            </a:r>
          </a:p>
          <a:p>
            <a:pPr eaLnBrk="1">
              <a:defRPr/>
            </a:pPr>
            <a:endParaRPr lang="en-US" sz="1800" b="1" dirty="0" smtClean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endParaRPr lang="en-US" sz="1800" b="1" dirty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&lt;div id="handlebar-content"&gt;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&lt;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h1&gt;{{title}}&lt;/h1&gt;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{{{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content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}}}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&lt;/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div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&gt;</a:t>
            </a:r>
          </a:p>
          <a:p>
            <a:pPr eaLnBrk="1">
              <a:defRPr/>
            </a:pPr>
            <a:endParaRPr lang="en-US" sz="1800" b="1" dirty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endParaRPr lang="en-US" sz="1800" b="1" dirty="0" smtClean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endParaRPr lang="en-US" sz="1800" b="1" dirty="0" smtClean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endParaRPr lang="en-US" sz="1800" b="1" dirty="0">
              <a:solidFill>
                <a:srgbClr val="808080"/>
              </a:solidFill>
              <a:latin typeface="Courier Final Draft" pitchFamily="49" charset="0"/>
            </a:endParaRPr>
          </a:p>
        </p:txBody>
      </p:sp>
      <p:pic>
        <p:nvPicPr>
          <p:cNvPr id="5" name="Picture 4" descr="D:\PRESENTATION_MATERIAL\LOGOS\banner_mongo-db-huge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336" y="147717"/>
            <a:ext cx="2497847" cy="80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064648" y="514552"/>
            <a:ext cx="1680909" cy="384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PHP &amp; jQuery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25632219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:\PRESENTATION_MATERIAL\LOGOS\banner_mongo-db-huge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336" y="147717"/>
            <a:ext cx="2497847" cy="80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064648" y="514552"/>
            <a:ext cx="1680909" cy="384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PHP &amp; jQuery</a:t>
            </a:r>
            <a:endParaRPr lang="en-MY" b="1" dirty="0"/>
          </a:p>
        </p:txBody>
      </p:sp>
      <p:pic>
        <p:nvPicPr>
          <p:cNvPr id="6146" name="Picture 2" descr="D:\PRESENTATION_MATERIAL\JSON\exampl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168" y="1294531"/>
            <a:ext cx="5924550" cy="558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9792" y="1403573"/>
            <a:ext cx="3024336" cy="3384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source code / example is also available on GitHub:</a:t>
            </a:r>
          </a:p>
          <a:p>
            <a:endParaRPr lang="en-US" dirty="0"/>
          </a:p>
          <a:p>
            <a:r>
              <a:rPr lang="en-MY" sz="1400" dirty="0">
                <a:hlinkClick r:id="rId5"/>
              </a:rPr>
              <a:t>https://</a:t>
            </a:r>
            <a:r>
              <a:rPr lang="en-MY" sz="1400" dirty="0" smtClean="0">
                <a:hlinkClick r:id="rId5"/>
              </a:rPr>
              <a:t>github.com/r1dotmy/klmugs</a:t>
            </a:r>
            <a:endParaRPr lang="en-MY" sz="1400" dirty="0" smtClean="0"/>
          </a:p>
          <a:p>
            <a:endParaRPr lang="en-US" dirty="0" smtClean="0"/>
          </a:p>
          <a:p>
            <a:r>
              <a:rPr lang="en-US" dirty="0" smtClean="0"/>
              <a:t>It uses CDNJS to serve jQuery and Handlebars.js</a:t>
            </a:r>
          </a:p>
          <a:p>
            <a:endParaRPr lang="en-US" dirty="0"/>
          </a:p>
          <a:p>
            <a:r>
              <a:rPr lang="en-US" dirty="0" smtClean="0"/>
              <a:t>If a POST request comes in, it echoes logic as JSON</a:t>
            </a:r>
          </a:p>
          <a:p>
            <a:endParaRPr lang="en-US" dirty="0"/>
          </a:p>
          <a:p>
            <a:r>
              <a:rPr lang="en-US" dirty="0" smtClean="0"/>
              <a:t>jQuery fetches content via AJAX and updates DOM</a:t>
            </a:r>
            <a:endParaRPr lang="en-MY" dirty="0"/>
          </a:p>
        </p:txBody>
      </p:sp>
      <p:sp>
        <p:nvSpPr>
          <p:cNvPr id="3" name="Bent Arrow 2"/>
          <p:cNvSpPr/>
          <p:nvPr/>
        </p:nvSpPr>
        <p:spPr bwMode="auto">
          <a:xfrm rot="10800000" flipH="1">
            <a:off x="1511920" y="4931965"/>
            <a:ext cx="1224136" cy="1728192"/>
          </a:xfrm>
          <a:prstGeom prst="bentArrow">
            <a:avLst>
              <a:gd name="adj1" fmla="val 25000"/>
              <a:gd name="adj2" fmla="val 24222"/>
              <a:gd name="adj3" fmla="val 25000"/>
              <a:gd name="adj4" fmla="val 4375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MY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8870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287784" y="3168351"/>
            <a:ext cx="9649072" cy="2555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&lt;html </a:t>
            </a:r>
            <a:r>
              <a:rPr lang="en-US" sz="1800" b="1" dirty="0" err="1" smtClean="0">
                <a:solidFill>
                  <a:srgbClr val="808080"/>
                </a:solidFill>
                <a:latin typeface="Courier Final Draft" pitchFamily="49" charset="0"/>
              </a:rPr>
              <a:t>ng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-app&gt;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&lt;head&gt;&lt;script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&gt;</a:t>
            </a:r>
          </a:p>
          <a:p>
            <a:pPr eaLnBrk="1">
              <a:defRPr/>
            </a:pPr>
            <a:endParaRPr lang="en-US" sz="1800" b="1" dirty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    function 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AngularBlog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($scope) {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		$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scope.posts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 = [];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		&lt;?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php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 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foreach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($results as $result){ ?&gt;</a:t>
            </a:r>
          </a:p>
          <a:p>
            <a:pPr eaLnBrk="1">
              <a:defRPr/>
            </a:pPr>
            <a:endParaRPr lang="en-US" sz="1800" b="1" dirty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			$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scope.posts.push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({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				title: "&lt;?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php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 echo $result['title']; ?&gt;",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				content: "&lt;?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php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 echo $result['content']; ?&gt;"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			});</a:t>
            </a:r>
          </a:p>
          <a:p>
            <a:pPr eaLnBrk="1">
              <a:defRPr/>
            </a:pPr>
            <a:endParaRPr lang="en-US" sz="1800" b="1" dirty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		&lt;?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php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 } ?&gt;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    };</a:t>
            </a:r>
          </a:p>
          <a:p>
            <a:pPr eaLnBrk="1">
              <a:defRPr/>
            </a:pPr>
            <a:endParaRPr lang="en-US" sz="1800" b="1" dirty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&lt;/script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&gt;&lt;/head&gt;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&lt;body&gt;</a:t>
            </a:r>
          </a:p>
          <a:p>
            <a:pPr eaLnBrk="1">
              <a:defRPr/>
            </a:pPr>
            <a:endParaRPr lang="en-US" sz="1800" b="1" dirty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	&lt;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div 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ng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-controller="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AngularBlog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"&gt;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		&lt;div class="entry" 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ng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-repeat="post in posts"&gt;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			&lt;h1&gt;{{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post.title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}}&lt;/h1&gt;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			&lt;div 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ng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-bind-html-unsafe="</a:t>
            </a:r>
            <a:r>
              <a:rPr lang="en-US" sz="1800" b="1" dirty="0" err="1">
                <a:solidFill>
                  <a:srgbClr val="808080"/>
                </a:solidFill>
                <a:latin typeface="Courier Final Draft" pitchFamily="49" charset="0"/>
              </a:rPr>
              <a:t>post.content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"&gt;&lt;/div&gt;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		&lt;/div&gt;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	&lt;/div&gt;</a:t>
            </a:r>
          </a:p>
          <a:p>
            <a:pPr eaLnBrk="1">
              <a:defRPr/>
            </a:pPr>
            <a:endParaRPr lang="en-US" sz="1800" b="1" dirty="0" smtClean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&lt;/body&gt;</a:t>
            </a:r>
          </a:p>
          <a:p>
            <a:pPr eaLnBrk="1">
              <a:defRPr/>
            </a:pPr>
            <a:endParaRPr lang="en-US" sz="1800" b="1" dirty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endParaRPr lang="en-US" sz="1800" b="1" dirty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endParaRPr lang="en-US" sz="1800" b="1" dirty="0" smtClean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endParaRPr lang="en-US" sz="1800" b="1" dirty="0" smtClean="0">
              <a:solidFill>
                <a:srgbClr val="808080"/>
              </a:solidFill>
              <a:latin typeface="Courier Final Draft" pitchFamily="49" charset="0"/>
            </a:endParaRPr>
          </a:p>
          <a:p>
            <a:pPr eaLnBrk="1">
              <a:defRPr/>
            </a:pPr>
            <a:endParaRPr lang="en-US" sz="1800" b="1" dirty="0">
              <a:solidFill>
                <a:srgbClr val="808080"/>
              </a:solidFill>
              <a:latin typeface="Courier Final Draft" pitchFamily="49" charset="0"/>
            </a:endParaRPr>
          </a:p>
        </p:txBody>
      </p:sp>
      <p:pic>
        <p:nvPicPr>
          <p:cNvPr id="5" name="Picture 4" descr="D:\PRESENTATION_MATERIAL\LOGOS\banner_mongo-db-huge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288" y="147717"/>
            <a:ext cx="2497847" cy="80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32600" y="514552"/>
            <a:ext cx="209551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PHP &amp; </a:t>
            </a:r>
            <a:r>
              <a:rPr lang="en-US" b="1" dirty="0" err="1" smtClean="0"/>
              <a:t>AngularJS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19346351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:\PRESENTATION_MATERIAL\LOGOS\banner_mongo-db-huge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336" y="147717"/>
            <a:ext cx="2497847" cy="80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064648" y="514552"/>
            <a:ext cx="1680909" cy="384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PHP &amp; jQuery</a:t>
            </a:r>
            <a:endParaRPr lang="en-MY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59792" y="395461"/>
            <a:ext cx="3024336" cy="2353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source code / example is also available on GitHub:</a:t>
            </a:r>
          </a:p>
          <a:p>
            <a:endParaRPr lang="en-US" dirty="0"/>
          </a:p>
          <a:p>
            <a:r>
              <a:rPr lang="en-MY" sz="1400" dirty="0">
                <a:hlinkClick r:id="rId4"/>
              </a:rPr>
              <a:t>https://</a:t>
            </a:r>
            <a:r>
              <a:rPr lang="en-MY" sz="1400" dirty="0" smtClean="0">
                <a:hlinkClick r:id="rId4"/>
              </a:rPr>
              <a:t>github.com/r1dotmy/klmugs</a:t>
            </a:r>
            <a:endParaRPr lang="en-MY" sz="1400" dirty="0" smtClean="0"/>
          </a:p>
          <a:p>
            <a:endParaRPr lang="en-US" dirty="0" smtClean="0"/>
          </a:p>
          <a:p>
            <a:r>
              <a:rPr lang="en-US" dirty="0" smtClean="0"/>
              <a:t>It uses CDNJS to serve Angular.js</a:t>
            </a:r>
          </a:p>
          <a:p>
            <a:endParaRPr lang="en-US" dirty="0"/>
          </a:p>
          <a:p>
            <a:r>
              <a:rPr lang="en-US" dirty="0" smtClean="0"/>
              <a:t>An array of posts results in:</a:t>
            </a:r>
            <a:endParaRPr lang="en-MY" dirty="0"/>
          </a:p>
        </p:txBody>
      </p:sp>
      <p:sp>
        <p:nvSpPr>
          <p:cNvPr id="3" name="Bent Arrow 2"/>
          <p:cNvSpPr/>
          <p:nvPr/>
        </p:nvSpPr>
        <p:spPr bwMode="auto">
          <a:xfrm rot="10800000" flipH="1">
            <a:off x="1511920" y="2987749"/>
            <a:ext cx="1224136" cy="1728192"/>
          </a:xfrm>
          <a:prstGeom prst="bentArrow">
            <a:avLst>
              <a:gd name="adj1" fmla="val 25000"/>
              <a:gd name="adj2" fmla="val 24222"/>
              <a:gd name="adj3" fmla="val 25000"/>
              <a:gd name="adj4" fmla="val 4375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MY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pic>
        <p:nvPicPr>
          <p:cNvPr id="7170" name="Picture 2" descr="D:\PRESENTATION_MATERIAL\JSON\example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00" y="1691605"/>
            <a:ext cx="556260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8091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577850" y="6084093"/>
            <a:ext cx="9070975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>
              <a:defRPr/>
            </a:pPr>
            <a:r>
              <a:rPr lang="en-US" sz="1800" b="1" dirty="0" smtClean="0">
                <a:solidFill>
                  <a:srgbClr val="808080"/>
                </a:solidFill>
              </a:rPr>
              <a:t>-- or stalk me on twitter --</a:t>
            </a:r>
          </a:p>
          <a:p>
            <a:pPr algn="ctr" eaLnBrk="1">
              <a:defRPr/>
            </a:pPr>
            <a:endParaRPr lang="en-US" sz="1800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r>
              <a:rPr lang="en-US" sz="1800" b="1" dirty="0" smtClean="0">
                <a:solidFill>
                  <a:srgbClr val="0066FF"/>
                </a:solidFill>
                <a:hlinkClick r:id="rId3"/>
              </a:rPr>
              <a:t>@m_smalley</a:t>
            </a:r>
            <a:endParaRPr lang="en-US" sz="1800" b="1" dirty="0" smtClean="0">
              <a:solidFill>
                <a:srgbClr val="0066FF"/>
              </a:solidFill>
            </a:endParaRPr>
          </a:p>
          <a:p>
            <a:pPr algn="ctr" eaLnBrk="1">
              <a:defRPr/>
            </a:pPr>
            <a:endParaRPr lang="en-US" sz="1800" b="1" dirty="0" smtClean="0">
              <a:solidFill>
                <a:srgbClr val="808080"/>
              </a:solidFill>
            </a:endParaRPr>
          </a:p>
        </p:txBody>
      </p:sp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431800" y="179388"/>
            <a:ext cx="9142413" cy="309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>
              <a:defRPr/>
            </a:pPr>
            <a:r>
              <a:rPr lang="en-US" sz="1800" dirty="0" smtClean="0">
                <a:solidFill>
                  <a:srgbClr val="808080"/>
                </a:solidFill>
              </a:rPr>
              <a:t>LEARN MORE ABOUT</a:t>
            </a:r>
          </a:p>
          <a:p>
            <a:pPr algn="ctr" eaLnBrk="1">
              <a:defRPr/>
            </a:pPr>
            <a:r>
              <a:rPr lang="en-US" sz="4400" b="1" dirty="0" smtClean="0">
                <a:solidFill>
                  <a:srgbClr val="808080"/>
                </a:solidFill>
              </a:rPr>
              <a:t>MongoDB</a:t>
            </a:r>
          </a:p>
          <a:p>
            <a:pPr algn="ctr" eaLnBrk="1">
              <a:defRPr/>
            </a:pPr>
            <a:endParaRPr lang="en-US" sz="3200" b="1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r>
              <a:rPr lang="en-US" sz="3200" dirty="0" smtClean="0">
                <a:solidFill>
                  <a:srgbClr val="808080"/>
                </a:solidFill>
              </a:rPr>
              <a:t>Kuala Lumpur MongoDB User-Group:</a:t>
            </a:r>
          </a:p>
          <a:p>
            <a:pPr algn="ctr" eaLnBrk="1">
              <a:defRPr/>
            </a:pPr>
            <a:r>
              <a:rPr lang="en-US" sz="3200" b="1" dirty="0" smtClean="0">
                <a:solidFill>
                  <a:srgbClr val="808080"/>
                </a:solidFill>
                <a:hlinkClick r:id="rId4"/>
              </a:rPr>
              <a:t>http://facebook.com/groups/klmug/</a:t>
            </a:r>
            <a:endParaRPr lang="en-US" sz="3200" b="1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1800" b="1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1800" b="1" dirty="0" smtClean="0">
              <a:solidFill>
                <a:srgbClr val="808080"/>
              </a:solidFill>
            </a:endParaRPr>
          </a:p>
        </p:txBody>
      </p:sp>
      <p:pic>
        <p:nvPicPr>
          <p:cNvPr id="32772" name="Picture 5" descr="mongo-bad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2915741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PRESENTATION_MATERIAL\JSON\321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0080625" cy="1008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-2305050" y="-468909"/>
            <a:ext cx="15049500" cy="1368426"/>
          </a:xfrm>
          <a:prstGeom prst="rect">
            <a:avLst/>
          </a:prstGeom>
          <a:gradFill rotWithShape="1">
            <a:gsLst>
              <a:gs pos="0">
                <a:srgbClr val="00B8FF">
                  <a:alpha val="54999"/>
                </a:srgbClr>
              </a:gs>
              <a:gs pos="100000">
                <a:srgbClr val="005576"/>
              </a:gs>
            </a:gsLst>
            <a:lin ang="54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0" y="142527"/>
            <a:ext cx="10080625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>
              <a:defRPr/>
            </a:pPr>
            <a:r>
              <a:rPr lang="en-US" sz="3600" b="1" dirty="0" smtClean="0">
                <a:solidFill>
                  <a:schemeClr val="bg1"/>
                </a:solidFill>
              </a:rPr>
              <a:t>NOT </a:t>
            </a:r>
            <a:r>
              <a:rPr lang="en-US" sz="3600" b="1" dirty="0" smtClean="0">
                <a:solidFill>
                  <a:schemeClr val="bg1"/>
                </a:solidFill>
              </a:rPr>
              <a:t>THIS JASON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ctr" eaLnBrk="1"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pPr algn="ctr" eaLnBrk="1">
              <a:defRPr/>
            </a:pPr>
            <a:endParaRPr lang="en-US" sz="18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RESENTATION_MATERIAL\JSON\large_jason_argonauts_blu-ray_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127" y="904918"/>
            <a:ext cx="12410621" cy="69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-2305050" y="-468909"/>
            <a:ext cx="15049500" cy="1368426"/>
          </a:xfrm>
          <a:prstGeom prst="rect">
            <a:avLst/>
          </a:prstGeom>
          <a:gradFill rotWithShape="1">
            <a:gsLst>
              <a:gs pos="0">
                <a:srgbClr val="00B8FF">
                  <a:alpha val="54999"/>
                </a:srgbClr>
              </a:gs>
              <a:gs pos="100000">
                <a:srgbClr val="005576"/>
              </a:gs>
            </a:gsLst>
            <a:lin ang="54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0" y="142527"/>
            <a:ext cx="10080625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>
              <a:defRPr/>
            </a:pPr>
            <a:r>
              <a:rPr lang="en-US" sz="3600" b="1" dirty="0" smtClean="0">
                <a:solidFill>
                  <a:schemeClr val="bg1"/>
                </a:solidFill>
              </a:rPr>
              <a:t>NOR </a:t>
            </a:r>
            <a:r>
              <a:rPr lang="en-US" sz="3600" b="1" dirty="0" smtClean="0">
                <a:solidFill>
                  <a:schemeClr val="bg1"/>
                </a:solidFill>
              </a:rPr>
              <a:t>THESE ARGONAUTS</a:t>
            </a:r>
          </a:p>
          <a:p>
            <a:pPr algn="ctr" eaLnBrk="1"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pPr algn="ctr" eaLnBrk="1">
              <a:defRPr/>
            </a:pPr>
            <a:endParaRPr lang="en-US" sz="1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8715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503238" y="0"/>
            <a:ext cx="9070975" cy="755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>
              <a:defRPr/>
            </a:pPr>
            <a:r>
              <a:rPr lang="en-US" sz="3200" dirty="0" smtClean="0">
                <a:solidFill>
                  <a:srgbClr val="808080"/>
                </a:solidFill>
              </a:rPr>
              <a:t>RATHER THESE</a:t>
            </a:r>
          </a:p>
          <a:p>
            <a:pPr algn="ctr" eaLnBrk="1">
              <a:defRPr/>
            </a:pPr>
            <a:endParaRPr lang="en-US" sz="3200" dirty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3200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3200" dirty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3200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3200" dirty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3200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3200" dirty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3200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3200" dirty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3200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3200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1800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1800" dirty="0" smtClean="0">
              <a:solidFill>
                <a:srgbClr val="808080"/>
              </a:solidFill>
            </a:endParaRPr>
          </a:p>
        </p:txBody>
      </p:sp>
      <p:pic>
        <p:nvPicPr>
          <p:cNvPr id="2050" name="Picture 2" descr="D:\PRESENTATION_MATERIAL\LOGOS\handlebar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136" y="4130699"/>
            <a:ext cx="325755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PRESENTATION_MATERIAL\LOGOS\banner_mongo-db-huge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979637"/>
            <a:ext cx="4824536" cy="155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PRESENTATION_MATERIAL\JSON\2jzf0gJ2gbTajseqRAnOBKzD0HKFWpufeSTYLYMbdgv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0" y="2411685"/>
            <a:ext cx="34925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503238" y="1331565"/>
            <a:ext cx="9070975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>
              <a:defRPr/>
            </a:pPr>
            <a:r>
              <a:rPr lang="en-US" sz="9600" b="1" smtClean="0">
                <a:solidFill>
                  <a:srgbClr val="808080"/>
                </a:solidFill>
              </a:rPr>
              <a:t>1974</a:t>
            </a:r>
          </a:p>
          <a:p>
            <a:pPr algn="ctr" eaLnBrk="1">
              <a:defRPr/>
            </a:pPr>
            <a:endParaRPr lang="en-US" sz="1800" b="1" smtClean="0">
              <a:solidFill>
                <a:srgbClr val="808080"/>
              </a:solidFill>
            </a:endParaRPr>
          </a:p>
        </p:txBody>
      </p:sp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576263" y="2773015"/>
            <a:ext cx="90709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>
              <a:defRPr/>
            </a:pPr>
            <a:r>
              <a:rPr lang="en-US" sz="2200" b="1" smtClean="0">
                <a:solidFill>
                  <a:srgbClr val="808080"/>
                </a:solidFill>
              </a:rPr>
              <a:t>RELATIONAL DATABASES</a:t>
            </a:r>
            <a:endParaRPr lang="en-US" sz="1800" b="1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1800" b="1" smtClean="0">
              <a:solidFill>
                <a:srgbClr val="808080"/>
              </a:solidFill>
            </a:endParaRPr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503238" y="3923976"/>
            <a:ext cx="9070975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>
              <a:defRPr/>
            </a:pPr>
            <a:r>
              <a:rPr lang="en-US" sz="9600" b="1" dirty="0" smtClean="0">
                <a:solidFill>
                  <a:srgbClr val="808080"/>
                </a:solidFill>
              </a:rPr>
              <a:t>1989</a:t>
            </a:r>
          </a:p>
          <a:p>
            <a:pPr algn="ctr" eaLnBrk="1">
              <a:defRPr/>
            </a:pPr>
            <a:endParaRPr lang="en-US" sz="1800" b="1" dirty="0" smtClean="0">
              <a:solidFill>
                <a:srgbClr val="808080"/>
              </a:solidFill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576263" y="5940449"/>
            <a:ext cx="90709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>
              <a:defRPr/>
            </a:pPr>
            <a:r>
              <a:rPr lang="en-US" sz="2200" b="1" dirty="0" smtClean="0">
                <a:solidFill>
                  <a:srgbClr val="808080"/>
                </a:solidFill>
              </a:rPr>
              <a:t>WORLD WIDE WEB</a:t>
            </a:r>
          </a:p>
          <a:p>
            <a:pPr algn="ctr" eaLnBrk="1">
              <a:defRPr/>
            </a:pPr>
            <a:endParaRPr lang="en-US" sz="2200" b="1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2200" b="1" dirty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2200" b="1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r>
              <a:rPr lang="en-US" sz="2200" b="1" dirty="0" smtClean="0">
                <a:solidFill>
                  <a:srgbClr val="808080"/>
                </a:solidFill>
              </a:rPr>
              <a:t>2002 = </a:t>
            </a:r>
            <a:r>
              <a:rPr lang="en-US" sz="2200" b="1" dirty="0" smtClean="0">
                <a:solidFill>
                  <a:srgbClr val="808080"/>
                </a:solidFill>
              </a:rPr>
              <a:t>JSON.org / 2009 = MongoDB.org</a:t>
            </a:r>
            <a:endParaRPr lang="en-US" sz="1800" b="1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1800" b="1" dirty="0" smtClean="0">
              <a:solidFill>
                <a:srgbClr val="808080"/>
              </a:solidFill>
            </a:endParaRPr>
          </a:p>
        </p:txBody>
      </p:sp>
      <p:sp>
        <p:nvSpPr>
          <p:cNvPr id="5126" name="Rectangle 8"/>
          <p:cNvSpPr>
            <a:spLocks noChangeArrowheads="1"/>
          </p:cNvSpPr>
          <p:nvPr/>
        </p:nvSpPr>
        <p:spPr bwMode="auto">
          <a:xfrm>
            <a:off x="-2305050" y="-541338"/>
            <a:ext cx="15049500" cy="1368426"/>
          </a:xfrm>
          <a:prstGeom prst="rect">
            <a:avLst/>
          </a:prstGeom>
          <a:gradFill rotWithShape="1">
            <a:gsLst>
              <a:gs pos="0">
                <a:srgbClr val="00B8FF">
                  <a:alpha val="54999"/>
                </a:srgbClr>
              </a:gs>
              <a:gs pos="100000">
                <a:srgbClr val="005576"/>
              </a:gs>
            </a:gsLst>
            <a:lin ang="54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0" y="69850"/>
            <a:ext cx="10080625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>
              <a:defRPr/>
            </a:pPr>
            <a:r>
              <a:rPr lang="en-US" sz="3600" b="1" dirty="0" smtClean="0">
                <a:solidFill>
                  <a:schemeClr val="bg1"/>
                </a:solidFill>
              </a:rPr>
              <a:t>IMPORTANT DATES</a:t>
            </a:r>
          </a:p>
          <a:p>
            <a:pPr algn="ctr" eaLnBrk="1"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pPr algn="ctr" eaLnBrk="1">
              <a:defRPr/>
            </a:pPr>
            <a:endParaRPr lang="en-US" sz="1800" b="1" dirty="0" smtClean="0">
              <a:solidFill>
                <a:schemeClr val="bg1"/>
              </a:solidFill>
            </a:endParaRPr>
          </a:p>
        </p:txBody>
      </p:sp>
      <p:sp>
        <p:nvSpPr>
          <p:cNvPr id="5128" name="Line 13"/>
          <p:cNvSpPr>
            <a:spLocks noChangeShapeType="1"/>
          </p:cNvSpPr>
          <p:nvPr/>
        </p:nvSpPr>
        <p:spPr bwMode="auto">
          <a:xfrm>
            <a:off x="360363" y="3492598"/>
            <a:ext cx="9361487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sysDot"/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129" name="Line 14"/>
          <p:cNvSpPr>
            <a:spLocks noChangeShapeType="1"/>
          </p:cNvSpPr>
          <p:nvPr/>
        </p:nvSpPr>
        <p:spPr bwMode="auto">
          <a:xfrm>
            <a:off x="360363" y="3564035"/>
            <a:ext cx="9361487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sysDot"/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359792" y="6084664"/>
            <a:ext cx="9361487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sysDot"/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359792" y="6156101"/>
            <a:ext cx="9361487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sysDot"/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136505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0" y="1259557"/>
            <a:ext cx="10080625" cy="575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>
              <a:defRPr/>
            </a:pPr>
            <a:r>
              <a:rPr lang="en-US" sz="6600" b="1" dirty="0"/>
              <a:t>JSON</a:t>
            </a:r>
            <a:r>
              <a:rPr lang="en-US" sz="2200" b="1" dirty="0"/>
              <a:t> </a:t>
            </a:r>
            <a:r>
              <a:rPr lang="en-US" sz="2200" dirty="0" smtClean="0"/>
              <a:t>(j for </a:t>
            </a:r>
            <a:r>
              <a:rPr lang="en-US" sz="2200" dirty="0" err="1" smtClean="0"/>
              <a:t>javascript</a:t>
            </a:r>
            <a:r>
              <a:rPr lang="en-US" sz="2200" dirty="0" smtClean="0"/>
              <a:t>)</a:t>
            </a:r>
          </a:p>
          <a:p>
            <a:pPr algn="ctr" eaLnBrk="1">
              <a:defRPr/>
            </a:pPr>
            <a:endParaRPr lang="en-US" sz="2200" b="1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r>
              <a:rPr lang="en-US" sz="6600" b="1" dirty="0" smtClean="0"/>
              <a:t>JSONP</a:t>
            </a:r>
            <a:r>
              <a:rPr lang="en-US" sz="2200" b="1" dirty="0" smtClean="0"/>
              <a:t> </a:t>
            </a:r>
            <a:r>
              <a:rPr lang="en-US" sz="2200" dirty="0" smtClean="0"/>
              <a:t>(p for padding)</a:t>
            </a:r>
          </a:p>
          <a:p>
            <a:pPr algn="ctr" eaLnBrk="1">
              <a:defRPr/>
            </a:pPr>
            <a:endParaRPr lang="en-US" sz="2200" b="1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r>
              <a:rPr lang="en-US" sz="6600" b="1" dirty="0" smtClean="0"/>
              <a:t>BSON</a:t>
            </a:r>
            <a:r>
              <a:rPr lang="en-US" sz="2200" b="1" dirty="0" smtClean="0"/>
              <a:t> </a:t>
            </a:r>
            <a:r>
              <a:rPr lang="en-US" sz="2200" dirty="0" smtClean="0"/>
              <a:t>(b for binary)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-2305050" y="-541338"/>
            <a:ext cx="15049500" cy="1368426"/>
          </a:xfrm>
          <a:prstGeom prst="rect">
            <a:avLst/>
          </a:prstGeom>
          <a:gradFill rotWithShape="1">
            <a:gsLst>
              <a:gs pos="0">
                <a:srgbClr val="00B8FF">
                  <a:alpha val="54999"/>
                </a:srgbClr>
              </a:gs>
              <a:gs pos="100000">
                <a:srgbClr val="005576"/>
              </a:gs>
            </a:gsLst>
            <a:lin ang="54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0" y="69850"/>
            <a:ext cx="10080625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>
              <a:defRPr/>
            </a:pPr>
            <a:r>
              <a:rPr lang="en-US" sz="3600" b="1" dirty="0" smtClean="0">
                <a:solidFill>
                  <a:schemeClr val="bg1"/>
                </a:solidFill>
              </a:rPr>
              <a:t>THE BIG THREE</a:t>
            </a:r>
          </a:p>
          <a:p>
            <a:pPr algn="ctr" eaLnBrk="1"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pPr algn="ctr" eaLnBrk="1">
              <a:defRPr/>
            </a:pPr>
            <a:endParaRPr lang="en-US" sz="1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0427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1655936" y="2267669"/>
            <a:ext cx="6408712" cy="252028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MY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0" y="1259557"/>
            <a:ext cx="10080625" cy="575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>
              <a:defRPr/>
            </a:pPr>
            <a:r>
              <a:rPr lang="en-US" sz="6600" b="1" dirty="0" smtClean="0"/>
              <a:t>JSON</a:t>
            </a:r>
            <a:r>
              <a:rPr lang="en-US" sz="2200" dirty="0" smtClean="0"/>
              <a:t> (j for </a:t>
            </a:r>
            <a:r>
              <a:rPr lang="en-US" sz="2200" dirty="0" err="1" smtClean="0"/>
              <a:t>javascript</a:t>
            </a:r>
            <a:r>
              <a:rPr lang="en-US" sz="2200" dirty="0" smtClean="0"/>
              <a:t>)</a:t>
            </a:r>
          </a:p>
          <a:p>
            <a:pPr algn="ctr" eaLnBrk="1">
              <a:defRPr/>
            </a:pPr>
            <a:endParaRPr lang="en-US" sz="2200" b="1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r>
              <a:rPr lang="en-US" sz="6600" b="1" dirty="0" smtClean="0"/>
              <a:t>JSONP</a:t>
            </a:r>
            <a:r>
              <a:rPr lang="en-US" sz="2200" dirty="0" smtClean="0"/>
              <a:t> (p for padding)</a:t>
            </a:r>
          </a:p>
          <a:p>
            <a:pPr algn="ctr" eaLnBrk="1">
              <a:defRPr/>
            </a:pPr>
            <a:endParaRPr lang="en-US" sz="2200" b="1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r>
              <a:rPr lang="en-US" sz="6600" b="1" dirty="0" smtClean="0"/>
              <a:t>BSON</a:t>
            </a:r>
            <a:r>
              <a:rPr lang="en-US" sz="2200" dirty="0" smtClean="0"/>
              <a:t> (b for binary)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-2305050" y="-541338"/>
            <a:ext cx="15049500" cy="1368426"/>
          </a:xfrm>
          <a:prstGeom prst="rect">
            <a:avLst/>
          </a:prstGeom>
          <a:gradFill rotWithShape="1">
            <a:gsLst>
              <a:gs pos="0">
                <a:srgbClr val="00B8FF">
                  <a:alpha val="54999"/>
                </a:srgbClr>
              </a:gs>
              <a:gs pos="100000">
                <a:srgbClr val="005576"/>
              </a:gs>
            </a:gsLst>
            <a:lin ang="54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0" y="69850"/>
            <a:ext cx="10080625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>
              <a:defRPr/>
            </a:pPr>
            <a:r>
              <a:rPr lang="en-US" sz="3600" b="1" dirty="0" smtClean="0">
                <a:solidFill>
                  <a:schemeClr val="bg1"/>
                </a:solidFill>
              </a:rPr>
              <a:t>THE BIG THREE</a:t>
            </a:r>
          </a:p>
          <a:p>
            <a:pPr algn="ctr" eaLnBrk="1"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pPr algn="ctr" eaLnBrk="1">
              <a:defRPr/>
            </a:pPr>
            <a:endParaRPr lang="en-US" sz="1800" b="1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8144" y="1259557"/>
            <a:ext cx="296747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Supported by jQuery / PHP</a:t>
            </a:r>
            <a:endParaRPr lang="en-MY" dirty="0"/>
          </a:p>
        </p:txBody>
      </p:sp>
      <p:sp>
        <p:nvSpPr>
          <p:cNvPr id="4" name="Down Arrow 3"/>
          <p:cNvSpPr/>
          <p:nvPr/>
        </p:nvSpPr>
        <p:spPr bwMode="auto">
          <a:xfrm>
            <a:off x="4840071" y="1691605"/>
            <a:ext cx="359408" cy="432048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MY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7899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2107104" y="4536503"/>
            <a:ext cx="7397704" cy="2555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[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title: “Hello JSON World”,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 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published: 1352229385,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slug: “hello-world”,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content: “&lt;p&gt;JSON has 6 data-types&lt;/p&gt;”,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tags: [“categories”,”test”,”</a:t>
            </a:r>
            <a:r>
              <a:rPr lang="en-US" sz="1800" b="1" dirty="0" err="1" smtClean="0">
                <a:solidFill>
                  <a:srgbClr val="808080"/>
                </a:solidFill>
                <a:latin typeface="Courier Final Draft" pitchFamily="49" charset="0"/>
              </a:rPr>
              <a:t>etc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”],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comments: [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  { u: ”Jason”, c: “Thanks for sharing” }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]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]</a:t>
            </a:r>
            <a:endParaRPr lang="en-US" sz="1800" b="1" dirty="0" smtClean="0">
              <a:solidFill>
                <a:srgbClr val="808080"/>
              </a:solidFill>
              <a:latin typeface="Courier Final Draft" pitchFamily="49" charset="0"/>
            </a:endParaRPr>
          </a:p>
        </p:txBody>
      </p:sp>
      <p:pic>
        <p:nvPicPr>
          <p:cNvPr id="3074" name="Picture 2" descr="D:\PRESENTATION_MATERIAL\JSON\4fc90e904cdcabe20a0003d2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008" y="395461"/>
            <a:ext cx="5324666" cy="366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8074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2087984" y="4536503"/>
            <a:ext cx="7397704" cy="2555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>
              <a:defRPr/>
            </a:pPr>
            <a:r>
              <a:rPr lang="en-US" sz="1800" b="1" dirty="0" err="1" smtClean="0">
                <a:solidFill>
                  <a:srgbClr val="808080"/>
                </a:solidFill>
                <a:latin typeface="Courier Final Draft" pitchFamily="49" charset="0"/>
              </a:rPr>
              <a:t>callback_function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([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title: “Hello JSONP World”,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published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: 1352229385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,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slug: “hello-world”,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content: “&lt;p&gt;JSONP is padded with a function&lt;/p&gt;”,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tags: [“categories”,”test”,”</a:t>
            </a:r>
            <a:r>
              <a:rPr lang="en-US" sz="1800" b="1" dirty="0" err="1" smtClean="0">
                <a:solidFill>
                  <a:srgbClr val="808080"/>
                </a:solidFill>
                <a:latin typeface="Courier Final Draft" pitchFamily="49" charset="0"/>
              </a:rPr>
              <a:t>etc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”],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comments: [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  { u: ”Jason”, c: “Thanks for sharing” }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]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])</a:t>
            </a:r>
          </a:p>
        </p:txBody>
      </p:sp>
      <p:pic>
        <p:nvPicPr>
          <p:cNvPr id="4098" name="Picture 2" descr="D:\PRESENTATION_MATERIAL\JSON\json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934" y="282499"/>
            <a:ext cx="5324666" cy="366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0342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8">
      <a:dk1>
        <a:srgbClr val="5F5F5F"/>
      </a:dk1>
      <a:lt1>
        <a:srgbClr val="FFFFFF"/>
      </a:lt1>
      <a:dk2>
        <a:srgbClr val="5F5F5F"/>
      </a:dk2>
      <a:lt2>
        <a:srgbClr val="DDDDDD"/>
      </a:lt2>
      <a:accent1>
        <a:srgbClr val="FFFFCC"/>
      </a:accent1>
      <a:accent2>
        <a:srgbClr val="6699FF"/>
      </a:accent2>
      <a:accent3>
        <a:srgbClr val="FFFFFF"/>
      </a:accent3>
      <a:accent4>
        <a:srgbClr val="505050"/>
      </a:accent4>
      <a:accent5>
        <a:srgbClr val="FFFFE2"/>
      </a:accent5>
      <a:accent6>
        <a:srgbClr val="5C8AE7"/>
      </a:accent6>
      <a:hlink>
        <a:srgbClr val="6699FF"/>
      </a:hlink>
      <a:folHlink>
        <a:srgbClr val="6699FF"/>
      </a:folHlink>
    </a:clrScheme>
    <a:fontScheme name="Office Theme">
      <a:majorFont>
        <a:latin typeface="Arial"/>
        <a:ea typeface="ＭＳ Ｐゴシック"/>
        <a:cs typeface="Arial Unicode MS"/>
      </a:majorFont>
      <a:minorFont>
        <a:latin typeface="Arial"/>
        <a:ea typeface="ＭＳ Ｐゴシック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5F5F5F"/>
        </a:dk1>
        <a:lt1>
          <a:srgbClr val="FFFFFF"/>
        </a:lt1>
        <a:dk2>
          <a:srgbClr val="5F5F5F"/>
        </a:dk2>
        <a:lt2>
          <a:srgbClr val="DDDDDD"/>
        </a:lt2>
        <a:accent1>
          <a:srgbClr val="FFFFCC"/>
        </a:accent1>
        <a:accent2>
          <a:srgbClr val="6699FF"/>
        </a:accent2>
        <a:accent3>
          <a:srgbClr val="FFFFFF"/>
        </a:accent3>
        <a:accent4>
          <a:srgbClr val="505050"/>
        </a:accent4>
        <a:accent5>
          <a:srgbClr val="FFFFE2"/>
        </a:accent5>
        <a:accent6>
          <a:srgbClr val="5C8AE7"/>
        </a:accent6>
        <a:hlink>
          <a:srgbClr val="6699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</TotalTime>
  <Words>629</Words>
  <Application>Microsoft Office PowerPoint</Application>
  <PresentationFormat>Custom</PresentationFormat>
  <Paragraphs>233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 7</dc:creator>
  <cp:lastModifiedBy>WIN 7</cp:lastModifiedBy>
  <cp:revision>185</cp:revision>
  <cp:lastPrinted>1601-01-01T00:00:00Z</cp:lastPrinted>
  <dcterms:created xsi:type="dcterms:W3CDTF">2009-04-16T03:32:33Z</dcterms:created>
  <dcterms:modified xsi:type="dcterms:W3CDTF">2012-11-18T18:25:41Z</dcterms:modified>
</cp:coreProperties>
</file>