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21"/>
  </p:notesMasterIdLst>
  <p:sldIdLst>
    <p:sldId id="256" r:id="rId5"/>
    <p:sldId id="258" r:id="rId6"/>
    <p:sldId id="263" r:id="rId7"/>
    <p:sldId id="262" r:id="rId8"/>
    <p:sldId id="278" r:id="rId9"/>
    <p:sldId id="354" r:id="rId10"/>
    <p:sldId id="269" r:id="rId11"/>
    <p:sldId id="270" r:id="rId12"/>
    <p:sldId id="266" r:id="rId13"/>
    <p:sldId id="352" r:id="rId14"/>
    <p:sldId id="267" r:id="rId15"/>
    <p:sldId id="351" r:id="rId16"/>
    <p:sldId id="349" r:id="rId17"/>
    <p:sldId id="350" r:id="rId18"/>
    <p:sldId id="353" r:id="rId19"/>
    <p:sldId id="312" r:id="rId20"/>
  </p:sldIdLst>
  <p:sldSz cx="9144000" cy="5143500" type="screen16x9"/>
  <p:notesSz cx="6858000" cy="9144000"/>
  <p:embeddedFontLst>
    <p:embeddedFont>
      <p:font typeface="Josefin Sans" pitchFamily="2" charset="0"/>
      <p:regular r:id="rId22"/>
      <p:bold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Vidaloka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BACC6-BB5A-40A6-B7DD-45CA16C3797C}" v="455" dt="2023-12-06T07:50:13.756"/>
    <p1510:client id="{9C7FC930-7A73-486C-828A-7C978B261AF8}" v="6" dt="2023-12-06T03:52:02.833"/>
    <p1510:client id="{A359CE91-4440-48FE-94F6-2331BAB31EBD}" v="236" dt="2023-12-05T22:19:04.508"/>
    <p1510:client id="{A906051C-5C89-05EF-996B-C0C8FA6F4126}" v="32" dt="2023-12-07T07:46:40.458"/>
    <p1510:client id="{E0B2B883-0B45-40BB-B71B-7A80B92C5F09}" v="93" dt="2023-12-05T23:08:07.628"/>
  </p1510:revLst>
</p1510:revInfo>
</file>

<file path=ppt/tableStyles.xml><?xml version="1.0" encoding="utf-8"?>
<a:tblStyleLst xmlns:a="http://schemas.openxmlformats.org/drawingml/2006/main" def="{EC6DDE63-ABC2-47F2-A939-B77263FD8AD8}">
  <a:tblStyle styleId="{EC6DDE63-ABC2-47F2-A939-B77263FD8A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4" d="100"/>
          <a:sy n="14" d="100"/>
        </p:scale>
        <p:origin x="21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08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6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8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88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236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cc7554a04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cc7554a04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3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3" r:id="rId8"/>
    <p:sldLayoutId id="2147483666" r:id="rId9"/>
    <p:sldLayoutId id="2147483668" r:id="rId10"/>
    <p:sldLayoutId id="2147483672" r:id="rId11"/>
    <p:sldLayoutId id="2147483689" r:id="rId12"/>
    <p:sldLayoutId id="2147483696" r:id="rId13"/>
    <p:sldLayoutId id="2147483697" r:id="rId14"/>
    <p:sldLayoutId id="2147483698" r:id="rId15"/>
    <p:sldLayoutId id="214748369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4: Presentation</a:t>
            </a:r>
            <a:endParaRPr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</a:rPr>
              <a:t>Meghan Nulf, Sameer </a:t>
            </a:r>
            <a:r>
              <a:rPr lang="en-US" err="1">
                <a:solidFill>
                  <a:schemeClr val="dk1"/>
                </a:solidFill>
              </a:rPr>
              <a:t>Mankotia</a:t>
            </a:r>
            <a:r>
              <a:rPr lang="en-US">
                <a:solidFill>
                  <a:schemeClr val="dk1"/>
                </a:solidFill>
              </a:rPr>
              <a:t>, Donald Hammer, Carson </a:t>
            </a:r>
            <a:r>
              <a:rPr lang="en-US" err="1">
                <a:solidFill>
                  <a:schemeClr val="dk1"/>
                </a:solidFill>
              </a:rPr>
              <a:t>Rueber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dots&#10;&#10;Description automatically generated">
            <a:extLst>
              <a:ext uri="{FF2B5EF4-FFF2-40B4-BE49-F238E27FC236}">
                <a16:creationId xmlns:a16="http://schemas.microsoft.com/office/drawing/2014/main" id="{F4469861-F734-82BD-A253-50FB4F7C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6" y="1014810"/>
            <a:ext cx="4532933" cy="3617794"/>
          </a:xfrm>
          <a:prstGeom prst="rect">
            <a:avLst/>
          </a:prstGeom>
        </p:spPr>
      </p:pic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analyzation for genre revenue</a:t>
            </a:r>
            <a:endParaRPr dirty="0"/>
          </a:p>
        </p:txBody>
      </p:sp>
      <p:sp>
        <p:nvSpPr>
          <p:cNvPr id="608" name="Google Shape;608;p72"/>
          <p:cNvSpPr txBox="1"/>
          <p:nvPr/>
        </p:nvSpPr>
        <p:spPr>
          <a:xfrm>
            <a:off x="6020322" y="1902788"/>
            <a:ext cx="2763351" cy="6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Sci-fi, action, and fantasy are consistently getting upwards of 1.5 billion dollars.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Montserrat"/>
                <a:sym typeface="Montserrat"/>
              </a:rPr>
              <a:t>Heist movies are way less common with a large spread. 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Montserrat"/>
                <a:sym typeface="Montserrat"/>
              </a:rPr>
              <a:t>Horror movies have consistently lower revenue</a:t>
            </a:r>
            <a:endParaRPr lang="en" dirty="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5798916" y="1017725"/>
            <a:ext cx="2714084" cy="35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Vidaloka"/>
                <a:ea typeface="Vidaloka"/>
                <a:cs typeface="Vidaloka"/>
              </a:rPr>
              <a:t>Trends for genre revenue</a:t>
            </a:r>
          </a:p>
        </p:txBody>
      </p:sp>
    </p:spTree>
    <p:extLst>
      <p:ext uri="{BB962C8B-B14F-4D97-AF65-F5344CB8AC3E}">
        <p14:creationId xmlns:p14="http://schemas.microsoft.com/office/powerpoint/2010/main" val="13441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-1025825" y="289464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581" name="Google Shape;581;p70"/>
          <p:cNvSpPr txBox="1">
            <a:spLocks noGrp="1"/>
          </p:cNvSpPr>
          <p:nvPr>
            <p:ph type="subTitle" idx="1"/>
          </p:nvPr>
        </p:nvSpPr>
        <p:spPr>
          <a:xfrm>
            <a:off x="10800" y="1095264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" dirty="0"/>
              <a:t>Sci-fi, action, and fantasy are all relatively close in average revenue at a little less than 600 million dollars.</a:t>
            </a:r>
          </a:p>
        </p:txBody>
      </p:sp>
      <p:sp>
        <p:nvSpPr>
          <p:cNvPr id="8" name="Google Shape;581;p70">
            <a:extLst>
              <a:ext uri="{FF2B5EF4-FFF2-40B4-BE49-F238E27FC236}">
                <a16:creationId xmlns:a16="http://schemas.microsoft.com/office/drawing/2014/main" id="{95A6B6CF-CAB9-8F67-0BEB-49545FDB3F77}"/>
              </a:ext>
            </a:extLst>
          </p:cNvPr>
          <p:cNvSpPr txBox="1">
            <a:spLocks/>
          </p:cNvSpPr>
          <p:nvPr/>
        </p:nvSpPr>
        <p:spPr>
          <a:xfrm>
            <a:off x="490210" y="3429627"/>
            <a:ext cx="2156959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en-US" dirty="0"/>
              <a:t>This may be partly attributable to genre overlap within movies.</a:t>
            </a:r>
          </a:p>
        </p:txBody>
      </p:sp>
      <p:pic>
        <p:nvPicPr>
          <p:cNvPr id="2" name="Picture 1" descr="A bar graph with blue bars&#10;&#10;Description automatically generated">
            <a:extLst>
              <a:ext uri="{FF2B5EF4-FFF2-40B4-BE49-F238E27FC236}">
                <a16:creationId xmlns:a16="http://schemas.microsoft.com/office/drawing/2014/main" id="{8FDEF6C7-6FBA-198D-5AD4-DDA582EC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46" y="1991649"/>
            <a:ext cx="2822028" cy="250027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F240CB-88C3-3241-4EA7-C414AC410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2" y="2161283"/>
            <a:ext cx="2289942" cy="978589"/>
          </a:xfrm>
          <a:prstGeom prst="rect">
            <a:avLst/>
          </a:prstGeom>
        </p:spPr>
      </p:pic>
      <p:pic>
        <p:nvPicPr>
          <p:cNvPr id="4" name="Picture 3" descr="A bar graph with numbers and letters&#10;&#10;Description automatically generated">
            <a:extLst>
              <a:ext uri="{FF2B5EF4-FFF2-40B4-BE49-F238E27FC236}">
                <a16:creationId xmlns:a16="http://schemas.microsoft.com/office/drawing/2014/main" id="{03A608AB-D1E6-BA8F-3B70-892D1FA69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32" y="1991649"/>
            <a:ext cx="2743200" cy="2441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49" y="2366272"/>
            <a:ext cx="4785845" cy="79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 Revenue Prediction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622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analyzation for seasonal release revenue</a:t>
            </a:r>
            <a:endParaRPr/>
          </a:p>
        </p:txBody>
      </p:sp>
      <p:sp>
        <p:nvSpPr>
          <p:cNvPr id="608" name="Google Shape;608;p72"/>
          <p:cNvSpPr txBox="1"/>
          <p:nvPr/>
        </p:nvSpPr>
        <p:spPr>
          <a:xfrm>
            <a:off x="6020322" y="1902788"/>
            <a:ext cx="2714084" cy="64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ighest in early fall/summer months</a:t>
            </a:r>
            <a:endParaRPr lang="en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Lowest in winter months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Consistent within the fall months</a:t>
            </a:r>
            <a:endParaRPr lang="en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5798916" y="1017725"/>
            <a:ext cx="2714084" cy="35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Revenue for month trends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107987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Jupiter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2" name="Google Shape;612;p72"/>
          <p:cNvSpPr txBox="1"/>
          <p:nvPr/>
        </p:nvSpPr>
        <p:spPr>
          <a:xfrm>
            <a:off x="2081106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Mars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3" name="Google Shape;613;p72"/>
          <p:cNvSpPr txBox="1"/>
          <p:nvPr/>
        </p:nvSpPr>
        <p:spPr>
          <a:xfrm>
            <a:off x="308234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Venus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FCD25-D507-641C-F422-3ED071C5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0" y="1053032"/>
            <a:ext cx="4902681" cy="30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Continued:</a:t>
            </a:r>
            <a:endParaRPr/>
          </a:p>
        </p:txBody>
      </p:sp>
      <p:sp>
        <p:nvSpPr>
          <p:cNvPr id="590" name="Google Shape;590;p71"/>
          <p:cNvSpPr txBox="1"/>
          <p:nvPr/>
        </p:nvSpPr>
        <p:spPr>
          <a:xfrm flipH="1">
            <a:off x="846654" y="1017725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1" name="Google Shape;591;p71"/>
          <p:cNvSpPr txBox="1"/>
          <p:nvPr/>
        </p:nvSpPr>
        <p:spPr>
          <a:xfrm flipH="1">
            <a:off x="797904" y="991825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Used two more different graphing methods to analyze patterns in the data.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5ACC7-23D5-350A-4F65-0971C27F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4" y="2360386"/>
            <a:ext cx="2409390" cy="2338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EAF4F-94D1-7E4B-072A-9AE0D2455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55" y="2267844"/>
            <a:ext cx="6184245" cy="25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-1025825" y="289464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581" name="Google Shape;581;p70"/>
          <p:cNvSpPr txBox="1">
            <a:spLocks noGrp="1"/>
          </p:cNvSpPr>
          <p:nvPr>
            <p:ph type="subTitle" idx="1"/>
          </p:nvPr>
        </p:nvSpPr>
        <p:spPr>
          <a:xfrm>
            <a:off x="10800" y="1095264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" dirty="0"/>
              <a:t>Fall was the highest predicted season to make highest revenue and the highest actual season to make the most revenue. 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05104-9140-A58F-1CA0-988F4C87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5" y="2019447"/>
            <a:ext cx="3519970" cy="2704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B91A3-EE26-A297-6950-B46E90142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996" y="983641"/>
            <a:ext cx="3740342" cy="495325"/>
          </a:xfrm>
          <a:prstGeom prst="rect">
            <a:avLst/>
          </a:prstGeom>
        </p:spPr>
      </p:pic>
      <p:sp>
        <p:nvSpPr>
          <p:cNvPr id="8" name="Google Shape;581;p70">
            <a:extLst>
              <a:ext uri="{FF2B5EF4-FFF2-40B4-BE49-F238E27FC236}">
                <a16:creationId xmlns:a16="http://schemas.microsoft.com/office/drawing/2014/main" id="{95A6B6CF-CAB9-8F67-0BEB-49545FDB3F77}"/>
              </a:ext>
            </a:extLst>
          </p:cNvPr>
          <p:cNvSpPr txBox="1">
            <a:spLocks/>
          </p:cNvSpPr>
          <p:nvPr/>
        </p:nvSpPr>
        <p:spPr>
          <a:xfrm>
            <a:off x="4283788" y="1626447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Random forest classifier, the model found that the highest revenue through preprocessing was found to be in 3 (Fall).  Therefore, since it was a prediction on hard-coded data.  An almost completely accurate precision and accuracy is to be expected.   </a:t>
            </a:r>
          </a:p>
        </p:txBody>
      </p:sp>
    </p:spTree>
    <p:extLst>
      <p:ext uri="{BB962C8B-B14F-4D97-AF65-F5344CB8AC3E}">
        <p14:creationId xmlns:p14="http://schemas.microsoft.com/office/powerpoint/2010/main" val="566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15"/>
          <p:cNvSpPr txBox="1">
            <a:spLocks noGrp="1"/>
          </p:cNvSpPr>
          <p:nvPr>
            <p:ph type="title"/>
          </p:nvPr>
        </p:nvSpPr>
        <p:spPr>
          <a:xfrm>
            <a:off x="618555" y="489488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Thank you </a:t>
            </a:r>
            <a:endParaRPr dirty="0"/>
          </a:p>
        </p:txBody>
      </p:sp>
      <p:sp>
        <p:nvSpPr>
          <p:cNvPr id="1482" name="Google Shape;1482;p115"/>
          <p:cNvSpPr txBox="1">
            <a:spLocks noGrp="1"/>
          </p:cNvSpPr>
          <p:nvPr>
            <p:ph type="subTitle" idx="1"/>
          </p:nvPr>
        </p:nvSpPr>
        <p:spPr>
          <a:xfrm>
            <a:off x="884773" y="1162688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dirty="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3005851" y="4287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Investigation Goal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4972911" y="1781588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Query and compiling data from resource(s)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40737" y="2382031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Investigation goal and linked data analysis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650471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4972911" y="411122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constructions of data and used applications for research</a:t>
            </a:r>
            <a:endParaRPr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650471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640737" y="399290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found data to answer our two research questions</a:t>
            </a:r>
            <a:endParaRPr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64187" y="302324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297625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648400" y="843258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u="sng"/>
              <a:t>Research and gather information on movies spanning the past few centuries to address questions related to the financial impacts of movie production:</a:t>
            </a:r>
            <a:endParaRPr lang="en-US">
              <a:solidFill>
                <a:schemeClr val="dk1"/>
              </a:solidFill>
            </a:endParaRPr>
          </a:p>
          <a:p>
            <a:pPr indent="-317500"/>
            <a:r>
              <a:rPr lang="en-US"/>
              <a:t>Build queries to efficiently obtain accurate information for data application</a:t>
            </a:r>
          </a:p>
          <a:p>
            <a:pPr indent="-317500"/>
            <a:r>
              <a:rPr lang="en-US"/>
              <a:t>Convert information into machine-readable formats to address our hypotheses.</a:t>
            </a:r>
          </a:p>
          <a:p>
            <a:pPr indent="-317500"/>
            <a:r>
              <a:rPr lang="en-US"/>
              <a:t>Utilize data visualization to depict the effectiveness of Semantic web applications in data gathering and analysis.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340853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Goal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93995" y="698152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Using SPARQL Query language we build a Query that:</a:t>
            </a:r>
            <a:endParaRPr sz="1300"/>
          </a:p>
          <a:p>
            <a:r>
              <a:rPr lang="en" sz="1300"/>
              <a:t> </a:t>
            </a:r>
            <a:r>
              <a:rPr lang="en-US" sz="1300"/>
              <a:t>The SPARQL query uses classes like wd:Q11424 (film) and properties such as wdt:P136 (genre), wdt:P577 (release date), and p:P2142 (gross revenue) to model movies.</a:t>
            </a:r>
          </a:p>
          <a:p>
            <a:r>
              <a:rPr lang="en-US" sz="1300"/>
              <a:t> The workflow involves defining classes and properties in ontologies to model domain. This creates instances with specific attributes that connect movies to their genres, gross revenues, release dates in a structured manner.</a:t>
            </a:r>
          </a:p>
          <a:p>
            <a:r>
              <a:rPr lang="en-US" sz="1300"/>
              <a:t>Filters ensure English titles starting with alphabetical characters so grouping and aggregation functions  organize and summarize information for each movie.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85903" y="20647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Query</a:t>
            </a:r>
            <a:endParaRPr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E5ABB-FEEF-2D56-BC35-35FB6832C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26" b="3337"/>
          <a:stretch/>
        </p:blipFill>
        <p:spPr>
          <a:xfrm>
            <a:off x="4941884" y="1200150"/>
            <a:ext cx="387656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5685305" y="1113625"/>
            <a:ext cx="24753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"/>
              <a:t>he Query Structure</a:t>
            </a:r>
            <a:endParaRPr/>
          </a:p>
        </p:txBody>
      </p:sp>
      <p:sp>
        <p:nvSpPr>
          <p:cNvPr id="704" name="Google Shape;704;p81"/>
          <p:cNvSpPr txBox="1">
            <a:spLocks noGrp="1"/>
          </p:cNvSpPr>
          <p:nvPr>
            <p:ph type="subTitle" idx="1"/>
          </p:nvPr>
        </p:nvSpPr>
        <p:spPr>
          <a:xfrm>
            <a:off x="6009396" y="19468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show the classes, properties, and individuals.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9FD03-CC01-1BE8-EDAB-B740184791F7}"/>
              </a:ext>
            </a:extLst>
          </p:cNvPr>
          <p:cNvSpPr txBox="1"/>
          <p:nvPr/>
        </p:nvSpPr>
        <p:spPr>
          <a:xfrm>
            <a:off x="2152891" y="2456203"/>
            <a:ext cx="4722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AFC541-46EA-737D-8942-A7F0C1F8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7" y="823495"/>
            <a:ext cx="5555848" cy="19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5685305" y="1113625"/>
            <a:ext cx="24753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Query to CSV</a:t>
            </a:r>
          </a:p>
        </p:txBody>
      </p:sp>
      <p:sp>
        <p:nvSpPr>
          <p:cNvPr id="704" name="Google Shape;704;p81"/>
          <p:cNvSpPr txBox="1">
            <a:spLocks noGrp="1"/>
          </p:cNvSpPr>
          <p:nvPr>
            <p:ph type="subTitle" idx="1"/>
          </p:nvPr>
        </p:nvSpPr>
        <p:spPr>
          <a:xfrm>
            <a:off x="5766328" y="19468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Turning our query into a large CSV file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68EA3C1-80A8-888C-7736-AC403C23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38" y="600553"/>
            <a:ext cx="3778369" cy="16887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E223D-ACD1-54B2-6164-EE4BBE517C05}"/>
              </a:ext>
            </a:extLst>
          </p:cNvPr>
          <p:cNvSpPr txBox="1"/>
          <p:nvPr/>
        </p:nvSpPr>
        <p:spPr>
          <a:xfrm>
            <a:off x="1763137" y="2735904"/>
            <a:ext cx="37405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Using the python tool </a:t>
            </a:r>
            <a:r>
              <a:rPr lang="en-US" err="1"/>
              <a:t>wikidata</a:t>
            </a:r>
            <a:r>
              <a:rPr lang="en-US"/>
              <a:t>-dl we could query </a:t>
            </a:r>
            <a:r>
              <a:rPr lang="en-US" err="1"/>
              <a:t>wikidata</a:t>
            </a:r>
            <a:r>
              <a:rPr lang="en-US"/>
              <a:t> through the command line to download our CSV dataset</a:t>
            </a:r>
          </a:p>
        </p:txBody>
      </p:sp>
    </p:spTree>
    <p:extLst>
      <p:ext uri="{BB962C8B-B14F-4D97-AF65-F5344CB8AC3E}">
        <p14:creationId xmlns:p14="http://schemas.microsoft.com/office/powerpoint/2010/main" val="43956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7043252" y="2449949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734 rows by 7 columns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2"/>
          <p:cNvSpPr txBox="1"/>
          <p:nvPr/>
        </p:nvSpPr>
        <p:spPr>
          <a:xfrm>
            <a:off x="6881246" y="2075274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Dimensions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7038897" y="3433150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Converted to .csv file using a python code. 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6934764" y="2998002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Format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8" name="Google Shape;608;p72"/>
          <p:cNvSpPr txBox="1"/>
          <p:nvPr/>
        </p:nvSpPr>
        <p:spPr>
          <a:xfrm>
            <a:off x="6934764" y="982080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ovie, title, genreName, grossNum, grossUnit, duration, pubDate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6934764" y="633486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Columns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939EB-4D2A-98A3-6826-AD5FEB68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447"/>
            <a:ext cx="6597570" cy="281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data hypotheses</a:t>
            </a:r>
            <a:endParaRPr/>
          </a:p>
        </p:txBody>
      </p:sp>
      <p:sp>
        <p:nvSpPr>
          <p:cNvPr id="621" name="Google Shape;621;p73"/>
          <p:cNvSpPr txBox="1">
            <a:spLocks noGrp="1"/>
          </p:cNvSpPr>
          <p:nvPr>
            <p:ph type="subTitle" idx="2"/>
          </p:nvPr>
        </p:nvSpPr>
        <p:spPr>
          <a:xfrm>
            <a:off x="4981461" y="21207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which of the four yearly seasons (summer, spring, fall, and winter) make the most revenue when released.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73"/>
          <p:cNvSpPr txBox="1">
            <a:spLocks noGrp="1"/>
          </p:cNvSpPr>
          <p:nvPr>
            <p:ph type="subTitle" idx="3"/>
          </p:nvPr>
        </p:nvSpPr>
        <p:spPr>
          <a:xfrm>
            <a:off x="1693175" y="1488162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1.</a:t>
            </a:r>
            <a:endParaRPr sz="3000" b="1"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1652856" y="21207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genre or combination of genres produce the most revenue.</a:t>
            </a:r>
            <a:endParaRPr/>
          </a:p>
        </p:txBody>
      </p:sp>
      <p:sp>
        <p:nvSpPr>
          <p:cNvPr id="2" name="Google Shape;622;p73">
            <a:extLst>
              <a:ext uri="{FF2B5EF4-FFF2-40B4-BE49-F238E27FC236}">
                <a16:creationId xmlns:a16="http://schemas.microsoft.com/office/drawing/2014/main" id="{FE3C3550-E955-D30B-7BA1-650AE82A203F}"/>
              </a:ext>
            </a:extLst>
          </p:cNvPr>
          <p:cNvSpPr txBox="1">
            <a:spLocks/>
          </p:cNvSpPr>
          <p:nvPr/>
        </p:nvSpPr>
        <p:spPr>
          <a:xfrm>
            <a:off x="4981461" y="1463380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" sz="3000" b="1"/>
              <a:t>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765425" y="2317463"/>
            <a:ext cx="6001188" cy="141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Highest Revenue Prediction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ECFE2CD8D4CD4995BCBDB865F8A07D" ma:contentTypeVersion="9" ma:contentTypeDescription="Create a new document." ma:contentTypeScope="" ma:versionID="a14cd882dd1a95bdc9dfee0cbffe457c">
  <xsd:schema xmlns:xsd="http://www.w3.org/2001/XMLSchema" xmlns:xs="http://www.w3.org/2001/XMLSchema" xmlns:p="http://schemas.microsoft.com/office/2006/metadata/properties" xmlns:ns3="d2605b07-2f93-479e-bce5-f27c0d03f2b2" xmlns:ns4="be044a29-bcf7-43da-85de-04098fb2d98f" targetNamespace="http://schemas.microsoft.com/office/2006/metadata/properties" ma:root="true" ma:fieldsID="9699c75ec2ca1fc4fcd50b48d6a883c2" ns3:_="" ns4:_="">
    <xsd:import namespace="d2605b07-2f93-479e-bce5-f27c0d03f2b2"/>
    <xsd:import namespace="be044a29-bcf7-43da-85de-04098fb2d9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05b07-2f93-479e-bce5-f27c0d03f2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44a29-bcf7-43da-85de-04098fb2d98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605b07-2f93-479e-bce5-f27c0d03f2b2" xsi:nil="true"/>
  </documentManagement>
</p:properties>
</file>

<file path=customXml/itemProps1.xml><?xml version="1.0" encoding="utf-8"?>
<ds:datastoreItem xmlns:ds="http://schemas.openxmlformats.org/officeDocument/2006/customXml" ds:itemID="{CFDB2A53-C73E-484C-BB1B-84AFF4825D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26979B-5570-4B13-B35E-66EC110CBD67}">
  <ds:schemaRefs>
    <ds:schemaRef ds:uri="be044a29-bcf7-43da-85de-04098fb2d98f"/>
    <ds:schemaRef ds:uri="d2605b07-2f93-479e-bce5-f27c0d03f2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AD8179-BCEE-4D9E-902E-DF6A54B95C9E}">
  <ds:schemaRefs>
    <ds:schemaRef ds:uri="be044a29-bcf7-43da-85de-04098fb2d98f"/>
    <ds:schemaRef ds:uri="d2605b07-2f93-479e-bce5-f27c0d03f2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Vidaloka</vt:lpstr>
      <vt:lpstr>Montserrat</vt:lpstr>
      <vt:lpstr>Lato</vt:lpstr>
      <vt:lpstr>Arial</vt:lpstr>
      <vt:lpstr>Josefin Sans</vt:lpstr>
      <vt:lpstr>Minimalist Business Slides XL by Slidesgo</vt:lpstr>
      <vt:lpstr>Assignment 4: Presentation</vt:lpstr>
      <vt:lpstr>Table of contents</vt:lpstr>
      <vt:lpstr>Investigation Goal</vt:lpstr>
      <vt:lpstr>The Query</vt:lpstr>
      <vt:lpstr>The Query Structure</vt:lpstr>
      <vt:lpstr>Query to CSV</vt:lpstr>
      <vt:lpstr>The Dataset</vt:lpstr>
      <vt:lpstr>Two data hypotheses</vt:lpstr>
      <vt:lpstr>Genre Highest Revenue Prediction</vt:lpstr>
      <vt:lpstr>Data analyzation for genre revenue</vt:lpstr>
      <vt:lpstr>Results:</vt:lpstr>
      <vt:lpstr>Season Revenue Prediction</vt:lpstr>
      <vt:lpstr>Data analyzation for seasonal release revenue</vt:lpstr>
      <vt:lpstr>Continued:</vt:lpstr>
      <vt:lpstr>Results: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Presentation</dc:title>
  <cp:lastModifiedBy>Nulf, Meghan (nulf6191@vandals.uidaho.edu)</cp:lastModifiedBy>
  <cp:revision>134</cp:revision>
  <dcterms:modified xsi:type="dcterms:W3CDTF">2023-12-07T07:47:54Z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0x010100CAECFE2CD8D4CD4995BCBDB865F8A07D</vt:lpwstr>
  </property>
</Properties>
</file>