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8" r:id="rId5"/>
    <p:sldId id="261" r:id="rId6"/>
    <p:sldId id="259" r:id="rId7"/>
    <p:sldId id="25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95" d="100"/>
          <a:sy n="95" d="100"/>
        </p:scale>
        <p:origin x="186" y="-204"/>
      </p:cViewPr>
      <p:guideLst/>
    </p:cSldViewPr>
  </p:slideViewPr>
  <p:notesTextViewPr>
    <p:cViewPr>
      <p:scale>
        <a:sx n="3" d="2"/>
        <a:sy n="3" d="2"/>
      </p:scale>
      <p:origin x="0" y="0"/>
    </p:cViewPr>
  </p:notesTextViewPr>
  <p:sorterViewPr>
    <p:cViewPr>
      <p:scale>
        <a:sx n="100" d="100"/>
        <a:sy n="100" d="100"/>
      </p:scale>
      <p:origin x="0" y="-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7163-24F9-4602-8E54-23C71CB76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7E23A9-17DD-4171-9B8B-89E3F10C9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DEE472-1253-489E-AFE7-CCC0EC34E094}"/>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5" name="Footer Placeholder 4">
            <a:extLst>
              <a:ext uri="{FF2B5EF4-FFF2-40B4-BE49-F238E27FC236}">
                <a16:creationId xmlns:a16="http://schemas.microsoft.com/office/drawing/2014/main" id="{14533C0E-AF98-4965-AA9C-C75894D73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25018-6E5A-45E5-9438-443E02BF1758}"/>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154542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F2CD-6BB7-4164-95AB-BC425D490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35578B-01AC-4537-B3B0-8BBA625662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24BC0-67AE-473C-B8A3-1D8E1ECF4B08}"/>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5" name="Footer Placeholder 4">
            <a:extLst>
              <a:ext uri="{FF2B5EF4-FFF2-40B4-BE49-F238E27FC236}">
                <a16:creationId xmlns:a16="http://schemas.microsoft.com/office/drawing/2014/main" id="{1F9AF9E6-2850-41F4-936A-230A8916F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F5804-55F3-4345-993A-90E33F2411DB}"/>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142989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A9616-783B-4105-80D8-2F2D36D9E9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C1A6A6-4E35-4895-884A-13E9DB1E89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D466A-13BE-4310-8CA7-A12A1C7A94BF}"/>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5" name="Footer Placeholder 4">
            <a:extLst>
              <a:ext uri="{FF2B5EF4-FFF2-40B4-BE49-F238E27FC236}">
                <a16:creationId xmlns:a16="http://schemas.microsoft.com/office/drawing/2014/main" id="{BB7611B3-43DD-4EEC-A8FA-E13FA97BD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60891-A7A8-486A-8EBA-482FD894B122}"/>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267937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796F-1583-4024-A3ED-29948815F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A95A6-D298-4FBD-9521-ECBB6D31DA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5F381-D830-4475-805F-2494246CFB53}"/>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5" name="Footer Placeholder 4">
            <a:extLst>
              <a:ext uri="{FF2B5EF4-FFF2-40B4-BE49-F238E27FC236}">
                <a16:creationId xmlns:a16="http://schemas.microsoft.com/office/drawing/2014/main" id="{16FAF9BA-4BC0-43D3-B223-B1E4F032F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EE238-D205-4D77-AE15-7F2A3EFD414A}"/>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339323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CCA0-1ED4-411C-84BA-80469B432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2EF406-5870-4F50-B71B-F2A45B3AF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03C717-BA3E-4E23-96D9-266238EF371D}"/>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5" name="Footer Placeholder 4">
            <a:extLst>
              <a:ext uri="{FF2B5EF4-FFF2-40B4-BE49-F238E27FC236}">
                <a16:creationId xmlns:a16="http://schemas.microsoft.com/office/drawing/2014/main" id="{4C084D18-59A2-42A6-ACC9-4523A31FB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E9BA2-12DF-46E2-9D49-EE6A99A9C88D}"/>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35433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FC08-13A0-423B-8FD9-973E7AE7F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8F354F-9715-4B2C-9225-A90B87EF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BEB43-7936-42B0-A746-8CE04B3F01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1F801E-DAE6-47EA-8C86-B245591F83EA}"/>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6" name="Footer Placeholder 5">
            <a:extLst>
              <a:ext uri="{FF2B5EF4-FFF2-40B4-BE49-F238E27FC236}">
                <a16:creationId xmlns:a16="http://schemas.microsoft.com/office/drawing/2014/main" id="{1E7F24BD-3B83-4644-A960-F85044A9C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1D3C9-4AB8-4C3C-8739-E5675CF5D3FB}"/>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253573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C895-2E6D-4081-A6BB-1E0501669C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27DEE-E80B-4CCC-ACC3-9E9E6923E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6D49AA-EC00-4FD9-AE1F-275D655C6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BEDDD-CDCF-46F4-B792-FDD24823C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19BE8-8F5B-4A32-A91C-FE8BBFC4A8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6ED01A-26BB-4D8D-85CF-FBF1649A405D}"/>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8" name="Footer Placeholder 7">
            <a:extLst>
              <a:ext uri="{FF2B5EF4-FFF2-40B4-BE49-F238E27FC236}">
                <a16:creationId xmlns:a16="http://schemas.microsoft.com/office/drawing/2014/main" id="{E18C3A5C-7948-4D6C-8A63-8A0F32F936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496409-EC1D-4439-8187-48998CDCA19B}"/>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327724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0BE0-6F9A-4E7C-B06A-6A55E3AA4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D5BE2-BC77-4989-A730-7BCFE0EBEBB0}"/>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4" name="Footer Placeholder 3">
            <a:extLst>
              <a:ext uri="{FF2B5EF4-FFF2-40B4-BE49-F238E27FC236}">
                <a16:creationId xmlns:a16="http://schemas.microsoft.com/office/drawing/2014/main" id="{BBF9C997-12A2-4122-9A5F-689B536BD4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7B988-9E61-47E8-8D0C-65CD681369C8}"/>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24954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D4D08-F111-46E5-AC82-8DC969B4333E}"/>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3" name="Footer Placeholder 2">
            <a:extLst>
              <a:ext uri="{FF2B5EF4-FFF2-40B4-BE49-F238E27FC236}">
                <a16:creationId xmlns:a16="http://schemas.microsoft.com/office/drawing/2014/main" id="{CC530165-E951-4F74-BE99-9BF5E7A46F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15D03E-1680-4C9A-8A96-D89BA2A2CE1A}"/>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86325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D785-703F-4B19-AB4B-321EF18E8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49FC8-72CE-4395-BB3A-B994D4030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92FDDB-3A67-491F-B71F-F1170D0E6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B06CF-BDE8-470E-8741-C8B232ED5600}"/>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6" name="Footer Placeholder 5">
            <a:extLst>
              <a:ext uri="{FF2B5EF4-FFF2-40B4-BE49-F238E27FC236}">
                <a16:creationId xmlns:a16="http://schemas.microsoft.com/office/drawing/2014/main" id="{1A758180-C9DE-46E7-9CC3-DA63592FD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436AE-95CA-4254-9E8D-5E9E4CF1745F}"/>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372398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DD5C-558F-45B4-B597-44DD2B91B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896AFB-B3EB-4558-8D20-98E5B2200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C60CBA-BB12-47EE-B932-6D2839B6E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B975D-5A1F-45D1-9606-A3213B45A10A}"/>
              </a:ext>
            </a:extLst>
          </p:cNvPr>
          <p:cNvSpPr>
            <a:spLocks noGrp="1"/>
          </p:cNvSpPr>
          <p:nvPr>
            <p:ph type="dt" sz="half" idx="10"/>
          </p:nvPr>
        </p:nvSpPr>
        <p:spPr/>
        <p:txBody>
          <a:bodyPr/>
          <a:lstStyle/>
          <a:p>
            <a:fld id="{58FD738E-2885-4057-98CC-A6BFEB7FA6B4}" type="datetimeFigureOut">
              <a:rPr lang="en-US" smtClean="0"/>
              <a:t>3/16/2021</a:t>
            </a:fld>
            <a:endParaRPr lang="en-US"/>
          </a:p>
        </p:txBody>
      </p:sp>
      <p:sp>
        <p:nvSpPr>
          <p:cNvPr id="6" name="Footer Placeholder 5">
            <a:extLst>
              <a:ext uri="{FF2B5EF4-FFF2-40B4-BE49-F238E27FC236}">
                <a16:creationId xmlns:a16="http://schemas.microsoft.com/office/drawing/2014/main" id="{05C85552-7B56-48CE-9999-498D5B6546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79CF9-4BE4-4C43-90CE-3FF027280517}"/>
              </a:ext>
            </a:extLst>
          </p:cNvPr>
          <p:cNvSpPr>
            <a:spLocks noGrp="1"/>
          </p:cNvSpPr>
          <p:nvPr>
            <p:ph type="sldNum" sz="quarter" idx="12"/>
          </p:nvPr>
        </p:nvSpPr>
        <p:spPr/>
        <p:txBody>
          <a:bodyPr/>
          <a:lstStyle/>
          <a:p>
            <a:fld id="{453307F1-40F0-4A39-9689-0417173E26F3}" type="slidenum">
              <a:rPr lang="en-US" smtClean="0"/>
              <a:t>‹#›</a:t>
            </a:fld>
            <a:endParaRPr lang="en-US"/>
          </a:p>
        </p:txBody>
      </p:sp>
    </p:spTree>
    <p:extLst>
      <p:ext uri="{BB962C8B-B14F-4D97-AF65-F5344CB8AC3E}">
        <p14:creationId xmlns:p14="http://schemas.microsoft.com/office/powerpoint/2010/main" val="2449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A82D2-99ED-487E-810C-287319DB5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2DEB18-6808-45BD-9989-48B257389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03563-CF38-4029-99D8-F9313E848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D738E-2885-4057-98CC-A6BFEB7FA6B4}" type="datetimeFigureOut">
              <a:rPr lang="en-US" smtClean="0"/>
              <a:t>3/16/2021</a:t>
            </a:fld>
            <a:endParaRPr lang="en-US"/>
          </a:p>
        </p:txBody>
      </p:sp>
      <p:sp>
        <p:nvSpPr>
          <p:cNvPr id="5" name="Footer Placeholder 4">
            <a:extLst>
              <a:ext uri="{FF2B5EF4-FFF2-40B4-BE49-F238E27FC236}">
                <a16:creationId xmlns:a16="http://schemas.microsoft.com/office/drawing/2014/main" id="{557244F6-20D3-4043-B22E-2615F9D7A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862CC1-28D6-4919-8F57-EF72E8BD9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307F1-40F0-4A39-9689-0417173E26F3}" type="slidenum">
              <a:rPr lang="en-US" smtClean="0"/>
              <a:t>‹#›</a:t>
            </a:fld>
            <a:endParaRPr lang="en-US"/>
          </a:p>
        </p:txBody>
      </p:sp>
    </p:spTree>
    <p:extLst>
      <p:ext uri="{BB962C8B-B14F-4D97-AF65-F5344CB8AC3E}">
        <p14:creationId xmlns:p14="http://schemas.microsoft.com/office/powerpoint/2010/main" val="740399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75845C-FA45-494E-A0FD-BEF144EB6C62}"/>
              </a:ext>
            </a:extLst>
          </p:cNvPr>
          <p:cNvPicPr>
            <a:picLocks noChangeAspect="1"/>
          </p:cNvPicPr>
          <p:nvPr/>
        </p:nvPicPr>
        <p:blipFill rotWithShape="1">
          <a:blip r:embed="rId2"/>
          <a:srcRect b="19215"/>
          <a:stretch/>
        </p:blipFill>
        <p:spPr>
          <a:xfrm>
            <a:off x="0" y="0"/>
            <a:ext cx="12192000" cy="5540188"/>
          </a:xfrm>
          <a:prstGeom prst="rect">
            <a:avLst/>
          </a:prstGeom>
        </p:spPr>
      </p:pic>
      <p:sp>
        <p:nvSpPr>
          <p:cNvPr id="5" name="TextBox 4">
            <a:extLst>
              <a:ext uri="{FF2B5EF4-FFF2-40B4-BE49-F238E27FC236}">
                <a16:creationId xmlns:a16="http://schemas.microsoft.com/office/drawing/2014/main" id="{D6797325-95E3-43E4-9EA4-53AF1CB13DA9}"/>
              </a:ext>
            </a:extLst>
          </p:cNvPr>
          <p:cNvSpPr txBox="1"/>
          <p:nvPr/>
        </p:nvSpPr>
        <p:spPr>
          <a:xfrm>
            <a:off x="0" y="5701552"/>
            <a:ext cx="12192000" cy="984885"/>
          </a:xfrm>
          <a:prstGeom prst="rect">
            <a:avLst/>
          </a:prstGeom>
          <a:noFill/>
        </p:spPr>
        <p:txBody>
          <a:bodyPr wrap="square" rtlCol="0">
            <a:spAutoFit/>
          </a:bodyPr>
          <a:lstStyle/>
          <a:p>
            <a:pPr algn="ctr"/>
            <a:r>
              <a:rPr lang="en-US" sz="4000"/>
              <a:t>THE OZ PROJECT</a:t>
            </a:r>
          </a:p>
          <a:p>
            <a:pPr algn="ctr"/>
            <a:r>
              <a:rPr lang="en-US"/>
              <a:t>MEGHAN LUOMA, KERRY WEHNER, KIRBY MILLER AND SARA RIGGS</a:t>
            </a:r>
            <a:endParaRPr lang="en-US" dirty="0"/>
          </a:p>
        </p:txBody>
      </p:sp>
    </p:spTree>
    <p:extLst>
      <p:ext uri="{BB962C8B-B14F-4D97-AF65-F5344CB8AC3E}">
        <p14:creationId xmlns:p14="http://schemas.microsoft.com/office/powerpoint/2010/main" val="67537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rnado Wallpapers - Top Free Tornado Backgrounds - WallpaperAccess">
            <a:extLst>
              <a:ext uri="{FF2B5EF4-FFF2-40B4-BE49-F238E27FC236}">
                <a16:creationId xmlns:a16="http://schemas.microsoft.com/office/drawing/2014/main" id="{A768BC74-D014-4325-A53B-78A443E78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938" y="116515"/>
            <a:ext cx="9359084" cy="66249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A31E5B-2B1F-4D51-8522-7A7891847EA8}"/>
              </a:ext>
            </a:extLst>
          </p:cNvPr>
          <p:cNvSpPr txBox="1"/>
          <p:nvPr/>
        </p:nvSpPr>
        <p:spPr>
          <a:xfrm>
            <a:off x="5598302" y="354474"/>
            <a:ext cx="6098234" cy="2031325"/>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bg1"/>
                </a:solidFill>
                <a:effectLst/>
                <a:latin typeface="-apple-system"/>
              </a:rPr>
              <a:t>This Oz report will relay Tornado and weather information using </a:t>
            </a:r>
            <a:r>
              <a:rPr lang="en-US" b="1" i="0" dirty="0" err="1">
                <a:solidFill>
                  <a:schemeClr val="bg1"/>
                </a:solidFill>
                <a:effectLst/>
                <a:latin typeface="-apple-system"/>
              </a:rPr>
              <a:t>OpenWeatherMap</a:t>
            </a:r>
            <a:r>
              <a:rPr lang="en-US" b="1" i="0" dirty="0">
                <a:solidFill>
                  <a:schemeClr val="bg1"/>
                </a:solidFill>
                <a:effectLst/>
                <a:latin typeface="-apple-system"/>
              </a:rPr>
              <a:t> API and information from National Oceanic and Atmospheric Administration (NOAA) csv download of 500 tornadic event details from </a:t>
            </a:r>
            <a:br>
              <a:rPr lang="en-US" b="1" dirty="0">
                <a:solidFill>
                  <a:schemeClr val="bg1"/>
                </a:solidFill>
                <a:latin typeface="-apple-system"/>
              </a:rPr>
            </a:br>
            <a:r>
              <a:rPr lang="en-US" b="1" i="0" dirty="0">
                <a:solidFill>
                  <a:schemeClr val="bg1"/>
                </a:solidFill>
                <a:effectLst/>
                <a:latin typeface="-apple-system"/>
              </a:rPr>
              <a:t>November 1, 2019 to November 30, 2020. The report will utilize HTML, CSS, </a:t>
            </a:r>
            <a:r>
              <a:rPr lang="en-US" b="1" i="0" dirty="0" err="1">
                <a:solidFill>
                  <a:schemeClr val="bg1"/>
                </a:solidFill>
                <a:effectLst/>
                <a:latin typeface="-apple-system"/>
              </a:rPr>
              <a:t>Javascript</a:t>
            </a:r>
            <a:r>
              <a:rPr lang="en-US" b="1" i="0" dirty="0">
                <a:solidFill>
                  <a:schemeClr val="bg1"/>
                </a:solidFill>
                <a:effectLst/>
                <a:latin typeface="-apple-system"/>
              </a:rPr>
              <a:t> and a created </a:t>
            </a:r>
            <a:r>
              <a:rPr lang="en-US" b="1" dirty="0">
                <a:solidFill>
                  <a:schemeClr val="bg1"/>
                </a:solidFill>
                <a:latin typeface="-apple-system"/>
              </a:rPr>
              <a:t>SQLite</a:t>
            </a:r>
            <a:r>
              <a:rPr lang="en-US" b="1" i="0" dirty="0">
                <a:solidFill>
                  <a:schemeClr val="bg1"/>
                </a:solidFill>
                <a:effectLst/>
                <a:latin typeface="-apple-system"/>
              </a:rPr>
              <a:t> database.</a:t>
            </a:r>
          </a:p>
        </p:txBody>
      </p:sp>
      <p:sp>
        <p:nvSpPr>
          <p:cNvPr id="6" name="TextBox 5">
            <a:extLst>
              <a:ext uri="{FF2B5EF4-FFF2-40B4-BE49-F238E27FC236}">
                <a16:creationId xmlns:a16="http://schemas.microsoft.com/office/drawing/2014/main" id="{3C74C16E-58EF-4C59-BEA1-8811E28739E9}"/>
              </a:ext>
            </a:extLst>
          </p:cNvPr>
          <p:cNvSpPr txBox="1"/>
          <p:nvPr/>
        </p:nvSpPr>
        <p:spPr>
          <a:xfrm>
            <a:off x="5598302" y="3839917"/>
            <a:ext cx="6098234" cy="64633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bg1"/>
                </a:solidFill>
                <a:effectLst/>
                <a:latin typeface="-apple-system"/>
              </a:rPr>
              <a:t>Inspiration for Project Oz comes from the recent Tornado Safety Week.</a:t>
            </a:r>
            <a:endParaRPr lang="en-US" b="1" dirty="0">
              <a:solidFill>
                <a:schemeClr val="bg1"/>
              </a:solidFill>
            </a:endParaRPr>
          </a:p>
        </p:txBody>
      </p:sp>
      <p:sp>
        <p:nvSpPr>
          <p:cNvPr id="7" name="TextBox 6">
            <a:extLst>
              <a:ext uri="{FF2B5EF4-FFF2-40B4-BE49-F238E27FC236}">
                <a16:creationId xmlns:a16="http://schemas.microsoft.com/office/drawing/2014/main" id="{AE696979-D3D3-47B9-9C35-EE16CDBEC45B}"/>
              </a:ext>
            </a:extLst>
          </p:cNvPr>
          <p:cNvSpPr txBox="1"/>
          <p:nvPr/>
        </p:nvSpPr>
        <p:spPr>
          <a:xfrm>
            <a:off x="5598302" y="2346554"/>
            <a:ext cx="6098234" cy="147732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bg1"/>
                </a:solidFill>
                <a:effectLst/>
                <a:latin typeface="-apple-system"/>
              </a:rPr>
              <a:t>The report will include visualizations utilizing D3.js and Leaflet Map. The d3 visualization will be an interactive scatter plot and will allow users to see choice of Tornado Magnitude or EF scale and resulting Damage, Injuries or Deaths. </a:t>
            </a:r>
          </a:p>
        </p:txBody>
      </p:sp>
    </p:spTree>
    <p:extLst>
      <p:ext uri="{BB962C8B-B14F-4D97-AF65-F5344CB8AC3E}">
        <p14:creationId xmlns:p14="http://schemas.microsoft.com/office/powerpoint/2010/main" val="2507171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lur&#10;&#10;Description automatically generated">
            <a:extLst>
              <a:ext uri="{FF2B5EF4-FFF2-40B4-BE49-F238E27FC236}">
                <a16:creationId xmlns:a16="http://schemas.microsoft.com/office/drawing/2014/main" id="{3FC42B5A-4053-4A71-BBED-762406DDCEEA}"/>
              </a:ext>
            </a:extLst>
          </p:cNvPr>
          <p:cNvPicPr>
            <a:picLocks noChangeAspect="1"/>
          </p:cNvPicPr>
          <p:nvPr/>
        </p:nvPicPr>
        <p:blipFill rotWithShape="1">
          <a:blip r:embed="rId2">
            <a:extLst>
              <a:ext uri="{28A0092B-C50C-407E-A947-70E740481C1C}">
                <a14:useLocalDpi xmlns:a14="http://schemas.microsoft.com/office/drawing/2010/main" val="0"/>
              </a:ext>
            </a:extLst>
          </a:blip>
          <a:srcRect t="26723" r="1" b="15467"/>
          <a:stretch/>
        </p:blipFill>
        <p:spPr>
          <a:xfrm>
            <a:off x="326268" y="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4" name="TextBox 3">
            <a:extLst>
              <a:ext uri="{FF2B5EF4-FFF2-40B4-BE49-F238E27FC236}">
                <a16:creationId xmlns:a16="http://schemas.microsoft.com/office/drawing/2014/main" id="{6CA31E5B-2B1F-4D51-8522-7A7891847EA8}"/>
              </a:ext>
            </a:extLst>
          </p:cNvPr>
          <p:cNvSpPr txBox="1"/>
          <p:nvPr/>
        </p:nvSpPr>
        <p:spPr>
          <a:xfrm>
            <a:off x="4791456" y="354474"/>
            <a:ext cx="6905080" cy="618630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2060"/>
                </a:solidFill>
                <a:effectLst/>
                <a:latin typeface="-apple-system"/>
              </a:rPr>
              <a:t>Our hypothesis was very data driven. After reviewing the NOAA data we found data points to compare.</a:t>
            </a:r>
          </a:p>
          <a:p>
            <a:pPr marL="285750" indent="-285750" algn="l">
              <a:buFont typeface="Arial" panose="020B0604020202020204" pitchFamily="34" charset="0"/>
              <a:buChar char="•"/>
            </a:pPr>
            <a:endParaRPr lang="en-US" dirty="0">
              <a:solidFill>
                <a:srgbClr val="002060"/>
              </a:solidFill>
              <a:latin typeface="-apple-system"/>
            </a:endParaRPr>
          </a:p>
          <a:p>
            <a:pPr marL="285750" indent="-285750">
              <a:buFont typeface="Arial" panose="020B0604020202020204" pitchFamily="34" charset="0"/>
              <a:buChar char="•"/>
            </a:pPr>
            <a:r>
              <a:rPr lang="en-US" dirty="0">
                <a:solidFill>
                  <a:srgbClr val="002060"/>
                </a:solidFill>
                <a:latin typeface="Slack-Lato"/>
              </a:rPr>
              <a:t>We wanted to see the size and strength of a tornado event compared to the resulting damage. We used a scatter plot to visualize this comparison.</a:t>
            </a:r>
          </a:p>
          <a:p>
            <a:pPr marL="285750" indent="-285750">
              <a:buFont typeface="Arial" panose="020B0604020202020204" pitchFamily="34" charset="0"/>
              <a:buChar char="•"/>
            </a:pPr>
            <a:endParaRPr lang="en-US" dirty="0">
              <a:solidFill>
                <a:srgbClr val="002060"/>
              </a:solidFill>
              <a:latin typeface="-apple-system"/>
            </a:endParaRPr>
          </a:p>
          <a:p>
            <a:pPr marL="742950" lvl="1" indent="-285750">
              <a:buFont typeface="Arial" panose="020B0604020202020204" pitchFamily="34" charset="0"/>
              <a:buChar char="•"/>
            </a:pPr>
            <a:r>
              <a:rPr lang="en-US" b="1" dirty="0">
                <a:solidFill>
                  <a:srgbClr val="002060"/>
                </a:solidFill>
              </a:rPr>
              <a:t>Is there any correlation between size and strength of tornado activity to resulting Death, Injury and Damage?</a:t>
            </a:r>
            <a:endParaRPr lang="en-US" b="1" dirty="0">
              <a:solidFill>
                <a:srgbClr val="002060"/>
              </a:solidFill>
              <a:latin typeface="-apple-system"/>
            </a:endParaRPr>
          </a:p>
          <a:p>
            <a:pPr marL="285750" indent="-285750" algn="l">
              <a:buFont typeface="Arial" panose="020B0604020202020204" pitchFamily="34" charset="0"/>
              <a:buChar char="•"/>
            </a:pPr>
            <a:endParaRPr lang="en-US" dirty="0">
              <a:solidFill>
                <a:srgbClr val="002060"/>
              </a:solidFill>
              <a:latin typeface="-apple-system"/>
            </a:endParaRPr>
          </a:p>
          <a:p>
            <a:pPr marL="285750" indent="-285750" algn="l">
              <a:buFont typeface="Arial" panose="020B0604020202020204" pitchFamily="34" charset="0"/>
              <a:buChar char="•"/>
            </a:pPr>
            <a:r>
              <a:rPr lang="en-US" dirty="0">
                <a:solidFill>
                  <a:srgbClr val="002060"/>
                </a:solidFill>
                <a:latin typeface="-apple-system"/>
              </a:rPr>
              <a:t>We also  created a map to see where the tornadoes occurred. Which was interesting because there were no tornadoes in Kansas. We also were able to see the direction of the tornadoes.</a:t>
            </a:r>
          </a:p>
          <a:p>
            <a:pPr marL="742950" lvl="1" indent="-285750">
              <a:buFont typeface="Arial" panose="020B0604020202020204" pitchFamily="34" charset="0"/>
              <a:buChar char="•"/>
            </a:pPr>
            <a:endParaRPr lang="en-US" dirty="0">
              <a:solidFill>
                <a:srgbClr val="002060"/>
              </a:solidFill>
              <a:latin typeface="-apple-system"/>
            </a:endParaRPr>
          </a:p>
          <a:p>
            <a:pPr marL="742950" lvl="1" indent="-285750">
              <a:buFont typeface="Arial" panose="020B0604020202020204" pitchFamily="34" charset="0"/>
              <a:buChar char="•"/>
            </a:pPr>
            <a:r>
              <a:rPr lang="en-US" b="1" dirty="0">
                <a:solidFill>
                  <a:srgbClr val="002060"/>
                </a:solidFill>
                <a:latin typeface="-apple-system"/>
              </a:rPr>
              <a:t>Where is the most tornadic activity?</a:t>
            </a:r>
          </a:p>
          <a:p>
            <a:pPr marL="285750" indent="-285750" algn="l">
              <a:buFont typeface="Arial" panose="020B0604020202020204" pitchFamily="34" charset="0"/>
              <a:buChar char="•"/>
            </a:pPr>
            <a:endParaRPr lang="en-US" dirty="0">
              <a:solidFill>
                <a:srgbClr val="002060"/>
              </a:solidFill>
              <a:latin typeface="-apple-system"/>
            </a:endParaRPr>
          </a:p>
          <a:p>
            <a:pPr marL="285750" indent="-285750" algn="l">
              <a:buFont typeface="Arial" panose="020B0604020202020204" pitchFamily="34" charset="0"/>
              <a:buChar char="•"/>
            </a:pPr>
            <a:r>
              <a:rPr lang="en-US" dirty="0">
                <a:solidFill>
                  <a:srgbClr val="002060"/>
                </a:solidFill>
                <a:latin typeface="-apple-system"/>
              </a:rPr>
              <a:t>Using our API Weather information, we compared tornado strength (EF scale) and size to location. As well as current weather information by location to help predict tornadic activity.</a:t>
            </a:r>
          </a:p>
          <a:p>
            <a:pPr marL="285750" indent="-285750" algn="l">
              <a:buFont typeface="Arial" panose="020B0604020202020204" pitchFamily="34" charset="0"/>
              <a:buChar char="•"/>
            </a:pPr>
            <a:endParaRPr lang="en-US" dirty="0">
              <a:solidFill>
                <a:srgbClr val="002060"/>
              </a:solidFill>
              <a:latin typeface="-apple-system"/>
            </a:endParaRPr>
          </a:p>
          <a:p>
            <a:pPr marL="742950" lvl="1" indent="-285750">
              <a:buFont typeface="Arial" panose="020B0604020202020204" pitchFamily="34" charset="0"/>
              <a:buChar char="•"/>
            </a:pPr>
            <a:r>
              <a:rPr lang="en-US" b="1" dirty="0">
                <a:solidFill>
                  <a:srgbClr val="002060"/>
                </a:solidFill>
                <a:latin typeface="-apple-system"/>
              </a:rPr>
              <a:t>Does location effect size?</a:t>
            </a:r>
          </a:p>
          <a:p>
            <a:pPr marL="742950" lvl="1" indent="-285750">
              <a:buFont typeface="Arial" panose="020B0604020202020204" pitchFamily="34" charset="0"/>
              <a:buChar char="•"/>
            </a:pPr>
            <a:r>
              <a:rPr lang="en-US" b="1" dirty="0">
                <a:solidFill>
                  <a:srgbClr val="002060"/>
                </a:solidFill>
                <a:latin typeface="-apple-system"/>
              </a:rPr>
              <a:t>Is there current weather indicative to tornadic activity?</a:t>
            </a:r>
          </a:p>
        </p:txBody>
      </p:sp>
    </p:spTree>
    <p:extLst>
      <p:ext uri="{BB962C8B-B14F-4D97-AF65-F5344CB8AC3E}">
        <p14:creationId xmlns:p14="http://schemas.microsoft.com/office/powerpoint/2010/main" val="1671963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smoke, steam, coming, weapon&#10;&#10;Description automatically generated">
            <a:extLst>
              <a:ext uri="{FF2B5EF4-FFF2-40B4-BE49-F238E27FC236}">
                <a16:creationId xmlns:a16="http://schemas.microsoft.com/office/drawing/2014/main" id="{1850CD93-9038-443D-8538-B260D60A99ED}"/>
              </a:ext>
            </a:extLst>
          </p:cNvPr>
          <p:cNvPicPr>
            <a:picLocks noChangeAspect="1"/>
          </p:cNvPicPr>
          <p:nvPr/>
        </p:nvPicPr>
        <p:blipFill rotWithShape="1">
          <a:blip r:embed="rId2">
            <a:extLst>
              <a:ext uri="{28A0092B-C50C-407E-A947-70E740481C1C}">
                <a14:useLocalDpi xmlns:a14="http://schemas.microsoft.com/office/drawing/2010/main" val="0"/>
              </a:ext>
            </a:extLst>
          </a:blip>
          <a:srcRect r="1883" b="-1"/>
          <a:stretch/>
        </p:blipFill>
        <p:spPr>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sp>
        <p:nvSpPr>
          <p:cNvPr id="31" name="Rectangle 30">
            <a:extLst>
              <a:ext uri="{FF2B5EF4-FFF2-40B4-BE49-F238E27FC236}">
                <a16:creationId xmlns:a16="http://schemas.microsoft.com/office/drawing/2014/main" id="{73EDB3DA-AEF0-428A-A317-C42827E6C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302" y="0"/>
            <a:ext cx="3809132" cy="311698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2">
            <a:extLst>
              <a:ext uri="{FF2B5EF4-FFF2-40B4-BE49-F238E27FC236}">
                <a16:creationId xmlns:a16="http://schemas.microsoft.com/office/drawing/2014/main" id="{4A06AD8B-0227-4FF6-AEB4-C66C5A53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69422"/>
            <a:ext cx="5001186" cy="2788578"/>
          </a:xfrm>
          <a:prstGeom prst="rect">
            <a:avLst/>
          </a:prstGeom>
          <a:solidFill>
            <a:schemeClr val="bg2">
              <a:lumMod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DFACEB2-7564-4FB9-B739-C2CE339BA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rgbClr val="3D646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map&#10;&#10;Description automatically generated">
            <a:extLst>
              <a:ext uri="{FF2B5EF4-FFF2-40B4-BE49-F238E27FC236}">
                <a16:creationId xmlns:a16="http://schemas.microsoft.com/office/drawing/2014/main" id="{D079E784-9D6F-4F6A-B1E3-20546090D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656" y="3255683"/>
            <a:ext cx="6109778" cy="3602308"/>
          </a:xfrm>
          <a:prstGeom prst="rect">
            <a:avLst/>
          </a:prstGeom>
        </p:spPr>
      </p:pic>
      <p:sp>
        <p:nvSpPr>
          <p:cNvPr id="2" name="TextBox 1">
            <a:extLst>
              <a:ext uri="{FF2B5EF4-FFF2-40B4-BE49-F238E27FC236}">
                <a16:creationId xmlns:a16="http://schemas.microsoft.com/office/drawing/2014/main" id="{963BC5F4-FA50-4EB1-BF26-ADABEE2D10B5}"/>
              </a:ext>
            </a:extLst>
          </p:cNvPr>
          <p:cNvSpPr txBox="1"/>
          <p:nvPr/>
        </p:nvSpPr>
        <p:spPr>
          <a:xfrm>
            <a:off x="0" y="44565"/>
            <a:ext cx="7061528" cy="3248005"/>
          </a:xfrm>
          <a:prstGeom prst="rect">
            <a:avLst/>
          </a:prstGeom>
          <a:noFill/>
        </p:spPr>
        <p:txBody>
          <a:bodyPr wrap="square" rtlCol="0">
            <a:spAutoFit/>
          </a:bodyPr>
          <a:lstStyle/>
          <a:p>
            <a:pPr marL="0" marR="0">
              <a:lnSpc>
                <a:spcPct val="107000"/>
              </a:lnSpc>
              <a:spcBef>
                <a:spcPts val="0"/>
              </a:spcBef>
              <a:spcAft>
                <a:spcPts val="800"/>
              </a:spcAft>
            </a:pPr>
            <a:r>
              <a:rPr lang="en-US" sz="1800" b="1" dirty="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Leaflet map shows the location and path of the tornadoes. The dark blue markers indicate the tornadoes, and the orange markers indicate the current weather for that area. </a:t>
            </a:r>
          </a:p>
          <a:p>
            <a:pPr marL="0" marR="0">
              <a:lnSpc>
                <a:spcPct val="107000"/>
              </a:lnSpc>
              <a:spcBef>
                <a:spcPts val="0"/>
              </a:spcBef>
              <a:spcAft>
                <a:spcPts val="800"/>
              </a:spcAft>
            </a:pPr>
            <a:r>
              <a:rPr lang="en-US" sz="1800" b="1" dirty="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Using NOAA data csv file, we gathered the beginning latitude and longitude and the end latitude and longitude and plotted it on the map and drew a line from beginning to end to plot the course of the tornado. You will see a line being drawn between two markers to indicate the path of the tornado.</a:t>
            </a:r>
          </a:p>
          <a:p>
            <a:pPr marL="0" marR="0">
              <a:lnSpc>
                <a:spcPct val="107000"/>
              </a:lnSpc>
              <a:spcBef>
                <a:spcPts val="0"/>
              </a:spcBef>
              <a:spcAft>
                <a:spcPts val="800"/>
              </a:spcAft>
            </a:pPr>
            <a:r>
              <a:rPr lang="en-US" b="1" dirty="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We provided current weather and tornado information using pop ups on the tornado marker and the current weather marker.</a:t>
            </a:r>
          </a:p>
        </p:txBody>
      </p:sp>
    </p:spTree>
    <p:extLst>
      <p:ext uri="{BB962C8B-B14F-4D97-AF65-F5344CB8AC3E}">
        <p14:creationId xmlns:p14="http://schemas.microsoft.com/office/powerpoint/2010/main" val="3526604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ss, outdoor, smoke, nature&#10;&#10;Description automatically generated">
            <a:extLst>
              <a:ext uri="{FF2B5EF4-FFF2-40B4-BE49-F238E27FC236}">
                <a16:creationId xmlns:a16="http://schemas.microsoft.com/office/drawing/2014/main" id="{33C60583-DF47-4F9C-8D62-0E78C4AD7F0B}"/>
              </a:ext>
            </a:extLst>
          </p:cNvPr>
          <p:cNvPicPr>
            <a:picLocks noChangeAspect="1"/>
          </p:cNvPicPr>
          <p:nvPr/>
        </p:nvPicPr>
        <p:blipFill rotWithShape="1">
          <a:blip r:embed="rId2">
            <a:extLst>
              <a:ext uri="{28A0092B-C50C-407E-A947-70E740481C1C}">
                <a14:useLocalDpi xmlns:a14="http://schemas.microsoft.com/office/drawing/2010/main" val="0"/>
              </a:ext>
            </a:extLst>
          </a:blip>
          <a:srcRect r="9119"/>
          <a:stretch/>
        </p:blipFill>
        <p:spPr>
          <a:xfrm>
            <a:off x="492304" y="321733"/>
            <a:ext cx="3612906" cy="2236177"/>
          </a:xfrm>
          <a:prstGeom prst="rect">
            <a:avLst/>
          </a:prstGeom>
        </p:spPr>
      </p:pic>
      <p:pic>
        <p:nvPicPr>
          <p:cNvPr id="8" name="Picture 7" descr="Chart, scatter chart&#10;&#10;Description automatically generated">
            <a:extLst>
              <a:ext uri="{FF2B5EF4-FFF2-40B4-BE49-F238E27FC236}">
                <a16:creationId xmlns:a16="http://schemas.microsoft.com/office/drawing/2014/main" id="{ED634C8E-CF52-443B-9273-741C89507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092" y="577282"/>
            <a:ext cx="2416551" cy="1733875"/>
          </a:xfrm>
          <a:prstGeom prst="rect">
            <a:avLst/>
          </a:prstGeom>
        </p:spPr>
      </p:pic>
      <p:sp>
        <p:nvSpPr>
          <p:cNvPr id="20" name="Rectangle 19">
            <a:extLst>
              <a:ext uri="{FF2B5EF4-FFF2-40B4-BE49-F238E27FC236}">
                <a16:creationId xmlns:a16="http://schemas.microsoft.com/office/drawing/2014/main" id="{112839B5-6527-4FE1-B5CA-71D5FFC4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752928"/>
            <a:ext cx="7566298" cy="7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B37F3-721E-4809-A50E-9EE306404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6483" y="0"/>
            <a:ext cx="91440" cy="27889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3008BF9E-4C30-4B7D-AFF0-6699550E3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42" y="3006496"/>
            <a:ext cx="6838706" cy="3385159"/>
          </a:xfrm>
          <a:prstGeom prst="rect">
            <a:avLst/>
          </a:prstGeom>
        </p:spPr>
      </p:pic>
      <p:sp>
        <p:nvSpPr>
          <p:cNvPr id="24" name="Rectangle 23">
            <a:extLst>
              <a:ext uri="{FF2B5EF4-FFF2-40B4-BE49-F238E27FC236}">
                <a16:creationId xmlns:a16="http://schemas.microsoft.com/office/drawing/2014/main" id="{BE12D8E2-6088-4997-A8C6-1794DA9E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813"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line chart, scatter chart&#10;&#10;Description automatically generated">
            <a:extLst>
              <a:ext uri="{FF2B5EF4-FFF2-40B4-BE49-F238E27FC236}">
                <a16:creationId xmlns:a16="http://schemas.microsoft.com/office/drawing/2014/main" id="{FA70390C-F751-4AA2-9455-E090021BDD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3268" y="698337"/>
            <a:ext cx="3567362" cy="2559582"/>
          </a:xfrm>
          <a:prstGeom prst="rect">
            <a:avLst/>
          </a:prstGeom>
        </p:spPr>
      </p:pic>
      <p:sp>
        <p:nvSpPr>
          <p:cNvPr id="26" name="Rectangle 25">
            <a:extLst>
              <a:ext uri="{FF2B5EF4-FFF2-40B4-BE49-F238E27FC236}">
                <a16:creationId xmlns:a16="http://schemas.microsoft.com/office/drawing/2014/main" id="{FAF10F47-1605-47C5-AE58-9062909AD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6AAA427E-EEA4-40A9-901F-E5198594F0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4293" y="4172622"/>
            <a:ext cx="3104790" cy="2227687"/>
          </a:xfrm>
          <a:prstGeom prst="rect">
            <a:avLst/>
          </a:prstGeom>
        </p:spPr>
      </p:pic>
    </p:spTree>
    <p:extLst>
      <p:ext uri="{BB962C8B-B14F-4D97-AF65-F5344CB8AC3E}">
        <p14:creationId xmlns:p14="http://schemas.microsoft.com/office/powerpoint/2010/main" val="1656712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1B4B0FF7-36CA-48DB-81D2-AA04A7D55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0" y="4317885"/>
            <a:ext cx="6107432" cy="2050519"/>
          </a:xfrm>
          <a:prstGeom prst="rect">
            <a:avLst/>
          </a:prstGeom>
        </p:spPr>
      </p:pic>
      <p:pic>
        <p:nvPicPr>
          <p:cNvPr id="6" name="Picture 5" descr="Text, table&#10;&#10;Description automatically generated with medium confidence">
            <a:extLst>
              <a:ext uri="{FF2B5EF4-FFF2-40B4-BE49-F238E27FC236}">
                <a16:creationId xmlns:a16="http://schemas.microsoft.com/office/drawing/2014/main" id="{201CEDE1-943B-410B-B633-98B8B7533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981" y="107200"/>
            <a:ext cx="4499045" cy="4174224"/>
          </a:xfrm>
          <a:prstGeom prst="rect">
            <a:avLst/>
          </a:prstGeom>
        </p:spPr>
      </p:pic>
      <p:pic>
        <p:nvPicPr>
          <p:cNvPr id="13" name="Picture 12" descr="Chart, scatter chart&#10;&#10;Description automatically generated">
            <a:extLst>
              <a:ext uri="{FF2B5EF4-FFF2-40B4-BE49-F238E27FC236}">
                <a16:creationId xmlns:a16="http://schemas.microsoft.com/office/drawing/2014/main" id="{121E4E49-2A73-4EFD-8B04-4C0AF952B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2965"/>
            <a:ext cx="6205896" cy="3677606"/>
          </a:xfrm>
          <a:prstGeom prst="rect">
            <a:avLst/>
          </a:prstGeom>
        </p:spPr>
      </p:pic>
      <p:pic>
        <p:nvPicPr>
          <p:cNvPr id="4" name="Picture 3" descr="A picture containing cloud&#10;&#10;Description automatically generated">
            <a:extLst>
              <a:ext uri="{FF2B5EF4-FFF2-40B4-BE49-F238E27FC236}">
                <a16:creationId xmlns:a16="http://schemas.microsoft.com/office/drawing/2014/main" id="{5C939770-318D-4E90-86F0-394F60ED4D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5904" y="4396232"/>
            <a:ext cx="5256625" cy="2354563"/>
          </a:xfrm>
          <a:prstGeom prst="rect">
            <a:avLst/>
          </a:prstGeom>
        </p:spPr>
      </p:pic>
      <p:cxnSp>
        <p:nvCxnSpPr>
          <p:cNvPr id="8" name="Straight Connector 7">
            <a:extLst>
              <a:ext uri="{FF2B5EF4-FFF2-40B4-BE49-F238E27FC236}">
                <a16:creationId xmlns:a16="http://schemas.microsoft.com/office/drawing/2014/main" id="{165E4E57-362B-4D13-BD11-1008577ED879}"/>
              </a:ext>
            </a:extLst>
          </p:cNvPr>
          <p:cNvCxnSpPr/>
          <p:nvPr/>
        </p:nvCxnSpPr>
        <p:spPr>
          <a:xfrm>
            <a:off x="139466" y="3828288"/>
            <a:ext cx="612722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7695A3-5F93-4CCE-BE80-05A51B6D0962}"/>
              </a:ext>
            </a:extLst>
          </p:cNvPr>
          <p:cNvCxnSpPr>
            <a:cxnSpLocks/>
          </p:cNvCxnSpPr>
          <p:nvPr/>
        </p:nvCxnSpPr>
        <p:spPr>
          <a:xfrm>
            <a:off x="6685076" y="603323"/>
            <a:ext cx="0" cy="625449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455CC4-56ED-4966-9582-CB7BB2E0D3FC}"/>
              </a:ext>
            </a:extLst>
          </p:cNvPr>
          <p:cNvCxnSpPr>
            <a:cxnSpLocks/>
          </p:cNvCxnSpPr>
          <p:nvPr/>
        </p:nvCxnSpPr>
        <p:spPr>
          <a:xfrm>
            <a:off x="6620177" y="4346448"/>
            <a:ext cx="5340175" cy="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5" name="Picture 14" descr="Chart, scatter chart&#10;&#10;Description automatically generated">
            <a:extLst>
              <a:ext uri="{FF2B5EF4-FFF2-40B4-BE49-F238E27FC236}">
                <a16:creationId xmlns:a16="http://schemas.microsoft.com/office/drawing/2014/main" id="{F8E74377-1B16-470B-BC44-51B5C7B03D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807" y="-86124"/>
            <a:ext cx="6225053" cy="3747109"/>
          </a:xfrm>
          <a:prstGeom prst="rect">
            <a:avLst/>
          </a:prstGeom>
        </p:spPr>
      </p:pic>
      <p:pic>
        <p:nvPicPr>
          <p:cNvPr id="21" name="Picture 20" descr="Chart, scatter chart&#10;&#10;Description automatically generated">
            <a:extLst>
              <a:ext uri="{FF2B5EF4-FFF2-40B4-BE49-F238E27FC236}">
                <a16:creationId xmlns:a16="http://schemas.microsoft.com/office/drawing/2014/main" id="{B6EC27B8-84F5-4DD3-88B7-DB03CBB1FD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876" y="-8350"/>
            <a:ext cx="6205896" cy="3806158"/>
          </a:xfrm>
          <a:prstGeom prst="rect">
            <a:avLst/>
          </a:prstGeom>
        </p:spPr>
      </p:pic>
    </p:spTree>
    <p:extLst>
      <p:ext uri="{BB962C8B-B14F-4D97-AF65-F5344CB8AC3E}">
        <p14:creationId xmlns:p14="http://schemas.microsoft.com/office/powerpoint/2010/main" val="1434244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fltVal val="0"/>
                                          </p:val>
                                        </p:tav>
                                        <p:tav tm="100000">
                                          <p:val>
                                            <p:strVal val="#ppt_w"/>
                                          </p:val>
                                        </p:tav>
                                      </p:tavLst>
                                    </p:anim>
                                    <p:anim calcmode="lin" valueType="num">
                                      <p:cBhvr>
                                        <p:cTn id="16" dur="1000" fill="hold"/>
                                        <p:tgtEl>
                                          <p:spTgt spid="15"/>
                                        </p:tgtEl>
                                        <p:attrNameLst>
                                          <p:attrName>ppt_h</p:attrName>
                                        </p:attrNameLst>
                                      </p:cBhvr>
                                      <p:tavLst>
                                        <p:tav tm="0">
                                          <p:val>
                                            <p:fltVal val="0"/>
                                          </p:val>
                                        </p:tav>
                                        <p:tav tm="100000">
                                          <p:val>
                                            <p:strVal val="#ppt_h"/>
                                          </p:val>
                                        </p:tav>
                                      </p:tavLst>
                                    </p:anim>
                                    <p:anim calcmode="lin" valueType="num">
                                      <p:cBhvr>
                                        <p:cTn id="17" dur="1000" fill="hold"/>
                                        <p:tgtEl>
                                          <p:spTgt spid="15"/>
                                        </p:tgtEl>
                                        <p:attrNameLst>
                                          <p:attrName>style.rotation</p:attrName>
                                        </p:attrNameLst>
                                      </p:cBhvr>
                                      <p:tavLst>
                                        <p:tav tm="0">
                                          <p:val>
                                            <p:fltVal val="90"/>
                                          </p:val>
                                        </p:tav>
                                        <p:tav tm="100000">
                                          <p:val>
                                            <p:fltVal val="0"/>
                                          </p:val>
                                        </p:tav>
                                      </p:tavLst>
                                    </p:anim>
                                    <p:animEffect transition="in" filter="fade">
                                      <p:cBhvr>
                                        <p:cTn id="18" dur="1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style.rotation</p:attrName>
                                        </p:attrNameLst>
                                      </p:cBhvr>
                                      <p:tavLst>
                                        <p:tav tm="0">
                                          <p:val>
                                            <p:fltVal val="90"/>
                                          </p:val>
                                        </p:tav>
                                        <p:tav tm="100000">
                                          <p:val>
                                            <p:fltVal val="0"/>
                                          </p:val>
                                        </p:tav>
                                      </p:tavLst>
                                    </p:anim>
                                    <p:animEffect transition="in" filter="fade">
                                      <p:cBhvr>
                                        <p:cTn id="2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tornado in a field&#10;&#10;Description automatically generated with low confidence">
            <a:extLst>
              <a:ext uri="{FF2B5EF4-FFF2-40B4-BE49-F238E27FC236}">
                <a16:creationId xmlns:a16="http://schemas.microsoft.com/office/drawing/2014/main" id="{E6420BFA-3485-4F95-A0BE-E1D8D134ECB3}"/>
              </a:ext>
            </a:extLst>
          </p:cNvPr>
          <p:cNvPicPr>
            <a:picLocks noChangeAspect="1"/>
          </p:cNvPicPr>
          <p:nvPr/>
        </p:nvPicPr>
        <p:blipFill rotWithShape="1">
          <a:blip r:embed="rId2">
            <a:extLst>
              <a:ext uri="{28A0092B-C50C-407E-A947-70E740481C1C}">
                <a14:useLocalDpi xmlns:a14="http://schemas.microsoft.com/office/drawing/2010/main" val="0"/>
              </a:ext>
            </a:extLst>
          </a:blip>
          <a:srcRect l="8783" r="8784"/>
          <a:stretch/>
        </p:blipFill>
        <p:spPr>
          <a:xfrm>
            <a:off x="4654296" y="10"/>
            <a:ext cx="7537707" cy="6857990"/>
          </a:xfrm>
          <a:prstGeom prst="rect">
            <a:avLst/>
          </a:prstGeom>
        </p:spPr>
      </p:pic>
      <p:sp>
        <p:nvSpPr>
          <p:cNvPr id="29" name="Rectangle 28">
            <a:extLst>
              <a:ext uri="{FF2B5EF4-FFF2-40B4-BE49-F238E27FC236}">
                <a16:creationId xmlns:a16="http://schemas.microsoft.com/office/drawing/2014/main" id="{E9DCA5EA-C9F1-43F7-8CD9-E7D77919EB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099" y="806357"/>
            <a:ext cx="6734553"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website&#10;&#10;Description automatically generated">
            <a:extLst>
              <a:ext uri="{FF2B5EF4-FFF2-40B4-BE49-F238E27FC236}">
                <a16:creationId xmlns:a16="http://schemas.microsoft.com/office/drawing/2014/main" id="{A9711B7E-894F-4074-8929-F1E5F2722B0F}"/>
              </a:ext>
            </a:extLst>
          </p:cNvPr>
          <p:cNvPicPr>
            <a:picLocks noChangeAspect="1"/>
          </p:cNvPicPr>
          <p:nvPr/>
        </p:nvPicPr>
        <p:blipFill rotWithShape="1">
          <a:blip r:embed="rId3">
            <a:extLst>
              <a:ext uri="{28A0092B-C50C-407E-A947-70E740481C1C}">
                <a14:useLocalDpi xmlns:a14="http://schemas.microsoft.com/office/drawing/2010/main" val="0"/>
              </a:ext>
            </a:extLst>
          </a:blip>
          <a:srcRect r="4198"/>
          <a:stretch/>
        </p:blipFill>
        <p:spPr>
          <a:xfrm>
            <a:off x="962403" y="979071"/>
            <a:ext cx="6409944" cy="4583188"/>
          </a:xfrm>
          <a:prstGeom prst="rect">
            <a:avLst/>
          </a:prstGeom>
        </p:spPr>
      </p:pic>
    </p:spTree>
    <p:extLst>
      <p:ext uri="{BB962C8B-B14F-4D97-AF65-F5344CB8AC3E}">
        <p14:creationId xmlns:p14="http://schemas.microsoft.com/office/powerpoint/2010/main" val="450883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picture containing blur&#10;&#10;Description automatically generated">
            <a:extLst>
              <a:ext uri="{FF2B5EF4-FFF2-40B4-BE49-F238E27FC236}">
                <a16:creationId xmlns:a16="http://schemas.microsoft.com/office/drawing/2014/main" id="{3FC42B5A-4053-4A71-BBED-762406DDCEEA}"/>
              </a:ext>
            </a:extLst>
          </p:cNvPr>
          <p:cNvPicPr>
            <a:picLocks noChangeAspect="1"/>
          </p:cNvPicPr>
          <p:nvPr/>
        </p:nvPicPr>
        <p:blipFill rotWithShape="1">
          <a:blip r:embed="rId2">
            <a:extLst>
              <a:ext uri="{28A0092B-C50C-407E-A947-70E740481C1C}">
                <a14:useLocalDpi xmlns:a14="http://schemas.microsoft.com/office/drawing/2010/main" val="0"/>
              </a:ext>
            </a:extLst>
          </a:blip>
          <a:srcRect t="26723" r="1" b="15467"/>
          <a:stretch/>
        </p:blipFill>
        <p:spPr>
          <a:xfrm>
            <a:off x="326268"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4" name="TextBox 3">
            <a:extLst>
              <a:ext uri="{FF2B5EF4-FFF2-40B4-BE49-F238E27FC236}">
                <a16:creationId xmlns:a16="http://schemas.microsoft.com/office/drawing/2014/main" id="{6CA31E5B-2B1F-4D51-8522-7A7891847EA8}"/>
              </a:ext>
            </a:extLst>
          </p:cNvPr>
          <p:cNvSpPr txBox="1"/>
          <p:nvPr/>
        </p:nvSpPr>
        <p:spPr>
          <a:xfrm>
            <a:off x="1604936" y="98442"/>
            <a:ext cx="10587064" cy="726352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2060"/>
                </a:solidFill>
                <a:effectLst/>
                <a:uLnTx/>
                <a:uFillTx/>
                <a:latin typeface="-apple-system"/>
                <a:ea typeface="+mn-ea"/>
                <a:cs typeface="+mn-cs"/>
              </a:rPr>
              <a:t>Our conclusions are as follows: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002060"/>
              </a:solidFill>
              <a:latin typeface="-apple-system"/>
            </a:endParaRPr>
          </a:p>
          <a:p>
            <a:pPr marL="285750" indent="-285750">
              <a:buFont typeface="Arial" panose="020B0604020202020204" pitchFamily="34" charset="0"/>
              <a:buChar char="•"/>
            </a:pPr>
            <a:r>
              <a:rPr kumimoji="0" lang="en-US" b="1" i="0" u="none" strike="noStrike" kern="1200" cap="none" spc="0" normalizeH="0" baseline="0" noProof="0" dirty="0">
                <a:ln>
                  <a:noFill/>
                </a:ln>
                <a:solidFill>
                  <a:srgbClr val="002060"/>
                </a:solidFill>
                <a:effectLst/>
                <a:uLnTx/>
                <a:uFillTx/>
                <a:latin typeface="Calibri" panose="020F0502020204030204"/>
                <a:ea typeface="+mn-ea"/>
                <a:cs typeface="+mn-cs"/>
              </a:rPr>
              <a:t>Is there any correlation between size and strength of tornado activity to resulting Death, Injury and Damage?</a:t>
            </a:r>
          </a:p>
          <a:p>
            <a:pPr marL="742950" lvl="1" indent="-285750">
              <a:buFont typeface="Arial" panose="020B0604020202020204" pitchFamily="34" charset="0"/>
              <a:buChar char="•"/>
            </a:pPr>
            <a:endParaRPr lang="en-US" b="1" dirty="0">
              <a:solidFill>
                <a:srgbClr val="002060"/>
              </a:solidFill>
              <a:latin typeface="Calibri" panose="020F0502020204030204"/>
            </a:endParaRPr>
          </a:p>
          <a:p>
            <a:pPr marL="742950" lvl="1" indent="-285750">
              <a:buFont typeface="Arial" panose="020B0604020202020204" pitchFamily="34" charset="0"/>
              <a:buChar char="•"/>
            </a:pPr>
            <a:r>
              <a:rPr lang="en-US" b="1" i="0" dirty="0">
                <a:solidFill>
                  <a:srgbClr val="002060"/>
                </a:solidFill>
                <a:effectLst/>
                <a:latin typeface="Slack-Lato"/>
              </a:rPr>
              <a:t>According to the scatter plot, a tornadic event with the highest EF-Scale resulted in the greatest number in deaths; but a greater number of injuries was from an EF-3 tornadic event, the same of which created the most amount in damage.</a:t>
            </a:r>
            <a:endParaRPr kumimoji="0" lang="en-US" b="1" i="0" u="none" strike="noStrike" kern="1200" cap="none" spc="0" normalizeH="0" baseline="0" noProof="0" dirty="0">
              <a:ln>
                <a:noFill/>
              </a:ln>
              <a:solidFill>
                <a:srgbClr val="002060"/>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apple-system"/>
              <a:ea typeface="+mn-ea"/>
              <a:cs typeface="+mn-cs"/>
            </a:endParaRPr>
          </a:p>
          <a:p>
            <a:pPr marL="285750" indent="-285750">
              <a:buFont typeface="Arial" panose="020B0604020202020204" pitchFamily="34" charset="0"/>
              <a:buChar char="•"/>
            </a:pPr>
            <a:r>
              <a:rPr kumimoji="0" lang="en-US" b="1" i="0" u="none" strike="noStrike" kern="1200" cap="none" spc="0" normalizeH="0" baseline="0" noProof="0" dirty="0">
                <a:ln>
                  <a:noFill/>
                </a:ln>
                <a:solidFill>
                  <a:srgbClr val="002060"/>
                </a:solidFill>
                <a:effectLst/>
                <a:uLnTx/>
                <a:uFillTx/>
                <a:latin typeface="-apple-system"/>
                <a:ea typeface="+mn-ea"/>
                <a:cs typeface="+mn-cs"/>
              </a:rPr>
              <a:t>Where is the most tornadic activity?</a:t>
            </a:r>
          </a:p>
          <a:p>
            <a:pPr marL="285750" indent="-285750">
              <a:buFont typeface="Arial" panose="020B0604020202020204" pitchFamily="34" charset="0"/>
              <a:buChar char="•"/>
            </a:pPr>
            <a:endParaRPr lang="en-US" b="1" dirty="0">
              <a:solidFill>
                <a:srgbClr val="002060"/>
              </a:solidFill>
              <a:latin typeface="-apple-system"/>
            </a:endParaRPr>
          </a:p>
          <a:p>
            <a:pPr marL="742950" lvl="1" indent="-285750">
              <a:buFont typeface="Arial" panose="020B0604020202020204" pitchFamily="34" charset="0"/>
              <a:buChar char="•"/>
            </a:pPr>
            <a:r>
              <a:rPr kumimoji="0" lang="en-US" sz="1600" b="1" i="0" u="none" strike="noStrike" kern="1200" cap="none" spc="0" normalizeH="0" baseline="0" noProof="0" dirty="0">
                <a:ln>
                  <a:noFill/>
                </a:ln>
                <a:solidFill>
                  <a:srgbClr val="002060"/>
                </a:solidFill>
                <a:effectLst/>
                <a:uLnTx/>
                <a:uFillTx/>
                <a:latin typeface="-apple-system"/>
                <a:ea typeface="+mn-ea"/>
                <a:cs typeface="+mn-cs"/>
              </a:rPr>
              <a:t>Our analysis of the map shows that Tennessee, Alabama and Mississippi have the most tornadic activity.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apple-system"/>
              <a:ea typeface="+mn-ea"/>
              <a:cs typeface="+mn-cs"/>
            </a:endParaRPr>
          </a:p>
          <a:p>
            <a:pPr marL="285750" indent="-285750">
              <a:buFont typeface="Arial" panose="020B0604020202020204" pitchFamily="34" charset="0"/>
              <a:buChar char="•"/>
            </a:pPr>
            <a:r>
              <a:rPr kumimoji="0" lang="en-US" b="1" i="0" u="none" strike="noStrike" kern="1200" cap="none" spc="0" normalizeH="0" baseline="0" noProof="0" dirty="0">
                <a:ln>
                  <a:noFill/>
                </a:ln>
                <a:solidFill>
                  <a:srgbClr val="002060"/>
                </a:solidFill>
                <a:effectLst/>
                <a:uLnTx/>
                <a:uFillTx/>
                <a:latin typeface="-apple-system"/>
                <a:ea typeface="+mn-ea"/>
                <a:cs typeface="+mn-cs"/>
              </a:rPr>
              <a:t>Does location affect size?</a:t>
            </a:r>
          </a:p>
          <a:p>
            <a:pPr marL="742950" lvl="1" indent="-285750">
              <a:buFont typeface="Arial" panose="020B0604020202020204" pitchFamily="34" charset="0"/>
              <a:buChar char="•"/>
            </a:pPr>
            <a:endParaRPr lang="en-US" b="1" dirty="0">
              <a:solidFill>
                <a:srgbClr val="002060"/>
              </a:solidFill>
              <a:latin typeface="-apple-system"/>
            </a:endParaRPr>
          </a:p>
          <a:p>
            <a:pPr marL="742950" lvl="1" indent="-285750">
              <a:buFont typeface="Arial" panose="020B0604020202020204" pitchFamily="34" charset="0"/>
              <a:buChar char="•"/>
            </a:pPr>
            <a:r>
              <a:rPr lang="en-US" b="1" i="0" dirty="0">
                <a:solidFill>
                  <a:srgbClr val="002060"/>
                </a:solidFill>
                <a:effectLst/>
                <a:latin typeface="Slack-Lato"/>
              </a:rPr>
              <a:t>Since the data is scattered somewhat equally among the EF Scales across latitude and longitude there really is no correlation between location and size.</a:t>
            </a:r>
          </a:p>
          <a:p>
            <a:pPr marL="742950" lvl="1" indent="-285750">
              <a:buFont typeface="Arial" panose="020B0604020202020204" pitchFamily="34" charset="0"/>
              <a:buChar char="•"/>
            </a:pPr>
            <a:endParaRPr lang="en-US" b="1" dirty="0">
              <a:solidFill>
                <a:srgbClr val="002060"/>
              </a:solidFill>
              <a:latin typeface="Slack-Lato"/>
            </a:endParaRPr>
          </a:p>
          <a:p>
            <a:pPr marL="742950" lvl="1" indent="-285750">
              <a:buFont typeface="Arial" panose="020B0604020202020204" pitchFamily="34" charset="0"/>
              <a:buChar char="•"/>
            </a:pPr>
            <a:r>
              <a:rPr lang="en-US" b="1" i="0" dirty="0">
                <a:solidFill>
                  <a:srgbClr val="002060"/>
                </a:solidFill>
                <a:effectLst/>
                <a:latin typeface="Slack-Lato"/>
              </a:rPr>
              <a:t>However, the frequency of tornadic activity along latitude and longitude shows a propensity for tornadoes in certain areas.</a:t>
            </a:r>
            <a:endParaRPr lang="en-US" b="1" dirty="0">
              <a:solidFill>
                <a:srgbClr val="002060"/>
              </a:solidFill>
              <a:latin typeface="-apple-system"/>
            </a:endParaRPr>
          </a:p>
          <a:p>
            <a:pPr marL="742950" lvl="1" indent="-285750">
              <a:buFont typeface="Arial" panose="020B0604020202020204" pitchFamily="34" charset="0"/>
              <a:buChar char="•"/>
            </a:pPr>
            <a:endParaRPr kumimoji="0" lang="en-US" b="1" i="0" u="none" strike="noStrike" kern="1200" cap="none" spc="0" normalizeH="0" baseline="0" noProof="0" dirty="0">
              <a:ln>
                <a:noFill/>
              </a:ln>
              <a:solidFill>
                <a:srgbClr val="002060"/>
              </a:solidFill>
              <a:effectLst/>
              <a:uLnTx/>
              <a:uFillTx/>
              <a:latin typeface="-apple-system"/>
              <a:ea typeface="+mn-ea"/>
              <a:cs typeface="+mn-cs"/>
            </a:endParaRPr>
          </a:p>
          <a:p>
            <a:pPr marL="285750" indent="-285750">
              <a:buFont typeface="Arial" panose="020B0604020202020204" pitchFamily="34" charset="0"/>
              <a:buChar char="•"/>
            </a:pPr>
            <a:r>
              <a:rPr kumimoji="0" lang="en-US" b="1" i="0" u="none" strike="noStrike" kern="1200" cap="none" spc="0" normalizeH="0" baseline="0" noProof="0" dirty="0">
                <a:ln>
                  <a:noFill/>
                </a:ln>
                <a:solidFill>
                  <a:srgbClr val="002060"/>
                </a:solidFill>
                <a:effectLst/>
                <a:uLnTx/>
                <a:uFillTx/>
                <a:latin typeface="-apple-system"/>
                <a:ea typeface="+mn-ea"/>
                <a:cs typeface="+mn-cs"/>
              </a:rPr>
              <a:t>Is there current weather indicative to tornadic activity?</a:t>
            </a:r>
          </a:p>
          <a:p>
            <a:pPr marL="285750" indent="-285750">
              <a:buFont typeface="Arial" panose="020B0604020202020204" pitchFamily="34" charset="0"/>
              <a:buChar char="•"/>
            </a:pPr>
            <a:endParaRPr lang="en-US" b="1" dirty="0">
              <a:solidFill>
                <a:srgbClr val="002060"/>
              </a:solidFill>
              <a:latin typeface="-apple-system"/>
            </a:endParaRPr>
          </a:p>
          <a:p>
            <a:pPr marL="742950" lvl="1" indent="-285750">
              <a:buFont typeface="Arial" panose="020B0604020202020204" pitchFamily="34" charset="0"/>
              <a:buChar char="•"/>
            </a:pPr>
            <a:r>
              <a:rPr kumimoji="0" lang="en-US" b="1" i="0" u="none" strike="noStrike" kern="1200" cap="none" spc="0" normalizeH="0" baseline="0" noProof="0" dirty="0">
                <a:ln>
                  <a:noFill/>
                </a:ln>
                <a:solidFill>
                  <a:srgbClr val="002060"/>
                </a:solidFill>
                <a:effectLst/>
                <a:uLnTx/>
                <a:uFillTx/>
                <a:latin typeface="-apple-system"/>
                <a:ea typeface="+mn-ea"/>
                <a:cs typeface="+mn-cs"/>
              </a:rPr>
              <a:t>This question could be considered for future analysis.</a:t>
            </a:r>
          </a:p>
          <a:p>
            <a:pPr marL="285750" indent="-285750">
              <a:buFont typeface="Arial" panose="020B0604020202020204" pitchFamily="34" charset="0"/>
              <a:buChar char="•"/>
            </a:pPr>
            <a:endParaRPr lang="en-US" b="1" dirty="0">
              <a:solidFill>
                <a:srgbClr val="002060"/>
              </a:solidFill>
              <a:latin typeface="-apple-system"/>
            </a:endParaRPr>
          </a:p>
          <a:p>
            <a:pPr marL="742950" lvl="1" indent="-285750">
              <a:buFont typeface="Arial" panose="020B0604020202020204" pitchFamily="34" charset="0"/>
              <a:buChar char="•"/>
            </a:pPr>
            <a:endParaRPr kumimoji="0" lang="en-US" b="1" i="0" u="none" strike="noStrike" kern="1200" cap="none" spc="0" normalizeH="0" baseline="0" noProof="0" dirty="0">
              <a:ln>
                <a:noFill/>
              </a:ln>
              <a:solidFill>
                <a:srgbClr val="002060"/>
              </a:solidFill>
              <a:effectLst/>
              <a:uLnTx/>
              <a:uFillTx/>
              <a:latin typeface="-apple-system"/>
              <a:ea typeface="+mn-ea"/>
              <a:cs typeface="+mn-cs"/>
            </a:endParaRPr>
          </a:p>
        </p:txBody>
      </p:sp>
    </p:spTree>
    <p:extLst>
      <p:ext uri="{BB962C8B-B14F-4D97-AF65-F5344CB8AC3E}">
        <p14:creationId xmlns:p14="http://schemas.microsoft.com/office/powerpoint/2010/main" val="3857286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555</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Calibri Light</vt:lpstr>
      <vt:lpstr>Slack-Lato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Holiman-Hendrix</dc:creator>
  <cp:lastModifiedBy>Kathy Holiman-Hendrix</cp:lastModifiedBy>
  <cp:revision>43</cp:revision>
  <dcterms:created xsi:type="dcterms:W3CDTF">2021-03-13T17:30:07Z</dcterms:created>
  <dcterms:modified xsi:type="dcterms:W3CDTF">2021-03-16T23:20:37Z</dcterms:modified>
</cp:coreProperties>
</file>