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19"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271830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426136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400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138115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86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143851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373948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20806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139219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E25D2-EAB4-4DE4-83BF-51A2215B4435}"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247990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6E25D2-EAB4-4DE4-83BF-51A2215B443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223477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E25D2-EAB4-4DE4-83BF-51A2215B4435}"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97582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6E25D2-EAB4-4DE4-83BF-51A2215B4435}"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193024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E25D2-EAB4-4DE4-83BF-51A2215B4435}"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2322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6E25D2-EAB4-4DE4-83BF-51A2215B443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316600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E25D2-EAB4-4DE4-83BF-51A2215B4435}"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77BF51-A375-43B0-8866-74EB316ADF40}" type="slidenum">
              <a:rPr lang="en-IN" smtClean="0"/>
              <a:t>‹#›</a:t>
            </a:fld>
            <a:endParaRPr lang="en-IN"/>
          </a:p>
        </p:txBody>
      </p:sp>
    </p:spTree>
    <p:extLst>
      <p:ext uri="{BB962C8B-B14F-4D97-AF65-F5344CB8AC3E}">
        <p14:creationId xmlns:p14="http://schemas.microsoft.com/office/powerpoint/2010/main" val="7110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6E25D2-EAB4-4DE4-83BF-51A2215B4435}" type="datetimeFigureOut">
              <a:rPr lang="en-IN" smtClean="0"/>
              <a:t>03-02-2024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77BF51-A375-43B0-8866-74EB316ADF40}" type="slidenum">
              <a:rPr lang="en-IN" smtClean="0"/>
              <a:t>‹#›</a:t>
            </a:fld>
            <a:endParaRPr lang="en-IN"/>
          </a:p>
        </p:txBody>
      </p:sp>
    </p:spTree>
    <p:extLst>
      <p:ext uri="{BB962C8B-B14F-4D97-AF65-F5344CB8AC3E}">
        <p14:creationId xmlns:p14="http://schemas.microsoft.com/office/powerpoint/2010/main" val="2063775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e Science of Good Salesmanship - Knowledge at Wharton">
            <a:extLst>
              <a:ext uri="{FF2B5EF4-FFF2-40B4-BE49-F238E27FC236}">
                <a16:creationId xmlns:a16="http://schemas.microsoft.com/office/drawing/2014/main" id="{48EDDD9D-DD82-4554-4EEC-07BB1F36C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06" r="25437" b="9090"/>
          <a:stretch/>
        </p:blipFill>
        <p:spPr bwMode="auto">
          <a:xfrm>
            <a:off x="4793568" y="1177496"/>
            <a:ext cx="4878477" cy="4223174"/>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F23C10-0BA4-4A1F-E955-AAE4C751A7CD}"/>
              </a:ext>
            </a:extLst>
          </p:cNvPr>
          <p:cNvSpPr>
            <a:spLocks noGrp="1"/>
          </p:cNvSpPr>
          <p:nvPr>
            <p:ph type="ctrTitle"/>
          </p:nvPr>
        </p:nvSpPr>
        <p:spPr>
          <a:xfrm>
            <a:off x="668867" y="1678666"/>
            <a:ext cx="4088190" cy="2369093"/>
          </a:xfrm>
        </p:spPr>
        <p:txBody>
          <a:bodyPr>
            <a:normAutofit/>
          </a:bodyPr>
          <a:lstStyle/>
          <a:p>
            <a:r>
              <a:rPr lang="en-US" sz="4800" b="1" dirty="0">
                <a:solidFill>
                  <a:schemeClr val="accent2">
                    <a:lumMod val="75000"/>
                  </a:schemeClr>
                </a:solidFill>
                <a:latin typeface="Cambria Math" panose="02040503050406030204" pitchFamily="18" charset="0"/>
                <a:ea typeface="Cambria Math" panose="02040503050406030204" pitchFamily="18" charset="0"/>
              </a:rPr>
              <a:t>AMAZON SALES DATA ANALYSIS</a:t>
            </a:r>
            <a:endParaRPr lang="en-IN" sz="4800" b="1"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10E8734-0CB7-E097-B448-FCFB788CC46C}"/>
              </a:ext>
            </a:extLst>
          </p:cNvPr>
          <p:cNvSpPr>
            <a:spLocks noGrp="1"/>
          </p:cNvSpPr>
          <p:nvPr>
            <p:ph type="subTitle" idx="1"/>
          </p:nvPr>
        </p:nvSpPr>
        <p:spPr>
          <a:xfrm>
            <a:off x="677335" y="4050831"/>
            <a:ext cx="4079721" cy="1096901"/>
          </a:xfrm>
        </p:spPr>
        <p:txBody>
          <a:bodyPr>
            <a:normAutofit/>
          </a:bodyPr>
          <a:lstStyle/>
          <a:p>
            <a:r>
              <a:rPr lang="en-US" sz="1600" b="1" dirty="0">
                <a:solidFill>
                  <a:schemeClr val="tx1"/>
                </a:solidFill>
                <a:latin typeface="Cambria Math" panose="02040503050406030204" pitchFamily="18" charset="0"/>
                <a:ea typeface="Cambria Math" panose="02040503050406030204" pitchFamily="18" charset="0"/>
              </a:rPr>
              <a:t>MEGHA PATIL</a:t>
            </a:r>
            <a:endParaRPr lang="en-IN" sz="1600" b="1"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397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C5C5-857F-3EC5-D19B-CFC168719310}"/>
              </a:ext>
            </a:extLst>
          </p:cNvPr>
          <p:cNvSpPr>
            <a:spLocks noGrp="1"/>
          </p:cNvSpPr>
          <p:nvPr>
            <p:ph type="title"/>
          </p:nvPr>
        </p:nvSpPr>
        <p:spPr>
          <a:xfrm>
            <a:off x="677334" y="609600"/>
            <a:ext cx="8596668" cy="860981"/>
          </a:xfrm>
        </p:spPr>
        <p:txBody>
          <a:bodyPr>
            <a:normAutofit/>
          </a:bodyPr>
          <a:lstStyle/>
          <a:p>
            <a:r>
              <a:rPr lang="en-IN" sz="3200" b="1" i="0" u="sng" dirty="0">
                <a:solidFill>
                  <a:schemeClr val="accent2">
                    <a:lumMod val="75000"/>
                  </a:schemeClr>
                </a:solidFill>
                <a:effectLst/>
                <a:latin typeface="Cambria Math" panose="02040503050406030204" pitchFamily="18" charset="0"/>
                <a:ea typeface="Cambria Math" panose="02040503050406030204" pitchFamily="18" charset="0"/>
              </a:rPr>
              <a:t>RECOMMENDATIONS</a:t>
            </a:r>
            <a:endParaRPr lang="en-IN" sz="3200" u="sng" dirty="0">
              <a:solidFill>
                <a:schemeClr val="accent2">
                  <a:lumMod val="75000"/>
                </a:schemeClr>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EED7C57-ABA5-B03B-0EB0-0641ECCC45FF}"/>
              </a:ext>
            </a:extLst>
          </p:cNvPr>
          <p:cNvSpPr>
            <a:spLocks noGrp="1"/>
          </p:cNvSpPr>
          <p:nvPr>
            <p:ph idx="1"/>
          </p:nvPr>
        </p:nvSpPr>
        <p:spPr>
          <a:xfrm>
            <a:off x="677334" y="1319753"/>
            <a:ext cx="8596668" cy="4721609"/>
          </a:xfrm>
        </p:spPr>
        <p:txBody>
          <a:bodyPr/>
          <a:lstStyle/>
          <a:p>
            <a:pPr algn="just">
              <a:buFont typeface="Wingdings" panose="05000000000000000000" pitchFamily="2" charset="2"/>
              <a:buChar char="q"/>
            </a:pPr>
            <a:r>
              <a:rPr lang="en-US" dirty="0">
                <a:solidFill>
                  <a:srgbClr val="212121"/>
                </a:solidFill>
                <a:latin typeface="Cambria Math" panose="02040503050406030204" pitchFamily="18" charset="0"/>
                <a:ea typeface="Cambria Math" panose="02040503050406030204" pitchFamily="18" charset="0"/>
              </a:rPr>
              <a:t>We should find the reasons behind this decline after 2014 and take necessary steps in order to improve our Revenue, Sales and Profit.</a:t>
            </a:r>
          </a:p>
          <a:p>
            <a:pPr algn="just">
              <a:buFont typeface="Wingdings" panose="05000000000000000000" pitchFamily="2" charset="2"/>
              <a:buChar char="q"/>
            </a:pPr>
            <a:r>
              <a:rPr lang="en-US" dirty="0">
                <a:solidFill>
                  <a:srgbClr val="212121"/>
                </a:solidFill>
                <a:latin typeface="Cambria Math" panose="02040503050406030204" pitchFamily="18" charset="0"/>
                <a:ea typeface="Cambria Math" panose="02040503050406030204" pitchFamily="18" charset="0"/>
              </a:rPr>
              <a:t>We should focus on optimizing our offline channel as it contributes the most to our profit, revenue, and sales.</a:t>
            </a:r>
          </a:p>
          <a:p>
            <a:pPr algn="just">
              <a:buFont typeface="Wingdings" panose="05000000000000000000" pitchFamily="2" charset="2"/>
              <a:buChar char="q"/>
            </a:pPr>
            <a:r>
              <a:rPr lang="en-US" dirty="0">
                <a:solidFill>
                  <a:srgbClr val="212121"/>
                </a:solidFill>
                <a:latin typeface="Cambria Math" panose="02040503050406030204" pitchFamily="18" charset="0"/>
                <a:ea typeface="Cambria Math" panose="02040503050406030204" pitchFamily="18" charset="0"/>
              </a:rPr>
              <a:t>We should invest more in Sub-Saharan and European Region as it was our most revenue and profit generated regions.</a:t>
            </a:r>
          </a:p>
          <a:p>
            <a:pPr algn="just">
              <a:buFont typeface="Wingdings" panose="05000000000000000000" pitchFamily="2" charset="2"/>
              <a:buChar char="q"/>
            </a:pPr>
            <a:r>
              <a:rPr lang="en-US" dirty="0">
                <a:solidFill>
                  <a:srgbClr val="212121"/>
                </a:solidFill>
                <a:latin typeface="Cambria Math" panose="02040503050406030204" pitchFamily="18" charset="0"/>
                <a:ea typeface="Cambria Math" panose="02040503050406030204" pitchFamily="18" charset="0"/>
              </a:rPr>
              <a:t>We should promote and expand in cosmetics, office supplies and baby food especially in Europe in order to gain more profit.</a:t>
            </a:r>
          </a:p>
          <a:p>
            <a:pPr algn="just">
              <a:buFont typeface="Wingdings" panose="05000000000000000000" pitchFamily="2" charset="2"/>
              <a:buChar char="q"/>
            </a:pPr>
            <a:r>
              <a:rPr lang="en-US" dirty="0">
                <a:solidFill>
                  <a:srgbClr val="212121"/>
                </a:solidFill>
                <a:latin typeface="Cambria Math" panose="02040503050406030204" pitchFamily="18" charset="0"/>
                <a:ea typeface="Cambria Math" panose="02040503050406030204" pitchFamily="18" charset="0"/>
              </a:rPr>
              <a:t>We should give more discount offers, free home delivery and other offers to capture online market in the month of June, December and November.</a:t>
            </a:r>
          </a:p>
          <a:p>
            <a:endParaRPr lang="en-IN" dirty="0"/>
          </a:p>
        </p:txBody>
      </p:sp>
    </p:spTree>
    <p:extLst>
      <p:ext uri="{BB962C8B-B14F-4D97-AF65-F5344CB8AC3E}">
        <p14:creationId xmlns:p14="http://schemas.microsoft.com/office/powerpoint/2010/main" val="20401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899E2-8AC3-4878-715E-6E109267A875}"/>
              </a:ext>
            </a:extLst>
          </p:cNvPr>
          <p:cNvSpPr>
            <a:spLocks noGrp="1"/>
          </p:cNvSpPr>
          <p:nvPr>
            <p:ph idx="1"/>
          </p:nvPr>
        </p:nvSpPr>
        <p:spPr>
          <a:xfrm>
            <a:off x="677334" y="1178351"/>
            <a:ext cx="8596668" cy="4863011"/>
          </a:xfrm>
        </p:spPr>
        <p:txBody>
          <a:bodyPr>
            <a:normAutofit/>
          </a:bodyPr>
          <a:lstStyle/>
          <a:p>
            <a:pPr marL="0" indent="0" algn="ctr">
              <a:buNone/>
            </a:pPr>
            <a:endParaRPr lang="en-US" sz="4000" dirty="0">
              <a:solidFill>
                <a:schemeClr val="accent2">
                  <a:lumMod val="75000"/>
                </a:schemeClr>
              </a:solidFill>
            </a:endParaRPr>
          </a:p>
          <a:p>
            <a:pPr marL="0" indent="0" algn="ctr">
              <a:buNone/>
            </a:pPr>
            <a:endParaRPr lang="en-US" sz="4000" dirty="0">
              <a:solidFill>
                <a:schemeClr val="accent2">
                  <a:lumMod val="75000"/>
                </a:schemeClr>
              </a:solidFill>
            </a:endParaRPr>
          </a:p>
          <a:p>
            <a:pPr marL="0" indent="0" algn="ctr">
              <a:buNone/>
            </a:pPr>
            <a:r>
              <a:rPr lang="en-US" sz="4000" dirty="0">
                <a:solidFill>
                  <a:schemeClr val="accent2">
                    <a:lumMod val="75000"/>
                  </a:schemeClr>
                </a:solidFill>
              </a:rPr>
              <a:t>THANK YOU</a:t>
            </a:r>
            <a:endParaRPr lang="en-IN" sz="4000" dirty="0">
              <a:solidFill>
                <a:schemeClr val="accent2">
                  <a:lumMod val="75000"/>
                </a:schemeClr>
              </a:solidFill>
            </a:endParaRPr>
          </a:p>
        </p:txBody>
      </p:sp>
    </p:spTree>
    <p:extLst>
      <p:ext uri="{BB962C8B-B14F-4D97-AF65-F5344CB8AC3E}">
        <p14:creationId xmlns:p14="http://schemas.microsoft.com/office/powerpoint/2010/main" val="21547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188-9489-8C56-D69D-748E9746808F}"/>
              </a:ext>
            </a:extLst>
          </p:cNvPr>
          <p:cNvSpPr>
            <a:spLocks noGrp="1"/>
          </p:cNvSpPr>
          <p:nvPr>
            <p:ph type="title"/>
          </p:nvPr>
        </p:nvSpPr>
        <p:spPr>
          <a:xfrm>
            <a:off x="677334" y="510722"/>
            <a:ext cx="8596668" cy="681872"/>
          </a:xfrm>
        </p:spPr>
        <p:txBody>
          <a:bodyPr>
            <a:normAutofit/>
          </a:bodyPr>
          <a:lstStyle/>
          <a:p>
            <a:r>
              <a:rPr lang="en-IN" sz="3200" u="sng" spc="-95" dirty="0">
                <a:solidFill>
                  <a:schemeClr val="accent2">
                    <a:lumMod val="75000"/>
                  </a:schemeClr>
                </a:solidFill>
                <a:latin typeface="Cambria Math" panose="02040503050406030204" pitchFamily="18" charset="0"/>
                <a:ea typeface="Cambria Math" panose="02040503050406030204" pitchFamily="18" charset="0"/>
              </a:rPr>
              <a:t>PROJECT</a:t>
            </a:r>
            <a:r>
              <a:rPr lang="en-IN" sz="3200" u="sng" spc="-260" dirty="0">
                <a:solidFill>
                  <a:schemeClr val="accent2">
                    <a:lumMod val="75000"/>
                  </a:schemeClr>
                </a:solidFill>
                <a:latin typeface="Cambria Math" panose="02040503050406030204" pitchFamily="18" charset="0"/>
                <a:ea typeface="Cambria Math" panose="02040503050406030204" pitchFamily="18" charset="0"/>
              </a:rPr>
              <a:t> </a:t>
            </a:r>
            <a:r>
              <a:rPr lang="en-IN" sz="3200" u="sng" spc="-345" dirty="0">
                <a:solidFill>
                  <a:schemeClr val="accent2">
                    <a:lumMod val="75000"/>
                  </a:schemeClr>
                </a:solidFill>
                <a:latin typeface="Cambria Math" panose="02040503050406030204" pitchFamily="18" charset="0"/>
                <a:ea typeface="Cambria Math" panose="02040503050406030204" pitchFamily="18" charset="0"/>
              </a:rPr>
              <a:t>DETAIL</a:t>
            </a:r>
            <a:endParaRPr lang="en-IN" sz="3200" u="sng" dirty="0">
              <a:solidFill>
                <a:schemeClr val="accent2">
                  <a:lumMod val="75000"/>
                </a:schemeClr>
              </a:solidFill>
              <a:latin typeface="Cambria Math" panose="02040503050406030204" pitchFamily="18" charset="0"/>
              <a:ea typeface="Cambria Math" panose="02040503050406030204" pitchFamily="18" charset="0"/>
            </a:endParaRPr>
          </a:p>
        </p:txBody>
      </p:sp>
      <p:graphicFrame>
        <p:nvGraphicFramePr>
          <p:cNvPr id="5" name="Content Placeholder 4">
            <a:extLst>
              <a:ext uri="{FF2B5EF4-FFF2-40B4-BE49-F238E27FC236}">
                <a16:creationId xmlns:a16="http://schemas.microsoft.com/office/drawing/2014/main" id="{58B732B6-AF0D-FD3A-F5D8-5EBF6D1B88A4}"/>
              </a:ext>
            </a:extLst>
          </p:cNvPr>
          <p:cNvGraphicFramePr>
            <a:graphicFrameLocks noGrp="1"/>
          </p:cNvGraphicFramePr>
          <p:nvPr>
            <p:ph idx="1"/>
            <p:extLst>
              <p:ext uri="{D42A27DB-BD31-4B8C-83A1-F6EECF244321}">
                <p14:modId xmlns:p14="http://schemas.microsoft.com/office/powerpoint/2010/main" val="3576590333"/>
              </p:ext>
            </p:extLst>
          </p:nvPr>
        </p:nvGraphicFramePr>
        <p:xfrm>
          <a:off x="771958" y="1233573"/>
          <a:ext cx="8596312" cy="1584960"/>
        </p:xfrm>
        <a:graphic>
          <a:graphicData uri="http://schemas.openxmlformats.org/drawingml/2006/table">
            <a:tbl>
              <a:tblPr bandRow="1">
                <a:tableStyleId>{5C22544A-7EE6-4342-B048-85BDC9FD1C3A}</a:tableStyleId>
              </a:tblPr>
              <a:tblGrid>
                <a:gridCol w="4298156">
                  <a:extLst>
                    <a:ext uri="{9D8B030D-6E8A-4147-A177-3AD203B41FA5}">
                      <a16:colId xmlns:a16="http://schemas.microsoft.com/office/drawing/2014/main" val="3596493059"/>
                    </a:ext>
                  </a:extLst>
                </a:gridCol>
                <a:gridCol w="4298156">
                  <a:extLst>
                    <a:ext uri="{9D8B030D-6E8A-4147-A177-3AD203B41FA5}">
                      <a16:colId xmlns:a16="http://schemas.microsoft.com/office/drawing/2014/main" val="2290865240"/>
                    </a:ext>
                  </a:extLst>
                </a:gridCol>
              </a:tblGrid>
              <a:tr h="370840">
                <a:tc>
                  <a:txBody>
                    <a:bodyPr/>
                    <a:lstStyle/>
                    <a:p>
                      <a:r>
                        <a:rPr lang="en-US" sz="2000" dirty="0">
                          <a:latin typeface="Cambria Math" panose="02040503050406030204" pitchFamily="18" charset="0"/>
                          <a:ea typeface="Cambria Math" panose="02040503050406030204" pitchFamily="18" charset="0"/>
                        </a:rPr>
                        <a:t>Project Title</a:t>
                      </a:r>
                      <a:endParaRPr lang="en-IN" sz="2000" dirty="0">
                        <a:latin typeface="Cambria Math" panose="02040503050406030204" pitchFamily="18" charset="0"/>
                        <a:ea typeface="Cambria Math" panose="02040503050406030204" pitchFamily="18" charset="0"/>
                      </a:endParaRPr>
                    </a:p>
                  </a:txBody>
                  <a:tcPr/>
                </a:tc>
                <a:tc>
                  <a:txBody>
                    <a:bodyPr/>
                    <a:lstStyle/>
                    <a:p>
                      <a:r>
                        <a:rPr lang="en-US" sz="2000" dirty="0">
                          <a:latin typeface="Cambria Math" panose="02040503050406030204" pitchFamily="18" charset="0"/>
                          <a:ea typeface="Cambria Math" panose="02040503050406030204" pitchFamily="18" charset="0"/>
                        </a:rPr>
                        <a:t>Analyzing Amazon Sales data </a:t>
                      </a:r>
                      <a:endParaRPr lang="en-IN" sz="20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651627553"/>
                  </a:ext>
                </a:extLst>
              </a:tr>
              <a:tr h="370840">
                <a:tc>
                  <a:txBody>
                    <a:bodyPr/>
                    <a:lstStyle/>
                    <a:p>
                      <a:r>
                        <a:rPr lang="en-US" sz="2000" dirty="0">
                          <a:latin typeface="Cambria Math" panose="02040503050406030204" pitchFamily="18" charset="0"/>
                          <a:ea typeface="Cambria Math" panose="02040503050406030204" pitchFamily="18" charset="0"/>
                        </a:rPr>
                        <a:t>Technologies</a:t>
                      </a:r>
                      <a:endParaRPr lang="en-IN" sz="2000" dirty="0">
                        <a:latin typeface="Cambria Math" panose="02040503050406030204" pitchFamily="18" charset="0"/>
                        <a:ea typeface="Cambria Math" panose="02040503050406030204" pitchFamily="18" charset="0"/>
                      </a:endParaRPr>
                    </a:p>
                  </a:txBody>
                  <a:tcPr/>
                </a:tc>
                <a:tc>
                  <a:txBody>
                    <a:bodyPr/>
                    <a:lstStyle/>
                    <a:p>
                      <a:r>
                        <a:rPr lang="en-US" sz="2000" dirty="0">
                          <a:latin typeface="Cambria Math" panose="02040503050406030204" pitchFamily="18" charset="0"/>
                          <a:ea typeface="Cambria Math" panose="02040503050406030204" pitchFamily="18" charset="0"/>
                        </a:rPr>
                        <a:t>Data Science </a:t>
                      </a:r>
                      <a:endParaRPr lang="en-IN" sz="20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579001536"/>
                  </a:ext>
                </a:extLst>
              </a:tr>
              <a:tr h="370840">
                <a:tc>
                  <a:txBody>
                    <a:bodyPr/>
                    <a:lstStyle/>
                    <a:p>
                      <a:r>
                        <a:rPr lang="en-US" sz="2000" dirty="0">
                          <a:latin typeface="Cambria Math" panose="02040503050406030204" pitchFamily="18" charset="0"/>
                          <a:ea typeface="Cambria Math" panose="02040503050406030204" pitchFamily="18" charset="0"/>
                        </a:rPr>
                        <a:t>Domain</a:t>
                      </a:r>
                      <a:endParaRPr lang="en-IN" sz="2000" dirty="0">
                        <a:latin typeface="Cambria Math" panose="02040503050406030204" pitchFamily="18" charset="0"/>
                        <a:ea typeface="Cambria Math" panose="02040503050406030204" pitchFamily="18" charset="0"/>
                      </a:endParaRPr>
                    </a:p>
                  </a:txBody>
                  <a:tcPr/>
                </a:tc>
                <a:tc>
                  <a:txBody>
                    <a:bodyPr/>
                    <a:lstStyle/>
                    <a:p>
                      <a:r>
                        <a:rPr lang="en-US" sz="2000" dirty="0">
                          <a:latin typeface="Cambria Math" panose="02040503050406030204" pitchFamily="18" charset="0"/>
                          <a:ea typeface="Cambria Math" panose="02040503050406030204" pitchFamily="18" charset="0"/>
                        </a:rPr>
                        <a:t>E-commerce</a:t>
                      </a:r>
                      <a:endParaRPr lang="en-IN" sz="20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24888801"/>
                  </a:ext>
                </a:extLst>
              </a:tr>
              <a:tr h="370840">
                <a:tc>
                  <a:txBody>
                    <a:bodyPr/>
                    <a:lstStyle/>
                    <a:p>
                      <a:r>
                        <a:rPr lang="en-US" sz="2000" dirty="0">
                          <a:latin typeface="Cambria Math" panose="02040503050406030204" pitchFamily="18" charset="0"/>
                          <a:ea typeface="Cambria Math" panose="02040503050406030204" pitchFamily="18" charset="0"/>
                        </a:rPr>
                        <a:t>Project Difficulties level</a:t>
                      </a:r>
                      <a:endParaRPr lang="en-IN" sz="2000" dirty="0">
                        <a:latin typeface="Cambria Math" panose="02040503050406030204" pitchFamily="18" charset="0"/>
                        <a:ea typeface="Cambria Math" panose="02040503050406030204" pitchFamily="18" charset="0"/>
                      </a:endParaRPr>
                    </a:p>
                  </a:txBody>
                  <a:tcPr/>
                </a:tc>
                <a:tc>
                  <a:txBody>
                    <a:bodyPr/>
                    <a:lstStyle/>
                    <a:p>
                      <a:r>
                        <a:rPr lang="en-US" sz="2000" dirty="0">
                          <a:latin typeface="Cambria Math" panose="02040503050406030204" pitchFamily="18" charset="0"/>
                          <a:ea typeface="Cambria Math" panose="02040503050406030204" pitchFamily="18" charset="0"/>
                        </a:rPr>
                        <a:t>Advanced </a:t>
                      </a:r>
                      <a:endParaRPr lang="en-IN" sz="20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246958056"/>
                  </a:ext>
                </a:extLst>
              </a:tr>
            </a:tbl>
          </a:graphicData>
        </a:graphic>
      </p:graphicFrame>
      <p:sp>
        <p:nvSpPr>
          <p:cNvPr id="4" name="Title 1">
            <a:extLst>
              <a:ext uri="{FF2B5EF4-FFF2-40B4-BE49-F238E27FC236}">
                <a16:creationId xmlns:a16="http://schemas.microsoft.com/office/drawing/2014/main" id="{0A26B6E5-D6B9-6482-E11B-5763E26980A2}"/>
              </a:ext>
            </a:extLst>
          </p:cNvPr>
          <p:cNvSpPr txBox="1">
            <a:spLocks/>
          </p:cNvSpPr>
          <p:nvPr/>
        </p:nvSpPr>
        <p:spPr>
          <a:xfrm>
            <a:off x="677334" y="4108515"/>
            <a:ext cx="3545874" cy="51061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7" name="TextBox 6">
            <a:extLst>
              <a:ext uri="{FF2B5EF4-FFF2-40B4-BE49-F238E27FC236}">
                <a16:creationId xmlns:a16="http://schemas.microsoft.com/office/drawing/2014/main" id="{C6FBF83D-4556-1257-5249-D9A48E235659}"/>
              </a:ext>
            </a:extLst>
          </p:cNvPr>
          <p:cNvSpPr txBox="1"/>
          <p:nvPr/>
        </p:nvSpPr>
        <p:spPr>
          <a:xfrm>
            <a:off x="771958" y="3839274"/>
            <a:ext cx="8720833" cy="2862322"/>
          </a:xfrm>
          <a:prstGeom prst="rect">
            <a:avLst/>
          </a:prstGeom>
          <a:noFill/>
        </p:spPr>
        <p:txBody>
          <a:bodyPr wrap="square">
            <a:spAutoFit/>
          </a:bodyPr>
          <a:lstStyle/>
          <a:p>
            <a:pPr marL="285750" indent="-285750">
              <a:buClr>
                <a:schemeClr val="accent1">
                  <a:lumMod val="75000"/>
                </a:schemeClr>
              </a:buClr>
              <a:buFont typeface="Wingdings" panose="05000000000000000000" pitchFamily="2" charset="2"/>
              <a:buChar char="q"/>
            </a:pPr>
            <a:r>
              <a:rPr lang="en-US" dirty="0">
                <a:latin typeface="Cambria Math" panose="02040503050406030204" pitchFamily="18" charset="0"/>
                <a:ea typeface="Cambria Math" panose="02040503050406030204" pitchFamily="18"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pPr marL="285750" indent="-285750">
              <a:buClr>
                <a:schemeClr val="accent1">
                  <a:lumMod val="75000"/>
                </a:schemeClr>
              </a:buClr>
              <a:buFont typeface="Wingdings" panose="05000000000000000000" pitchFamily="2" charset="2"/>
              <a:buChar char="q"/>
            </a:pPr>
            <a:endParaRPr lang="en-US" dirty="0">
              <a:latin typeface="Cambria Math" panose="02040503050406030204" pitchFamily="18" charset="0"/>
              <a:ea typeface="Cambria Math" panose="02040503050406030204" pitchFamily="18" charset="0"/>
            </a:endParaRPr>
          </a:p>
          <a:p>
            <a:pPr marL="285750" indent="-285750">
              <a:buClr>
                <a:schemeClr val="accent1">
                  <a:lumMod val="75000"/>
                </a:schemeClr>
              </a:buClr>
              <a:buFont typeface="Wingdings" panose="05000000000000000000" pitchFamily="2" charset="2"/>
              <a:buChar char="q"/>
            </a:pPr>
            <a:r>
              <a:rPr lang="en-US" dirty="0">
                <a:latin typeface="Cambria Math" panose="02040503050406030204" pitchFamily="18" charset="0"/>
                <a:ea typeface="Cambria Math" panose="02040503050406030204" pitchFamily="18" charset="0"/>
              </a:rPr>
              <a:t>Perform ETL: Extract-Transform-Load some Amazon dataset and find for me Sales-trend -&gt; month-wise, year-wise, yearly month-wise </a:t>
            </a:r>
          </a:p>
          <a:p>
            <a:pPr marL="285750" indent="-285750">
              <a:buFont typeface="Wingdings" panose="05000000000000000000" pitchFamily="2" charset="2"/>
              <a:buChar char="q"/>
            </a:pPr>
            <a:endParaRPr lang="en-US" dirty="0">
              <a:latin typeface="Cambria Math" panose="02040503050406030204" pitchFamily="18" charset="0"/>
              <a:ea typeface="Cambria Math" panose="02040503050406030204" pitchFamily="18" charset="0"/>
            </a:endParaRPr>
          </a:p>
          <a:p>
            <a:pPr marL="285750" indent="-285750">
              <a:buClr>
                <a:schemeClr val="accent1">
                  <a:lumMod val="75000"/>
                </a:schemeClr>
              </a:buClr>
              <a:buFont typeface="Wingdings" panose="05000000000000000000" pitchFamily="2" charset="2"/>
              <a:buChar char="q"/>
            </a:pPr>
            <a:r>
              <a:rPr lang="en-US" dirty="0">
                <a:latin typeface="Cambria Math" panose="02040503050406030204" pitchFamily="18" charset="0"/>
                <a:ea typeface="Cambria Math" panose="02040503050406030204" pitchFamily="18" charset="0"/>
              </a:rPr>
              <a:t>Find key metrics and factors and show the meaningful relationships between attributes. </a:t>
            </a:r>
            <a:endParaRPr lang="en-IN" dirty="0"/>
          </a:p>
        </p:txBody>
      </p:sp>
      <p:sp>
        <p:nvSpPr>
          <p:cNvPr id="8" name="Title 1">
            <a:extLst>
              <a:ext uri="{FF2B5EF4-FFF2-40B4-BE49-F238E27FC236}">
                <a16:creationId xmlns:a16="http://schemas.microsoft.com/office/drawing/2014/main" id="{EE5755A4-86B7-A59D-2DF7-60FCF290A21C}"/>
              </a:ext>
            </a:extLst>
          </p:cNvPr>
          <p:cNvSpPr txBox="1">
            <a:spLocks/>
          </p:cNvSpPr>
          <p:nvPr/>
        </p:nvSpPr>
        <p:spPr>
          <a:xfrm>
            <a:off x="771958" y="3157401"/>
            <a:ext cx="8596668" cy="52847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u="sng" dirty="0">
                <a:solidFill>
                  <a:schemeClr val="accent2">
                    <a:lumMod val="75000"/>
                  </a:schemeClr>
                </a:solidFill>
                <a:latin typeface="Cambria Math" panose="02040503050406030204" pitchFamily="18" charset="0"/>
                <a:ea typeface="Cambria Math" panose="02040503050406030204" pitchFamily="18" charset="0"/>
              </a:rPr>
              <a:t>PROBLEM</a:t>
            </a:r>
            <a:r>
              <a:rPr lang="en-US" sz="3200" dirty="0">
                <a:solidFill>
                  <a:schemeClr val="accent2">
                    <a:lumMod val="75000"/>
                  </a:schemeClr>
                </a:solidFill>
                <a:latin typeface="Cambria Math" panose="02040503050406030204" pitchFamily="18" charset="0"/>
                <a:ea typeface="Cambria Math" panose="02040503050406030204" pitchFamily="18" charset="0"/>
              </a:rPr>
              <a:t> </a:t>
            </a:r>
            <a:r>
              <a:rPr lang="en-US" sz="3200" u="sng" dirty="0">
                <a:solidFill>
                  <a:schemeClr val="accent2">
                    <a:lumMod val="75000"/>
                  </a:schemeClr>
                </a:solidFill>
                <a:latin typeface="Cambria Math" panose="02040503050406030204" pitchFamily="18" charset="0"/>
                <a:ea typeface="Cambria Math" panose="02040503050406030204" pitchFamily="18" charset="0"/>
              </a:rPr>
              <a:t>STATEMENT</a:t>
            </a:r>
            <a:br>
              <a:rPr lang="en-IN" sz="3200" dirty="0"/>
            </a:br>
            <a:endParaRPr lang="en-IN" sz="3200" dirty="0"/>
          </a:p>
        </p:txBody>
      </p:sp>
    </p:spTree>
    <p:extLst>
      <p:ext uri="{BB962C8B-B14F-4D97-AF65-F5344CB8AC3E}">
        <p14:creationId xmlns:p14="http://schemas.microsoft.com/office/powerpoint/2010/main" val="272933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B26B63A-B4DE-2BC7-333E-E4ED803CAC01}"/>
              </a:ext>
            </a:extLst>
          </p:cNvPr>
          <p:cNvSpPr txBox="1">
            <a:spLocks/>
          </p:cNvSpPr>
          <p:nvPr/>
        </p:nvSpPr>
        <p:spPr>
          <a:xfrm>
            <a:off x="763746" y="1587125"/>
            <a:ext cx="8596668" cy="24868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latin typeface="Cambria Math" panose="02040503050406030204" pitchFamily="18" charset="0"/>
              <a:ea typeface="Cambria Math" panose="02040503050406030204" pitchFamily="18" charset="0"/>
            </a:endParaRPr>
          </a:p>
        </p:txBody>
      </p:sp>
      <p:sp>
        <p:nvSpPr>
          <p:cNvPr id="8" name="Title 7">
            <a:extLst>
              <a:ext uri="{FF2B5EF4-FFF2-40B4-BE49-F238E27FC236}">
                <a16:creationId xmlns:a16="http://schemas.microsoft.com/office/drawing/2014/main" id="{BE4C81A9-9E69-A24D-03DA-B560CFBD38B5}"/>
              </a:ext>
            </a:extLst>
          </p:cNvPr>
          <p:cNvSpPr>
            <a:spLocks noGrp="1"/>
          </p:cNvSpPr>
          <p:nvPr>
            <p:ph type="title"/>
          </p:nvPr>
        </p:nvSpPr>
        <p:spPr>
          <a:xfrm>
            <a:off x="677334" y="609600"/>
            <a:ext cx="8596668" cy="766713"/>
          </a:xfrm>
        </p:spPr>
        <p:txBody>
          <a:bodyPr>
            <a:normAutofit fontScale="90000"/>
          </a:bodyPr>
          <a:lstStyle/>
          <a:p>
            <a:r>
              <a:rPr lang="en-US" u="sng" dirty="0">
                <a:solidFill>
                  <a:schemeClr val="accent2">
                    <a:lumMod val="75000"/>
                  </a:schemeClr>
                </a:solidFill>
                <a:latin typeface="Cambria Math" panose="02040503050406030204" pitchFamily="18" charset="0"/>
                <a:ea typeface="Cambria Math" panose="02040503050406030204" pitchFamily="18" charset="0"/>
                <a:cs typeface="Segoe UI" panose="020B0502040204020203" pitchFamily="34" charset="0"/>
              </a:rPr>
              <a:t>QUICK INSIGHT </a:t>
            </a:r>
            <a:br>
              <a:rPr lang="en-US" sz="3600" dirty="0">
                <a:solidFill>
                  <a:srgbClr val="002060"/>
                </a:solidFill>
                <a:latin typeface="Segoe UI" panose="020B0502040204020203" pitchFamily="34" charset="0"/>
                <a:cs typeface="Segoe UI" panose="020B0502040204020203" pitchFamily="34" charset="0"/>
              </a:rPr>
            </a:br>
            <a:endParaRPr lang="en-IN" dirty="0"/>
          </a:p>
        </p:txBody>
      </p:sp>
      <p:pic>
        <p:nvPicPr>
          <p:cNvPr id="13" name="Content Placeholder 4">
            <a:extLst>
              <a:ext uri="{FF2B5EF4-FFF2-40B4-BE49-F238E27FC236}">
                <a16:creationId xmlns:a16="http://schemas.microsoft.com/office/drawing/2014/main" id="{A3DB97EC-111E-07DE-16A4-72444F3F0340}"/>
              </a:ext>
            </a:extLst>
          </p:cNvPr>
          <p:cNvPicPr>
            <a:picLocks noGrp="1" noChangeAspect="1"/>
          </p:cNvPicPr>
          <p:nvPr>
            <p:ph idx="1"/>
          </p:nvPr>
        </p:nvPicPr>
        <p:blipFill>
          <a:blip r:embed="rId2"/>
          <a:stretch>
            <a:fillRect/>
          </a:stretch>
        </p:blipFill>
        <p:spPr>
          <a:xfrm>
            <a:off x="846450" y="3749806"/>
            <a:ext cx="3970272" cy="2866670"/>
          </a:xfrm>
        </p:spPr>
      </p:pic>
      <p:pic>
        <p:nvPicPr>
          <p:cNvPr id="10" name="Picture 9">
            <a:extLst>
              <a:ext uri="{FF2B5EF4-FFF2-40B4-BE49-F238E27FC236}">
                <a16:creationId xmlns:a16="http://schemas.microsoft.com/office/drawing/2014/main" id="{C0E87913-6847-4447-9FB8-D497B8526F3A}"/>
              </a:ext>
            </a:extLst>
          </p:cNvPr>
          <p:cNvPicPr>
            <a:picLocks noChangeAspect="1"/>
          </p:cNvPicPr>
          <p:nvPr/>
        </p:nvPicPr>
        <p:blipFill>
          <a:blip r:embed="rId3"/>
          <a:stretch>
            <a:fillRect/>
          </a:stretch>
        </p:blipFill>
        <p:spPr>
          <a:xfrm>
            <a:off x="763746" y="1832411"/>
            <a:ext cx="9107750" cy="844801"/>
          </a:xfrm>
          <a:prstGeom prst="rect">
            <a:avLst/>
          </a:prstGeom>
        </p:spPr>
      </p:pic>
      <p:sp>
        <p:nvSpPr>
          <p:cNvPr id="12" name="TextBox 11">
            <a:extLst>
              <a:ext uri="{FF2B5EF4-FFF2-40B4-BE49-F238E27FC236}">
                <a16:creationId xmlns:a16="http://schemas.microsoft.com/office/drawing/2014/main" id="{33E517A4-351E-F9CF-C627-BEA9C327FE5F}"/>
              </a:ext>
            </a:extLst>
          </p:cNvPr>
          <p:cNvSpPr txBox="1"/>
          <p:nvPr/>
        </p:nvSpPr>
        <p:spPr>
          <a:xfrm>
            <a:off x="763746" y="1250887"/>
            <a:ext cx="7043219" cy="461665"/>
          </a:xfrm>
          <a:prstGeom prst="rect">
            <a:avLst/>
          </a:prstGeom>
          <a:noFill/>
        </p:spPr>
        <p:txBody>
          <a:bodyPr wrap="square">
            <a:spAutoFit/>
          </a:bodyPr>
          <a:lstStyle/>
          <a:p>
            <a:r>
              <a:rPr lang="en-US" sz="2400" dirty="0">
                <a:solidFill>
                  <a:schemeClr val="accent1">
                    <a:lumMod val="75000"/>
                  </a:schemeClr>
                </a:solidFill>
                <a:latin typeface="Cambria Math" panose="02040503050406030204" pitchFamily="18" charset="0"/>
                <a:ea typeface="Cambria Math" panose="02040503050406030204" pitchFamily="18" charset="0"/>
              </a:rPr>
              <a:t>A quick insight for 2010 to 2017 amazon sales. </a:t>
            </a:r>
            <a:endParaRPr lang="en-IN" sz="2400" dirty="0">
              <a:solidFill>
                <a:schemeClr val="accent1">
                  <a:lumMod val="75000"/>
                </a:schemeClr>
              </a:solidFill>
              <a:latin typeface="Cambria Math" panose="02040503050406030204" pitchFamily="18" charset="0"/>
              <a:ea typeface="Cambria Math" panose="02040503050406030204" pitchFamily="18" charset="0"/>
            </a:endParaRPr>
          </a:p>
        </p:txBody>
      </p:sp>
      <p:sp>
        <p:nvSpPr>
          <p:cNvPr id="15" name="TextBox 14">
            <a:extLst>
              <a:ext uri="{FF2B5EF4-FFF2-40B4-BE49-F238E27FC236}">
                <a16:creationId xmlns:a16="http://schemas.microsoft.com/office/drawing/2014/main" id="{229BAE6E-6EE6-1343-BBF0-F622B4E45F43}"/>
              </a:ext>
            </a:extLst>
          </p:cNvPr>
          <p:cNvSpPr txBox="1"/>
          <p:nvPr/>
        </p:nvSpPr>
        <p:spPr>
          <a:xfrm>
            <a:off x="846449" y="2997725"/>
            <a:ext cx="8127869" cy="584775"/>
          </a:xfrm>
          <a:prstGeom prst="rect">
            <a:avLst/>
          </a:prstGeom>
          <a:noFill/>
        </p:spPr>
        <p:txBody>
          <a:bodyPr wrap="square">
            <a:spAutoFit/>
          </a:bodyPr>
          <a:lstStyle/>
          <a:p>
            <a:r>
              <a:rPr lang="en-US" sz="3200" u="sng" dirty="0">
                <a:solidFill>
                  <a:schemeClr val="accent2">
                    <a:lumMod val="75000"/>
                  </a:schemeClr>
                </a:solidFill>
                <a:latin typeface="Cambria Math" panose="02040503050406030204" pitchFamily="18" charset="0"/>
                <a:ea typeface="Cambria Math" panose="02040503050406030204" pitchFamily="18" charset="0"/>
                <a:cs typeface="Segoe UI" panose="020B0502040204020203" pitchFamily="34" charset="0"/>
              </a:rPr>
              <a:t>REVENUE CATEGORIZED BY TOP 3 REGION</a:t>
            </a:r>
            <a:endParaRPr lang="en-IN" sz="3200" u="sng" dirty="0">
              <a:solidFill>
                <a:schemeClr val="accent2">
                  <a:lumMod val="75000"/>
                </a:schemeClr>
              </a:solidFill>
            </a:endParaRPr>
          </a:p>
        </p:txBody>
      </p:sp>
    </p:spTree>
    <p:extLst>
      <p:ext uri="{BB962C8B-B14F-4D97-AF65-F5344CB8AC3E}">
        <p14:creationId xmlns:p14="http://schemas.microsoft.com/office/powerpoint/2010/main" val="152987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E9111C5-A3C4-53B2-2FE3-BB53AA5DB55E}"/>
              </a:ext>
            </a:extLst>
          </p:cNvPr>
          <p:cNvPicPr>
            <a:picLocks noChangeAspect="1"/>
          </p:cNvPicPr>
          <p:nvPr/>
        </p:nvPicPr>
        <p:blipFill>
          <a:blip r:embed="rId2"/>
          <a:stretch>
            <a:fillRect/>
          </a:stretch>
        </p:blipFill>
        <p:spPr>
          <a:xfrm>
            <a:off x="879109" y="4343213"/>
            <a:ext cx="4431296" cy="1761440"/>
          </a:xfrm>
          <a:prstGeom prst="rect">
            <a:avLst/>
          </a:prstGeom>
        </p:spPr>
      </p:pic>
      <p:pic>
        <p:nvPicPr>
          <p:cNvPr id="6" name="Content Placeholder 4">
            <a:extLst>
              <a:ext uri="{FF2B5EF4-FFF2-40B4-BE49-F238E27FC236}">
                <a16:creationId xmlns:a16="http://schemas.microsoft.com/office/drawing/2014/main" id="{8E0AD418-071B-62EA-4276-3746DE133001}"/>
              </a:ext>
            </a:extLst>
          </p:cNvPr>
          <p:cNvPicPr>
            <a:picLocks noChangeAspect="1"/>
          </p:cNvPicPr>
          <p:nvPr/>
        </p:nvPicPr>
        <p:blipFill>
          <a:blip r:embed="rId3"/>
          <a:stretch>
            <a:fillRect/>
          </a:stretch>
        </p:blipFill>
        <p:spPr>
          <a:xfrm>
            <a:off x="3408675" y="326319"/>
            <a:ext cx="6398371" cy="2879268"/>
          </a:xfrm>
          <a:prstGeom prst="rect">
            <a:avLst/>
          </a:prstGeom>
        </p:spPr>
      </p:pic>
      <p:pic>
        <p:nvPicPr>
          <p:cNvPr id="14" name="Picture 13">
            <a:extLst>
              <a:ext uri="{FF2B5EF4-FFF2-40B4-BE49-F238E27FC236}">
                <a16:creationId xmlns:a16="http://schemas.microsoft.com/office/drawing/2014/main" id="{5C985C05-0DC8-C9AC-30B8-6FB91CD1473E}"/>
              </a:ext>
            </a:extLst>
          </p:cNvPr>
          <p:cNvPicPr>
            <a:picLocks noChangeAspect="1"/>
          </p:cNvPicPr>
          <p:nvPr/>
        </p:nvPicPr>
        <p:blipFill>
          <a:blip r:embed="rId4"/>
          <a:stretch>
            <a:fillRect/>
          </a:stretch>
        </p:blipFill>
        <p:spPr>
          <a:xfrm>
            <a:off x="5542835" y="4343214"/>
            <a:ext cx="4264211" cy="1761440"/>
          </a:xfrm>
          <a:prstGeom prst="rect">
            <a:avLst/>
          </a:prstGeom>
        </p:spPr>
      </p:pic>
      <p:sp>
        <p:nvSpPr>
          <p:cNvPr id="18" name="Title 17">
            <a:extLst>
              <a:ext uri="{FF2B5EF4-FFF2-40B4-BE49-F238E27FC236}">
                <a16:creationId xmlns:a16="http://schemas.microsoft.com/office/drawing/2014/main" id="{AD4F5B8F-3208-D2AB-54D8-0F6552C5357E}"/>
              </a:ext>
            </a:extLst>
          </p:cNvPr>
          <p:cNvSpPr>
            <a:spLocks noGrp="1"/>
          </p:cNvSpPr>
          <p:nvPr>
            <p:ph type="title"/>
          </p:nvPr>
        </p:nvSpPr>
        <p:spPr>
          <a:xfrm>
            <a:off x="677333" y="609599"/>
            <a:ext cx="2574913" cy="2312709"/>
          </a:xfrm>
        </p:spPr>
        <p:txBody>
          <a:bodyPr>
            <a:normAutofit/>
          </a:bodyPr>
          <a:lstStyle/>
          <a:p>
            <a:r>
              <a:rPr lang="en-US" sz="2800" b="0" u="sng" dirty="0">
                <a:solidFill>
                  <a:schemeClr val="accent2">
                    <a:lumMod val="75000"/>
                  </a:schemeClr>
                </a:solidFill>
                <a:effectLst/>
                <a:latin typeface="Cambria Math" panose="02040503050406030204" pitchFamily="18" charset="0"/>
                <a:ea typeface="Cambria Math" panose="02040503050406030204" pitchFamily="18" charset="0"/>
              </a:rPr>
              <a:t>TOTAL YEARLY PROFIT BY SALES CHANNEL</a:t>
            </a:r>
            <a:endParaRPr lang="en-IN" sz="2800" dirty="0">
              <a:latin typeface="Cambria Math" panose="02040503050406030204" pitchFamily="18" charset="0"/>
              <a:ea typeface="Cambria Math" panose="02040503050406030204" pitchFamily="18" charset="0"/>
            </a:endParaRPr>
          </a:p>
        </p:txBody>
      </p:sp>
      <p:sp>
        <p:nvSpPr>
          <p:cNvPr id="20" name="TextBox 19">
            <a:extLst>
              <a:ext uri="{FF2B5EF4-FFF2-40B4-BE49-F238E27FC236}">
                <a16:creationId xmlns:a16="http://schemas.microsoft.com/office/drawing/2014/main" id="{0F7C4988-0628-2242-52A3-8C899FA76A38}"/>
              </a:ext>
            </a:extLst>
          </p:cNvPr>
          <p:cNvSpPr txBox="1"/>
          <p:nvPr/>
        </p:nvSpPr>
        <p:spPr>
          <a:xfrm>
            <a:off x="686266" y="3612620"/>
            <a:ext cx="7553994" cy="369332"/>
          </a:xfrm>
          <a:prstGeom prst="rect">
            <a:avLst/>
          </a:prstGeom>
          <a:noFill/>
        </p:spPr>
        <p:txBody>
          <a:bodyPr wrap="square">
            <a:spAutoFit/>
          </a:bodyPr>
          <a:lstStyle/>
          <a:p>
            <a:r>
              <a:rPr lang="en-US" sz="1800" b="0" u="sng" dirty="0">
                <a:solidFill>
                  <a:schemeClr val="accent2">
                    <a:lumMod val="75000"/>
                  </a:schemeClr>
                </a:solidFill>
                <a:effectLst/>
                <a:latin typeface="Cambria Math" panose="02040503050406030204" pitchFamily="18" charset="0"/>
                <a:ea typeface="Cambria Math" panose="02040503050406030204" pitchFamily="18" charset="0"/>
              </a:rPr>
              <a:t>TOTAL YEARLY </a:t>
            </a:r>
            <a:r>
              <a:rPr lang="en-US" u="sng" dirty="0">
                <a:solidFill>
                  <a:schemeClr val="accent2">
                    <a:lumMod val="75000"/>
                  </a:schemeClr>
                </a:solidFill>
                <a:latin typeface="Cambria Math" panose="02040503050406030204" pitchFamily="18" charset="0"/>
                <a:ea typeface="Cambria Math" panose="02040503050406030204" pitchFamily="18" charset="0"/>
              </a:rPr>
              <a:t>SALES AND REVENUE</a:t>
            </a:r>
            <a:r>
              <a:rPr lang="en-US" sz="1800" b="0" u="sng" dirty="0">
                <a:solidFill>
                  <a:schemeClr val="accent2">
                    <a:lumMod val="75000"/>
                  </a:schemeClr>
                </a:solidFill>
                <a:effectLst/>
                <a:latin typeface="Cambria Math" panose="02040503050406030204" pitchFamily="18" charset="0"/>
                <a:ea typeface="Cambria Math" panose="02040503050406030204" pitchFamily="18" charset="0"/>
              </a:rPr>
              <a:t> BY SALES CHANNEL</a:t>
            </a:r>
            <a:endParaRPr lang="en-IN" dirty="0"/>
          </a:p>
        </p:txBody>
      </p:sp>
    </p:spTree>
    <p:extLst>
      <p:ext uri="{BB962C8B-B14F-4D97-AF65-F5344CB8AC3E}">
        <p14:creationId xmlns:p14="http://schemas.microsoft.com/office/powerpoint/2010/main" val="30210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5595-6366-7AA3-3B11-BE791B7459B1}"/>
              </a:ext>
            </a:extLst>
          </p:cNvPr>
          <p:cNvSpPr>
            <a:spLocks noGrp="1"/>
          </p:cNvSpPr>
          <p:nvPr>
            <p:ph type="title"/>
          </p:nvPr>
        </p:nvSpPr>
        <p:spPr>
          <a:xfrm>
            <a:off x="532920" y="537520"/>
            <a:ext cx="2775888" cy="2553692"/>
          </a:xfrm>
        </p:spPr>
        <p:txBody>
          <a:bodyPr>
            <a:normAutofit/>
          </a:bodyPr>
          <a:lstStyle/>
          <a:p>
            <a:r>
              <a:rPr lang="en-US" sz="3200" b="0" i="0" u="sng" dirty="0">
                <a:solidFill>
                  <a:schemeClr val="accent2">
                    <a:lumMod val="75000"/>
                  </a:schemeClr>
                </a:solidFill>
                <a:effectLst/>
                <a:latin typeface="Cambria Math" panose="02040503050406030204" pitchFamily="18" charset="0"/>
                <a:ea typeface="Cambria Math" panose="02040503050406030204" pitchFamily="18" charset="0"/>
              </a:rPr>
              <a:t>TOTAL MONTHLY PROFIT BY SALES CHANNELS</a:t>
            </a:r>
            <a:endParaRPr lang="en-IN" sz="3200" u="sng" dirty="0">
              <a:solidFill>
                <a:schemeClr val="accent2">
                  <a:lumMod val="75000"/>
                </a:schemeClr>
              </a:solidFill>
              <a:latin typeface="Cambria Math" panose="02040503050406030204" pitchFamily="18" charset="0"/>
              <a:ea typeface="Cambria Math" panose="02040503050406030204" pitchFamily="18" charset="0"/>
            </a:endParaRPr>
          </a:p>
        </p:txBody>
      </p:sp>
      <p:pic>
        <p:nvPicPr>
          <p:cNvPr id="5" name="Content Placeholder 4">
            <a:extLst>
              <a:ext uri="{FF2B5EF4-FFF2-40B4-BE49-F238E27FC236}">
                <a16:creationId xmlns:a16="http://schemas.microsoft.com/office/drawing/2014/main" id="{1214D994-38C7-45E9-59A7-2E491225E666}"/>
              </a:ext>
            </a:extLst>
          </p:cNvPr>
          <p:cNvPicPr>
            <a:picLocks noGrp="1" noChangeAspect="1"/>
          </p:cNvPicPr>
          <p:nvPr>
            <p:ph idx="1"/>
          </p:nvPr>
        </p:nvPicPr>
        <p:blipFill>
          <a:blip r:embed="rId2"/>
          <a:stretch>
            <a:fillRect/>
          </a:stretch>
        </p:blipFill>
        <p:spPr>
          <a:xfrm>
            <a:off x="3470788" y="320511"/>
            <a:ext cx="6695768" cy="2718431"/>
          </a:xfrm>
        </p:spPr>
      </p:pic>
      <p:pic>
        <p:nvPicPr>
          <p:cNvPr id="7" name="Picture 6">
            <a:extLst>
              <a:ext uri="{FF2B5EF4-FFF2-40B4-BE49-F238E27FC236}">
                <a16:creationId xmlns:a16="http://schemas.microsoft.com/office/drawing/2014/main" id="{7E350912-F5B7-15EC-57DF-681488986B03}"/>
              </a:ext>
            </a:extLst>
          </p:cNvPr>
          <p:cNvPicPr>
            <a:picLocks noChangeAspect="1"/>
          </p:cNvPicPr>
          <p:nvPr/>
        </p:nvPicPr>
        <p:blipFill>
          <a:blip r:embed="rId3"/>
          <a:stretch>
            <a:fillRect/>
          </a:stretch>
        </p:blipFill>
        <p:spPr>
          <a:xfrm>
            <a:off x="925397" y="3766788"/>
            <a:ext cx="4766821" cy="2553692"/>
          </a:xfrm>
          <a:prstGeom prst="rect">
            <a:avLst/>
          </a:prstGeom>
        </p:spPr>
      </p:pic>
      <p:pic>
        <p:nvPicPr>
          <p:cNvPr id="9" name="Picture 8">
            <a:extLst>
              <a:ext uri="{FF2B5EF4-FFF2-40B4-BE49-F238E27FC236}">
                <a16:creationId xmlns:a16="http://schemas.microsoft.com/office/drawing/2014/main" id="{07B1923D-2553-4ACE-9E87-718584D3521D}"/>
              </a:ext>
            </a:extLst>
          </p:cNvPr>
          <p:cNvPicPr>
            <a:picLocks noChangeAspect="1"/>
          </p:cNvPicPr>
          <p:nvPr/>
        </p:nvPicPr>
        <p:blipFill>
          <a:blip r:embed="rId4"/>
          <a:stretch>
            <a:fillRect/>
          </a:stretch>
        </p:blipFill>
        <p:spPr>
          <a:xfrm>
            <a:off x="5829553" y="3766789"/>
            <a:ext cx="4337003" cy="2553692"/>
          </a:xfrm>
          <a:prstGeom prst="rect">
            <a:avLst/>
          </a:prstGeom>
        </p:spPr>
      </p:pic>
      <p:sp>
        <p:nvSpPr>
          <p:cNvPr id="10" name="Title 1">
            <a:extLst>
              <a:ext uri="{FF2B5EF4-FFF2-40B4-BE49-F238E27FC236}">
                <a16:creationId xmlns:a16="http://schemas.microsoft.com/office/drawing/2014/main" id="{59C2EBA1-6857-60B6-7F0A-5D3BDC8DF732}"/>
              </a:ext>
            </a:extLst>
          </p:cNvPr>
          <p:cNvSpPr txBox="1">
            <a:spLocks/>
          </p:cNvSpPr>
          <p:nvPr/>
        </p:nvSpPr>
        <p:spPr>
          <a:xfrm>
            <a:off x="724982" y="3242402"/>
            <a:ext cx="7240667" cy="47211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accent2">
                    <a:lumMod val="75000"/>
                  </a:schemeClr>
                </a:solidFill>
                <a:latin typeface="Cambria Math" panose="02040503050406030204" pitchFamily="18" charset="0"/>
                <a:ea typeface="Cambria Math" panose="02040503050406030204" pitchFamily="18" charset="0"/>
              </a:rPr>
              <a:t>TOTAL MONTHLY SALES AND REVENUE BY SALES CHANNELS</a:t>
            </a:r>
            <a:endParaRPr lang="en-IN" sz="2000" dirty="0">
              <a:solidFill>
                <a:schemeClr val="accent2">
                  <a:lumMod val="7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2736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E9CC-F743-C52E-96F5-7B9B256C2159}"/>
              </a:ext>
            </a:extLst>
          </p:cNvPr>
          <p:cNvSpPr>
            <a:spLocks noGrp="1"/>
          </p:cNvSpPr>
          <p:nvPr>
            <p:ph type="title"/>
          </p:nvPr>
        </p:nvSpPr>
        <p:spPr/>
        <p:txBody>
          <a:bodyPr>
            <a:normAutofit/>
          </a:bodyPr>
          <a:lstStyle/>
          <a:p>
            <a:r>
              <a:rPr lang="en-US" sz="2800" b="1" i="0" u="sng" dirty="0">
                <a:solidFill>
                  <a:schemeClr val="accent2">
                    <a:lumMod val="75000"/>
                  </a:schemeClr>
                </a:solidFill>
                <a:effectLst/>
                <a:latin typeface="Cambria Math" panose="02040503050406030204" pitchFamily="18" charset="0"/>
                <a:ea typeface="Cambria Math" panose="02040503050406030204" pitchFamily="18" charset="0"/>
              </a:rPr>
              <a:t>TOP 5 MOST PROFITABLE PRODUCT SEGMENTS AND THEIR </a:t>
            </a:r>
            <a:r>
              <a:rPr lang="en-US" sz="3200" b="1" i="0" u="sng" dirty="0">
                <a:solidFill>
                  <a:schemeClr val="accent2">
                    <a:lumMod val="75000"/>
                  </a:schemeClr>
                </a:solidFill>
                <a:effectLst/>
                <a:latin typeface="Cambria Math" panose="02040503050406030204" pitchFamily="18" charset="0"/>
                <a:ea typeface="Cambria Math" panose="02040503050406030204" pitchFamily="18" charset="0"/>
              </a:rPr>
              <a:t>REGION</a:t>
            </a:r>
            <a:r>
              <a:rPr lang="en-US" sz="2800" b="1" i="0" u="sng" dirty="0">
                <a:solidFill>
                  <a:schemeClr val="accent2">
                    <a:lumMod val="75000"/>
                  </a:schemeClr>
                </a:solidFill>
                <a:effectLst/>
                <a:latin typeface="Cambria Math" panose="02040503050406030204" pitchFamily="18" charset="0"/>
                <a:ea typeface="Cambria Math" panose="02040503050406030204" pitchFamily="18" charset="0"/>
              </a:rPr>
              <a:t> (2010-17)</a:t>
            </a:r>
            <a:endParaRPr lang="en-IN" sz="2800" u="sng" dirty="0">
              <a:solidFill>
                <a:schemeClr val="accent2">
                  <a:lumMod val="75000"/>
                </a:schemeClr>
              </a:solidFill>
              <a:latin typeface="Cambria Math" panose="02040503050406030204" pitchFamily="18" charset="0"/>
              <a:ea typeface="Cambria Math" panose="02040503050406030204" pitchFamily="18" charset="0"/>
            </a:endParaRPr>
          </a:p>
        </p:txBody>
      </p:sp>
      <p:pic>
        <p:nvPicPr>
          <p:cNvPr id="9" name="Content Placeholder 8">
            <a:extLst>
              <a:ext uri="{FF2B5EF4-FFF2-40B4-BE49-F238E27FC236}">
                <a16:creationId xmlns:a16="http://schemas.microsoft.com/office/drawing/2014/main" id="{CEC66771-F310-EAEF-C78F-AE90B79270AF}"/>
              </a:ext>
            </a:extLst>
          </p:cNvPr>
          <p:cNvPicPr>
            <a:picLocks noGrp="1" noChangeAspect="1"/>
          </p:cNvPicPr>
          <p:nvPr>
            <p:ph idx="1"/>
          </p:nvPr>
        </p:nvPicPr>
        <p:blipFill>
          <a:blip r:embed="rId2"/>
          <a:stretch>
            <a:fillRect/>
          </a:stretch>
        </p:blipFill>
        <p:spPr>
          <a:xfrm>
            <a:off x="379478" y="2127155"/>
            <a:ext cx="9396117" cy="3108988"/>
          </a:xfrm>
        </p:spPr>
      </p:pic>
    </p:spTree>
    <p:extLst>
      <p:ext uri="{BB962C8B-B14F-4D97-AF65-F5344CB8AC3E}">
        <p14:creationId xmlns:p14="http://schemas.microsoft.com/office/powerpoint/2010/main" val="115489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8A4D-8386-F4DF-B1F8-A48E168C865C}"/>
              </a:ext>
            </a:extLst>
          </p:cNvPr>
          <p:cNvSpPr>
            <a:spLocks noGrp="1"/>
          </p:cNvSpPr>
          <p:nvPr>
            <p:ph type="title"/>
          </p:nvPr>
        </p:nvSpPr>
        <p:spPr>
          <a:xfrm>
            <a:off x="677334" y="609600"/>
            <a:ext cx="8596668" cy="776140"/>
          </a:xfrm>
        </p:spPr>
        <p:txBody>
          <a:bodyPr>
            <a:normAutofit fontScale="90000"/>
          </a:bodyPr>
          <a:lstStyle/>
          <a:p>
            <a:r>
              <a:rPr lang="en-US" sz="3600" b="1" u="sng" dirty="0">
                <a:solidFill>
                  <a:schemeClr val="accent2">
                    <a:lumMod val="75000"/>
                  </a:schemeClr>
                </a:solidFill>
                <a:latin typeface="Cambria Math" panose="02040503050406030204" pitchFamily="18" charset="0"/>
                <a:ea typeface="Cambria Math" panose="02040503050406030204" pitchFamily="18" charset="0"/>
                <a:cs typeface="Segoe UI" panose="020B0502040204020203" pitchFamily="34" charset="0"/>
              </a:rPr>
              <a:t>TOP 10 CUSTOMERS W.R.T REVENUE </a:t>
            </a:r>
            <a:br>
              <a:rPr lang="en-US" sz="3600" b="1" u="sng" dirty="0">
                <a:solidFill>
                  <a:srgbClr val="002060"/>
                </a:solidFill>
                <a:latin typeface="Segoe UI" panose="020B0502040204020203" pitchFamily="34" charset="0"/>
                <a:cs typeface="Segoe UI" panose="020B0502040204020203" pitchFamily="34" charset="0"/>
              </a:rPr>
            </a:br>
            <a:endParaRPr lang="en-IN" u="sng" dirty="0"/>
          </a:p>
        </p:txBody>
      </p:sp>
      <p:pic>
        <p:nvPicPr>
          <p:cNvPr id="5" name="Content Placeholder 4">
            <a:extLst>
              <a:ext uri="{FF2B5EF4-FFF2-40B4-BE49-F238E27FC236}">
                <a16:creationId xmlns:a16="http://schemas.microsoft.com/office/drawing/2014/main" id="{130F546D-0B2D-2F7A-55A7-ED1514A7FB37}"/>
              </a:ext>
            </a:extLst>
          </p:cNvPr>
          <p:cNvPicPr>
            <a:picLocks noGrp="1" noChangeAspect="1"/>
          </p:cNvPicPr>
          <p:nvPr>
            <p:ph idx="1"/>
          </p:nvPr>
        </p:nvPicPr>
        <p:blipFill>
          <a:blip r:embed="rId2"/>
          <a:stretch>
            <a:fillRect/>
          </a:stretch>
        </p:blipFill>
        <p:spPr>
          <a:xfrm>
            <a:off x="838986" y="1517715"/>
            <a:ext cx="5188529" cy="4044099"/>
          </a:xfrm>
        </p:spPr>
      </p:pic>
    </p:spTree>
    <p:extLst>
      <p:ext uri="{BB962C8B-B14F-4D97-AF65-F5344CB8AC3E}">
        <p14:creationId xmlns:p14="http://schemas.microsoft.com/office/powerpoint/2010/main" val="167714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C8317-13A9-E2B0-CD57-4F726F115655}"/>
              </a:ext>
            </a:extLst>
          </p:cNvPr>
          <p:cNvPicPr>
            <a:picLocks noChangeAspect="1"/>
          </p:cNvPicPr>
          <p:nvPr/>
        </p:nvPicPr>
        <p:blipFill>
          <a:blip r:embed="rId2"/>
          <a:stretch>
            <a:fillRect/>
          </a:stretch>
        </p:blipFill>
        <p:spPr>
          <a:xfrm>
            <a:off x="757251" y="1608197"/>
            <a:ext cx="10003793" cy="4041832"/>
          </a:xfrm>
          <a:prstGeom prst="rect">
            <a:avLst/>
          </a:prstGeom>
        </p:spPr>
      </p:pic>
      <p:sp>
        <p:nvSpPr>
          <p:cNvPr id="23" name="TextBox 22">
            <a:extLst>
              <a:ext uri="{FF2B5EF4-FFF2-40B4-BE49-F238E27FC236}">
                <a16:creationId xmlns:a16="http://schemas.microsoft.com/office/drawing/2014/main" id="{EDEFE94F-7F51-8236-3EDA-98F7E588EBBA}"/>
              </a:ext>
            </a:extLst>
          </p:cNvPr>
          <p:cNvSpPr txBox="1"/>
          <p:nvPr/>
        </p:nvSpPr>
        <p:spPr>
          <a:xfrm>
            <a:off x="681836" y="663797"/>
            <a:ext cx="8622420" cy="584775"/>
          </a:xfrm>
          <a:prstGeom prst="rect">
            <a:avLst/>
          </a:prstGeom>
          <a:noFill/>
        </p:spPr>
        <p:txBody>
          <a:bodyPr wrap="square">
            <a:spAutoFit/>
          </a:bodyPr>
          <a:lstStyle/>
          <a:p>
            <a:r>
              <a:rPr lang="en-US" sz="3200" b="1" u="sng" dirty="0">
                <a:solidFill>
                  <a:schemeClr val="accent2">
                    <a:lumMod val="75000"/>
                  </a:schemeClr>
                </a:solidFill>
                <a:latin typeface="Cambria Math" panose="02040503050406030204" pitchFamily="18" charset="0"/>
                <a:ea typeface="Cambria Math" panose="02040503050406030204" pitchFamily="18" charset="0"/>
                <a:cs typeface="Segoe UI" panose="020B0502040204020203" pitchFamily="34" charset="0"/>
              </a:rPr>
              <a:t>MONTHLY COMPARISON FOR HIGH SALES YEAR  </a:t>
            </a:r>
          </a:p>
        </p:txBody>
      </p:sp>
    </p:spTree>
    <p:extLst>
      <p:ext uri="{BB962C8B-B14F-4D97-AF65-F5344CB8AC3E}">
        <p14:creationId xmlns:p14="http://schemas.microsoft.com/office/powerpoint/2010/main" val="176591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4E18-2129-8B4C-ADE4-5B3537C7B4E1}"/>
              </a:ext>
            </a:extLst>
          </p:cNvPr>
          <p:cNvSpPr>
            <a:spLocks noGrp="1"/>
          </p:cNvSpPr>
          <p:nvPr>
            <p:ph type="title"/>
          </p:nvPr>
        </p:nvSpPr>
        <p:spPr/>
        <p:txBody>
          <a:bodyPr/>
          <a:lstStyle/>
          <a:p>
            <a:r>
              <a:rPr lang="en-IN" sz="3200" b="1" u="sng" dirty="0">
                <a:solidFill>
                  <a:schemeClr val="accent2">
                    <a:lumMod val="75000"/>
                  </a:schemeClr>
                </a:solidFill>
                <a:effectLst/>
                <a:latin typeface="Cambria Math" panose="02040503050406030204" pitchFamily="18" charset="0"/>
                <a:ea typeface="Cambria Math" panose="02040503050406030204" pitchFamily="18" charset="0"/>
              </a:rPr>
              <a:t>CONCLUSION</a:t>
            </a:r>
            <a:br>
              <a:rPr lang="en-IN"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80783F4B-B6B3-5786-E77A-1264E5C3F5ED}"/>
              </a:ext>
            </a:extLst>
          </p:cNvPr>
          <p:cNvSpPr>
            <a:spLocks noGrp="1"/>
          </p:cNvSpPr>
          <p:nvPr>
            <p:ph idx="1"/>
          </p:nvPr>
        </p:nvSpPr>
        <p:spPr>
          <a:xfrm>
            <a:off x="771602" y="1378165"/>
            <a:ext cx="8596668" cy="3880773"/>
          </a:xfrm>
        </p:spPr>
        <p:txBody>
          <a:bodyPr>
            <a:normAutofit/>
          </a:bodyPr>
          <a:lstStyle/>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Our highest revenue and profit year was in 2012, but we experienced a decline from 2014-2017.</a:t>
            </a:r>
          </a:p>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Most of our profit, revenue, and sales come from offline channels.</a:t>
            </a:r>
          </a:p>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The Sub-Saharan Africa region was the most profitable and revenue generated region, followed by Europe.</a:t>
            </a:r>
          </a:p>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Cosmetics, Household, Office Supplies, Cereal, and Baby Food were our top 5 most profitable product segments.</a:t>
            </a:r>
          </a:p>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Europe was the most profitable region for us, due to high sales of cosmetics, office supplies, and baby food.</a:t>
            </a:r>
          </a:p>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February and November were the most profitable and revenue generated months.</a:t>
            </a:r>
          </a:p>
          <a:p>
            <a:pPr algn="just">
              <a:buFont typeface="Wingdings" panose="05000000000000000000" pitchFamily="2" charset="2"/>
              <a:buChar char="q"/>
            </a:pPr>
            <a:r>
              <a:rPr lang="en-US" b="0" i="0" dirty="0">
                <a:solidFill>
                  <a:srgbClr val="212121"/>
                </a:solidFill>
                <a:effectLst/>
                <a:latin typeface="Cambria Math" panose="02040503050406030204" pitchFamily="18" charset="0"/>
                <a:ea typeface="Cambria Math" panose="02040503050406030204" pitchFamily="18" charset="0"/>
              </a:rPr>
              <a:t>Online channels performed well in June, December, and November.</a:t>
            </a:r>
          </a:p>
          <a:p>
            <a:pPr marL="0" indent="0">
              <a:buNone/>
            </a:pPr>
            <a:endParaRPr lang="en-IN" dirty="0"/>
          </a:p>
        </p:txBody>
      </p:sp>
    </p:spTree>
    <p:extLst>
      <p:ext uri="{BB962C8B-B14F-4D97-AF65-F5344CB8AC3E}">
        <p14:creationId xmlns:p14="http://schemas.microsoft.com/office/powerpoint/2010/main" val="28847733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222</TotalTime>
  <Words>412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Cambria Math</vt:lpstr>
      <vt:lpstr>Courier New</vt:lpstr>
      <vt:lpstr>Segoe UI</vt:lpstr>
      <vt:lpstr>Trebuchet MS</vt:lpstr>
      <vt:lpstr>Wingdings</vt:lpstr>
      <vt:lpstr>Wingdings 3</vt:lpstr>
      <vt:lpstr>Facet</vt:lpstr>
      <vt:lpstr>AMAZON SALES DATA ANALYSIS</vt:lpstr>
      <vt:lpstr>PROJECT DETAIL</vt:lpstr>
      <vt:lpstr>QUICK INSIGHT  </vt:lpstr>
      <vt:lpstr>TOTAL YEARLY PROFIT BY SALES CHANNEL</vt:lpstr>
      <vt:lpstr>TOTAL MONTHLY PROFIT BY SALES CHANNELS</vt:lpstr>
      <vt:lpstr>TOP 5 MOST PROFITABLE PRODUCT SEGMENTS AND THEIR REGION (2010-17)</vt:lpstr>
      <vt:lpstr>TOP 10 CUSTOMERS W.R.T REVENUE  </vt:lpstr>
      <vt:lpstr>PowerPoint Presentation</vt:lpstr>
      <vt:lpstr>CONCLUSION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Amol Bachulkar</dc:creator>
  <cp:lastModifiedBy>Amol Bachulkar</cp:lastModifiedBy>
  <cp:revision>15</cp:revision>
  <dcterms:created xsi:type="dcterms:W3CDTF">2024-02-03T05:49:38Z</dcterms:created>
  <dcterms:modified xsi:type="dcterms:W3CDTF">2024-02-03T09:31:40Z</dcterms:modified>
</cp:coreProperties>
</file>