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1" r:id="rId2"/>
    <p:sldId id="257" r:id="rId3"/>
    <p:sldId id="272"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876" y="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8025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7308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5985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5671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1308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61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5251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6974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687818" y="2606801"/>
            <a:ext cx="3907154" cy="3653790"/>
          </a:xfrm>
          <a:prstGeom prst="rect">
            <a:avLst/>
          </a:prstGeom>
        </p:spPr>
        <p:txBody>
          <a:bodyPr wrap="square" lIns="0" tIns="0" rIns="0" bIns="0">
            <a:spAutoFit/>
          </a:bodyPr>
          <a:lstStyle>
            <a:lvl1pPr>
              <a:defRPr sz="1400" b="0" i="0">
                <a:solidFill>
                  <a:schemeClr val="tx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6720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086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11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9746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0395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8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189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335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721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3211863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4"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BF79-CD7B-DAAF-BA5D-94828D1FDE75}"/>
              </a:ext>
            </a:extLst>
          </p:cNvPr>
          <p:cNvSpPr>
            <a:spLocks noGrp="1"/>
          </p:cNvSpPr>
          <p:nvPr>
            <p:ph type="title"/>
          </p:nvPr>
        </p:nvSpPr>
        <p:spPr/>
        <p:txBody>
          <a:bodyPr/>
          <a:lstStyle/>
          <a:p>
            <a:pPr algn="ctr"/>
            <a:r>
              <a:rPr lang="en-US" dirty="0">
                <a:latin typeface="Amasis MT Pro" panose="02040504050005020304" pitchFamily="18" charset="0"/>
              </a:rPr>
              <a:t>HEART DISEASE DIAGNOSTIC ANALYSIS</a:t>
            </a:r>
            <a:endParaRPr lang="en-IN" dirty="0">
              <a:latin typeface="Amasis MT Pro" panose="02040504050005020304" pitchFamily="18" charset="0"/>
            </a:endParaRPr>
          </a:p>
        </p:txBody>
      </p:sp>
      <p:sp>
        <p:nvSpPr>
          <p:cNvPr id="3" name="Text Placeholder 2">
            <a:extLst>
              <a:ext uri="{FF2B5EF4-FFF2-40B4-BE49-F238E27FC236}">
                <a16:creationId xmlns:a16="http://schemas.microsoft.com/office/drawing/2014/main" id="{E7BA4554-F0BD-7CF2-9679-BB0FEDA58910}"/>
              </a:ext>
            </a:extLst>
          </p:cNvPr>
          <p:cNvSpPr>
            <a:spLocks noGrp="1"/>
          </p:cNvSpPr>
          <p:nvPr>
            <p:ph type="body" idx="1"/>
          </p:nvPr>
        </p:nvSpPr>
        <p:spPr>
          <a:xfrm>
            <a:off x="1452373" y="5483250"/>
            <a:ext cx="5177028" cy="860400"/>
          </a:xfrm>
        </p:spPr>
        <p:txBody>
          <a:bodyPr/>
          <a:lstStyle/>
          <a:p>
            <a:r>
              <a:rPr lang="en-US" b="1" dirty="0">
                <a:solidFill>
                  <a:schemeClr val="tx1"/>
                </a:solidFill>
              </a:rPr>
              <a:t>Megha Patil</a:t>
            </a:r>
            <a:endParaRPr lang="en-IN" b="1" dirty="0">
              <a:solidFill>
                <a:schemeClr val="tx1"/>
              </a:solidFill>
            </a:endParaRPr>
          </a:p>
        </p:txBody>
      </p:sp>
      <p:grpSp>
        <p:nvGrpSpPr>
          <p:cNvPr id="7" name="object 7"/>
          <p:cNvGrpSpPr/>
          <p:nvPr/>
        </p:nvGrpSpPr>
        <p:grpSpPr>
          <a:xfrm>
            <a:off x="5715000" y="514350"/>
            <a:ext cx="1844039" cy="2316481"/>
            <a:chOff x="5047488" y="807719"/>
            <a:chExt cx="1844039" cy="2372995"/>
          </a:xfrm>
        </p:grpSpPr>
        <p:pic>
          <p:nvPicPr>
            <p:cNvPr id="8" name="object 8"/>
            <p:cNvPicPr/>
            <p:nvPr/>
          </p:nvPicPr>
          <p:blipFill>
            <a:blip r:embed="rId2" cstate="print"/>
            <a:stretch>
              <a:fillRect/>
            </a:stretch>
          </p:blipFill>
          <p:spPr>
            <a:xfrm>
              <a:off x="5047488" y="807719"/>
              <a:ext cx="1844039" cy="2372741"/>
            </a:xfrm>
            <a:prstGeom prst="rect">
              <a:avLst/>
            </a:prstGeom>
          </p:spPr>
        </p:pic>
        <p:pic>
          <p:nvPicPr>
            <p:cNvPr id="9" name="object 9"/>
            <p:cNvPicPr/>
            <p:nvPr/>
          </p:nvPicPr>
          <p:blipFill>
            <a:blip r:embed="rId3" cstate="print"/>
            <a:stretch>
              <a:fillRect/>
            </a:stretch>
          </p:blipFill>
          <p:spPr>
            <a:xfrm>
              <a:off x="5242560" y="1002791"/>
              <a:ext cx="1274064" cy="1802891"/>
            </a:xfrm>
            <a:prstGeom prst="rect">
              <a:avLst/>
            </a:prstGeom>
          </p:spPr>
        </p:pic>
      </p:grpSp>
    </p:spTree>
    <p:extLst>
      <p:ext uri="{BB962C8B-B14F-4D97-AF65-F5344CB8AC3E}">
        <p14:creationId xmlns:p14="http://schemas.microsoft.com/office/powerpoint/2010/main" val="217753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96697" y="4822697"/>
            <a:ext cx="3389629" cy="658514"/>
          </a:xfrm>
          <a:prstGeom prst="rect">
            <a:avLst/>
          </a:prstGeom>
        </p:spPr>
        <p:txBody>
          <a:bodyPr vert="horz" wrap="square" lIns="0" tIns="12065" rIns="0" bIns="0" rtlCol="0">
            <a:spAutoFit/>
          </a:bodyPr>
          <a:lstStyle/>
          <a:p>
            <a:pPr marL="297815" marR="5080" indent="-285750">
              <a:lnSpc>
                <a:spcPct val="100000"/>
              </a:lnSpc>
              <a:spcBef>
                <a:spcPts val="95"/>
              </a:spcBef>
              <a:buFont typeface="Wingdings"/>
              <a:buChar char=""/>
              <a:tabLst>
                <a:tab pos="299085" algn="l"/>
              </a:tabLst>
            </a:pPr>
            <a:r>
              <a:rPr sz="1400" b="1" spc="-200" dirty="0">
                <a:latin typeface="Amasis MT Pro" panose="02040504050005020304" pitchFamily="18" charset="0"/>
                <a:cs typeface="Verdana"/>
              </a:rPr>
              <a:t>It</a:t>
            </a:r>
            <a:r>
              <a:rPr sz="1400" b="1" spc="-65" dirty="0">
                <a:latin typeface="Amasis MT Pro" panose="02040504050005020304" pitchFamily="18" charset="0"/>
                <a:cs typeface="Verdana"/>
              </a:rPr>
              <a:t> </a:t>
            </a:r>
            <a:r>
              <a:rPr sz="1400" b="1" spc="-80" dirty="0">
                <a:latin typeface="Amasis MT Pro" panose="02040504050005020304" pitchFamily="18" charset="0"/>
                <a:cs typeface="Verdana"/>
              </a:rPr>
              <a:t>seems</a:t>
            </a:r>
            <a:r>
              <a:rPr sz="1400" b="1" spc="5" dirty="0">
                <a:latin typeface="Amasis MT Pro" panose="02040504050005020304" pitchFamily="18" charset="0"/>
                <a:cs typeface="Verdana"/>
              </a:rPr>
              <a:t> </a:t>
            </a:r>
            <a:r>
              <a:rPr sz="1400" b="1" dirty="0">
                <a:latin typeface="Amasis MT Pro" panose="02040504050005020304" pitchFamily="18" charset="0"/>
                <a:cs typeface="Verdana"/>
              </a:rPr>
              <a:t>people</a:t>
            </a:r>
            <a:r>
              <a:rPr sz="1400" b="1" spc="-30" dirty="0">
                <a:latin typeface="Amasis MT Pro" panose="02040504050005020304" pitchFamily="18" charset="0"/>
                <a:cs typeface="Verdana"/>
              </a:rPr>
              <a:t> </a:t>
            </a:r>
            <a:r>
              <a:rPr sz="1400" b="1" spc="-10" dirty="0">
                <a:latin typeface="Amasis MT Pro" panose="02040504050005020304" pitchFamily="18" charset="0"/>
                <a:cs typeface="Verdana"/>
              </a:rPr>
              <a:t>having </a:t>
            </a:r>
            <a:r>
              <a:rPr lang="en-US" sz="1400" b="1" spc="-10" dirty="0">
                <a:latin typeface="Amasis MT Pro" panose="02040504050005020304" pitchFamily="18" charset="0"/>
                <a:cs typeface="Verdana"/>
              </a:rPr>
              <a:t>non anginal</a:t>
            </a:r>
            <a:r>
              <a:rPr sz="1400" b="1" spc="-80" dirty="0">
                <a:latin typeface="Amasis MT Pro" panose="02040504050005020304" pitchFamily="18" charset="0"/>
                <a:cs typeface="Verdana"/>
              </a:rPr>
              <a:t> </a:t>
            </a:r>
            <a:r>
              <a:rPr sz="1400" b="1" spc="-20" dirty="0">
                <a:latin typeface="Amasis MT Pro" panose="02040504050005020304" pitchFamily="18" charset="0"/>
                <a:cs typeface="Verdana"/>
              </a:rPr>
              <a:t>chest</a:t>
            </a:r>
            <a:r>
              <a:rPr sz="1400" b="1" spc="-90" dirty="0">
                <a:latin typeface="Amasis MT Pro" panose="02040504050005020304" pitchFamily="18" charset="0"/>
                <a:cs typeface="Verdana"/>
              </a:rPr>
              <a:t> </a:t>
            </a:r>
            <a:r>
              <a:rPr sz="1400" b="1" dirty="0">
                <a:latin typeface="Amasis MT Pro" panose="02040504050005020304" pitchFamily="18" charset="0"/>
                <a:cs typeface="Verdana"/>
              </a:rPr>
              <a:t>pain</a:t>
            </a:r>
            <a:r>
              <a:rPr sz="1400" b="1" spc="-105" dirty="0">
                <a:latin typeface="Amasis MT Pro" panose="02040504050005020304" pitchFamily="18" charset="0"/>
                <a:cs typeface="Verdana"/>
              </a:rPr>
              <a:t> </a:t>
            </a:r>
            <a:r>
              <a:rPr sz="1400" b="1" spc="-20" dirty="0">
                <a:latin typeface="Amasis MT Pro" panose="02040504050005020304" pitchFamily="18" charset="0"/>
                <a:cs typeface="Verdana"/>
              </a:rPr>
              <a:t>have 	</a:t>
            </a:r>
            <a:r>
              <a:rPr sz="1400" b="1" spc="125" dirty="0">
                <a:latin typeface="Amasis MT Pro" panose="02040504050005020304" pitchFamily="18" charset="0"/>
                <a:cs typeface="Verdana"/>
              </a:rPr>
              <a:t>a</a:t>
            </a:r>
            <a:r>
              <a:rPr sz="1400" b="1" spc="-130" dirty="0">
                <a:latin typeface="Amasis MT Pro" panose="02040504050005020304" pitchFamily="18" charset="0"/>
                <a:cs typeface="Verdana"/>
              </a:rPr>
              <a:t> </a:t>
            </a:r>
            <a:r>
              <a:rPr sz="1400" b="1" spc="-50" dirty="0">
                <a:latin typeface="Amasis MT Pro" panose="02040504050005020304" pitchFamily="18" charset="0"/>
                <a:cs typeface="Verdana"/>
              </a:rPr>
              <a:t>higher</a:t>
            </a:r>
            <a:r>
              <a:rPr sz="1400" b="1" spc="-90" dirty="0">
                <a:latin typeface="Amasis MT Pro" panose="02040504050005020304" pitchFamily="18" charset="0"/>
                <a:cs typeface="Verdana"/>
              </a:rPr>
              <a:t> </a:t>
            </a:r>
            <a:r>
              <a:rPr sz="1400" b="1" spc="80" dirty="0">
                <a:latin typeface="Amasis MT Pro" panose="02040504050005020304" pitchFamily="18" charset="0"/>
                <a:cs typeface="Verdana"/>
              </a:rPr>
              <a:t>chance</a:t>
            </a:r>
            <a:r>
              <a:rPr sz="1400" b="1" spc="-105" dirty="0">
                <a:latin typeface="Amasis MT Pro" panose="02040504050005020304" pitchFamily="18" charset="0"/>
                <a:cs typeface="Verdana"/>
              </a:rPr>
              <a:t> </a:t>
            </a:r>
            <a:r>
              <a:rPr sz="1400" b="1" dirty="0">
                <a:latin typeface="Amasis MT Pro" panose="02040504050005020304" pitchFamily="18" charset="0"/>
                <a:cs typeface="Verdana"/>
              </a:rPr>
              <a:t>of</a:t>
            </a:r>
            <a:r>
              <a:rPr sz="1400" b="1" spc="-130" dirty="0">
                <a:latin typeface="Amasis MT Pro" panose="02040504050005020304" pitchFamily="18" charset="0"/>
                <a:cs typeface="Verdana"/>
              </a:rPr>
              <a:t> </a:t>
            </a:r>
            <a:r>
              <a:rPr sz="1400" b="1" spc="-20" dirty="0">
                <a:latin typeface="Amasis MT Pro" panose="02040504050005020304" pitchFamily="18" charset="0"/>
                <a:cs typeface="Verdana"/>
              </a:rPr>
              <a:t>heart 	</a:t>
            </a:r>
            <a:r>
              <a:rPr sz="1400" b="1" spc="-10" dirty="0">
                <a:latin typeface="Amasis MT Pro" panose="02040504050005020304" pitchFamily="18" charset="0"/>
                <a:cs typeface="Verdana"/>
              </a:rPr>
              <a:t>disease.</a:t>
            </a:r>
            <a:endParaRPr sz="1400" b="1" dirty="0">
              <a:latin typeface="Amasis MT Pro" panose="02040504050005020304" pitchFamily="18" charset="0"/>
              <a:cs typeface="Verdana"/>
            </a:endParaRPr>
          </a:p>
        </p:txBody>
      </p:sp>
      <p:sp>
        <p:nvSpPr>
          <p:cNvPr id="12" name="object 12"/>
          <p:cNvSpPr txBox="1"/>
          <p:nvPr/>
        </p:nvSpPr>
        <p:spPr>
          <a:xfrm>
            <a:off x="4313046" y="4974463"/>
            <a:ext cx="3447415" cy="443711"/>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085" algn="l"/>
              </a:tabLst>
            </a:pPr>
            <a:r>
              <a:rPr sz="1400" b="1" dirty="0">
                <a:latin typeface="Amasis MT Pro" panose="02040504050005020304" pitchFamily="18" charset="0"/>
                <a:cs typeface="Verdana"/>
              </a:rPr>
              <a:t>We</a:t>
            </a:r>
            <a:r>
              <a:rPr sz="1400" b="1" spc="-80" dirty="0">
                <a:latin typeface="Amasis MT Pro" panose="02040504050005020304" pitchFamily="18" charset="0"/>
                <a:cs typeface="Verdana"/>
              </a:rPr>
              <a:t> </a:t>
            </a:r>
            <a:r>
              <a:rPr sz="1400" b="1" spc="85" dirty="0">
                <a:latin typeface="Amasis MT Pro" panose="02040504050005020304" pitchFamily="18" charset="0"/>
                <a:cs typeface="Verdana"/>
              </a:rPr>
              <a:t>can</a:t>
            </a:r>
            <a:r>
              <a:rPr sz="1400" b="1" spc="-114" dirty="0">
                <a:latin typeface="Amasis MT Pro" panose="02040504050005020304" pitchFamily="18" charset="0"/>
                <a:cs typeface="Verdana"/>
              </a:rPr>
              <a:t> </a:t>
            </a:r>
            <a:r>
              <a:rPr sz="1400" b="1" spc="-20" dirty="0">
                <a:latin typeface="Amasis MT Pro" panose="02040504050005020304" pitchFamily="18" charset="0"/>
                <a:cs typeface="Verdana"/>
              </a:rPr>
              <a:t>see</a:t>
            </a:r>
            <a:r>
              <a:rPr sz="1400" b="1" spc="-100" dirty="0">
                <a:latin typeface="Amasis MT Pro" panose="02040504050005020304" pitchFamily="18" charset="0"/>
                <a:cs typeface="Verdana"/>
              </a:rPr>
              <a:t> </a:t>
            </a:r>
            <a:r>
              <a:rPr sz="1400" b="1" spc="-20" dirty="0">
                <a:latin typeface="Amasis MT Pro" panose="02040504050005020304" pitchFamily="18" charset="0"/>
                <a:cs typeface="Verdana"/>
              </a:rPr>
              <a:t>that</a:t>
            </a:r>
            <a:r>
              <a:rPr sz="1400" b="1" spc="-80" dirty="0">
                <a:latin typeface="Amasis MT Pro" panose="02040504050005020304" pitchFamily="18" charset="0"/>
                <a:cs typeface="Verdana"/>
              </a:rPr>
              <a:t> </a:t>
            </a:r>
            <a:r>
              <a:rPr sz="1400" b="1" spc="114" dirty="0">
                <a:latin typeface="Amasis MT Pro" panose="02040504050005020304" pitchFamily="18" charset="0"/>
                <a:cs typeface="Verdana"/>
              </a:rPr>
              <a:t>a</a:t>
            </a:r>
            <a:r>
              <a:rPr sz="1400" b="1" spc="-95" dirty="0">
                <a:latin typeface="Amasis MT Pro" panose="02040504050005020304" pitchFamily="18" charset="0"/>
                <a:cs typeface="Verdana"/>
              </a:rPr>
              <a:t> </a:t>
            </a:r>
            <a:r>
              <a:rPr sz="1400" b="1" spc="-45" dirty="0">
                <a:latin typeface="Amasis MT Pro" panose="02040504050005020304" pitchFamily="18" charset="0"/>
                <a:cs typeface="Verdana"/>
              </a:rPr>
              <a:t>higher</a:t>
            </a:r>
            <a:r>
              <a:rPr sz="1400" b="1" spc="-130" dirty="0">
                <a:latin typeface="Amasis MT Pro" panose="02040504050005020304" pitchFamily="18" charset="0"/>
                <a:cs typeface="Verdana"/>
              </a:rPr>
              <a:t> </a:t>
            </a:r>
            <a:r>
              <a:rPr sz="1400" b="1" spc="-35" dirty="0">
                <a:latin typeface="Amasis MT Pro" panose="02040504050005020304" pitchFamily="18" charset="0"/>
                <a:cs typeface="Verdana"/>
              </a:rPr>
              <a:t>number</a:t>
            </a:r>
            <a:r>
              <a:rPr sz="1400" b="1" spc="-110" dirty="0">
                <a:latin typeface="Amasis MT Pro" panose="02040504050005020304" pitchFamily="18" charset="0"/>
                <a:cs typeface="Verdana"/>
              </a:rPr>
              <a:t> </a:t>
            </a:r>
            <a:r>
              <a:rPr sz="1400" b="1" spc="-25" dirty="0">
                <a:latin typeface="Amasis MT Pro" panose="02040504050005020304" pitchFamily="18" charset="0"/>
                <a:cs typeface="Verdana"/>
              </a:rPr>
              <a:t>of </a:t>
            </a:r>
            <a:r>
              <a:rPr sz="1400" b="1" spc="-20" dirty="0">
                <a:latin typeface="Amasis MT Pro" panose="02040504050005020304" pitchFamily="18" charset="0"/>
                <a:cs typeface="Verdana"/>
              </a:rPr>
              <a:t>men</a:t>
            </a:r>
            <a:r>
              <a:rPr sz="1400" b="1" spc="-85" dirty="0">
                <a:latin typeface="Amasis MT Pro" panose="02040504050005020304" pitchFamily="18" charset="0"/>
                <a:cs typeface="Verdana"/>
              </a:rPr>
              <a:t> </a:t>
            </a:r>
            <a:r>
              <a:rPr sz="1400" b="1" dirty="0">
                <a:latin typeface="Amasis MT Pro" panose="02040504050005020304" pitchFamily="18" charset="0"/>
                <a:cs typeface="Verdana"/>
              </a:rPr>
              <a:t>are</a:t>
            </a:r>
            <a:r>
              <a:rPr sz="1400" b="1" spc="-80" dirty="0">
                <a:latin typeface="Amasis MT Pro" panose="02040504050005020304" pitchFamily="18" charset="0"/>
                <a:cs typeface="Verdana"/>
              </a:rPr>
              <a:t> </a:t>
            </a:r>
            <a:r>
              <a:rPr sz="1400" b="1" spc="-65" dirty="0">
                <a:latin typeface="Amasis MT Pro" panose="02040504050005020304" pitchFamily="18" charset="0"/>
                <a:cs typeface="Verdana"/>
              </a:rPr>
              <a:t>suffering</a:t>
            </a:r>
            <a:r>
              <a:rPr sz="1400" b="1" spc="-90" dirty="0">
                <a:latin typeface="Amasis MT Pro" panose="02040504050005020304" pitchFamily="18" charset="0"/>
                <a:cs typeface="Verdana"/>
              </a:rPr>
              <a:t> </a:t>
            </a:r>
            <a:r>
              <a:rPr sz="1400" b="1" spc="-20" dirty="0">
                <a:latin typeface="Amasis MT Pro" panose="02040504050005020304" pitchFamily="18" charset="0"/>
                <a:cs typeface="Verdana"/>
              </a:rPr>
              <a:t>from </a:t>
            </a:r>
            <a:r>
              <a:rPr lang="en-US" sz="1400" b="1" spc="-114" dirty="0">
                <a:latin typeface="Amasis MT Pro" panose="02040504050005020304" pitchFamily="18" charset="0"/>
                <a:cs typeface="Verdana"/>
              </a:rPr>
              <a:t>typical angina</a:t>
            </a:r>
            <a:endParaRPr sz="1400" b="1" dirty="0">
              <a:latin typeface="Amasis MT Pro" panose="02040504050005020304" pitchFamily="18" charset="0"/>
              <a:cs typeface="Verdana"/>
            </a:endParaRPr>
          </a:p>
        </p:txBody>
      </p:sp>
      <p:grpSp>
        <p:nvGrpSpPr>
          <p:cNvPr id="13" name="object 13"/>
          <p:cNvGrpSpPr/>
          <p:nvPr/>
        </p:nvGrpSpPr>
        <p:grpSpPr>
          <a:xfrm>
            <a:off x="1344549" y="5742432"/>
            <a:ext cx="8285480" cy="941705"/>
            <a:chOff x="1344549" y="5742432"/>
            <a:chExt cx="8285480" cy="941705"/>
          </a:xfrm>
        </p:grpSpPr>
        <p:sp>
          <p:nvSpPr>
            <p:cNvPr id="14" name="object 14"/>
            <p:cNvSpPr/>
            <p:nvPr/>
          </p:nvSpPr>
          <p:spPr>
            <a:xfrm>
              <a:off x="1354074" y="5751957"/>
              <a:ext cx="8266430" cy="922655"/>
            </a:xfrm>
            <a:custGeom>
              <a:avLst/>
              <a:gdLst/>
              <a:ahLst/>
              <a:cxnLst/>
              <a:rect l="l" t="t" r="r" b="b"/>
              <a:pathLst>
                <a:path w="8266430" h="922654">
                  <a:moveTo>
                    <a:pt x="8129524" y="102489"/>
                  </a:moveTo>
                  <a:lnTo>
                    <a:pt x="136651" y="102489"/>
                  </a:lnTo>
                  <a:lnTo>
                    <a:pt x="93471" y="109456"/>
                  </a:lnTo>
                  <a:lnTo>
                    <a:pt x="55961" y="128857"/>
                  </a:lnTo>
                  <a:lnTo>
                    <a:pt x="26375" y="158439"/>
                  </a:lnTo>
                  <a:lnTo>
                    <a:pt x="6969" y="195951"/>
                  </a:lnTo>
                  <a:lnTo>
                    <a:pt x="0" y="239141"/>
                  </a:lnTo>
                  <a:lnTo>
                    <a:pt x="0" y="785736"/>
                  </a:lnTo>
                  <a:lnTo>
                    <a:pt x="6969" y="828932"/>
                  </a:lnTo>
                  <a:lnTo>
                    <a:pt x="26375" y="866447"/>
                  </a:lnTo>
                  <a:lnTo>
                    <a:pt x="55961" y="896032"/>
                  </a:lnTo>
                  <a:lnTo>
                    <a:pt x="93471" y="915433"/>
                  </a:lnTo>
                  <a:lnTo>
                    <a:pt x="136651" y="922401"/>
                  </a:lnTo>
                  <a:lnTo>
                    <a:pt x="8129524" y="922401"/>
                  </a:lnTo>
                  <a:lnTo>
                    <a:pt x="8172703" y="915433"/>
                  </a:lnTo>
                  <a:lnTo>
                    <a:pt x="8210214" y="896032"/>
                  </a:lnTo>
                  <a:lnTo>
                    <a:pt x="8239800" y="866447"/>
                  </a:lnTo>
                  <a:lnTo>
                    <a:pt x="8259206" y="828932"/>
                  </a:lnTo>
                  <a:lnTo>
                    <a:pt x="8266176" y="785736"/>
                  </a:lnTo>
                  <a:lnTo>
                    <a:pt x="8266176" y="239141"/>
                  </a:lnTo>
                  <a:lnTo>
                    <a:pt x="8259206" y="195951"/>
                  </a:lnTo>
                  <a:lnTo>
                    <a:pt x="8239800" y="158439"/>
                  </a:lnTo>
                  <a:lnTo>
                    <a:pt x="8210214" y="128857"/>
                  </a:lnTo>
                  <a:lnTo>
                    <a:pt x="8172704" y="109456"/>
                  </a:lnTo>
                  <a:lnTo>
                    <a:pt x="8129524" y="102489"/>
                  </a:lnTo>
                  <a:close/>
                </a:path>
                <a:path w="8266430" h="922654">
                  <a:moveTo>
                    <a:pt x="5855208" y="0"/>
                  </a:moveTo>
                  <a:lnTo>
                    <a:pt x="4821936" y="102489"/>
                  </a:lnTo>
                  <a:lnTo>
                    <a:pt x="6888480" y="102489"/>
                  </a:lnTo>
                  <a:lnTo>
                    <a:pt x="5855208" y="0"/>
                  </a:lnTo>
                  <a:close/>
                </a:path>
              </a:pathLst>
            </a:custGeom>
            <a:solidFill>
              <a:srgbClr val="B31166"/>
            </a:solidFill>
          </p:spPr>
          <p:txBody>
            <a:bodyPr wrap="square" lIns="0" tIns="0" rIns="0" bIns="0" rtlCol="0"/>
            <a:lstStyle/>
            <a:p>
              <a:endParaRPr/>
            </a:p>
          </p:txBody>
        </p:sp>
        <p:sp>
          <p:nvSpPr>
            <p:cNvPr id="15" name="object 15"/>
            <p:cNvSpPr/>
            <p:nvPr/>
          </p:nvSpPr>
          <p:spPr>
            <a:xfrm>
              <a:off x="1354074" y="5751957"/>
              <a:ext cx="8266430" cy="922655"/>
            </a:xfrm>
            <a:custGeom>
              <a:avLst/>
              <a:gdLst/>
              <a:ahLst/>
              <a:cxnLst/>
              <a:rect l="l" t="t" r="r" b="b"/>
              <a:pathLst>
                <a:path w="8266430" h="922654">
                  <a:moveTo>
                    <a:pt x="8266176" y="785736"/>
                  </a:moveTo>
                  <a:lnTo>
                    <a:pt x="8259206" y="828932"/>
                  </a:lnTo>
                  <a:lnTo>
                    <a:pt x="8239800" y="866447"/>
                  </a:lnTo>
                  <a:lnTo>
                    <a:pt x="8210214" y="896032"/>
                  </a:lnTo>
                  <a:lnTo>
                    <a:pt x="8172703" y="915433"/>
                  </a:lnTo>
                  <a:lnTo>
                    <a:pt x="8129524" y="922401"/>
                  </a:lnTo>
                  <a:lnTo>
                    <a:pt x="6888480" y="922401"/>
                  </a:lnTo>
                  <a:lnTo>
                    <a:pt x="4821936" y="922401"/>
                  </a:lnTo>
                  <a:lnTo>
                    <a:pt x="136651" y="922401"/>
                  </a:lnTo>
                  <a:lnTo>
                    <a:pt x="93471" y="915433"/>
                  </a:lnTo>
                  <a:lnTo>
                    <a:pt x="55961" y="896032"/>
                  </a:lnTo>
                  <a:lnTo>
                    <a:pt x="26375" y="866447"/>
                  </a:lnTo>
                  <a:lnTo>
                    <a:pt x="6969" y="828932"/>
                  </a:lnTo>
                  <a:lnTo>
                    <a:pt x="0" y="785736"/>
                  </a:lnTo>
                  <a:lnTo>
                    <a:pt x="0" y="444119"/>
                  </a:lnTo>
                  <a:lnTo>
                    <a:pt x="0" y="239141"/>
                  </a:lnTo>
                  <a:lnTo>
                    <a:pt x="6969" y="195951"/>
                  </a:lnTo>
                  <a:lnTo>
                    <a:pt x="26375" y="158439"/>
                  </a:lnTo>
                  <a:lnTo>
                    <a:pt x="55961" y="128857"/>
                  </a:lnTo>
                  <a:lnTo>
                    <a:pt x="93471" y="109456"/>
                  </a:lnTo>
                  <a:lnTo>
                    <a:pt x="136651" y="102489"/>
                  </a:lnTo>
                  <a:lnTo>
                    <a:pt x="4821936" y="102489"/>
                  </a:lnTo>
                  <a:lnTo>
                    <a:pt x="5855208" y="0"/>
                  </a:lnTo>
                  <a:lnTo>
                    <a:pt x="6888480" y="102489"/>
                  </a:lnTo>
                  <a:lnTo>
                    <a:pt x="8129524" y="102489"/>
                  </a:lnTo>
                  <a:lnTo>
                    <a:pt x="8172704" y="109456"/>
                  </a:lnTo>
                  <a:lnTo>
                    <a:pt x="8210214" y="128857"/>
                  </a:lnTo>
                  <a:lnTo>
                    <a:pt x="8239800" y="158439"/>
                  </a:lnTo>
                  <a:lnTo>
                    <a:pt x="8259206" y="195951"/>
                  </a:lnTo>
                  <a:lnTo>
                    <a:pt x="8266176" y="239141"/>
                  </a:lnTo>
                  <a:lnTo>
                    <a:pt x="8266176" y="444119"/>
                  </a:lnTo>
                  <a:lnTo>
                    <a:pt x="8266176" y="785736"/>
                  </a:lnTo>
                  <a:close/>
                </a:path>
              </a:pathLst>
            </a:custGeom>
            <a:ln w="19049">
              <a:solidFill>
                <a:srgbClr val="830948"/>
              </a:solidFill>
            </a:ln>
          </p:spPr>
          <p:txBody>
            <a:bodyPr wrap="square" lIns="0" tIns="0" rIns="0" bIns="0" rtlCol="0"/>
            <a:lstStyle/>
            <a:p>
              <a:endParaRPr/>
            </a:p>
          </p:txBody>
        </p:sp>
      </p:grpSp>
      <p:sp>
        <p:nvSpPr>
          <p:cNvPr id="16" name="object 16"/>
          <p:cNvSpPr txBox="1"/>
          <p:nvPr/>
        </p:nvSpPr>
        <p:spPr>
          <a:xfrm>
            <a:off x="2472944" y="5987592"/>
            <a:ext cx="5919470" cy="566822"/>
          </a:xfrm>
          <a:prstGeom prst="rect">
            <a:avLst/>
          </a:prstGeom>
        </p:spPr>
        <p:txBody>
          <a:bodyPr vert="horz" wrap="square" lIns="0" tIns="12700" rIns="0" bIns="0" rtlCol="0">
            <a:spAutoFit/>
          </a:bodyPr>
          <a:lstStyle/>
          <a:p>
            <a:pPr marL="12700" marR="5080">
              <a:lnSpc>
                <a:spcPct val="100000"/>
              </a:lnSpc>
              <a:spcBef>
                <a:spcPts val="100"/>
              </a:spcBef>
            </a:pPr>
            <a:r>
              <a:rPr lang="en-US" spc="-114" dirty="0">
                <a:solidFill>
                  <a:schemeClr val="bg1"/>
                </a:solidFill>
                <a:latin typeface="Verdana"/>
                <a:cs typeface="Verdana"/>
              </a:rPr>
              <a:t>T</a:t>
            </a:r>
            <a:r>
              <a:rPr lang="en-US" sz="1800" spc="-114" dirty="0">
                <a:solidFill>
                  <a:schemeClr val="bg1"/>
                </a:solidFill>
                <a:latin typeface="Verdana"/>
                <a:cs typeface="Verdana"/>
              </a:rPr>
              <a:t>ypical angina</a:t>
            </a:r>
            <a:r>
              <a:rPr sz="1800" spc="-100" dirty="0">
                <a:solidFill>
                  <a:schemeClr val="bg1"/>
                </a:solidFill>
                <a:latin typeface="Verdana"/>
                <a:cs typeface="Verdana"/>
              </a:rPr>
              <a:t> </a:t>
            </a:r>
            <a:r>
              <a:rPr lang="en-US" sz="1800" spc="-100" dirty="0">
                <a:solidFill>
                  <a:schemeClr val="bg1"/>
                </a:solidFill>
                <a:latin typeface="Verdana"/>
                <a:cs typeface="Verdana"/>
              </a:rPr>
              <a:t>do not cause symptoms </a:t>
            </a:r>
            <a:r>
              <a:rPr sz="1800" dirty="0">
                <a:solidFill>
                  <a:srgbClr val="FFFFFF"/>
                </a:solidFill>
                <a:latin typeface="Verdana"/>
                <a:cs typeface="Verdana"/>
              </a:rPr>
              <a:t>of</a:t>
            </a:r>
            <a:r>
              <a:rPr sz="1800" spc="-100" dirty="0">
                <a:solidFill>
                  <a:srgbClr val="FFFFFF"/>
                </a:solidFill>
                <a:latin typeface="Verdana"/>
                <a:cs typeface="Verdana"/>
              </a:rPr>
              <a:t> </a:t>
            </a:r>
            <a:r>
              <a:rPr sz="1800" spc="-30" dirty="0">
                <a:solidFill>
                  <a:srgbClr val="FFFFFF"/>
                </a:solidFill>
                <a:latin typeface="Verdana"/>
                <a:cs typeface="Verdana"/>
              </a:rPr>
              <a:t>heart</a:t>
            </a:r>
            <a:r>
              <a:rPr sz="1800" spc="-90" dirty="0">
                <a:solidFill>
                  <a:srgbClr val="FFFFFF"/>
                </a:solidFill>
                <a:latin typeface="Verdana"/>
                <a:cs typeface="Verdana"/>
              </a:rPr>
              <a:t> </a:t>
            </a:r>
            <a:r>
              <a:rPr sz="1800" spc="-10" dirty="0">
                <a:solidFill>
                  <a:srgbClr val="FFFFFF"/>
                </a:solidFill>
                <a:latin typeface="Verdana"/>
                <a:cs typeface="Verdana"/>
              </a:rPr>
              <a:t>disease.</a:t>
            </a:r>
            <a:endParaRPr sz="1800" dirty="0">
              <a:latin typeface="Verdana"/>
              <a:cs typeface="Verdana"/>
            </a:endParaRPr>
          </a:p>
        </p:txBody>
      </p:sp>
      <p:sp>
        <p:nvSpPr>
          <p:cNvPr id="20" name="object 20"/>
          <p:cNvSpPr txBox="1"/>
          <p:nvPr/>
        </p:nvSpPr>
        <p:spPr>
          <a:xfrm>
            <a:off x="8681466" y="4974463"/>
            <a:ext cx="2789555" cy="659155"/>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085" algn="l"/>
              </a:tabLst>
            </a:pPr>
            <a:r>
              <a:rPr sz="1400" b="1" spc="-70" dirty="0">
                <a:latin typeface="Amasis MT Pro" panose="02040504050005020304" pitchFamily="18" charset="0"/>
                <a:cs typeface="Verdana"/>
              </a:rPr>
              <a:t>There </a:t>
            </a:r>
            <a:r>
              <a:rPr sz="1400" b="1" spc="-145" dirty="0">
                <a:latin typeface="Amasis MT Pro" panose="02040504050005020304" pitchFamily="18" charset="0"/>
                <a:cs typeface="Verdana"/>
              </a:rPr>
              <a:t>is</a:t>
            </a:r>
            <a:r>
              <a:rPr sz="1400" b="1" spc="-110" dirty="0">
                <a:latin typeface="Amasis MT Pro" panose="02040504050005020304" pitchFamily="18" charset="0"/>
                <a:cs typeface="Verdana"/>
              </a:rPr>
              <a:t> </a:t>
            </a:r>
            <a:r>
              <a:rPr sz="1400" b="1" spc="-65" dirty="0">
                <a:latin typeface="Amasis MT Pro" panose="02040504050005020304" pitchFamily="18" charset="0"/>
                <a:cs typeface="Verdana"/>
              </a:rPr>
              <a:t>very</a:t>
            </a:r>
            <a:r>
              <a:rPr sz="1400" b="1" spc="-100" dirty="0">
                <a:latin typeface="Amasis MT Pro" panose="02040504050005020304" pitchFamily="18" charset="0"/>
                <a:cs typeface="Verdana"/>
              </a:rPr>
              <a:t> </a:t>
            </a:r>
            <a:r>
              <a:rPr sz="1400" b="1" spc="-35" dirty="0">
                <a:latin typeface="Amasis MT Pro" panose="02040504050005020304" pitchFamily="18" charset="0"/>
                <a:cs typeface="Verdana"/>
              </a:rPr>
              <a:t>high</a:t>
            </a:r>
            <a:r>
              <a:rPr sz="1400" b="1" spc="-125" dirty="0">
                <a:latin typeface="Amasis MT Pro" panose="02040504050005020304" pitchFamily="18" charset="0"/>
                <a:cs typeface="Verdana"/>
              </a:rPr>
              <a:t> </a:t>
            </a:r>
            <a:r>
              <a:rPr sz="1400" b="1" spc="-35" dirty="0">
                <a:latin typeface="Amasis MT Pro" panose="02040504050005020304" pitchFamily="18" charset="0"/>
                <a:cs typeface="Verdana"/>
              </a:rPr>
              <a:t>number</a:t>
            </a:r>
            <a:r>
              <a:rPr sz="1400" b="1" spc="-95" dirty="0">
                <a:latin typeface="Amasis MT Pro" panose="02040504050005020304" pitchFamily="18" charset="0"/>
                <a:cs typeface="Verdana"/>
              </a:rPr>
              <a:t> </a:t>
            </a:r>
            <a:r>
              <a:rPr sz="1400" b="1" spc="-25" dirty="0">
                <a:latin typeface="Amasis MT Pro" panose="02040504050005020304" pitchFamily="18" charset="0"/>
                <a:cs typeface="Verdana"/>
              </a:rPr>
              <a:t>of </a:t>
            </a:r>
            <a:r>
              <a:rPr lang="en-US" sz="1400" b="1" spc="-114" dirty="0">
                <a:latin typeface="Amasis MT Pro" panose="02040504050005020304" pitchFamily="18" charset="0"/>
                <a:cs typeface="Verdana"/>
              </a:rPr>
              <a:t>typical angina</a:t>
            </a:r>
            <a:r>
              <a:rPr sz="1400" b="1" spc="-85" dirty="0">
                <a:latin typeface="Amasis MT Pro" panose="02040504050005020304" pitchFamily="18" charset="0"/>
                <a:cs typeface="Verdana"/>
              </a:rPr>
              <a:t> </a:t>
            </a:r>
            <a:r>
              <a:rPr sz="1400" b="1" spc="-70" dirty="0">
                <a:latin typeface="Amasis MT Pro" panose="02040504050005020304" pitchFamily="18" charset="0"/>
                <a:cs typeface="Verdana"/>
              </a:rPr>
              <a:t>in</a:t>
            </a:r>
            <a:r>
              <a:rPr sz="1400" b="1" spc="-80" dirty="0">
                <a:latin typeface="Amasis MT Pro" panose="02040504050005020304" pitchFamily="18" charset="0"/>
                <a:cs typeface="Verdana"/>
              </a:rPr>
              <a:t> </a:t>
            </a:r>
            <a:r>
              <a:rPr sz="1400" b="1" spc="-55" dirty="0">
                <a:latin typeface="Amasis MT Pro" panose="02040504050005020304" pitchFamily="18" charset="0"/>
                <a:cs typeface="Verdana"/>
              </a:rPr>
              <a:t>Elderly </a:t>
            </a:r>
            <a:r>
              <a:rPr sz="1400" b="1" spc="85" dirty="0">
                <a:latin typeface="Amasis MT Pro" panose="02040504050005020304" pitchFamily="18" charset="0"/>
                <a:cs typeface="Verdana"/>
              </a:rPr>
              <a:t>age</a:t>
            </a:r>
            <a:r>
              <a:rPr sz="1400" b="1" spc="-100" dirty="0">
                <a:latin typeface="Amasis MT Pro" panose="02040504050005020304" pitchFamily="18" charset="0"/>
                <a:cs typeface="Verdana"/>
              </a:rPr>
              <a:t> </a:t>
            </a:r>
            <a:r>
              <a:rPr sz="1400" b="1" spc="-10" dirty="0">
                <a:latin typeface="Amasis MT Pro" panose="02040504050005020304" pitchFamily="18" charset="0"/>
                <a:cs typeface="Verdana"/>
              </a:rPr>
              <a:t>Category</a:t>
            </a:r>
            <a:endParaRPr sz="1400" b="1" dirty="0">
              <a:latin typeface="Amasis MT Pro" panose="02040504050005020304" pitchFamily="18" charset="0"/>
              <a:cs typeface="Verdana"/>
            </a:endParaRPr>
          </a:p>
        </p:txBody>
      </p:sp>
      <p:sp>
        <p:nvSpPr>
          <p:cNvPr id="21" name="object 21"/>
          <p:cNvSpPr txBox="1">
            <a:spLocks noGrp="1"/>
          </p:cNvSpPr>
          <p:nvPr>
            <p:ph type="title"/>
          </p:nvPr>
        </p:nvSpPr>
        <p:spPr>
          <a:xfrm>
            <a:off x="3361690" y="238125"/>
            <a:ext cx="5197475" cy="391160"/>
          </a:xfrm>
          <a:prstGeom prst="rect">
            <a:avLst/>
          </a:prstGeom>
        </p:spPr>
        <p:txBody>
          <a:bodyPr vert="horz" wrap="square" lIns="0" tIns="12700" rIns="0" bIns="0" rtlCol="0">
            <a:spAutoFit/>
          </a:bodyPr>
          <a:lstStyle/>
          <a:p>
            <a:pPr marL="12700">
              <a:lnSpc>
                <a:spcPct val="100000"/>
              </a:lnSpc>
              <a:spcBef>
                <a:spcPts val="100"/>
              </a:spcBef>
            </a:pPr>
            <a:r>
              <a:rPr sz="2400" b="1" spc="-20" dirty="0">
                <a:solidFill>
                  <a:srgbClr val="000000"/>
                </a:solidFill>
                <a:latin typeface="Tahoma"/>
                <a:cs typeface="Tahoma"/>
              </a:rPr>
              <a:t>Chest</a:t>
            </a:r>
            <a:r>
              <a:rPr sz="2400" b="1" spc="-155" dirty="0">
                <a:solidFill>
                  <a:srgbClr val="000000"/>
                </a:solidFill>
                <a:latin typeface="Tahoma"/>
                <a:cs typeface="Tahoma"/>
              </a:rPr>
              <a:t> </a:t>
            </a:r>
            <a:r>
              <a:rPr sz="2400" b="1" spc="-80" dirty="0">
                <a:solidFill>
                  <a:srgbClr val="000000"/>
                </a:solidFill>
                <a:latin typeface="Tahoma"/>
                <a:cs typeface="Tahoma"/>
              </a:rPr>
              <a:t>Pain</a:t>
            </a:r>
            <a:r>
              <a:rPr sz="2400" b="1" spc="-90" dirty="0">
                <a:solidFill>
                  <a:srgbClr val="000000"/>
                </a:solidFill>
                <a:latin typeface="Tahoma"/>
                <a:cs typeface="Tahoma"/>
              </a:rPr>
              <a:t> </a:t>
            </a:r>
            <a:r>
              <a:rPr sz="2400" b="1" spc="-10" dirty="0">
                <a:solidFill>
                  <a:srgbClr val="000000"/>
                </a:solidFill>
                <a:latin typeface="Tahoma"/>
                <a:cs typeface="Tahoma"/>
              </a:rPr>
              <a:t>Experienced</a:t>
            </a:r>
            <a:r>
              <a:rPr sz="2400" b="1" spc="-85" dirty="0">
                <a:solidFill>
                  <a:srgbClr val="000000"/>
                </a:solidFill>
                <a:latin typeface="Tahoma"/>
                <a:cs typeface="Tahoma"/>
              </a:rPr>
              <a:t> </a:t>
            </a:r>
            <a:r>
              <a:rPr sz="2400" b="1" spc="-145" dirty="0">
                <a:solidFill>
                  <a:srgbClr val="000000"/>
                </a:solidFill>
                <a:latin typeface="Tahoma"/>
                <a:cs typeface="Tahoma"/>
              </a:rPr>
              <a:t>By</a:t>
            </a:r>
            <a:r>
              <a:rPr sz="2400" b="1" spc="-35" dirty="0">
                <a:solidFill>
                  <a:srgbClr val="000000"/>
                </a:solidFill>
                <a:latin typeface="Tahoma"/>
                <a:cs typeface="Tahoma"/>
              </a:rPr>
              <a:t> </a:t>
            </a:r>
            <a:r>
              <a:rPr sz="2400" b="1" spc="-90" dirty="0">
                <a:solidFill>
                  <a:srgbClr val="000000"/>
                </a:solidFill>
                <a:latin typeface="Tahoma"/>
                <a:cs typeface="Tahoma"/>
              </a:rPr>
              <a:t>Patients</a:t>
            </a:r>
            <a:endParaRPr sz="2400">
              <a:latin typeface="Tahoma"/>
              <a:cs typeface="Tahoma"/>
            </a:endParaRPr>
          </a:p>
        </p:txBody>
      </p:sp>
      <p:pic>
        <p:nvPicPr>
          <p:cNvPr id="23" name="Picture 22">
            <a:extLst>
              <a:ext uri="{FF2B5EF4-FFF2-40B4-BE49-F238E27FC236}">
                <a16:creationId xmlns:a16="http://schemas.microsoft.com/office/drawing/2014/main" id="{300D318B-75A2-52F4-F14B-6A49E7A081E2}"/>
              </a:ext>
            </a:extLst>
          </p:cNvPr>
          <p:cNvPicPr>
            <a:picLocks noChangeAspect="1"/>
          </p:cNvPicPr>
          <p:nvPr/>
        </p:nvPicPr>
        <p:blipFill>
          <a:blip r:embed="rId2"/>
          <a:stretch>
            <a:fillRect/>
          </a:stretch>
        </p:blipFill>
        <p:spPr>
          <a:xfrm>
            <a:off x="76200" y="818305"/>
            <a:ext cx="3726720" cy="3907745"/>
          </a:xfrm>
          <a:prstGeom prst="rect">
            <a:avLst/>
          </a:prstGeom>
        </p:spPr>
      </p:pic>
      <p:pic>
        <p:nvPicPr>
          <p:cNvPr id="25" name="Picture 24">
            <a:extLst>
              <a:ext uri="{FF2B5EF4-FFF2-40B4-BE49-F238E27FC236}">
                <a16:creationId xmlns:a16="http://schemas.microsoft.com/office/drawing/2014/main" id="{48D2EDD0-B7B4-B8D5-4995-FDD6924A6D4B}"/>
              </a:ext>
            </a:extLst>
          </p:cNvPr>
          <p:cNvPicPr>
            <a:picLocks noChangeAspect="1"/>
          </p:cNvPicPr>
          <p:nvPr/>
        </p:nvPicPr>
        <p:blipFill>
          <a:blip r:embed="rId3"/>
          <a:stretch>
            <a:fillRect/>
          </a:stretch>
        </p:blipFill>
        <p:spPr>
          <a:xfrm>
            <a:off x="3833490" y="818306"/>
            <a:ext cx="4174135" cy="4074089"/>
          </a:xfrm>
          <a:prstGeom prst="rect">
            <a:avLst/>
          </a:prstGeom>
        </p:spPr>
      </p:pic>
      <p:pic>
        <p:nvPicPr>
          <p:cNvPr id="27" name="Picture 26">
            <a:extLst>
              <a:ext uri="{FF2B5EF4-FFF2-40B4-BE49-F238E27FC236}">
                <a16:creationId xmlns:a16="http://schemas.microsoft.com/office/drawing/2014/main" id="{845A7196-C337-85BD-B0FF-5FA970DBDE2A}"/>
              </a:ext>
            </a:extLst>
          </p:cNvPr>
          <p:cNvPicPr>
            <a:picLocks noChangeAspect="1"/>
          </p:cNvPicPr>
          <p:nvPr/>
        </p:nvPicPr>
        <p:blipFill>
          <a:blip r:embed="rId4"/>
          <a:stretch>
            <a:fillRect/>
          </a:stretch>
        </p:blipFill>
        <p:spPr>
          <a:xfrm>
            <a:off x="8017865" y="956822"/>
            <a:ext cx="4174135" cy="39046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256438" y="1173861"/>
            <a:ext cx="4697730" cy="1462580"/>
          </a:xfrm>
          <a:prstGeom prst="rect">
            <a:avLst/>
          </a:prstGeom>
        </p:spPr>
        <p:txBody>
          <a:bodyPr vert="horz" wrap="square" lIns="0" tIns="13335" rIns="0" bIns="0" rtlCol="0">
            <a:spAutoFit/>
          </a:bodyPr>
          <a:lstStyle/>
          <a:p>
            <a:pPr marL="299085" marR="5080" indent="-287020">
              <a:lnSpc>
                <a:spcPct val="100000"/>
              </a:lnSpc>
              <a:spcBef>
                <a:spcPts val="105"/>
              </a:spcBef>
              <a:buFont typeface="Wingdings"/>
              <a:buChar char=""/>
              <a:tabLst>
                <a:tab pos="299085" algn="l"/>
              </a:tabLst>
            </a:pPr>
            <a:r>
              <a:rPr sz="1600" spc="-35" dirty="0">
                <a:latin typeface="Amasis MT Pro" panose="02040504050005020304" pitchFamily="18" charset="0"/>
                <a:cs typeface="Verdana"/>
              </a:rPr>
              <a:t>Here</a:t>
            </a:r>
            <a:r>
              <a:rPr sz="1600" spc="-75" dirty="0">
                <a:latin typeface="Amasis MT Pro" panose="02040504050005020304" pitchFamily="18" charset="0"/>
                <a:cs typeface="Verdana"/>
              </a:rPr>
              <a:t> </a:t>
            </a:r>
            <a:r>
              <a:rPr sz="1600" dirty="0">
                <a:latin typeface="Amasis MT Pro" panose="02040504050005020304" pitchFamily="18" charset="0"/>
                <a:cs typeface="Verdana"/>
              </a:rPr>
              <a:t>we</a:t>
            </a:r>
            <a:r>
              <a:rPr sz="1600" spc="-85" dirty="0">
                <a:latin typeface="Amasis MT Pro" panose="02040504050005020304" pitchFamily="18" charset="0"/>
                <a:cs typeface="Verdana"/>
              </a:rPr>
              <a:t> </a:t>
            </a:r>
            <a:r>
              <a:rPr sz="1600" spc="85" dirty="0">
                <a:latin typeface="Amasis MT Pro" panose="02040504050005020304" pitchFamily="18" charset="0"/>
                <a:cs typeface="Verdana"/>
              </a:rPr>
              <a:t>can</a:t>
            </a:r>
            <a:r>
              <a:rPr sz="1600" spc="-80" dirty="0">
                <a:latin typeface="Amasis MT Pro" panose="02040504050005020304" pitchFamily="18" charset="0"/>
                <a:cs typeface="Verdana"/>
              </a:rPr>
              <a:t> </a:t>
            </a:r>
            <a:r>
              <a:rPr sz="1600" spc="-25" dirty="0">
                <a:latin typeface="Amasis MT Pro" panose="02040504050005020304" pitchFamily="18" charset="0"/>
                <a:cs typeface="Verdana"/>
              </a:rPr>
              <a:t>observe</a:t>
            </a:r>
            <a:r>
              <a:rPr sz="1600" spc="-120" dirty="0">
                <a:latin typeface="Amasis MT Pro" panose="02040504050005020304" pitchFamily="18" charset="0"/>
                <a:cs typeface="Verdana"/>
              </a:rPr>
              <a:t> </a:t>
            </a:r>
            <a:r>
              <a:rPr sz="1600" spc="-25" dirty="0">
                <a:latin typeface="Amasis MT Pro" panose="02040504050005020304" pitchFamily="18" charset="0"/>
                <a:cs typeface="Verdana"/>
              </a:rPr>
              <a:t>that</a:t>
            </a:r>
            <a:r>
              <a:rPr sz="1600" spc="-70" dirty="0">
                <a:latin typeface="Amasis MT Pro" panose="02040504050005020304" pitchFamily="18" charset="0"/>
                <a:cs typeface="Verdana"/>
              </a:rPr>
              <a:t> </a:t>
            </a:r>
            <a:r>
              <a:rPr sz="1600" spc="-20" dirty="0">
                <a:latin typeface="Amasis MT Pro" panose="02040504050005020304" pitchFamily="18" charset="0"/>
                <a:cs typeface="Verdana"/>
              </a:rPr>
              <a:t>Blood</a:t>
            </a:r>
            <a:r>
              <a:rPr sz="1600" spc="-105" dirty="0">
                <a:latin typeface="Amasis MT Pro" panose="02040504050005020304" pitchFamily="18" charset="0"/>
                <a:cs typeface="Verdana"/>
              </a:rPr>
              <a:t> </a:t>
            </a:r>
            <a:r>
              <a:rPr sz="1600" spc="-90" dirty="0">
                <a:latin typeface="Amasis MT Pro" panose="02040504050005020304" pitchFamily="18" charset="0"/>
                <a:cs typeface="Verdana"/>
              </a:rPr>
              <a:t>Pressure</a:t>
            </a:r>
            <a:r>
              <a:rPr sz="1600" spc="-75" dirty="0">
                <a:latin typeface="Amasis MT Pro" panose="02040504050005020304" pitchFamily="18" charset="0"/>
                <a:cs typeface="Verdana"/>
              </a:rPr>
              <a:t> </a:t>
            </a:r>
            <a:r>
              <a:rPr sz="1600" spc="-10" dirty="0">
                <a:latin typeface="Amasis MT Pro" panose="02040504050005020304" pitchFamily="18" charset="0"/>
                <a:cs typeface="Verdana"/>
              </a:rPr>
              <a:t>increases </a:t>
            </a:r>
            <a:r>
              <a:rPr sz="1600" dirty="0">
                <a:latin typeface="Amasis MT Pro" panose="02040504050005020304" pitchFamily="18" charset="0"/>
                <a:cs typeface="Verdana"/>
              </a:rPr>
              <a:t>between</a:t>
            </a:r>
            <a:r>
              <a:rPr sz="1600" spc="-80" dirty="0">
                <a:latin typeface="Amasis MT Pro" panose="02040504050005020304" pitchFamily="18" charset="0"/>
                <a:cs typeface="Verdana"/>
              </a:rPr>
              <a:t> </a:t>
            </a:r>
            <a:r>
              <a:rPr sz="1600" spc="85" dirty="0">
                <a:latin typeface="Amasis MT Pro" panose="02040504050005020304" pitchFamily="18" charset="0"/>
                <a:cs typeface="Verdana"/>
              </a:rPr>
              <a:t>age</a:t>
            </a:r>
            <a:r>
              <a:rPr sz="1600" spc="-55" dirty="0">
                <a:latin typeface="Amasis MT Pro" panose="02040504050005020304" pitchFamily="18" charset="0"/>
                <a:cs typeface="Verdana"/>
              </a:rPr>
              <a:t> </a:t>
            </a:r>
            <a:r>
              <a:rPr sz="1600" dirty="0">
                <a:latin typeface="Amasis MT Pro" panose="02040504050005020304" pitchFamily="18" charset="0"/>
                <a:cs typeface="Verdana"/>
              </a:rPr>
              <a:t>of</a:t>
            </a:r>
            <a:r>
              <a:rPr sz="1600" spc="-75" dirty="0">
                <a:latin typeface="Amasis MT Pro" panose="02040504050005020304" pitchFamily="18" charset="0"/>
                <a:cs typeface="Verdana"/>
              </a:rPr>
              <a:t> </a:t>
            </a:r>
            <a:r>
              <a:rPr sz="1600" spc="-125" dirty="0">
                <a:latin typeface="Amasis MT Pro" panose="02040504050005020304" pitchFamily="18" charset="0"/>
                <a:cs typeface="Verdana"/>
              </a:rPr>
              <a:t>50</a:t>
            </a:r>
            <a:r>
              <a:rPr sz="1600" spc="-55" dirty="0">
                <a:latin typeface="Amasis MT Pro" panose="02040504050005020304" pitchFamily="18" charset="0"/>
                <a:cs typeface="Verdana"/>
              </a:rPr>
              <a:t> </a:t>
            </a:r>
            <a:r>
              <a:rPr sz="1600" spc="-10" dirty="0">
                <a:latin typeface="Amasis MT Pro" panose="02040504050005020304" pitchFamily="18" charset="0"/>
                <a:cs typeface="Verdana"/>
              </a:rPr>
              <a:t>to</a:t>
            </a:r>
            <a:r>
              <a:rPr sz="1600" spc="-50" dirty="0">
                <a:latin typeface="Amasis MT Pro" panose="02040504050005020304" pitchFamily="18" charset="0"/>
                <a:cs typeface="Verdana"/>
              </a:rPr>
              <a:t> </a:t>
            </a:r>
            <a:r>
              <a:rPr sz="1600" spc="-125" dirty="0">
                <a:latin typeface="Amasis MT Pro" panose="02040504050005020304" pitchFamily="18" charset="0"/>
                <a:cs typeface="Verdana"/>
              </a:rPr>
              <a:t>60</a:t>
            </a:r>
            <a:r>
              <a:rPr sz="1600" spc="-65" dirty="0">
                <a:latin typeface="Amasis MT Pro" panose="02040504050005020304" pitchFamily="18" charset="0"/>
                <a:cs typeface="Verdana"/>
              </a:rPr>
              <a:t> </a:t>
            </a:r>
            <a:r>
              <a:rPr sz="1600" dirty="0">
                <a:latin typeface="Amasis MT Pro" panose="02040504050005020304" pitchFamily="18" charset="0"/>
                <a:cs typeface="Verdana"/>
              </a:rPr>
              <a:t>and</a:t>
            </a:r>
            <a:r>
              <a:rPr sz="1600" spc="-55" dirty="0">
                <a:latin typeface="Amasis MT Pro" panose="02040504050005020304" pitchFamily="18" charset="0"/>
                <a:cs typeface="Verdana"/>
              </a:rPr>
              <a:t> </a:t>
            </a:r>
            <a:r>
              <a:rPr sz="1600" spc="-20" dirty="0">
                <a:latin typeface="Amasis MT Pro" panose="02040504050005020304" pitchFamily="18" charset="0"/>
                <a:cs typeface="Verdana"/>
              </a:rPr>
              <a:t>somehow</a:t>
            </a:r>
            <a:r>
              <a:rPr sz="1600" spc="-95" dirty="0">
                <a:latin typeface="Amasis MT Pro" panose="02040504050005020304" pitchFamily="18" charset="0"/>
                <a:cs typeface="Verdana"/>
              </a:rPr>
              <a:t> </a:t>
            </a:r>
            <a:r>
              <a:rPr sz="1600" spc="-10" dirty="0">
                <a:latin typeface="Amasis MT Pro" panose="02040504050005020304" pitchFamily="18" charset="0"/>
                <a:cs typeface="Verdana"/>
              </a:rPr>
              <a:t>continue </a:t>
            </a:r>
            <a:r>
              <a:rPr sz="1600" spc="-20" dirty="0">
                <a:latin typeface="Amasis MT Pro" panose="02040504050005020304" pitchFamily="18" charset="0"/>
                <a:cs typeface="Verdana"/>
              </a:rPr>
              <a:t>the</a:t>
            </a:r>
            <a:r>
              <a:rPr sz="1600" spc="-75" dirty="0">
                <a:latin typeface="Amasis MT Pro" panose="02040504050005020304" pitchFamily="18" charset="0"/>
                <a:cs typeface="Verdana"/>
              </a:rPr>
              <a:t> </a:t>
            </a:r>
            <a:r>
              <a:rPr sz="1600" spc="-25" dirty="0">
                <a:latin typeface="Amasis MT Pro" panose="02040504050005020304" pitchFamily="18" charset="0"/>
                <a:cs typeface="Verdana"/>
              </a:rPr>
              <a:t>pattern</a:t>
            </a:r>
            <a:r>
              <a:rPr sz="1600" spc="-80" dirty="0">
                <a:latin typeface="Amasis MT Pro" panose="02040504050005020304" pitchFamily="18" charset="0"/>
                <a:cs typeface="Verdana"/>
              </a:rPr>
              <a:t> </a:t>
            </a:r>
            <a:r>
              <a:rPr sz="1600" spc="-105" dirty="0">
                <a:latin typeface="Amasis MT Pro" panose="02040504050005020304" pitchFamily="18" charset="0"/>
                <a:cs typeface="Verdana"/>
              </a:rPr>
              <a:t>till</a:t>
            </a:r>
            <a:r>
              <a:rPr sz="1600" spc="-130" dirty="0">
                <a:latin typeface="Amasis MT Pro" panose="02040504050005020304" pitchFamily="18" charset="0"/>
                <a:cs typeface="Verdana"/>
              </a:rPr>
              <a:t> </a:t>
            </a:r>
            <a:r>
              <a:rPr sz="1600" spc="-25" dirty="0">
                <a:latin typeface="Amasis MT Pro" panose="02040504050005020304" pitchFamily="18" charset="0"/>
                <a:cs typeface="Verdana"/>
              </a:rPr>
              <a:t>70.</a:t>
            </a:r>
            <a:endParaRPr sz="1600" dirty="0">
              <a:latin typeface="Amasis MT Pro" panose="02040504050005020304" pitchFamily="18" charset="0"/>
              <a:cs typeface="Verdana"/>
            </a:endParaRPr>
          </a:p>
          <a:p>
            <a:pPr marL="299085" marR="448309" indent="-287020">
              <a:lnSpc>
                <a:spcPct val="100000"/>
              </a:lnSpc>
              <a:spcBef>
                <a:spcPts val="1680"/>
              </a:spcBef>
              <a:buFont typeface="Wingdings"/>
              <a:buChar char=""/>
              <a:tabLst>
                <a:tab pos="299085" algn="l"/>
              </a:tabLst>
            </a:pPr>
            <a:r>
              <a:rPr sz="1600" spc="-114" dirty="0">
                <a:latin typeface="Amasis MT Pro" panose="02040504050005020304" pitchFamily="18" charset="0"/>
                <a:cs typeface="Verdana"/>
              </a:rPr>
              <a:t>Similarly,</a:t>
            </a:r>
            <a:r>
              <a:rPr sz="1600" spc="-70" dirty="0">
                <a:latin typeface="Amasis MT Pro" panose="02040504050005020304" pitchFamily="18" charset="0"/>
                <a:cs typeface="Verdana"/>
              </a:rPr>
              <a:t> </a:t>
            </a:r>
            <a:r>
              <a:rPr sz="1600" spc="-35" dirty="0">
                <a:latin typeface="Amasis MT Pro" panose="02040504050005020304" pitchFamily="18" charset="0"/>
                <a:cs typeface="Verdana"/>
              </a:rPr>
              <a:t>Cholesterol</a:t>
            </a:r>
            <a:r>
              <a:rPr sz="1600" spc="-65" dirty="0">
                <a:latin typeface="Amasis MT Pro" panose="02040504050005020304" pitchFamily="18" charset="0"/>
                <a:cs typeface="Verdana"/>
              </a:rPr>
              <a:t> </a:t>
            </a:r>
            <a:r>
              <a:rPr sz="1600" dirty="0">
                <a:latin typeface="Amasis MT Pro" panose="02040504050005020304" pitchFamily="18" charset="0"/>
                <a:cs typeface="Verdana"/>
              </a:rPr>
              <a:t>and</a:t>
            </a:r>
            <a:r>
              <a:rPr sz="1600" spc="-30" dirty="0">
                <a:latin typeface="Amasis MT Pro" panose="02040504050005020304" pitchFamily="18" charset="0"/>
                <a:cs typeface="Verdana"/>
              </a:rPr>
              <a:t> </a:t>
            </a:r>
            <a:r>
              <a:rPr sz="1600" spc="-55" dirty="0">
                <a:latin typeface="Amasis MT Pro" panose="02040504050005020304" pitchFamily="18" charset="0"/>
                <a:cs typeface="Verdana"/>
              </a:rPr>
              <a:t>maximum</a:t>
            </a:r>
            <a:r>
              <a:rPr sz="1600" spc="-75" dirty="0">
                <a:latin typeface="Amasis MT Pro" panose="02040504050005020304" pitchFamily="18" charset="0"/>
                <a:cs typeface="Verdana"/>
              </a:rPr>
              <a:t> </a:t>
            </a:r>
            <a:r>
              <a:rPr sz="1600" spc="-25" dirty="0">
                <a:latin typeface="Amasis MT Pro" panose="02040504050005020304" pitchFamily="18" charset="0"/>
                <a:cs typeface="Verdana"/>
              </a:rPr>
              <a:t>heart </a:t>
            </a:r>
            <a:r>
              <a:rPr sz="1600" spc="-20" dirty="0">
                <a:latin typeface="Amasis MT Pro" panose="02040504050005020304" pitchFamily="18" charset="0"/>
                <a:cs typeface="Verdana"/>
              </a:rPr>
              <a:t>rate </a:t>
            </a:r>
            <a:r>
              <a:rPr sz="1600" spc="-50" dirty="0">
                <a:latin typeface="Amasis MT Pro" panose="02040504050005020304" pitchFamily="18" charset="0"/>
                <a:cs typeface="Verdana"/>
              </a:rPr>
              <a:t>Increasing</a:t>
            </a:r>
            <a:r>
              <a:rPr sz="1600" spc="-130" dirty="0">
                <a:latin typeface="Amasis MT Pro" panose="02040504050005020304" pitchFamily="18" charset="0"/>
                <a:cs typeface="Verdana"/>
              </a:rPr>
              <a:t> </a:t>
            </a:r>
            <a:r>
              <a:rPr sz="1600" spc="-70" dirty="0">
                <a:latin typeface="Amasis MT Pro" panose="02040504050005020304" pitchFamily="18" charset="0"/>
                <a:cs typeface="Verdana"/>
              </a:rPr>
              <a:t>in</a:t>
            </a:r>
            <a:r>
              <a:rPr sz="1600" spc="-95" dirty="0">
                <a:latin typeface="Amasis MT Pro" panose="02040504050005020304" pitchFamily="18" charset="0"/>
                <a:cs typeface="Verdana"/>
              </a:rPr>
              <a:t> </a:t>
            </a:r>
            <a:r>
              <a:rPr sz="1600" spc="-25" dirty="0">
                <a:latin typeface="Amasis MT Pro" panose="02040504050005020304" pitchFamily="18" charset="0"/>
                <a:cs typeface="Verdana"/>
              </a:rPr>
              <a:t>the</a:t>
            </a:r>
            <a:r>
              <a:rPr sz="1600" spc="-75" dirty="0">
                <a:latin typeface="Amasis MT Pro" panose="02040504050005020304" pitchFamily="18" charset="0"/>
                <a:cs typeface="Verdana"/>
              </a:rPr>
              <a:t> </a:t>
            </a:r>
            <a:r>
              <a:rPr sz="1600" spc="85" dirty="0">
                <a:latin typeface="Amasis MT Pro" panose="02040504050005020304" pitchFamily="18" charset="0"/>
                <a:cs typeface="Verdana"/>
              </a:rPr>
              <a:t>age</a:t>
            </a:r>
            <a:r>
              <a:rPr sz="1600" spc="-75" dirty="0">
                <a:latin typeface="Amasis MT Pro" panose="02040504050005020304" pitchFamily="18" charset="0"/>
                <a:cs typeface="Verdana"/>
              </a:rPr>
              <a:t> </a:t>
            </a:r>
            <a:r>
              <a:rPr sz="1600" spc="-10" dirty="0">
                <a:latin typeface="Amasis MT Pro" panose="02040504050005020304" pitchFamily="18" charset="0"/>
                <a:cs typeface="Verdana"/>
              </a:rPr>
              <a:t>group</a:t>
            </a:r>
            <a:r>
              <a:rPr sz="1600" spc="-105" dirty="0">
                <a:latin typeface="Amasis MT Pro" panose="02040504050005020304" pitchFamily="18" charset="0"/>
                <a:cs typeface="Verdana"/>
              </a:rPr>
              <a:t> </a:t>
            </a:r>
            <a:r>
              <a:rPr sz="1600" dirty="0">
                <a:latin typeface="Amasis MT Pro" panose="02040504050005020304" pitchFamily="18" charset="0"/>
                <a:cs typeface="Verdana"/>
              </a:rPr>
              <a:t>of</a:t>
            </a:r>
            <a:r>
              <a:rPr sz="1600" spc="-90" dirty="0">
                <a:latin typeface="Amasis MT Pro" panose="02040504050005020304" pitchFamily="18" charset="0"/>
                <a:cs typeface="Verdana"/>
              </a:rPr>
              <a:t> </a:t>
            </a:r>
            <a:r>
              <a:rPr sz="1600" spc="-140" dirty="0">
                <a:latin typeface="Amasis MT Pro" panose="02040504050005020304" pitchFamily="18" charset="0"/>
                <a:cs typeface="Verdana"/>
              </a:rPr>
              <a:t>50-</a:t>
            </a:r>
            <a:r>
              <a:rPr sz="1600" spc="-25" dirty="0">
                <a:latin typeface="Amasis MT Pro" panose="02040504050005020304" pitchFamily="18" charset="0"/>
                <a:cs typeface="Verdana"/>
              </a:rPr>
              <a:t>60.</a:t>
            </a:r>
            <a:endParaRPr sz="1600" dirty="0">
              <a:latin typeface="Amasis MT Pro" panose="02040504050005020304" pitchFamily="18" charset="0"/>
              <a:cs typeface="Verdana"/>
            </a:endParaRPr>
          </a:p>
        </p:txBody>
      </p:sp>
      <p:sp>
        <p:nvSpPr>
          <p:cNvPr id="11" name="object 11"/>
          <p:cNvSpPr txBox="1"/>
          <p:nvPr/>
        </p:nvSpPr>
        <p:spPr>
          <a:xfrm>
            <a:off x="358546" y="3594353"/>
            <a:ext cx="4621530" cy="505267"/>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085" algn="l"/>
              </a:tabLst>
            </a:pPr>
            <a:r>
              <a:rPr sz="1600" dirty="0">
                <a:latin typeface="Amasis MT Pro" panose="02040504050005020304" pitchFamily="18" charset="0"/>
                <a:cs typeface="Verdana"/>
              </a:rPr>
              <a:t>we</a:t>
            </a:r>
            <a:r>
              <a:rPr sz="1600" spc="-100" dirty="0">
                <a:latin typeface="Amasis MT Pro" panose="02040504050005020304" pitchFamily="18" charset="0"/>
                <a:cs typeface="Verdana"/>
              </a:rPr>
              <a:t> </a:t>
            </a:r>
            <a:r>
              <a:rPr sz="1600" spc="85" dirty="0">
                <a:latin typeface="Amasis MT Pro" panose="02040504050005020304" pitchFamily="18" charset="0"/>
                <a:cs typeface="Verdana"/>
              </a:rPr>
              <a:t>can</a:t>
            </a:r>
            <a:r>
              <a:rPr sz="1600" spc="-90" dirty="0">
                <a:latin typeface="Amasis MT Pro" panose="02040504050005020304" pitchFamily="18" charset="0"/>
                <a:cs typeface="Verdana"/>
              </a:rPr>
              <a:t> </a:t>
            </a:r>
            <a:r>
              <a:rPr sz="1600" spc="-25" dirty="0">
                <a:latin typeface="Amasis MT Pro" panose="02040504050005020304" pitchFamily="18" charset="0"/>
                <a:cs typeface="Verdana"/>
              </a:rPr>
              <a:t>observe</a:t>
            </a:r>
            <a:r>
              <a:rPr sz="1600" spc="-125" dirty="0">
                <a:latin typeface="Amasis MT Pro" panose="02040504050005020304" pitchFamily="18" charset="0"/>
                <a:cs typeface="Verdana"/>
              </a:rPr>
              <a:t> </a:t>
            </a:r>
            <a:r>
              <a:rPr sz="1600" spc="-65" dirty="0">
                <a:latin typeface="Amasis MT Pro" panose="02040504050005020304" pitchFamily="18" charset="0"/>
                <a:cs typeface="Verdana"/>
              </a:rPr>
              <a:t>from</a:t>
            </a:r>
            <a:r>
              <a:rPr sz="1600" spc="-95" dirty="0">
                <a:latin typeface="Amasis MT Pro" panose="02040504050005020304" pitchFamily="18" charset="0"/>
                <a:cs typeface="Verdana"/>
              </a:rPr>
              <a:t> </a:t>
            </a:r>
            <a:r>
              <a:rPr sz="1600" spc="-25" dirty="0">
                <a:latin typeface="Amasis MT Pro" panose="02040504050005020304" pitchFamily="18" charset="0"/>
                <a:cs typeface="Verdana"/>
              </a:rPr>
              <a:t>here</a:t>
            </a:r>
            <a:r>
              <a:rPr sz="1600" spc="-90" dirty="0">
                <a:latin typeface="Amasis MT Pro" panose="02040504050005020304" pitchFamily="18" charset="0"/>
                <a:cs typeface="Verdana"/>
              </a:rPr>
              <a:t> </a:t>
            </a:r>
            <a:r>
              <a:rPr sz="1600" spc="-20" dirty="0">
                <a:latin typeface="Amasis MT Pro" panose="02040504050005020304" pitchFamily="18" charset="0"/>
                <a:cs typeface="Verdana"/>
              </a:rPr>
              <a:t>that</a:t>
            </a:r>
            <a:r>
              <a:rPr sz="1600" spc="-70" dirty="0">
                <a:latin typeface="Amasis MT Pro" panose="02040504050005020304" pitchFamily="18" charset="0"/>
                <a:cs typeface="Verdana"/>
              </a:rPr>
              <a:t> </a:t>
            </a:r>
            <a:r>
              <a:rPr sz="1600" spc="-265" dirty="0">
                <a:latin typeface="Amasis MT Pro" panose="02040504050005020304" pitchFamily="18" charset="0"/>
                <a:cs typeface="Verdana"/>
              </a:rPr>
              <a:t>ST</a:t>
            </a:r>
            <a:r>
              <a:rPr sz="1600" spc="-85" dirty="0">
                <a:latin typeface="Amasis MT Pro" panose="02040504050005020304" pitchFamily="18" charset="0"/>
                <a:cs typeface="Verdana"/>
              </a:rPr>
              <a:t> </a:t>
            </a:r>
            <a:r>
              <a:rPr sz="1600" spc="-10" dirty="0">
                <a:latin typeface="Amasis MT Pro" panose="02040504050005020304" pitchFamily="18" charset="0"/>
                <a:cs typeface="Verdana"/>
              </a:rPr>
              <a:t>depression </a:t>
            </a:r>
            <a:r>
              <a:rPr sz="1600" spc="-75" dirty="0">
                <a:latin typeface="Amasis MT Pro" panose="02040504050005020304" pitchFamily="18" charset="0"/>
                <a:cs typeface="Verdana"/>
              </a:rPr>
              <a:t>mostly</a:t>
            </a:r>
            <a:r>
              <a:rPr sz="1600" spc="-114" dirty="0">
                <a:latin typeface="Amasis MT Pro" panose="02040504050005020304" pitchFamily="18" charset="0"/>
                <a:cs typeface="Verdana"/>
              </a:rPr>
              <a:t> </a:t>
            </a:r>
            <a:r>
              <a:rPr sz="1600" spc="-30" dirty="0">
                <a:latin typeface="Amasis MT Pro" panose="02040504050005020304" pitchFamily="18" charset="0"/>
                <a:cs typeface="Verdana"/>
              </a:rPr>
              <a:t>increases</a:t>
            </a:r>
            <a:r>
              <a:rPr sz="1600" spc="-105" dirty="0">
                <a:latin typeface="Amasis MT Pro" panose="02040504050005020304" pitchFamily="18" charset="0"/>
                <a:cs typeface="Verdana"/>
              </a:rPr>
              <a:t> </a:t>
            </a:r>
            <a:r>
              <a:rPr sz="1600" dirty="0">
                <a:latin typeface="Amasis MT Pro" panose="02040504050005020304" pitchFamily="18" charset="0"/>
                <a:cs typeface="Verdana"/>
              </a:rPr>
              <a:t>between</a:t>
            </a:r>
            <a:r>
              <a:rPr sz="1600" spc="-85" dirty="0">
                <a:latin typeface="Amasis MT Pro" panose="02040504050005020304" pitchFamily="18" charset="0"/>
                <a:cs typeface="Verdana"/>
              </a:rPr>
              <a:t> </a:t>
            </a:r>
            <a:r>
              <a:rPr sz="1600" spc="-25" dirty="0">
                <a:latin typeface="Amasis MT Pro" panose="02040504050005020304" pitchFamily="18" charset="0"/>
                <a:cs typeface="Verdana"/>
              </a:rPr>
              <a:t>the</a:t>
            </a:r>
            <a:r>
              <a:rPr sz="1600" spc="-65" dirty="0">
                <a:latin typeface="Amasis MT Pro" panose="02040504050005020304" pitchFamily="18" charset="0"/>
                <a:cs typeface="Verdana"/>
              </a:rPr>
              <a:t> </a:t>
            </a:r>
            <a:r>
              <a:rPr sz="1600" spc="85" dirty="0">
                <a:latin typeface="Amasis MT Pro" panose="02040504050005020304" pitchFamily="18" charset="0"/>
                <a:cs typeface="Verdana"/>
              </a:rPr>
              <a:t>age</a:t>
            </a:r>
            <a:r>
              <a:rPr sz="1600" spc="-60" dirty="0">
                <a:latin typeface="Amasis MT Pro" panose="02040504050005020304" pitchFamily="18" charset="0"/>
                <a:cs typeface="Verdana"/>
              </a:rPr>
              <a:t> </a:t>
            </a:r>
            <a:r>
              <a:rPr sz="1600" spc="-10" dirty="0">
                <a:latin typeface="Amasis MT Pro" panose="02040504050005020304" pitchFamily="18" charset="0"/>
                <a:cs typeface="Verdana"/>
              </a:rPr>
              <a:t>group</a:t>
            </a:r>
            <a:r>
              <a:rPr sz="1600" spc="-95" dirty="0">
                <a:latin typeface="Amasis MT Pro" panose="02040504050005020304" pitchFamily="18" charset="0"/>
                <a:cs typeface="Verdana"/>
              </a:rPr>
              <a:t> </a:t>
            </a:r>
            <a:r>
              <a:rPr sz="1600" dirty="0">
                <a:latin typeface="Amasis MT Pro" panose="02040504050005020304" pitchFamily="18" charset="0"/>
                <a:cs typeface="Verdana"/>
              </a:rPr>
              <a:t>of</a:t>
            </a:r>
            <a:r>
              <a:rPr sz="1600" spc="-75" dirty="0">
                <a:latin typeface="Amasis MT Pro" panose="02040504050005020304" pitchFamily="18" charset="0"/>
                <a:cs typeface="Verdana"/>
              </a:rPr>
              <a:t> </a:t>
            </a:r>
            <a:r>
              <a:rPr lang="en-US" sz="1600" spc="-140" dirty="0">
                <a:latin typeface="Amasis MT Pro" panose="02040504050005020304" pitchFamily="18" charset="0"/>
                <a:cs typeface="Verdana"/>
              </a:rPr>
              <a:t>55</a:t>
            </a:r>
            <a:r>
              <a:rPr sz="1600" spc="-140" dirty="0">
                <a:latin typeface="Amasis MT Pro" panose="02040504050005020304" pitchFamily="18" charset="0"/>
                <a:cs typeface="Verdana"/>
              </a:rPr>
              <a:t>-</a:t>
            </a:r>
            <a:r>
              <a:rPr lang="en-US" sz="1600" spc="-40" dirty="0">
                <a:latin typeface="Amasis MT Pro" panose="02040504050005020304" pitchFamily="18" charset="0"/>
                <a:cs typeface="Verdana"/>
              </a:rPr>
              <a:t>65</a:t>
            </a:r>
            <a:r>
              <a:rPr sz="1400" spc="-40" dirty="0">
                <a:latin typeface="Verdana"/>
                <a:cs typeface="Verdana"/>
              </a:rPr>
              <a:t>.</a:t>
            </a:r>
            <a:endParaRPr sz="1400" dirty="0">
              <a:latin typeface="Verdana"/>
              <a:cs typeface="Verdana"/>
            </a:endParaRPr>
          </a:p>
        </p:txBody>
      </p:sp>
      <p:sp>
        <p:nvSpPr>
          <p:cNvPr id="20" name="object 20"/>
          <p:cNvSpPr txBox="1">
            <a:spLocks noGrp="1"/>
          </p:cNvSpPr>
          <p:nvPr>
            <p:ph type="title"/>
          </p:nvPr>
        </p:nvSpPr>
        <p:spPr>
          <a:xfrm>
            <a:off x="457200" y="240030"/>
            <a:ext cx="4419600" cy="628377"/>
          </a:xfrm>
          <a:prstGeom prst="rect">
            <a:avLst/>
          </a:prstGeom>
        </p:spPr>
        <p:txBody>
          <a:bodyPr vert="horz" wrap="square" lIns="0" tIns="12700" rIns="0" bIns="0" rtlCol="0">
            <a:spAutoFit/>
          </a:bodyPr>
          <a:lstStyle/>
          <a:p>
            <a:pPr marL="12700" marR="5080" indent="229870" algn="ctr">
              <a:lnSpc>
                <a:spcPct val="100000"/>
              </a:lnSpc>
              <a:spcBef>
                <a:spcPts val="100"/>
              </a:spcBef>
            </a:pPr>
            <a:r>
              <a:rPr lang="en-US" sz="2000" b="1" spc="-65" dirty="0">
                <a:solidFill>
                  <a:srgbClr val="000000"/>
                </a:solidFill>
                <a:latin typeface="Tahoma"/>
                <a:cs typeface="Tahoma"/>
              </a:rPr>
              <a:t>Different S</a:t>
            </a:r>
            <a:r>
              <a:rPr sz="2000" b="1" spc="-65" dirty="0">
                <a:solidFill>
                  <a:srgbClr val="000000"/>
                </a:solidFill>
                <a:latin typeface="Tahoma"/>
                <a:cs typeface="Tahoma"/>
              </a:rPr>
              <a:t>ymptoms </a:t>
            </a:r>
            <a:r>
              <a:rPr sz="2000" b="1" spc="-10" dirty="0">
                <a:solidFill>
                  <a:srgbClr val="000000"/>
                </a:solidFill>
                <a:latin typeface="Tahoma"/>
                <a:cs typeface="Tahoma"/>
              </a:rPr>
              <a:t>people </a:t>
            </a:r>
            <a:r>
              <a:rPr sz="2000" b="1" dirty="0">
                <a:solidFill>
                  <a:srgbClr val="000000"/>
                </a:solidFill>
                <a:latin typeface="Tahoma"/>
                <a:cs typeface="Tahoma"/>
              </a:rPr>
              <a:t>experience</a:t>
            </a:r>
            <a:r>
              <a:rPr sz="2000" b="1" spc="-50" dirty="0">
                <a:solidFill>
                  <a:srgbClr val="000000"/>
                </a:solidFill>
                <a:latin typeface="Tahoma"/>
                <a:cs typeface="Tahoma"/>
              </a:rPr>
              <a:t> </a:t>
            </a:r>
            <a:r>
              <a:rPr sz="2000" b="1" spc="-105" dirty="0">
                <a:solidFill>
                  <a:srgbClr val="000000"/>
                </a:solidFill>
                <a:latin typeface="Tahoma"/>
                <a:cs typeface="Tahoma"/>
              </a:rPr>
              <a:t>in</a:t>
            </a:r>
            <a:r>
              <a:rPr sz="2000" b="1" spc="-15" dirty="0">
                <a:solidFill>
                  <a:srgbClr val="000000"/>
                </a:solidFill>
                <a:latin typeface="Tahoma"/>
                <a:cs typeface="Tahoma"/>
              </a:rPr>
              <a:t> </a:t>
            </a:r>
            <a:r>
              <a:rPr sz="2000" b="1" spc="-60" dirty="0">
                <a:solidFill>
                  <a:srgbClr val="000000"/>
                </a:solidFill>
                <a:latin typeface="Tahoma"/>
                <a:cs typeface="Tahoma"/>
              </a:rPr>
              <a:t>heart</a:t>
            </a:r>
            <a:r>
              <a:rPr sz="2000" b="1" spc="5" dirty="0">
                <a:solidFill>
                  <a:srgbClr val="000000"/>
                </a:solidFill>
                <a:latin typeface="Tahoma"/>
                <a:cs typeface="Tahoma"/>
              </a:rPr>
              <a:t> </a:t>
            </a:r>
            <a:r>
              <a:rPr sz="2000" b="1" spc="-10" dirty="0">
                <a:solidFill>
                  <a:srgbClr val="000000"/>
                </a:solidFill>
                <a:latin typeface="Tahoma"/>
                <a:cs typeface="Tahoma"/>
              </a:rPr>
              <a:t>disease</a:t>
            </a:r>
            <a:endParaRPr sz="2000" dirty="0">
              <a:latin typeface="Tahoma"/>
              <a:cs typeface="Tahoma"/>
            </a:endParaRPr>
          </a:p>
        </p:txBody>
      </p:sp>
      <p:pic>
        <p:nvPicPr>
          <p:cNvPr id="22" name="Picture 21">
            <a:extLst>
              <a:ext uri="{FF2B5EF4-FFF2-40B4-BE49-F238E27FC236}">
                <a16:creationId xmlns:a16="http://schemas.microsoft.com/office/drawing/2014/main" id="{2177FC02-978A-DFAB-F6CD-9C242E62B9FE}"/>
              </a:ext>
            </a:extLst>
          </p:cNvPr>
          <p:cNvPicPr>
            <a:picLocks noChangeAspect="1"/>
          </p:cNvPicPr>
          <p:nvPr/>
        </p:nvPicPr>
        <p:blipFill>
          <a:blip r:embed="rId2"/>
          <a:stretch>
            <a:fillRect/>
          </a:stretch>
        </p:blipFill>
        <p:spPr>
          <a:xfrm>
            <a:off x="6423869" y="304800"/>
            <a:ext cx="5234731" cy="2520630"/>
          </a:xfrm>
          <a:prstGeom prst="rect">
            <a:avLst/>
          </a:prstGeom>
        </p:spPr>
      </p:pic>
      <p:pic>
        <p:nvPicPr>
          <p:cNvPr id="24" name="Picture 23">
            <a:extLst>
              <a:ext uri="{FF2B5EF4-FFF2-40B4-BE49-F238E27FC236}">
                <a16:creationId xmlns:a16="http://schemas.microsoft.com/office/drawing/2014/main" id="{89835F01-2369-D5BD-8B7A-B884DA77439B}"/>
              </a:ext>
            </a:extLst>
          </p:cNvPr>
          <p:cNvPicPr>
            <a:picLocks noChangeAspect="1"/>
          </p:cNvPicPr>
          <p:nvPr/>
        </p:nvPicPr>
        <p:blipFill>
          <a:blip r:embed="rId3"/>
          <a:stretch>
            <a:fillRect/>
          </a:stretch>
        </p:blipFill>
        <p:spPr>
          <a:xfrm>
            <a:off x="6482603" y="3124200"/>
            <a:ext cx="5234731" cy="2889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624110"/>
            <a:ext cx="9828212" cy="675184"/>
          </a:xfrm>
          <a:prstGeom prst="rect">
            <a:avLst/>
          </a:prstGeom>
        </p:spPr>
        <p:txBody>
          <a:bodyPr vert="horz" wrap="square" lIns="0" tIns="120014" rIns="0" bIns="0" rtlCol="0">
            <a:spAutoFit/>
          </a:bodyPr>
          <a:lstStyle/>
          <a:p>
            <a:pPr marL="104775">
              <a:lnSpc>
                <a:spcPct val="100000"/>
              </a:lnSpc>
              <a:spcBef>
                <a:spcPts val="100"/>
              </a:spcBef>
            </a:pPr>
            <a:r>
              <a:rPr spc="-280" dirty="0">
                <a:latin typeface="Amasis MT Pro" panose="02040504050005020304" pitchFamily="18" charset="0"/>
              </a:rPr>
              <a:t>KEY</a:t>
            </a:r>
            <a:r>
              <a:rPr spc="-240" dirty="0">
                <a:latin typeface="Amasis MT Pro" panose="02040504050005020304" pitchFamily="18" charset="0"/>
              </a:rPr>
              <a:t> </a:t>
            </a:r>
            <a:r>
              <a:rPr spc="-60" dirty="0">
                <a:latin typeface="Amasis MT Pro" panose="02040504050005020304" pitchFamily="18" charset="0"/>
              </a:rPr>
              <a:t>PERFORMANCE</a:t>
            </a:r>
            <a:r>
              <a:rPr spc="-254" dirty="0">
                <a:latin typeface="Amasis MT Pro" panose="02040504050005020304" pitchFamily="18" charset="0"/>
              </a:rPr>
              <a:t> </a:t>
            </a:r>
            <a:r>
              <a:rPr spc="-190" dirty="0">
                <a:latin typeface="Amasis MT Pro" panose="02040504050005020304" pitchFamily="18" charset="0"/>
              </a:rPr>
              <a:t>INDICATOR</a:t>
            </a:r>
            <a:r>
              <a:rPr spc="-240" dirty="0">
                <a:latin typeface="Amasis MT Pro" panose="02040504050005020304" pitchFamily="18" charset="0"/>
              </a:rPr>
              <a:t> </a:t>
            </a:r>
            <a:r>
              <a:rPr spc="-375" dirty="0">
                <a:latin typeface="Amasis MT Pro" panose="02040504050005020304" pitchFamily="18" charset="0"/>
              </a:rPr>
              <a:t>(KPI)</a:t>
            </a:r>
          </a:p>
        </p:txBody>
      </p:sp>
      <p:sp>
        <p:nvSpPr>
          <p:cNvPr id="3" name="object 3"/>
          <p:cNvSpPr txBox="1"/>
          <p:nvPr/>
        </p:nvSpPr>
        <p:spPr>
          <a:xfrm>
            <a:off x="1371600" y="1526877"/>
            <a:ext cx="8410575" cy="3436325"/>
          </a:xfrm>
          <a:prstGeom prst="rect">
            <a:avLst/>
          </a:prstGeom>
        </p:spPr>
        <p:txBody>
          <a:bodyPr vert="horz" wrap="square" lIns="0" tIns="160020" rIns="0" bIns="0" rtlCol="0">
            <a:spAutoFit/>
          </a:bodyPr>
          <a:lstStyle/>
          <a:p>
            <a:pPr marL="355600" indent="-342900">
              <a:lnSpc>
                <a:spcPct val="100000"/>
              </a:lnSpc>
              <a:spcBef>
                <a:spcPts val="1260"/>
              </a:spcBef>
              <a:buClr>
                <a:srgbClr val="B31166"/>
              </a:buClr>
              <a:buSzPct val="80000"/>
              <a:buAutoNum type="arabicPeriod"/>
              <a:tabLst>
                <a:tab pos="355600" algn="l"/>
              </a:tabLst>
            </a:pPr>
            <a:r>
              <a:rPr sz="2000" dirty="0">
                <a:solidFill>
                  <a:srgbClr val="404040"/>
                </a:solidFill>
                <a:latin typeface="Amasis MT Pro" panose="02040504050005020304" pitchFamily="18" charset="0"/>
                <a:cs typeface="Verdana"/>
              </a:rPr>
              <a:t>Percentage</a:t>
            </a:r>
            <a:r>
              <a:rPr sz="2000" spc="-60"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of</a:t>
            </a:r>
            <a:r>
              <a:rPr sz="2000" spc="5"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People</a:t>
            </a:r>
            <a:r>
              <a:rPr sz="2000" spc="-10" dirty="0">
                <a:solidFill>
                  <a:srgbClr val="404040"/>
                </a:solidFill>
                <a:latin typeface="Amasis MT Pro" panose="02040504050005020304" pitchFamily="18" charset="0"/>
                <a:cs typeface="Verdana"/>
              </a:rPr>
              <a:t> </a:t>
            </a:r>
            <a:r>
              <a:rPr sz="2000" spc="-35" dirty="0">
                <a:solidFill>
                  <a:srgbClr val="404040"/>
                </a:solidFill>
                <a:latin typeface="Amasis MT Pro" panose="02040504050005020304" pitchFamily="18" charset="0"/>
                <a:cs typeface="Verdana"/>
              </a:rPr>
              <a:t>Having</a:t>
            </a:r>
            <a:r>
              <a:rPr sz="2000" spc="-30" dirty="0">
                <a:solidFill>
                  <a:srgbClr val="404040"/>
                </a:solidFill>
                <a:latin typeface="Amasis MT Pro" panose="02040504050005020304" pitchFamily="18" charset="0"/>
                <a:cs typeface="Verdana"/>
              </a:rPr>
              <a:t> </a:t>
            </a:r>
            <a:r>
              <a:rPr sz="2000" spc="-50" dirty="0">
                <a:solidFill>
                  <a:srgbClr val="404040"/>
                </a:solidFill>
                <a:latin typeface="Amasis MT Pro" panose="02040504050005020304" pitchFamily="18" charset="0"/>
                <a:cs typeface="Verdana"/>
              </a:rPr>
              <a:t>Heart</a:t>
            </a:r>
            <a:r>
              <a:rPr sz="2000" spc="-15"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Disease</a:t>
            </a:r>
            <a:endParaRPr sz="2000" dirty="0">
              <a:latin typeface="Amasis MT Pro" panose="02040504050005020304" pitchFamily="18" charset="0"/>
              <a:cs typeface="Verdana"/>
            </a:endParaRPr>
          </a:p>
          <a:p>
            <a:pPr marL="355600" indent="-342900">
              <a:lnSpc>
                <a:spcPct val="100000"/>
              </a:lnSpc>
              <a:spcBef>
                <a:spcPts val="1165"/>
              </a:spcBef>
              <a:buClr>
                <a:srgbClr val="B31166"/>
              </a:buClr>
              <a:buSzPct val="80000"/>
              <a:buAutoNum type="arabicPeriod"/>
              <a:tabLst>
                <a:tab pos="355600" algn="l"/>
              </a:tabLst>
            </a:pPr>
            <a:r>
              <a:rPr sz="2000" spc="95" dirty="0">
                <a:solidFill>
                  <a:srgbClr val="404040"/>
                </a:solidFill>
                <a:latin typeface="Amasis MT Pro" panose="02040504050005020304" pitchFamily="18" charset="0"/>
                <a:cs typeface="Verdana"/>
              </a:rPr>
              <a:t>Age</a:t>
            </a:r>
            <a:r>
              <a:rPr sz="2000" spc="-110" dirty="0">
                <a:solidFill>
                  <a:srgbClr val="404040"/>
                </a:solidFill>
                <a:latin typeface="Amasis MT Pro" panose="02040504050005020304" pitchFamily="18" charset="0"/>
                <a:cs typeface="Verdana"/>
              </a:rPr>
              <a:t> </a:t>
            </a:r>
            <a:r>
              <a:rPr sz="2000" spc="-105" dirty="0">
                <a:solidFill>
                  <a:srgbClr val="404040"/>
                </a:solidFill>
                <a:latin typeface="Amasis MT Pro" panose="02040504050005020304" pitchFamily="18" charset="0"/>
                <a:cs typeface="Verdana"/>
              </a:rPr>
              <a:t>Distribution</a:t>
            </a:r>
            <a:r>
              <a:rPr sz="2000" spc="-130" dirty="0">
                <a:solidFill>
                  <a:srgbClr val="404040"/>
                </a:solidFill>
                <a:latin typeface="Amasis MT Pro" panose="02040504050005020304" pitchFamily="18" charset="0"/>
                <a:cs typeface="Verdana"/>
              </a:rPr>
              <a:t> </a:t>
            </a:r>
            <a:r>
              <a:rPr sz="2000" spc="-20" dirty="0">
                <a:solidFill>
                  <a:srgbClr val="404040"/>
                </a:solidFill>
                <a:latin typeface="Amasis MT Pro" panose="02040504050005020304" pitchFamily="18" charset="0"/>
                <a:cs typeface="Verdana"/>
              </a:rPr>
              <a:t>including</a:t>
            </a:r>
            <a:r>
              <a:rPr sz="2000" spc="-114"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Gender</a:t>
            </a:r>
            <a:endParaRPr sz="2000" dirty="0">
              <a:latin typeface="Amasis MT Pro" panose="02040504050005020304" pitchFamily="18" charset="0"/>
              <a:cs typeface="Verdana"/>
            </a:endParaRPr>
          </a:p>
          <a:p>
            <a:pPr marL="355600" indent="-342900">
              <a:lnSpc>
                <a:spcPct val="100000"/>
              </a:lnSpc>
              <a:spcBef>
                <a:spcPts val="1165"/>
              </a:spcBef>
              <a:buClr>
                <a:srgbClr val="B31166"/>
              </a:buClr>
              <a:buSzPct val="80000"/>
              <a:buAutoNum type="arabicPeriod"/>
              <a:tabLst>
                <a:tab pos="355600" algn="l"/>
              </a:tabLst>
            </a:pPr>
            <a:r>
              <a:rPr sz="2000" dirty="0">
                <a:solidFill>
                  <a:srgbClr val="404040"/>
                </a:solidFill>
                <a:latin typeface="Amasis MT Pro" panose="02040504050005020304" pitchFamily="18" charset="0"/>
                <a:cs typeface="Verdana"/>
              </a:rPr>
              <a:t>Gender</a:t>
            </a:r>
            <a:r>
              <a:rPr sz="2000" spc="-85" dirty="0">
                <a:solidFill>
                  <a:srgbClr val="404040"/>
                </a:solidFill>
                <a:latin typeface="Amasis MT Pro" panose="02040504050005020304" pitchFamily="18" charset="0"/>
                <a:cs typeface="Verdana"/>
              </a:rPr>
              <a:t> </a:t>
            </a:r>
            <a:r>
              <a:rPr sz="2000" spc="-105" dirty="0">
                <a:solidFill>
                  <a:srgbClr val="404040"/>
                </a:solidFill>
                <a:latin typeface="Amasis MT Pro" panose="02040504050005020304" pitchFamily="18" charset="0"/>
                <a:cs typeface="Verdana"/>
              </a:rPr>
              <a:t>Distribution</a:t>
            </a:r>
            <a:r>
              <a:rPr sz="2000" spc="-95" dirty="0">
                <a:solidFill>
                  <a:srgbClr val="404040"/>
                </a:solidFill>
                <a:latin typeface="Amasis MT Pro" panose="02040504050005020304" pitchFamily="18" charset="0"/>
                <a:cs typeface="Verdana"/>
              </a:rPr>
              <a:t> </a:t>
            </a:r>
            <a:r>
              <a:rPr sz="2000" spc="-30" dirty="0">
                <a:solidFill>
                  <a:srgbClr val="404040"/>
                </a:solidFill>
                <a:latin typeface="Amasis MT Pro" panose="02040504050005020304" pitchFamily="18" charset="0"/>
                <a:cs typeface="Verdana"/>
              </a:rPr>
              <a:t>Based</a:t>
            </a:r>
            <a:r>
              <a:rPr sz="2000" spc="-90"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on</a:t>
            </a:r>
            <a:r>
              <a:rPr sz="2000" spc="-70" dirty="0">
                <a:solidFill>
                  <a:srgbClr val="404040"/>
                </a:solidFill>
                <a:latin typeface="Amasis MT Pro" panose="02040504050005020304" pitchFamily="18" charset="0"/>
                <a:cs typeface="Verdana"/>
              </a:rPr>
              <a:t> </a:t>
            </a:r>
            <a:r>
              <a:rPr sz="2000" spc="-50" dirty="0">
                <a:solidFill>
                  <a:srgbClr val="404040"/>
                </a:solidFill>
                <a:latin typeface="Amasis MT Pro" panose="02040504050005020304" pitchFamily="18" charset="0"/>
                <a:cs typeface="Verdana"/>
              </a:rPr>
              <a:t>Heart</a:t>
            </a:r>
            <a:r>
              <a:rPr sz="2000" spc="-105"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Disease</a:t>
            </a:r>
            <a:endParaRPr sz="2000" dirty="0">
              <a:latin typeface="Amasis MT Pro" panose="02040504050005020304" pitchFamily="18" charset="0"/>
              <a:cs typeface="Verdana"/>
            </a:endParaRPr>
          </a:p>
          <a:p>
            <a:pPr marL="355600" indent="-342900">
              <a:lnSpc>
                <a:spcPct val="100000"/>
              </a:lnSpc>
              <a:spcBef>
                <a:spcPts val="1175"/>
              </a:spcBef>
              <a:buClr>
                <a:srgbClr val="B31166"/>
              </a:buClr>
              <a:buSzPct val="80000"/>
              <a:buAutoNum type="arabicPeriod"/>
              <a:tabLst>
                <a:tab pos="355600" algn="l"/>
              </a:tabLst>
            </a:pPr>
            <a:r>
              <a:rPr sz="2000" spc="-25" dirty="0">
                <a:solidFill>
                  <a:srgbClr val="404040"/>
                </a:solidFill>
                <a:latin typeface="Amasis MT Pro" panose="02040504050005020304" pitchFamily="18" charset="0"/>
                <a:cs typeface="Verdana"/>
              </a:rPr>
              <a:t>Chest</a:t>
            </a:r>
            <a:r>
              <a:rPr sz="2000" spc="-140" dirty="0">
                <a:solidFill>
                  <a:srgbClr val="404040"/>
                </a:solidFill>
                <a:latin typeface="Amasis MT Pro" panose="02040504050005020304" pitchFamily="18" charset="0"/>
                <a:cs typeface="Verdana"/>
              </a:rPr>
              <a:t> </a:t>
            </a:r>
            <a:r>
              <a:rPr sz="2000" spc="-20" dirty="0">
                <a:solidFill>
                  <a:srgbClr val="404040"/>
                </a:solidFill>
                <a:latin typeface="Amasis MT Pro" panose="02040504050005020304" pitchFamily="18" charset="0"/>
                <a:cs typeface="Verdana"/>
              </a:rPr>
              <a:t>Pain</a:t>
            </a:r>
            <a:r>
              <a:rPr sz="2000" spc="-90" dirty="0">
                <a:solidFill>
                  <a:srgbClr val="404040"/>
                </a:solidFill>
                <a:latin typeface="Amasis MT Pro" panose="02040504050005020304" pitchFamily="18" charset="0"/>
                <a:cs typeface="Verdana"/>
              </a:rPr>
              <a:t> </a:t>
            </a:r>
            <a:r>
              <a:rPr sz="2000" spc="-20" dirty="0">
                <a:solidFill>
                  <a:srgbClr val="404040"/>
                </a:solidFill>
                <a:latin typeface="Amasis MT Pro" panose="02040504050005020304" pitchFamily="18" charset="0"/>
                <a:cs typeface="Verdana"/>
              </a:rPr>
              <a:t>Experienced</a:t>
            </a:r>
            <a:r>
              <a:rPr sz="2000" spc="-110"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by</a:t>
            </a:r>
            <a:r>
              <a:rPr sz="2000" spc="-100"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People</a:t>
            </a:r>
            <a:r>
              <a:rPr sz="2000" spc="-135" dirty="0">
                <a:solidFill>
                  <a:srgbClr val="404040"/>
                </a:solidFill>
                <a:latin typeface="Amasis MT Pro" panose="02040504050005020304" pitchFamily="18" charset="0"/>
                <a:cs typeface="Verdana"/>
              </a:rPr>
              <a:t> </a:t>
            </a:r>
            <a:r>
              <a:rPr sz="2000" spc="-100" dirty="0">
                <a:solidFill>
                  <a:srgbClr val="404040"/>
                </a:solidFill>
                <a:latin typeface="Amasis MT Pro" panose="02040504050005020304" pitchFamily="18" charset="0"/>
                <a:cs typeface="Verdana"/>
              </a:rPr>
              <a:t>Suffering </a:t>
            </a:r>
            <a:r>
              <a:rPr sz="2000" spc="-85" dirty="0">
                <a:solidFill>
                  <a:srgbClr val="404040"/>
                </a:solidFill>
                <a:latin typeface="Amasis MT Pro" panose="02040504050005020304" pitchFamily="18" charset="0"/>
                <a:cs typeface="Verdana"/>
              </a:rPr>
              <a:t>from</a:t>
            </a:r>
            <a:r>
              <a:rPr sz="2000" spc="-95" dirty="0">
                <a:solidFill>
                  <a:srgbClr val="404040"/>
                </a:solidFill>
                <a:latin typeface="Amasis MT Pro" panose="02040504050005020304" pitchFamily="18" charset="0"/>
                <a:cs typeface="Verdana"/>
              </a:rPr>
              <a:t> </a:t>
            </a:r>
            <a:r>
              <a:rPr sz="2000" spc="-50" dirty="0">
                <a:solidFill>
                  <a:srgbClr val="404040"/>
                </a:solidFill>
                <a:latin typeface="Amasis MT Pro" panose="02040504050005020304" pitchFamily="18" charset="0"/>
                <a:cs typeface="Verdana"/>
              </a:rPr>
              <a:t>Heart</a:t>
            </a:r>
            <a:r>
              <a:rPr sz="2000" spc="-130"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Disease</a:t>
            </a:r>
            <a:endParaRPr sz="2000" dirty="0">
              <a:latin typeface="Amasis MT Pro" panose="02040504050005020304" pitchFamily="18" charset="0"/>
              <a:cs typeface="Verdana"/>
            </a:endParaRPr>
          </a:p>
          <a:p>
            <a:pPr marL="355600" marR="494665" indent="-343535">
              <a:lnSpc>
                <a:spcPct val="107000"/>
              </a:lnSpc>
              <a:spcBef>
                <a:spcPts val="1000"/>
              </a:spcBef>
              <a:buClr>
                <a:srgbClr val="B31166"/>
              </a:buClr>
              <a:buSzPct val="80000"/>
              <a:buAutoNum type="arabicPeriod"/>
              <a:tabLst>
                <a:tab pos="355600" algn="l"/>
              </a:tabLst>
            </a:pPr>
            <a:r>
              <a:rPr sz="2000" spc="-20" dirty="0">
                <a:solidFill>
                  <a:srgbClr val="404040"/>
                </a:solidFill>
                <a:latin typeface="Amasis MT Pro" panose="02040504050005020304" pitchFamily="18" charset="0"/>
                <a:cs typeface="Verdana"/>
              </a:rPr>
              <a:t>Blood</a:t>
            </a:r>
            <a:r>
              <a:rPr sz="2000" spc="-125" dirty="0">
                <a:solidFill>
                  <a:srgbClr val="404040"/>
                </a:solidFill>
                <a:latin typeface="Amasis MT Pro" panose="02040504050005020304" pitchFamily="18" charset="0"/>
                <a:cs typeface="Verdana"/>
              </a:rPr>
              <a:t> Pressure,</a:t>
            </a:r>
            <a:r>
              <a:rPr sz="2000" spc="-150" dirty="0">
                <a:solidFill>
                  <a:srgbClr val="404040"/>
                </a:solidFill>
                <a:latin typeface="Amasis MT Pro" panose="02040504050005020304" pitchFamily="18" charset="0"/>
                <a:cs typeface="Verdana"/>
              </a:rPr>
              <a:t> </a:t>
            </a:r>
            <a:r>
              <a:rPr sz="2000" spc="-40" dirty="0">
                <a:solidFill>
                  <a:srgbClr val="404040"/>
                </a:solidFill>
                <a:latin typeface="Amasis MT Pro" panose="02040504050005020304" pitchFamily="18" charset="0"/>
                <a:cs typeface="Verdana"/>
              </a:rPr>
              <a:t>Cholesterol</a:t>
            </a:r>
            <a:r>
              <a:rPr sz="2000" spc="-160" dirty="0">
                <a:solidFill>
                  <a:srgbClr val="404040"/>
                </a:solidFill>
                <a:latin typeface="Amasis MT Pro" panose="02040504050005020304" pitchFamily="18" charset="0"/>
                <a:cs typeface="Verdana"/>
              </a:rPr>
              <a:t> </a:t>
            </a:r>
            <a:r>
              <a:rPr sz="2000" spc="-50" dirty="0">
                <a:solidFill>
                  <a:srgbClr val="404040"/>
                </a:solidFill>
                <a:latin typeface="Amasis MT Pro" panose="02040504050005020304" pitchFamily="18" charset="0"/>
                <a:cs typeface="Verdana"/>
              </a:rPr>
              <a:t>Level</a:t>
            </a:r>
            <a:r>
              <a:rPr sz="2000" spc="-145" dirty="0">
                <a:solidFill>
                  <a:srgbClr val="404040"/>
                </a:solidFill>
                <a:latin typeface="Amasis MT Pro" panose="02040504050005020304" pitchFamily="18" charset="0"/>
                <a:cs typeface="Verdana"/>
              </a:rPr>
              <a:t> </a:t>
            </a:r>
            <a:r>
              <a:rPr sz="2000" spc="70" dirty="0">
                <a:solidFill>
                  <a:srgbClr val="404040"/>
                </a:solidFill>
                <a:latin typeface="Amasis MT Pro" panose="02040504050005020304" pitchFamily="18" charset="0"/>
                <a:cs typeface="Verdana"/>
              </a:rPr>
              <a:t>and</a:t>
            </a:r>
            <a:r>
              <a:rPr sz="2000" spc="-120" dirty="0">
                <a:solidFill>
                  <a:srgbClr val="404040"/>
                </a:solidFill>
                <a:latin typeface="Amasis MT Pro" panose="02040504050005020304" pitchFamily="18" charset="0"/>
                <a:cs typeface="Verdana"/>
              </a:rPr>
              <a:t> </a:t>
            </a:r>
            <a:r>
              <a:rPr sz="2000" spc="-50" dirty="0">
                <a:solidFill>
                  <a:srgbClr val="404040"/>
                </a:solidFill>
                <a:latin typeface="Amasis MT Pro" panose="02040504050005020304" pitchFamily="18" charset="0"/>
                <a:cs typeface="Verdana"/>
              </a:rPr>
              <a:t>Maximum</a:t>
            </a:r>
            <a:r>
              <a:rPr sz="2000" spc="-150" dirty="0">
                <a:solidFill>
                  <a:srgbClr val="404040"/>
                </a:solidFill>
                <a:latin typeface="Amasis MT Pro" panose="02040504050005020304" pitchFamily="18" charset="0"/>
                <a:cs typeface="Verdana"/>
              </a:rPr>
              <a:t> </a:t>
            </a:r>
            <a:r>
              <a:rPr sz="2000" spc="-50" dirty="0">
                <a:solidFill>
                  <a:srgbClr val="404040"/>
                </a:solidFill>
                <a:latin typeface="Amasis MT Pro" panose="02040504050005020304" pitchFamily="18" charset="0"/>
                <a:cs typeface="Verdana"/>
              </a:rPr>
              <a:t>Heart</a:t>
            </a:r>
            <a:r>
              <a:rPr sz="2000" spc="-135"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Rate</a:t>
            </a:r>
            <a:r>
              <a:rPr sz="2000" spc="-150" dirty="0">
                <a:solidFill>
                  <a:srgbClr val="404040"/>
                </a:solidFill>
                <a:latin typeface="Amasis MT Pro" panose="02040504050005020304" pitchFamily="18" charset="0"/>
                <a:cs typeface="Verdana"/>
              </a:rPr>
              <a:t> </a:t>
            </a:r>
            <a:r>
              <a:rPr sz="2000" spc="-25" dirty="0">
                <a:solidFill>
                  <a:srgbClr val="404040"/>
                </a:solidFill>
                <a:latin typeface="Amasis MT Pro" panose="02040504050005020304" pitchFamily="18" charset="0"/>
                <a:cs typeface="Verdana"/>
              </a:rPr>
              <a:t>of </a:t>
            </a:r>
            <a:r>
              <a:rPr sz="2000" dirty="0">
                <a:solidFill>
                  <a:srgbClr val="404040"/>
                </a:solidFill>
                <a:latin typeface="Amasis MT Pro" panose="02040504050005020304" pitchFamily="18" charset="0"/>
                <a:cs typeface="Verdana"/>
              </a:rPr>
              <a:t>People</a:t>
            </a:r>
            <a:r>
              <a:rPr sz="2000" spc="-120" dirty="0">
                <a:solidFill>
                  <a:srgbClr val="404040"/>
                </a:solidFill>
                <a:latin typeface="Amasis MT Pro" panose="02040504050005020304" pitchFamily="18" charset="0"/>
                <a:cs typeface="Verdana"/>
              </a:rPr>
              <a:t> </a:t>
            </a:r>
            <a:r>
              <a:rPr sz="2000" spc="45" dirty="0">
                <a:solidFill>
                  <a:srgbClr val="404040"/>
                </a:solidFill>
                <a:latin typeface="Amasis MT Pro" panose="02040504050005020304" pitchFamily="18" charset="0"/>
                <a:cs typeface="Verdana"/>
              </a:rPr>
              <a:t>According</a:t>
            </a:r>
            <a:r>
              <a:rPr sz="2000" spc="-80"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to</a:t>
            </a:r>
            <a:r>
              <a:rPr sz="2000" spc="-125" dirty="0">
                <a:solidFill>
                  <a:srgbClr val="404040"/>
                </a:solidFill>
                <a:latin typeface="Amasis MT Pro" panose="02040504050005020304" pitchFamily="18" charset="0"/>
                <a:cs typeface="Verdana"/>
              </a:rPr>
              <a:t> </a:t>
            </a:r>
            <a:r>
              <a:rPr sz="2000" spc="-95" dirty="0">
                <a:solidFill>
                  <a:srgbClr val="404040"/>
                </a:solidFill>
                <a:latin typeface="Amasis MT Pro" panose="02040504050005020304" pitchFamily="18" charset="0"/>
                <a:cs typeface="Verdana"/>
              </a:rPr>
              <a:t>their</a:t>
            </a:r>
            <a:r>
              <a:rPr sz="2000" spc="-135" dirty="0">
                <a:solidFill>
                  <a:srgbClr val="404040"/>
                </a:solidFill>
                <a:latin typeface="Amasis MT Pro" panose="02040504050005020304" pitchFamily="18" charset="0"/>
                <a:cs typeface="Verdana"/>
              </a:rPr>
              <a:t> </a:t>
            </a:r>
            <a:r>
              <a:rPr sz="2000" spc="95" dirty="0">
                <a:solidFill>
                  <a:srgbClr val="404040"/>
                </a:solidFill>
                <a:latin typeface="Amasis MT Pro" panose="02040504050005020304" pitchFamily="18" charset="0"/>
                <a:cs typeface="Verdana"/>
              </a:rPr>
              <a:t>Age</a:t>
            </a:r>
            <a:r>
              <a:rPr sz="2000" spc="-95" dirty="0">
                <a:solidFill>
                  <a:srgbClr val="404040"/>
                </a:solidFill>
                <a:latin typeface="Amasis MT Pro" panose="02040504050005020304" pitchFamily="18" charset="0"/>
                <a:cs typeface="Verdana"/>
              </a:rPr>
              <a:t> </a:t>
            </a:r>
            <a:r>
              <a:rPr sz="2000" spc="70" dirty="0">
                <a:solidFill>
                  <a:srgbClr val="404040"/>
                </a:solidFill>
                <a:latin typeface="Amasis MT Pro" panose="02040504050005020304" pitchFamily="18" charset="0"/>
                <a:cs typeface="Verdana"/>
              </a:rPr>
              <a:t>and</a:t>
            </a:r>
            <a:r>
              <a:rPr sz="2000" spc="-105" dirty="0">
                <a:solidFill>
                  <a:srgbClr val="404040"/>
                </a:solidFill>
                <a:latin typeface="Amasis MT Pro" panose="02040504050005020304" pitchFamily="18" charset="0"/>
                <a:cs typeface="Verdana"/>
              </a:rPr>
              <a:t> </a:t>
            </a:r>
            <a:r>
              <a:rPr sz="2000" spc="-50" dirty="0">
                <a:solidFill>
                  <a:srgbClr val="404040"/>
                </a:solidFill>
                <a:latin typeface="Amasis MT Pro" panose="02040504050005020304" pitchFamily="18" charset="0"/>
                <a:cs typeface="Verdana"/>
              </a:rPr>
              <a:t>Heart</a:t>
            </a:r>
            <a:r>
              <a:rPr sz="2000" spc="-135" dirty="0">
                <a:solidFill>
                  <a:srgbClr val="404040"/>
                </a:solidFill>
                <a:latin typeface="Amasis MT Pro" panose="02040504050005020304" pitchFamily="18" charset="0"/>
                <a:cs typeface="Verdana"/>
              </a:rPr>
              <a:t> </a:t>
            </a:r>
            <a:r>
              <a:rPr sz="2000" spc="-60" dirty="0">
                <a:solidFill>
                  <a:srgbClr val="404040"/>
                </a:solidFill>
                <a:latin typeface="Amasis MT Pro" panose="02040504050005020304" pitchFamily="18" charset="0"/>
                <a:cs typeface="Verdana"/>
              </a:rPr>
              <a:t>Disease</a:t>
            </a:r>
            <a:r>
              <a:rPr sz="2000" spc="-120"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Patients.</a:t>
            </a:r>
            <a:endParaRPr sz="2000" dirty="0">
              <a:latin typeface="Amasis MT Pro" panose="02040504050005020304" pitchFamily="18" charset="0"/>
              <a:cs typeface="Verdana"/>
            </a:endParaRPr>
          </a:p>
          <a:p>
            <a:pPr marL="355600" indent="-342900">
              <a:lnSpc>
                <a:spcPct val="100000"/>
              </a:lnSpc>
              <a:spcBef>
                <a:spcPts val="1165"/>
              </a:spcBef>
              <a:buClr>
                <a:srgbClr val="B31166"/>
              </a:buClr>
              <a:buSzPct val="80000"/>
              <a:buAutoNum type="arabicPeriod"/>
              <a:tabLst>
                <a:tab pos="355600" algn="l"/>
              </a:tabLst>
            </a:pPr>
            <a:r>
              <a:rPr sz="2000" spc="-380" dirty="0">
                <a:solidFill>
                  <a:srgbClr val="404040"/>
                </a:solidFill>
                <a:latin typeface="Amasis MT Pro" panose="02040504050005020304" pitchFamily="18" charset="0"/>
                <a:cs typeface="Verdana"/>
              </a:rPr>
              <a:t>ST</a:t>
            </a:r>
            <a:r>
              <a:rPr sz="2000" spc="-105" dirty="0">
                <a:solidFill>
                  <a:srgbClr val="404040"/>
                </a:solidFill>
                <a:latin typeface="Amasis MT Pro" panose="02040504050005020304" pitchFamily="18" charset="0"/>
                <a:cs typeface="Verdana"/>
              </a:rPr>
              <a:t> </a:t>
            </a:r>
            <a:r>
              <a:rPr sz="2000" spc="-70" dirty="0">
                <a:solidFill>
                  <a:srgbClr val="404040"/>
                </a:solidFill>
                <a:latin typeface="Amasis MT Pro" panose="02040504050005020304" pitchFamily="18" charset="0"/>
                <a:cs typeface="Verdana"/>
              </a:rPr>
              <a:t>Depression</a:t>
            </a:r>
            <a:r>
              <a:rPr sz="2000" spc="-130"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Experienced</a:t>
            </a:r>
            <a:r>
              <a:rPr sz="2000" spc="-125"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by</a:t>
            </a:r>
            <a:r>
              <a:rPr sz="2000" spc="-110"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People</a:t>
            </a:r>
            <a:r>
              <a:rPr sz="2000" spc="-125" dirty="0">
                <a:solidFill>
                  <a:srgbClr val="404040"/>
                </a:solidFill>
                <a:latin typeface="Amasis MT Pro" panose="02040504050005020304" pitchFamily="18" charset="0"/>
                <a:cs typeface="Verdana"/>
              </a:rPr>
              <a:t> </a:t>
            </a:r>
            <a:r>
              <a:rPr sz="2000" spc="45" dirty="0">
                <a:solidFill>
                  <a:srgbClr val="404040"/>
                </a:solidFill>
                <a:latin typeface="Amasis MT Pro" panose="02040504050005020304" pitchFamily="18" charset="0"/>
                <a:cs typeface="Verdana"/>
              </a:rPr>
              <a:t>According</a:t>
            </a:r>
            <a:r>
              <a:rPr sz="2000" spc="-80" dirty="0">
                <a:solidFill>
                  <a:srgbClr val="404040"/>
                </a:solidFill>
                <a:latin typeface="Amasis MT Pro" panose="02040504050005020304" pitchFamily="18" charset="0"/>
                <a:cs typeface="Verdana"/>
              </a:rPr>
              <a:t> </a:t>
            </a:r>
            <a:r>
              <a:rPr sz="2000" dirty="0">
                <a:solidFill>
                  <a:srgbClr val="404040"/>
                </a:solidFill>
                <a:latin typeface="Amasis MT Pro" panose="02040504050005020304" pitchFamily="18" charset="0"/>
                <a:cs typeface="Verdana"/>
              </a:rPr>
              <a:t>to</a:t>
            </a:r>
            <a:r>
              <a:rPr sz="2000" spc="-120" dirty="0">
                <a:solidFill>
                  <a:srgbClr val="404040"/>
                </a:solidFill>
                <a:latin typeface="Amasis MT Pro" panose="02040504050005020304" pitchFamily="18" charset="0"/>
                <a:cs typeface="Verdana"/>
              </a:rPr>
              <a:t> </a:t>
            </a:r>
            <a:r>
              <a:rPr sz="2000" spc="-95" dirty="0">
                <a:solidFill>
                  <a:srgbClr val="404040"/>
                </a:solidFill>
                <a:latin typeface="Amasis MT Pro" panose="02040504050005020304" pitchFamily="18" charset="0"/>
                <a:cs typeface="Verdana"/>
              </a:rPr>
              <a:t>their</a:t>
            </a:r>
            <a:r>
              <a:rPr sz="2000" spc="-140" dirty="0">
                <a:solidFill>
                  <a:srgbClr val="404040"/>
                </a:solidFill>
                <a:latin typeface="Amasis MT Pro" panose="02040504050005020304" pitchFamily="18" charset="0"/>
                <a:cs typeface="Verdana"/>
              </a:rPr>
              <a:t> </a:t>
            </a:r>
            <a:r>
              <a:rPr sz="2000" spc="120" dirty="0">
                <a:solidFill>
                  <a:srgbClr val="404040"/>
                </a:solidFill>
                <a:latin typeface="Amasis MT Pro" panose="02040504050005020304" pitchFamily="18" charset="0"/>
                <a:cs typeface="Verdana"/>
              </a:rPr>
              <a:t>age</a:t>
            </a:r>
            <a:r>
              <a:rPr sz="2000" spc="-114" dirty="0">
                <a:solidFill>
                  <a:srgbClr val="404040"/>
                </a:solidFill>
                <a:latin typeface="Amasis MT Pro" panose="02040504050005020304" pitchFamily="18" charset="0"/>
                <a:cs typeface="Verdana"/>
              </a:rPr>
              <a:t> </a:t>
            </a:r>
            <a:r>
              <a:rPr sz="2000" spc="40" dirty="0">
                <a:solidFill>
                  <a:srgbClr val="404040"/>
                </a:solidFill>
                <a:latin typeface="Amasis MT Pro" panose="02040504050005020304" pitchFamily="18" charset="0"/>
                <a:cs typeface="Verdana"/>
              </a:rPr>
              <a:t>and</a:t>
            </a:r>
            <a:endParaRPr sz="2000" dirty="0">
              <a:latin typeface="Amasis MT Pro" panose="02040504050005020304" pitchFamily="18" charset="0"/>
              <a:cs typeface="Verdana"/>
            </a:endParaRPr>
          </a:p>
          <a:p>
            <a:pPr marL="355600">
              <a:lnSpc>
                <a:spcPct val="100000"/>
              </a:lnSpc>
              <a:spcBef>
                <a:spcPts val="165"/>
              </a:spcBef>
            </a:pPr>
            <a:r>
              <a:rPr sz="2000" spc="-40" dirty="0">
                <a:solidFill>
                  <a:srgbClr val="404040"/>
                </a:solidFill>
                <a:latin typeface="Amasis MT Pro" panose="02040504050005020304" pitchFamily="18" charset="0"/>
                <a:cs typeface="Verdana"/>
              </a:rPr>
              <a:t>heart</a:t>
            </a:r>
            <a:r>
              <a:rPr sz="2000" spc="-140" dirty="0">
                <a:solidFill>
                  <a:srgbClr val="404040"/>
                </a:solidFill>
                <a:latin typeface="Amasis MT Pro" panose="02040504050005020304" pitchFamily="18" charset="0"/>
                <a:cs typeface="Verdana"/>
              </a:rPr>
              <a:t> </a:t>
            </a:r>
            <a:r>
              <a:rPr sz="2000" spc="-10" dirty="0">
                <a:solidFill>
                  <a:srgbClr val="404040"/>
                </a:solidFill>
                <a:latin typeface="Amasis MT Pro" panose="02040504050005020304" pitchFamily="18" charset="0"/>
                <a:cs typeface="Verdana"/>
              </a:rPr>
              <a:t>disease.</a:t>
            </a:r>
            <a:endParaRPr sz="2000" dirty="0">
              <a:latin typeface="Amasis MT Pro" panose="02040504050005020304" pitchFamily="18" charset="0"/>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399" y="624110"/>
            <a:ext cx="9447213" cy="675184"/>
          </a:xfrm>
          <a:prstGeom prst="rect">
            <a:avLst/>
          </a:prstGeom>
        </p:spPr>
        <p:txBody>
          <a:bodyPr vert="horz" wrap="square" lIns="0" tIns="120014" rIns="0" bIns="0" rtlCol="0">
            <a:spAutoFit/>
          </a:bodyPr>
          <a:lstStyle/>
          <a:p>
            <a:pPr marL="104775">
              <a:lnSpc>
                <a:spcPct val="100000"/>
              </a:lnSpc>
              <a:spcBef>
                <a:spcPts val="100"/>
              </a:spcBef>
            </a:pPr>
            <a:r>
              <a:rPr spc="-65" dirty="0">
                <a:latin typeface="Amasis MT Pro" panose="02040504050005020304" pitchFamily="18" charset="0"/>
              </a:rPr>
              <a:t>CONCLUSION</a:t>
            </a:r>
          </a:p>
        </p:txBody>
      </p:sp>
      <p:sp>
        <p:nvSpPr>
          <p:cNvPr id="3" name="object 3"/>
          <p:cNvSpPr txBox="1">
            <a:spLocks noGrp="1"/>
          </p:cNvSpPr>
          <p:nvPr>
            <p:ph idx="1"/>
          </p:nvPr>
        </p:nvSpPr>
        <p:spPr>
          <a:xfrm>
            <a:off x="1981200" y="1676400"/>
            <a:ext cx="9523412" cy="3955570"/>
          </a:xfrm>
          <a:prstGeom prst="rect">
            <a:avLst/>
          </a:prstGeom>
        </p:spPr>
        <p:txBody>
          <a:bodyPr vert="horz" wrap="square" lIns="0" tIns="158115" rIns="0" bIns="0" rtlCol="0">
            <a:spAutoFit/>
          </a:bodyPr>
          <a:lstStyle/>
          <a:p>
            <a:r>
              <a:rPr lang="en-US" b="0" i="0" dirty="0">
                <a:solidFill>
                  <a:srgbClr val="111111"/>
                </a:solidFill>
                <a:effectLst/>
                <a:latin typeface="-apple-system"/>
              </a:rPr>
              <a:t>Nearly half, or 49%, of the population is afflicted with heart disease.</a:t>
            </a:r>
          </a:p>
          <a:p>
            <a:r>
              <a:rPr lang="en-US" b="0" i="0" dirty="0">
                <a:solidFill>
                  <a:srgbClr val="111111"/>
                </a:solidFill>
                <a:effectLst/>
                <a:latin typeface="-apple-system"/>
              </a:rPr>
              <a:t>Men aged between 50 and 60 years old are more prevalent, while women are more common in the 55 to 65 years category.</a:t>
            </a:r>
          </a:p>
          <a:p>
            <a:r>
              <a:rPr lang="en-US" b="0" i="0" dirty="0">
                <a:solidFill>
                  <a:srgbClr val="111111"/>
                </a:solidFill>
                <a:effectLst/>
                <a:latin typeface="-apple-system"/>
              </a:rPr>
              <a:t>Males have a higher susceptibility to heart disease.</a:t>
            </a:r>
          </a:p>
          <a:p>
            <a:r>
              <a:rPr lang="en-US" b="0" i="0" dirty="0">
                <a:solidFill>
                  <a:srgbClr val="111111"/>
                </a:solidFill>
                <a:effectLst/>
                <a:latin typeface="-apple-system"/>
              </a:rPr>
              <a:t>The elderly are more likely to develop heart disease.</a:t>
            </a:r>
          </a:p>
          <a:p>
            <a:r>
              <a:rPr lang="en-US" b="0" i="0" dirty="0">
                <a:solidFill>
                  <a:srgbClr val="111111"/>
                </a:solidFill>
                <a:effectLst/>
                <a:latin typeface="-apple-system"/>
              </a:rPr>
              <a:t>Individuals with asymptomatic chest pain are at an elevated risk of heart disease.</a:t>
            </a:r>
          </a:p>
          <a:p>
            <a:r>
              <a:rPr lang="en-US" b="0" i="0" dirty="0">
                <a:solidFill>
                  <a:srgbClr val="111111"/>
                </a:solidFill>
                <a:effectLst/>
                <a:latin typeface="-apple-system"/>
              </a:rPr>
              <a:t>There is a high prevalence of elevated cholesterol levels among individuals with heart disease.</a:t>
            </a:r>
          </a:p>
          <a:p>
            <a:r>
              <a:rPr lang="en-US" b="0" i="0" dirty="0">
                <a:solidFill>
                  <a:srgbClr val="111111"/>
                </a:solidFill>
                <a:effectLst/>
                <a:latin typeface="-apple-system"/>
              </a:rPr>
              <a:t>Blood pressure tends to rise from the age of 50 to 60 and generally continues until 70.</a:t>
            </a:r>
          </a:p>
          <a:p>
            <a:r>
              <a:rPr lang="en-US" b="0" i="0" dirty="0">
                <a:solidFill>
                  <a:srgbClr val="111111"/>
                </a:solidFill>
                <a:effectLst/>
                <a:latin typeface="-apple-system"/>
              </a:rPr>
              <a:t>There is an increase in cholesterol and maximum heart rate in the age group of 50-60.</a:t>
            </a:r>
          </a:p>
          <a:p>
            <a:r>
              <a:rPr lang="en-US" b="0" i="0" dirty="0">
                <a:solidFill>
                  <a:srgbClr val="111111"/>
                </a:solidFill>
                <a:effectLst/>
                <a:latin typeface="-apple-system"/>
              </a:rPr>
              <a:t>ST depression is most commonly observed to increase between the ages of 30 and 40.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2413761"/>
            <a:ext cx="5661152" cy="936154"/>
          </a:xfrm>
          <a:prstGeom prst="rect">
            <a:avLst/>
          </a:prstGeom>
        </p:spPr>
        <p:txBody>
          <a:bodyPr vert="horz" wrap="square" lIns="0" tIns="12700" rIns="0" bIns="0" rtlCol="0">
            <a:spAutoFit/>
          </a:bodyPr>
          <a:lstStyle/>
          <a:p>
            <a:pPr marL="12700">
              <a:lnSpc>
                <a:spcPct val="100000"/>
              </a:lnSpc>
              <a:spcBef>
                <a:spcPts val="100"/>
              </a:spcBef>
            </a:pPr>
            <a:r>
              <a:rPr lang="en-US" sz="6000" spc="-605" dirty="0">
                <a:solidFill>
                  <a:schemeClr val="tx1"/>
                </a:solidFill>
                <a:latin typeface="Amasis MT Pro" panose="02040504050005020304" pitchFamily="18" charset="0"/>
              </a:rPr>
              <a:t>THANK    YOU</a:t>
            </a:r>
            <a:endParaRPr sz="6000" dirty="0">
              <a:solidFill>
                <a:schemeClr val="tx1"/>
              </a:solidFill>
              <a:latin typeface="Amasis MT Pro" panose="020405040500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alpha val="9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624110"/>
            <a:ext cx="9523412" cy="675184"/>
          </a:xfrm>
          <a:prstGeom prst="rect">
            <a:avLst/>
          </a:prstGeom>
        </p:spPr>
        <p:txBody>
          <a:bodyPr vert="horz" wrap="square" lIns="0" tIns="120014" rIns="0" bIns="0" rtlCol="0">
            <a:spAutoFit/>
          </a:bodyPr>
          <a:lstStyle/>
          <a:p>
            <a:pPr marL="104775">
              <a:lnSpc>
                <a:spcPct val="100000"/>
              </a:lnSpc>
              <a:spcBef>
                <a:spcPts val="100"/>
              </a:spcBef>
            </a:pPr>
            <a:r>
              <a:rPr spc="-95" dirty="0">
                <a:latin typeface="Amasis MT Pro" panose="02040504050005020304" pitchFamily="18" charset="0"/>
              </a:rPr>
              <a:t>PROJECT</a:t>
            </a:r>
            <a:r>
              <a:rPr spc="-260" dirty="0">
                <a:latin typeface="Amasis MT Pro" panose="02040504050005020304" pitchFamily="18" charset="0"/>
              </a:rPr>
              <a:t> </a:t>
            </a:r>
            <a:r>
              <a:rPr spc="-345" dirty="0">
                <a:latin typeface="Amasis MT Pro" panose="02040504050005020304" pitchFamily="18" charset="0"/>
              </a:rPr>
              <a:t>DETAIL</a:t>
            </a:r>
          </a:p>
        </p:txBody>
      </p:sp>
      <p:graphicFrame>
        <p:nvGraphicFramePr>
          <p:cNvPr id="3" name="object 3"/>
          <p:cNvGraphicFramePr>
            <a:graphicFrameLocks noGrp="1"/>
          </p:cNvGraphicFramePr>
          <p:nvPr>
            <p:extLst>
              <p:ext uri="{D42A27DB-BD31-4B8C-83A1-F6EECF244321}">
                <p14:modId xmlns:p14="http://schemas.microsoft.com/office/powerpoint/2010/main" val="1417372354"/>
              </p:ext>
            </p:extLst>
          </p:nvPr>
        </p:nvGraphicFramePr>
        <p:xfrm>
          <a:off x="1742567" y="3006598"/>
          <a:ext cx="8478520" cy="2425065"/>
        </p:xfrm>
        <a:graphic>
          <a:graphicData uri="http://schemas.openxmlformats.org/drawingml/2006/table">
            <a:tbl>
              <a:tblPr firstRow="1" bandRow="1">
                <a:tableStyleId>{2D5ABB26-0587-4C30-8999-92F81FD0307C}</a:tableStyleId>
              </a:tblPr>
              <a:tblGrid>
                <a:gridCol w="3635375">
                  <a:extLst>
                    <a:ext uri="{9D8B030D-6E8A-4147-A177-3AD203B41FA5}">
                      <a16:colId xmlns:a16="http://schemas.microsoft.com/office/drawing/2014/main" val="20000"/>
                    </a:ext>
                  </a:extLst>
                </a:gridCol>
                <a:gridCol w="4843145">
                  <a:extLst>
                    <a:ext uri="{9D8B030D-6E8A-4147-A177-3AD203B41FA5}">
                      <a16:colId xmlns:a16="http://schemas.microsoft.com/office/drawing/2014/main" val="20001"/>
                    </a:ext>
                  </a:extLst>
                </a:gridCol>
              </a:tblGrid>
              <a:tr h="418465">
                <a:tc>
                  <a:txBody>
                    <a:bodyPr/>
                    <a:lstStyle/>
                    <a:p>
                      <a:pPr marR="83185" algn="just">
                        <a:lnSpc>
                          <a:spcPct val="100000"/>
                        </a:lnSpc>
                        <a:spcBef>
                          <a:spcPts val="325"/>
                        </a:spcBef>
                      </a:pPr>
                      <a:r>
                        <a:rPr sz="1800" b="1" spc="100" baseline="0" dirty="0">
                          <a:latin typeface="David" panose="020F0502020204030204" pitchFamily="34" charset="-79"/>
                          <a:ea typeface="MS PMincho" panose="020B0400000000000000" pitchFamily="18" charset="-128"/>
                          <a:cs typeface="David" panose="020F0502020204030204" pitchFamily="34" charset="-79"/>
                        </a:rPr>
                        <a:t>Project Title</a:t>
                      </a:r>
                      <a:endParaRPr sz="1800" spc="100" baseline="0" dirty="0">
                        <a:latin typeface="David" panose="020F0502020204030204" pitchFamily="34" charset="-79"/>
                        <a:ea typeface="MS PMincho" panose="020B0400000000000000" pitchFamily="18" charset="-128"/>
                        <a:cs typeface="David" panose="020F0502020204030204" pitchFamily="34" charset="-79"/>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92075" algn="l">
                        <a:lnSpc>
                          <a:spcPct val="100000"/>
                        </a:lnSpc>
                        <a:spcBef>
                          <a:spcPts val="325"/>
                        </a:spcBef>
                      </a:pPr>
                      <a:r>
                        <a:rPr sz="1800" spc="-50" dirty="0">
                          <a:latin typeface="David" panose="020F0502020204030204" pitchFamily="34" charset="-79"/>
                          <a:ea typeface="MS PMincho" panose="020B0400000000000000" pitchFamily="18" charset="-128"/>
                          <a:cs typeface="David" panose="020F0502020204030204" pitchFamily="34" charset="-79"/>
                        </a:rPr>
                        <a:t>Heart</a:t>
                      </a:r>
                      <a:r>
                        <a:rPr sz="1800" spc="-95" dirty="0">
                          <a:latin typeface="David" panose="020F0502020204030204" pitchFamily="34" charset="-79"/>
                          <a:ea typeface="MS PMincho" panose="020B0400000000000000" pitchFamily="18" charset="-128"/>
                          <a:cs typeface="David" panose="020F0502020204030204" pitchFamily="34" charset="-79"/>
                        </a:rPr>
                        <a:t> </a:t>
                      </a:r>
                      <a:r>
                        <a:rPr sz="1800" spc="-55" dirty="0">
                          <a:latin typeface="David" panose="020F0502020204030204" pitchFamily="34" charset="-79"/>
                          <a:ea typeface="MS PMincho" panose="020B0400000000000000" pitchFamily="18" charset="-128"/>
                          <a:cs typeface="David" panose="020F0502020204030204" pitchFamily="34" charset="-79"/>
                        </a:rPr>
                        <a:t>Disease</a:t>
                      </a:r>
                      <a:r>
                        <a:rPr sz="1800" spc="-125" dirty="0">
                          <a:latin typeface="David" panose="020F0502020204030204" pitchFamily="34" charset="-79"/>
                          <a:ea typeface="MS PMincho" panose="020B0400000000000000" pitchFamily="18" charset="-128"/>
                          <a:cs typeface="David" panose="020F0502020204030204" pitchFamily="34" charset="-79"/>
                        </a:rPr>
                        <a:t> </a:t>
                      </a:r>
                      <a:r>
                        <a:rPr sz="1800" spc="-25" dirty="0">
                          <a:latin typeface="David" panose="020F0502020204030204" pitchFamily="34" charset="-79"/>
                          <a:ea typeface="MS PMincho" panose="020B0400000000000000" pitchFamily="18" charset="-128"/>
                          <a:cs typeface="David" panose="020F0502020204030204" pitchFamily="34" charset="-79"/>
                        </a:rPr>
                        <a:t>Diagnostic</a:t>
                      </a:r>
                      <a:r>
                        <a:rPr sz="1800" spc="-130" dirty="0">
                          <a:latin typeface="David" panose="020F0502020204030204" pitchFamily="34" charset="-79"/>
                          <a:ea typeface="MS PMincho" panose="020B0400000000000000" pitchFamily="18" charset="-128"/>
                          <a:cs typeface="David" panose="020F0502020204030204" pitchFamily="34" charset="-79"/>
                        </a:rPr>
                        <a:t> </a:t>
                      </a:r>
                      <a:r>
                        <a:rPr sz="1800" spc="-254" dirty="0">
                          <a:latin typeface="David" panose="020F0502020204030204" pitchFamily="34" charset="-79"/>
                          <a:ea typeface="MS PMincho" panose="020B0400000000000000" pitchFamily="18" charset="-128"/>
                          <a:cs typeface="David" panose="020F0502020204030204" pitchFamily="34" charset="-79"/>
                        </a:rPr>
                        <a:t>–</a:t>
                      </a:r>
                      <a:r>
                        <a:rPr sz="1800" spc="-105" dirty="0">
                          <a:latin typeface="David" panose="020F0502020204030204" pitchFamily="34" charset="-79"/>
                          <a:ea typeface="MS PMincho" panose="020B0400000000000000" pitchFamily="18" charset="-128"/>
                          <a:cs typeface="David" panose="020F0502020204030204" pitchFamily="34" charset="-79"/>
                        </a:rPr>
                        <a:t> </a:t>
                      </a:r>
                      <a:r>
                        <a:rPr sz="1800" spc="-10" dirty="0">
                          <a:latin typeface="David" panose="020F0502020204030204" pitchFamily="34" charset="-79"/>
                          <a:ea typeface="MS PMincho" panose="020B0400000000000000" pitchFamily="18" charset="-128"/>
                          <a:cs typeface="David" panose="020F0502020204030204" pitchFamily="34" charset="-79"/>
                        </a:rPr>
                        <a:t>Analysis</a:t>
                      </a:r>
                      <a:endParaRPr sz="1800">
                        <a:latin typeface="David" panose="020F0502020204030204" pitchFamily="34" charset="-79"/>
                        <a:ea typeface="MS PMincho" panose="020B0400000000000000" pitchFamily="18" charset="-128"/>
                        <a:cs typeface="David" panose="020F0502020204030204" pitchFamily="34" charset="-79"/>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375920">
                <a:tc>
                  <a:txBody>
                    <a:bodyPr/>
                    <a:lstStyle/>
                    <a:p>
                      <a:pPr marR="83185" algn="just">
                        <a:lnSpc>
                          <a:spcPct val="100000"/>
                        </a:lnSpc>
                        <a:spcBef>
                          <a:spcPts val="330"/>
                        </a:spcBef>
                      </a:pPr>
                      <a:r>
                        <a:rPr sz="1800" b="1" spc="100" baseline="0" dirty="0">
                          <a:latin typeface="David" panose="020F0502020204030204" pitchFamily="34" charset="-79"/>
                          <a:ea typeface="MS PMincho" panose="020B0400000000000000" pitchFamily="18" charset="-128"/>
                          <a:cs typeface="David" panose="020F0502020204030204" pitchFamily="34" charset="-79"/>
                        </a:rPr>
                        <a:t>Technology</a:t>
                      </a:r>
                      <a:endParaRPr sz="1800" spc="100" baseline="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92075" algn="l">
                        <a:lnSpc>
                          <a:spcPct val="100000"/>
                        </a:lnSpc>
                        <a:spcBef>
                          <a:spcPts val="330"/>
                        </a:spcBef>
                      </a:pPr>
                      <a:r>
                        <a:rPr sz="1800" spc="-140" dirty="0">
                          <a:latin typeface="David" panose="020F0502020204030204" pitchFamily="34" charset="-79"/>
                          <a:ea typeface="MS PMincho" panose="020B0400000000000000" pitchFamily="18" charset="-128"/>
                          <a:cs typeface="David" panose="020F0502020204030204" pitchFamily="34" charset="-79"/>
                        </a:rPr>
                        <a:t>Business</a:t>
                      </a:r>
                      <a:r>
                        <a:rPr sz="1800" spc="-105" dirty="0">
                          <a:latin typeface="David" panose="020F0502020204030204" pitchFamily="34" charset="-79"/>
                          <a:ea typeface="MS PMincho" panose="020B0400000000000000" pitchFamily="18" charset="-128"/>
                          <a:cs typeface="David" panose="020F0502020204030204" pitchFamily="34" charset="-79"/>
                        </a:rPr>
                        <a:t> </a:t>
                      </a:r>
                      <a:r>
                        <a:rPr sz="1800" spc="-10" dirty="0">
                          <a:latin typeface="David" panose="020F0502020204030204" pitchFamily="34" charset="-79"/>
                          <a:ea typeface="MS PMincho" panose="020B0400000000000000" pitchFamily="18" charset="-128"/>
                          <a:cs typeface="David" panose="020F0502020204030204" pitchFamily="34" charset="-79"/>
                        </a:rPr>
                        <a:t>Intelligence</a:t>
                      </a:r>
                      <a:endParaRPr sz="180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378460">
                <a:tc>
                  <a:txBody>
                    <a:bodyPr/>
                    <a:lstStyle/>
                    <a:p>
                      <a:pPr marR="83185" algn="just">
                        <a:lnSpc>
                          <a:spcPct val="100000"/>
                        </a:lnSpc>
                        <a:spcBef>
                          <a:spcPts val="330"/>
                        </a:spcBef>
                      </a:pPr>
                      <a:r>
                        <a:rPr sz="1800" b="1" spc="100" baseline="0" dirty="0">
                          <a:latin typeface="David" panose="020F0502020204030204" pitchFamily="34" charset="-79"/>
                          <a:ea typeface="MS PMincho" panose="020B0400000000000000" pitchFamily="18" charset="-128"/>
                          <a:cs typeface="David" panose="020F0502020204030204" pitchFamily="34" charset="-79"/>
                        </a:rPr>
                        <a:t>Domain</a:t>
                      </a:r>
                      <a:endParaRPr sz="1800" spc="100" baseline="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92075" algn="l">
                        <a:lnSpc>
                          <a:spcPct val="100000"/>
                        </a:lnSpc>
                        <a:spcBef>
                          <a:spcPts val="330"/>
                        </a:spcBef>
                      </a:pPr>
                      <a:r>
                        <a:rPr sz="1800" spc="-10" dirty="0">
                          <a:latin typeface="David" panose="020F0502020204030204" pitchFamily="34" charset="-79"/>
                          <a:ea typeface="MS PMincho" panose="020B0400000000000000" pitchFamily="18" charset="-128"/>
                          <a:cs typeface="David" panose="020F0502020204030204" pitchFamily="34" charset="-79"/>
                        </a:rPr>
                        <a:t>Healthcare</a:t>
                      </a:r>
                      <a:endParaRPr sz="180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415290">
                <a:tc>
                  <a:txBody>
                    <a:bodyPr/>
                    <a:lstStyle/>
                    <a:p>
                      <a:pPr marR="84455" algn="just">
                        <a:lnSpc>
                          <a:spcPct val="100000"/>
                        </a:lnSpc>
                        <a:spcBef>
                          <a:spcPts val="330"/>
                        </a:spcBef>
                      </a:pPr>
                      <a:r>
                        <a:rPr sz="1800" b="1" spc="100" baseline="0" dirty="0">
                          <a:latin typeface="David" panose="020F0502020204030204" pitchFamily="34" charset="-79"/>
                          <a:ea typeface="MS PMincho" panose="020B0400000000000000" pitchFamily="18" charset="-128"/>
                          <a:cs typeface="David" panose="020F0502020204030204" pitchFamily="34" charset="-79"/>
                        </a:rPr>
                        <a:t>Project Difficulty level</a:t>
                      </a:r>
                      <a:endParaRPr sz="1800" spc="100" baseline="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92075" algn="l">
                        <a:lnSpc>
                          <a:spcPct val="100000"/>
                        </a:lnSpc>
                        <a:spcBef>
                          <a:spcPts val="330"/>
                        </a:spcBef>
                      </a:pPr>
                      <a:r>
                        <a:rPr sz="1800" spc="70" dirty="0">
                          <a:latin typeface="David" panose="020F0502020204030204" pitchFamily="34" charset="-79"/>
                          <a:ea typeface="MS PMincho" panose="020B0400000000000000" pitchFamily="18" charset="-128"/>
                          <a:cs typeface="David" panose="020F0502020204030204" pitchFamily="34" charset="-79"/>
                        </a:rPr>
                        <a:t>Advanced</a:t>
                      </a:r>
                      <a:endParaRPr sz="180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r h="408940">
                <a:tc>
                  <a:txBody>
                    <a:bodyPr/>
                    <a:lstStyle/>
                    <a:p>
                      <a:pPr marR="83820" algn="just">
                        <a:lnSpc>
                          <a:spcPct val="100000"/>
                        </a:lnSpc>
                        <a:spcBef>
                          <a:spcPts val="330"/>
                        </a:spcBef>
                      </a:pPr>
                      <a:r>
                        <a:rPr sz="1800" b="1" spc="100" baseline="0" dirty="0">
                          <a:latin typeface="David" panose="020F0502020204030204" pitchFamily="34" charset="-79"/>
                          <a:ea typeface="MS PMincho" panose="020B0400000000000000" pitchFamily="18" charset="-128"/>
                          <a:cs typeface="David" panose="020F0502020204030204" pitchFamily="34" charset="-79"/>
                        </a:rPr>
                        <a:t>Programming Language Used</a:t>
                      </a:r>
                      <a:endParaRPr sz="1800" spc="100" baseline="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92075" algn="l">
                        <a:lnSpc>
                          <a:spcPct val="100000"/>
                        </a:lnSpc>
                        <a:spcBef>
                          <a:spcPts val="330"/>
                        </a:spcBef>
                      </a:pPr>
                      <a:r>
                        <a:rPr sz="1800" spc="-10" dirty="0">
                          <a:latin typeface="David" panose="020F0502020204030204" pitchFamily="34" charset="-79"/>
                          <a:ea typeface="MS PMincho" panose="020B0400000000000000" pitchFamily="18" charset="-128"/>
                          <a:cs typeface="David" panose="020F0502020204030204" pitchFamily="34" charset="-79"/>
                        </a:rPr>
                        <a:t>Python</a:t>
                      </a:r>
                      <a:endParaRPr sz="180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4"/>
                  </a:ext>
                </a:extLst>
              </a:tr>
              <a:tr h="427990">
                <a:tc>
                  <a:txBody>
                    <a:bodyPr/>
                    <a:lstStyle/>
                    <a:p>
                      <a:pPr marR="83185" algn="just">
                        <a:lnSpc>
                          <a:spcPct val="100000"/>
                        </a:lnSpc>
                        <a:spcBef>
                          <a:spcPts val="330"/>
                        </a:spcBef>
                      </a:pPr>
                      <a:r>
                        <a:rPr sz="1800" b="1" spc="100" baseline="0" dirty="0">
                          <a:latin typeface="David" panose="020F0502020204030204" pitchFamily="34" charset="-79"/>
                          <a:ea typeface="MS PMincho" panose="020B0400000000000000" pitchFamily="18" charset="-128"/>
                          <a:cs typeface="David" panose="020F0502020204030204" pitchFamily="34" charset="-79"/>
                        </a:rPr>
                        <a:t>Tools Used</a:t>
                      </a:r>
                      <a:endParaRPr sz="1800" spc="100" baseline="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92075" algn="l">
                        <a:lnSpc>
                          <a:spcPct val="100000"/>
                        </a:lnSpc>
                        <a:spcBef>
                          <a:spcPts val="330"/>
                        </a:spcBef>
                      </a:pPr>
                      <a:r>
                        <a:rPr lang="en-US" sz="1800" spc="-50" dirty="0">
                          <a:latin typeface="David" panose="020F0502020204030204" pitchFamily="34" charset="-79"/>
                          <a:ea typeface="MS PMincho" panose="020B0400000000000000" pitchFamily="18" charset="-128"/>
                          <a:cs typeface="David" panose="020F0502020204030204" pitchFamily="34" charset="-79"/>
                        </a:rPr>
                        <a:t>Google </a:t>
                      </a:r>
                      <a:r>
                        <a:rPr lang="en-US" sz="1800" spc="-50" dirty="0" err="1">
                          <a:latin typeface="David" panose="020F0502020204030204" pitchFamily="34" charset="-79"/>
                          <a:ea typeface="MS PMincho" panose="020B0400000000000000" pitchFamily="18" charset="-128"/>
                          <a:cs typeface="David" panose="020F0502020204030204" pitchFamily="34" charset="-79"/>
                        </a:rPr>
                        <a:t>Colab</a:t>
                      </a:r>
                      <a:r>
                        <a:rPr sz="1800" dirty="0">
                          <a:latin typeface="David" panose="020F0502020204030204" pitchFamily="34" charset="-79"/>
                          <a:ea typeface="MS PMincho" panose="020B0400000000000000" pitchFamily="18" charset="-128"/>
                          <a:cs typeface="David" panose="020F0502020204030204" pitchFamily="34" charset="-79"/>
                        </a:rPr>
                        <a:t>,</a:t>
                      </a:r>
                      <a:r>
                        <a:rPr sz="1800" spc="-75" dirty="0">
                          <a:latin typeface="David" panose="020F0502020204030204" pitchFamily="34" charset="-79"/>
                          <a:ea typeface="MS PMincho" panose="020B0400000000000000" pitchFamily="18" charset="-128"/>
                          <a:cs typeface="David" panose="020F0502020204030204" pitchFamily="34" charset="-79"/>
                        </a:rPr>
                        <a:t> </a:t>
                      </a:r>
                      <a:r>
                        <a:rPr sz="1800" spc="-140" dirty="0">
                          <a:latin typeface="David" panose="020F0502020204030204" pitchFamily="34" charset="-79"/>
                          <a:ea typeface="MS PMincho" panose="020B0400000000000000" pitchFamily="18" charset="-128"/>
                          <a:cs typeface="David" panose="020F0502020204030204" pitchFamily="34" charset="-79"/>
                        </a:rPr>
                        <a:t>MS-</a:t>
                      </a:r>
                      <a:r>
                        <a:rPr sz="1800" spc="-70" dirty="0">
                          <a:latin typeface="David" panose="020F0502020204030204" pitchFamily="34" charset="-79"/>
                          <a:ea typeface="MS PMincho" panose="020B0400000000000000" pitchFamily="18" charset="-128"/>
                          <a:cs typeface="David" panose="020F0502020204030204" pitchFamily="34" charset="-79"/>
                        </a:rPr>
                        <a:t>Excel,</a:t>
                      </a:r>
                      <a:r>
                        <a:rPr sz="1800" spc="-130" dirty="0">
                          <a:latin typeface="David" panose="020F0502020204030204" pitchFamily="34" charset="-79"/>
                          <a:ea typeface="MS PMincho" panose="020B0400000000000000" pitchFamily="18" charset="-128"/>
                          <a:cs typeface="David" panose="020F0502020204030204" pitchFamily="34" charset="-79"/>
                        </a:rPr>
                        <a:t> </a:t>
                      </a:r>
                      <a:r>
                        <a:rPr sz="1800" spc="-140" dirty="0">
                          <a:latin typeface="David" panose="020F0502020204030204" pitchFamily="34" charset="-79"/>
                          <a:ea typeface="MS PMincho" panose="020B0400000000000000" pitchFamily="18" charset="-128"/>
                          <a:cs typeface="David" panose="020F0502020204030204" pitchFamily="34" charset="-79"/>
                        </a:rPr>
                        <a:t>MS-</a:t>
                      </a:r>
                      <a:r>
                        <a:rPr sz="1800" spc="-25" dirty="0">
                          <a:latin typeface="David" panose="020F0502020204030204" pitchFamily="34" charset="-79"/>
                          <a:ea typeface="MS PMincho" panose="020B0400000000000000" pitchFamily="18" charset="-128"/>
                          <a:cs typeface="David" panose="020F0502020204030204" pitchFamily="34" charset="-79"/>
                        </a:rPr>
                        <a:t>Power</a:t>
                      </a:r>
                      <a:r>
                        <a:rPr sz="1800" spc="-95" dirty="0">
                          <a:latin typeface="David" panose="020F0502020204030204" pitchFamily="34" charset="-79"/>
                          <a:ea typeface="MS PMincho" panose="020B0400000000000000" pitchFamily="18" charset="-128"/>
                          <a:cs typeface="David" panose="020F0502020204030204" pitchFamily="34" charset="-79"/>
                        </a:rPr>
                        <a:t> </a:t>
                      </a:r>
                      <a:r>
                        <a:rPr sz="1800" spc="-310" dirty="0">
                          <a:latin typeface="David" panose="020F0502020204030204" pitchFamily="34" charset="-79"/>
                          <a:ea typeface="MS PMincho" panose="020B0400000000000000" pitchFamily="18" charset="-128"/>
                          <a:cs typeface="David" panose="020F0502020204030204" pitchFamily="34" charset="-79"/>
                        </a:rPr>
                        <a:t>BI</a:t>
                      </a:r>
                      <a:endParaRPr sz="1800" dirty="0">
                        <a:latin typeface="David" panose="020F0502020204030204" pitchFamily="34" charset="-79"/>
                        <a:ea typeface="MS PMincho" panose="020B0400000000000000" pitchFamily="18" charset="-128"/>
                        <a:cs typeface="David" panose="020F0502020204030204" pitchFamily="34" charset="-79"/>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1E83-ECF4-F98C-BC54-E1C37866EC32}"/>
              </a:ext>
            </a:extLst>
          </p:cNvPr>
          <p:cNvSpPr>
            <a:spLocks noGrp="1"/>
          </p:cNvSpPr>
          <p:nvPr>
            <p:ph type="title"/>
          </p:nvPr>
        </p:nvSpPr>
        <p:spPr/>
        <p:txBody>
          <a:bodyPr/>
          <a:lstStyle/>
          <a:p>
            <a:r>
              <a:rPr lang="en-US" dirty="0">
                <a:latin typeface="Amasis MT Pro Medium" panose="02040604050005020304" pitchFamily="18" charset="0"/>
              </a:rPr>
              <a:t>OBJECTIVE</a:t>
            </a:r>
            <a:endParaRPr lang="en-IN"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21FF37F1-BA6E-2A3A-1014-D33CE7160E0E}"/>
              </a:ext>
            </a:extLst>
          </p:cNvPr>
          <p:cNvSpPr>
            <a:spLocks noGrp="1"/>
          </p:cNvSpPr>
          <p:nvPr>
            <p:ph idx="1"/>
          </p:nvPr>
        </p:nvSpPr>
        <p:spPr/>
        <p:txBody>
          <a:bodyPr/>
          <a:lstStyle/>
          <a:p>
            <a:pPr marL="0" indent="0">
              <a:buNone/>
            </a:pPr>
            <a:r>
              <a:rPr lang="en-US" b="0" i="0" dirty="0">
                <a:solidFill>
                  <a:srgbClr val="111111"/>
                </a:solidFill>
                <a:effectLst/>
                <a:latin typeface="Amasis MT Pro" panose="02040504050005020304" pitchFamily="18" charset="0"/>
              </a:rPr>
              <a:t>The objective of this project is to examine the incidence of heart disease, utilizing a set of characteristics that depict the condition.</a:t>
            </a:r>
            <a:endParaRPr lang="en-IN" dirty="0">
              <a:latin typeface="Amasis MT Pro" panose="02040504050005020304" pitchFamily="18" charset="0"/>
            </a:endParaRPr>
          </a:p>
        </p:txBody>
      </p:sp>
    </p:spTree>
    <p:extLst>
      <p:ext uri="{BB962C8B-B14F-4D97-AF65-F5344CB8AC3E}">
        <p14:creationId xmlns:p14="http://schemas.microsoft.com/office/powerpoint/2010/main" val="243044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925" y="624110"/>
            <a:ext cx="8911687" cy="675184"/>
          </a:xfrm>
          <a:prstGeom prst="rect">
            <a:avLst/>
          </a:prstGeom>
        </p:spPr>
        <p:txBody>
          <a:bodyPr vert="horz" wrap="square" lIns="0" tIns="120014" rIns="0" bIns="0" rtlCol="0">
            <a:spAutoFit/>
          </a:bodyPr>
          <a:lstStyle/>
          <a:p>
            <a:pPr marL="104775">
              <a:lnSpc>
                <a:spcPct val="100000"/>
              </a:lnSpc>
              <a:spcBef>
                <a:spcPts val="100"/>
              </a:spcBef>
            </a:pPr>
            <a:r>
              <a:rPr spc="-155" dirty="0">
                <a:latin typeface="Amasis MT Pro" panose="02040504050005020304" pitchFamily="18" charset="0"/>
              </a:rPr>
              <a:t>PROBLEM</a:t>
            </a:r>
            <a:r>
              <a:rPr spc="-265" dirty="0">
                <a:latin typeface="Amasis MT Pro" panose="02040504050005020304" pitchFamily="18" charset="0"/>
              </a:rPr>
              <a:t> </a:t>
            </a:r>
            <a:r>
              <a:rPr spc="-350" dirty="0">
                <a:latin typeface="Amasis MT Pro" panose="02040504050005020304" pitchFamily="18" charset="0"/>
              </a:rPr>
              <a:t>STATEMENT</a:t>
            </a:r>
          </a:p>
        </p:txBody>
      </p:sp>
      <p:sp>
        <p:nvSpPr>
          <p:cNvPr id="3" name="object 3"/>
          <p:cNvSpPr txBox="1"/>
          <p:nvPr/>
        </p:nvSpPr>
        <p:spPr>
          <a:xfrm>
            <a:off x="1828800" y="2190199"/>
            <a:ext cx="9361805" cy="2477601"/>
          </a:xfrm>
          <a:prstGeom prst="rect">
            <a:avLst/>
          </a:prstGeom>
        </p:spPr>
        <p:txBody>
          <a:bodyPr vert="horz" wrap="square" lIns="0" tIns="12700" rIns="0" bIns="0" rtlCol="0">
            <a:spAutoFit/>
          </a:bodyPr>
          <a:lstStyle/>
          <a:p>
            <a:pPr marL="355600" marR="5080" indent="-342900" algn="just">
              <a:lnSpc>
                <a:spcPct val="100000"/>
              </a:lnSpc>
              <a:spcBef>
                <a:spcPts val="100"/>
              </a:spcBef>
              <a:tabLst>
                <a:tab pos="354965" algn="l"/>
              </a:tabLst>
            </a:pPr>
            <a:r>
              <a:rPr sz="1900" spc="114" dirty="0">
                <a:solidFill>
                  <a:srgbClr val="B31166"/>
                </a:solidFill>
                <a:latin typeface="Amasis MT Pro" panose="02040504050005020304" pitchFamily="18" charset="0"/>
                <a:cs typeface="Lucida Sans Unicode"/>
              </a:rPr>
              <a:t>▶</a:t>
            </a:r>
            <a:r>
              <a:rPr sz="1900" dirty="0">
                <a:solidFill>
                  <a:srgbClr val="B31166"/>
                </a:solidFill>
                <a:latin typeface="Amasis MT Pro" panose="02040504050005020304" pitchFamily="18" charset="0"/>
                <a:cs typeface="Lucida Sans Unicode"/>
              </a:rPr>
              <a:t>	</a:t>
            </a:r>
            <a:r>
              <a:rPr sz="2400" spc="-50" dirty="0">
                <a:latin typeface="Amasis MT Pro" panose="02040504050005020304" pitchFamily="18" charset="0"/>
                <a:cs typeface="Verdana"/>
              </a:rPr>
              <a:t>Health</a:t>
            </a:r>
            <a:r>
              <a:rPr sz="2400" spc="-195" dirty="0">
                <a:latin typeface="Amasis MT Pro" panose="02040504050005020304" pitchFamily="18" charset="0"/>
                <a:cs typeface="Verdana"/>
              </a:rPr>
              <a:t> </a:t>
            </a:r>
            <a:r>
              <a:rPr sz="2400" spc="-250" dirty="0">
                <a:latin typeface="Amasis MT Pro" panose="02040504050005020304" pitchFamily="18" charset="0"/>
                <a:cs typeface="Verdana"/>
              </a:rPr>
              <a:t>is</a:t>
            </a:r>
            <a:r>
              <a:rPr sz="2400" spc="-190" dirty="0">
                <a:latin typeface="Amasis MT Pro" panose="02040504050005020304" pitchFamily="18" charset="0"/>
                <a:cs typeface="Verdana"/>
              </a:rPr>
              <a:t> </a:t>
            </a:r>
            <a:r>
              <a:rPr sz="2400" spc="-50" dirty="0">
                <a:latin typeface="Amasis MT Pro" panose="02040504050005020304" pitchFamily="18" charset="0"/>
                <a:cs typeface="Verdana"/>
              </a:rPr>
              <a:t>real</a:t>
            </a:r>
            <a:r>
              <a:rPr sz="2400" spc="-160" dirty="0">
                <a:latin typeface="Amasis MT Pro" panose="02040504050005020304" pitchFamily="18" charset="0"/>
                <a:cs typeface="Verdana"/>
              </a:rPr>
              <a:t> </a:t>
            </a:r>
            <a:r>
              <a:rPr sz="2400" spc="-10" dirty="0">
                <a:latin typeface="Amasis MT Pro" panose="02040504050005020304" pitchFamily="18" charset="0"/>
                <a:cs typeface="Verdana"/>
              </a:rPr>
              <a:t>wealth</a:t>
            </a:r>
            <a:r>
              <a:rPr sz="2400" spc="-165" dirty="0">
                <a:latin typeface="Amasis MT Pro" panose="02040504050005020304" pitchFamily="18" charset="0"/>
                <a:cs typeface="Verdana"/>
              </a:rPr>
              <a:t> </a:t>
            </a:r>
            <a:r>
              <a:rPr sz="2400" spc="-130" dirty="0">
                <a:latin typeface="Amasis MT Pro" panose="02040504050005020304" pitchFamily="18" charset="0"/>
                <a:cs typeface="Verdana"/>
              </a:rPr>
              <a:t>in</a:t>
            </a:r>
            <a:r>
              <a:rPr sz="2400" spc="-195" dirty="0">
                <a:latin typeface="Amasis MT Pro" panose="02040504050005020304" pitchFamily="18" charset="0"/>
                <a:cs typeface="Verdana"/>
              </a:rPr>
              <a:t> </a:t>
            </a:r>
            <a:r>
              <a:rPr sz="2400" spc="-25" dirty="0">
                <a:latin typeface="Amasis MT Pro" panose="02040504050005020304" pitchFamily="18" charset="0"/>
                <a:cs typeface="Verdana"/>
              </a:rPr>
              <a:t>the</a:t>
            </a:r>
            <a:r>
              <a:rPr sz="2400" spc="-165" dirty="0">
                <a:latin typeface="Amasis MT Pro" panose="02040504050005020304" pitchFamily="18" charset="0"/>
                <a:cs typeface="Verdana"/>
              </a:rPr>
              <a:t> </a:t>
            </a:r>
            <a:r>
              <a:rPr sz="2400" spc="60" dirty="0">
                <a:latin typeface="Amasis MT Pro" panose="02040504050005020304" pitchFamily="18" charset="0"/>
                <a:cs typeface="Verdana"/>
              </a:rPr>
              <a:t>pandemic</a:t>
            </a:r>
            <a:r>
              <a:rPr sz="2400" spc="-200" dirty="0">
                <a:latin typeface="Amasis MT Pro" panose="02040504050005020304" pitchFamily="18" charset="0"/>
                <a:cs typeface="Verdana"/>
              </a:rPr>
              <a:t> </a:t>
            </a:r>
            <a:r>
              <a:rPr sz="2400" spc="-80" dirty="0">
                <a:latin typeface="Amasis MT Pro" panose="02040504050005020304" pitchFamily="18" charset="0"/>
                <a:cs typeface="Verdana"/>
              </a:rPr>
              <a:t>time</a:t>
            </a:r>
            <a:r>
              <a:rPr sz="2400" spc="-195" dirty="0">
                <a:latin typeface="Amasis MT Pro" panose="02040504050005020304" pitchFamily="18" charset="0"/>
                <a:cs typeface="Verdana"/>
              </a:rPr>
              <a:t> </a:t>
            </a:r>
            <a:r>
              <a:rPr sz="2400" spc="65" dirty="0">
                <a:latin typeface="Amasis MT Pro" panose="02040504050005020304" pitchFamily="18" charset="0"/>
                <a:cs typeface="Verdana"/>
              </a:rPr>
              <a:t>we</a:t>
            </a:r>
            <a:r>
              <a:rPr sz="2400" spc="-165" dirty="0">
                <a:latin typeface="Amasis MT Pro" panose="02040504050005020304" pitchFamily="18" charset="0"/>
                <a:cs typeface="Verdana"/>
              </a:rPr>
              <a:t> </a:t>
            </a:r>
            <a:r>
              <a:rPr sz="2400" spc="-60" dirty="0">
                <a:latin typeface="Amasis MT Pro" panose="02040504050005020304" pitchFamily="18" charset="0"/>
                <a:cs typeface="Verdana"/>
              </a:rPr>
              <a:t>all</a:t>
            </a:r>
            <a:r>
              <a:rPr sz="2400" spc="-185" dirty="0">
                <a:latin typeface="Amasis MT Pro" panose="02040504050005020304" pitchFamily="18" charset="0"/>
                <a:cs typeface="Verdana"/>
              </a:rPr>
              <a:t> </a:t>
            </a:r>
            <a:r>
              <a:rPr sz="2400" spc="-55" dirty="0">
                <a:latin typeface="Amasis MT Pro" panose="02040504050005020304" pitchFamily="18" charset="0"/>
                <a:cs typeface="Verdana"/>
              </a:rPr>
              <a:t>realized</a:t>
            </a:r>
            <a:r>
              <a:rPr sz="2400" spc="-195" dirty="0">
                <a:latin typeface="Amasis MT Pro" panose="02040504050005020304" pitchFamily="18" charset="0"/>
                <a:cs typeface="Verdana"/>
              </a:rPr>
              <a:t> </a:t>
            </a:r>
            <a:r>
              <a:rPr sz="2400" spc="-25" dirty="0">
                <a:latin typeface="Amasis MT Pro" panose="02040504050005020304" pitchFamily="18" charset="0"/>
                <a:cs typeface="Verdana"/>
              </a:rPr>
              <a:t>the </a:t>
            </a:r>
            <a:r>
              <a:rPr sz="2400" spc="-60" dirty="0">
                <a:latin typeface="Amasis MT Pro" panose="02040504050005020304" pitchFamily="18" charset="0"/>
                <a:cs typeface="Verdana"/>
              </a:rPr>
              <a:t>brute</a:t>
            </a:r>
            <a:r>
              <a:rPr sz="2400" spc="-145" dirty="0">
                <a:latin typeface="Amasis MT Pro" panose="02040504050005020304" pitchFamily="18" charset="0"/>
                <a:cs typeface="Verdana"/>
              </a:rPr>
              <a:t> </a:t>
            </a:r>
            <a:r>
              <a:rPr sz="2400" spc="-20" dirty="0">
                <a:latin typeface="Amasis MT Pro" panose="02040504050005020304" pitchFamily="18" charset="0"/>
                <a:cs typeface="Verdana"/>
              </a:rPr>
              <a:t>effects</a:t>
            </a:r>
            <a:r>
              <a:rPr sz="2400" spc="-150" dirty="0">
                <a:latin typeface="Amasis MT Pro" panose="02040504050005020304" pitchFamily="18" charset="0"/>
                <a:cs typeface="Verdana"/>
              </a:rPr>
              <a:t> </a:t>
            </a:r>
            <a:r>
              <a:rPr sz="2400" dirty="0">
                <a:latin typeface="Amasis MT Pro" panose="02040504050005020304" pitchFamily="18" charset="0"/>
                <a:cs typeface="Verdana"/>
              </a:rPr>
              <a:t>of</a:t>
            </a:r>
            <a:r>
              <a:rPr sz="2400" spc="-170" dirty="0">
                <a:latin typeface="Amasis MT Pro" panose="02040504050005020304" pitchFamily="18" charset="0"/>
                <a:cs typeface="Verdana"/>
              </a:rPr>
              <a:t> </a:t>
            </a:r>
            <a:r>
              <a:rPr sz="2400" spc="-10" dirty="0">
                <a:latin typeface="Amasis MT Pro" panose="02040504050005020304" pitchFamily="18" charset="0"/>
                <a:cs typeface="Verdana"/>
              </a:rPr>
              <a:t>covid-</a:t>
            </a:r>
            <a:r>
              <a:rPr sz="2400" spc="-210" dirty="0">
                <a:latin typeface="Amasis MT Pro" panose="02040504050005020304" pitchFamily="18" charset="0"/>
                <a:cs typeface="Verdana"/>
              </a:rPr>
              <a:t>19</a:t>
            </a:r>
            <a:r>
              <a:rPr sz="2400" spc="-190" dirty="0">
                <a:latin typeface="Amasis MT Pro" panose="02040504050005020304" pitchFamily="18" charset="0"/>
                <a:cs typeface="Verdana"/>
              </a:rPr>
              <a:t> </a:t>
            </a:r>
            <a:r>
              <a:rPr sz="2400" dirty="0">
                <a:latin typeface="Amasis MT Pro" panose="02040504050005020304" pitchFamily="18" charset="0"/>
                <a:cs typeface="Verdana"/>
              </a:rPr>
              <a:t>on</a:t>
            </a:r>
            <a:r>
              <a:rPr sz="2400" spc="-150" dirty="0">
                <a:latin typeface="Amasis MT Pro" panose="02040504050005020304" pitchFamily="18" charset="0"/>
                <a:cs typeface="Verdana"/>
              </a:rPr>
              <a:t> </a:t>
            </a:r>
            <a:r>
              <a:rPr sz="2400" spc="-60" dirty="0">
                <a:latin typeface="Amasis MT Pro" panose="02040504050005020304" pitchFamily="18" charset="0"/>
                <a:cs typeface="Verdana"/>
              </a:rPr>
              <a:t>all</a:t>
            </a:r>
            <a:r>
              <a:rPr sz="2400" spc="-170" dirty="0">
                <a:latin typeface="Amasis MT Pro" panose="02040504050005020304" pitchFamily="18" charset="0"/>
                <a:cs typeface="Verdana"/>
              </a:rPr>
              <a:t> </a:t>
            </a:r>
            <a:r>
              <a:rPr sz="2400" spc="-70" dirty="0">
                <a:latin typeface="Amasis MT Pro" panose="02040504050005020304" pitchFamily="18" charset="0"/>
                <a:cs typeface="Verdana"/>
              </a:rPr>
              <a:t>irrespective</a:t>
            </a:r>
            <a:r>
              <a:rPr sz="2400" spc="-190" dirty="0">
                <a:latin typeface="Amasis MT Pro" panose="02040504050005020304" pitchFamily="18" charset="0"/>
                <a:cs typeface="Verdana"/>
              </a:rPr>
              <a:t> </a:t>
            </a:r>
            <a:r>
              <a:rPr sz="2400" dirty="0">
                <a:latin typeface="Amasis MT Pro" panose="02040504050005020304" pitchFamily="18" charset="0"/>
                <a:cs typeface="Verdana"/>
              </a:rPr>
              <a:t>of</a:t>
            </a:r>
            <a:r>
              <a:rPr sz="2400" spc="-150" dirty="0">
                <a:latin typeface="Amasis MT Pro" panose="02040504050005020304" pitchFamily="18" charset="0"/>
                <a:cs typeface="Verdana"/>
              </a:rPr>
              <a:t> </a:t>
            </a:r>
            <a:r>
              <a:rPr sz="2400" dirty="0">
                <a:latin typeface="Amasis MT Pro" panose="02040504050005020304" pitchFamily="18" charset="0"/>
                <a:cs typeface="Verdana"/>
              </a:rPr>
              <a:t>any</a:t>
            </a:r>
            <a:r>
              <a:rPr sz="2400" spc="-150" dirty="0">
                <a:latin typeface="Amasis MT Pro" panose="02040504050005020304" pitchFamily="18" charset="0"/>
                <a:cs typeface="Verdana"/>
              </a:rPr>
              <a:t> status.</a:t>
            </a:r>
            <a:r>
              <a:rPr sz="2400" spc="-175" dirty="0">
                <a:latin typeface="Amasis MT Pro" panose="02040504050005020304" pitchFamily="18" charset="0"/>
                <a:cs typeface="Verdana"/>
              </a:rPr>
              <a:t> </a:t>
            </a:r>
            <a:r>
              <a:rPr sz="2400" spc="-25" dirty="0">
                <a:latin typeface="Amasis MT Pro" panose="02040504050005020304" pitchFamily="18" charset="0"/>
                <a:cs typeface="Verdana"/>
              </a:rPr>
              <a:t>You </a:t>
            </a:r>
            <a:r>
              <a:rPr sz="2400" dirty="0">
                <a:latin typeface="Amasis MT Pro" panose="02040504050005020304" pitchFamily="18" charset="0"/>
                <a:cs typeface="Verdana"/>
              </a:rPr>
              <a:t>are</a:t>
            </a:r>
            <a:r>
              <a:rPr sz="2400" spc="-135" dirty="0">
                <a:latin typeface="Amasis MT Pro" panose="02040504050005020304" pitchFamily="18" charset="0"/>
                <a:cs typeface="Verdana"/>
              </a:rPr>
              <a:t> </a:t>
            </a:r>
            <a:r>
              <a:rPr sz="2400" spc="-45" dirty="0">
                <a:latin typeface="Amasis MT Pro" panose="02040504050005020304" pitchFamily="18" charset="0"/>
                <a:cs typeface="Verdana"/>
              </a:rPr>
              <a:t>required</a:t>
            </a:r>
            <a:r>
              <a:rPr sz="2400" spc="-135" dirty="0">
                <a:latin typeface="Amasis MT Pro" panose="02040504050005020304" pitchFamily="18" charset="0"/>
                <a:cs typeface="Verdana"/>
              </a:rPr>
              <a:t> </a:t>
            </a:r>
            <a:r>
              <a:rPr sz="2400" spc="-30" dirty="0">
                <a:latin typeface="Amasis MT Pro" panose="02040504050005020304" pitchFamily="18" charset="0"/>
                <a:cs typeface="Verdana"/>
              </a:rPr>
              <a:t>to</a:t>
            </a:r>
            <a:r>
              <a:rPr sz="2400" spc="-140" dirty="0">
                <a:latin typeface="Amasis MT Pro" panose="02040504050005020304" pitchFamily="18" charset="0"/>
                <a:cs typeface="Verdana"/>
              </a:rPr>
              <a:t> </a:t>
            </a:r>
            <a:r>
              <a:rPr sz="2400" spc="-35" dirty="0">
                <a:latin typeface="Amasis MT Pro" panose="02040504050005020304" pitchFamily="18" charset="0"/>
                <a:cs typeface="Verdana"/>
              </a:rPr>
              <a:t>analyse</a:t>
            </a:r>
            <a:r>
              <a:rPr sz="2400" spc="-135" dirty="0">
                <a:latin typeface="Amasis MT Pro" panose="02040504050005020304" pitchFamily="18" charset="0"/>
                <a:cs typeface="Verdana"/>
              </a:rPr>
              <a:t> </a:t>
            </a:r>
            <a:r>
              <a:rPr sz="2400" spc="-190" dirty="0">
                <a:latin typeface="Amasis MT Pro" panose="02040504050005020304" pitchFamily="18" charset="0"/>
                <a:cs typeface="Verdana"/>
              </a:rPr>
              <a:t>this</a:t>
            </a:r>
            <a:r>
              <a:rPr sz="2400" spc="-175" dirty="0">
                <a:latin typeface="Amasis MT Pro" panose="02040504050005020304" pitchFamily="18" charset="0"/>
                <a:cs typeface="Verdana"/>
              </a:rPr>
              <a:t> </a:t>
            </a:r>
            <a:r>
              <a:rPr sz="2400" spc="-30" dirty="0">
                <a:latin typeface="Amasis MT Pro" panose="02040504050005020304" pitchFamily="18" charset="0"/>
                <a:cs typeface="Verdana"/>
              </a:rPr>
              <a:t>health</a:t>
            </a:r>
            <a:r>
              <a:rPr sz="2400" spc="-145" dirty="0">
                <a:latin typeface="Amasis MT Pro" panose="02040504050005020304" pitchFamily="18" charset="0"/>
                <a:cs typeface="Verdana"/>
              </a:rPr>
              <a:t> </a:t>
            </a:r>
            <a:r>
              <a:rPr sz="2400" spc="85" dirty="0">
                <a:latin typeface="Amasis MT Pro" panose="02040504050005020304" pitchFamily="18" charset="0"/>
                <a:cs typeface="Verdana"/>
              </a:rPr>
              <a:t>and</a:t>
            </a:r>
            <a:r>
              <a:rPr sz="2400" spc="-130" dirty="0">
                <a:latin typeface="Amasis MT Pro" panose="02040504050005020304" pitchFamily="18" charset="0"/>
                <a:cs typeface="Verdana"/>
              </a:rPr>
              <a:t> </a:t>
            </a:r>
            <a:r>
              <a:rPr sz="2400" dirty="0">
                <a:latin typeface="Amasis MT Pro" panose="02040504050005020304" pitchFamily="18" charset="0"/>
                <a:cs typeface="Verdana"/>
              </a:rPr>
              <a:t>medical</a:t>
            </a:r>
            <a:r>
              <a:rPr sz="2400" spc="-185" dirty="0">
                <a:latin typeface="Amasis MT Pro" panose="02040504050005020304" pitchFamily="18" charset="0"/>
                <a:cs typeface="Verdana"/>
              </a:rPr>
              <a:t> </a:t>
            </a:r>
            <a:r>
              <a:rPr sz="2400" spc="100" dirty="0">
                <a:latin typeface="Amasis MT Pro" panose="02040504050005020304" pitchFamily="18" charset="0"/>
                <a:cs typeface="Verdana"/>
              </a:rPr>
              <a:t>data</a:t>
            </a:r>
            <a:r>
              <a:rPr sz="2400" spc="-130" dirty="0">
                <a:latin typeface="Amasis MT Pro" panose="02040504050005020304" pitchFamily="18" charset="0"/>
                <a:cs typeface="Verdana"/>
              </a:rPr>
              <a:t> </a:t>
            </a:r>
            <a:r>
              <a:rPr sz="2400" spc="-25" dirty="0">
                <a:latin typeface="Amasis MT Pro" panose="02040504050005020304" pitchFamily="18" charset="0"/>
                <a:cs typeface="Verdana"/>
              </a:rPr>
              <a:t>for </a:t>
            </a:r>
            <a:r>
              <a:rPr sz="2400" spc="-40" dirty="0">
                <a:latin typeface="Amasis MT Pro" panose="02040504050005020304" pitchFamily="18" charset="0"/>
                <a:cs typeface="Verdana"/>
              </a:rPr>
              <a:t>better</a:t>
            </a:r>
            <a:r>
              <a:rPr sz="2400" spc="-170" dirty="0">
                <a:latin typeface="Amasis MT Pro" panose="02040504050005020304" pitchFamily="18" charset="0"/>
                <a:cs typeface="Verdana"/>
              </a:rPr>
              <a:t> </a:t>
            </a:r>
            <a:r>
              <a:rPr sz="2400" spc="-95" dirty="0">
                <a:latin typeface="Amasis MT Pro" panose="02040504050005020304" pitchFamily="18" charset="0"/>
                <a:cs typeface="Verdana"/>
              </a:rPr>
              <a:t>future</a:t>
            </a:r>
            <a:r>
              <a:rPr sz="2400" spc="-165" dirty="0">
                <a:latin typeface="Amasis MT Pro" panose="02040504050005020304" pitchFamily="18" charset="0"/>
                <a:cs typeface="Verdana"/>
              </a:rPr>
              <a:t> </a:t>
            </a:r>
            <a:r>
              <a:rPr sz="2400" spc="-10" dirty="0">
                <a:latin typeface="Amasis MT Pro" panose="02040504050005020304" pitchFamily="18" charset="0"/>
                <a:cs typeface="Verdana"/>
              </a:rPr>
              <a:t>preparation.</a:t>
            </a:r>
            <a:endParaRPr sz="2400" dirty="0">
              <a:latin typeface="Amasis MT Pro" panose="02040504050005020304" pitchFamily="18" charset="0"/>
              <a:cs typeface="Verdana"/>
            </a:endParaRPr>
          </a:p>
          <a:p>
            <a:pPr algn="just">
              <a:lnSpc>
                <a:spcPct val="100000"/>
              </a:lnSpc>
              <a:spcBef>
                <a:spcPts val="2110"/>
              </a:spcBef>
            </a:pPr>
            <a:endParaRPr sz="2400" dirty="0">
              <a:latin typeface="Amasis MT Pro" panose="02040504050005020304" pitchFamily="18" charset="0"/>
              <a:cs typeface="Verdana"/>
            </a:endParaRPr>
          </a:p>
          <a:p>
            <a:pPr marL="355600" marR="84455" indent="-342900" algn="just">
              <a:lnSpc>
                <a:spcPts val="2810"/>
              </a:lnSpc>
              <a:tabLst>
                <a:tab pos="354965" algn="l"/>
              </a:tabLst>
            </a:pPr>
            <a:r>
              <a:rPr sz="1900" spc="114" dirty="0">
                <a:solidFill>
                  <a:srgbClr val="B31166"/>
                </a:solidFill>
                <a:latin typeface="Amasis MT Pro" panose="02040504050005020304" pitchFamily="18" charset="0"/>
                <a:cs typeface="Lucida Sans Unicode"/>
              </a:rPr>
              <a:t>▶</a:t>
            </a:r>
            <a:r>
              <a:rPr sz="1900" dirty="0">
                <a:solidFill>
                  <a:srgbClr val="B31166"/>
                </a:solidFill>
                <a:latin typeface="Amasis MT Pro" panose="02040504050005020304" pitchFamily="18" charset="0"/>
                <a:cs typeface="Lucida Sans Unicode"/>
              </a:rPr>
              <a:t>	</a:t>
            </a:r>
            <a:r>
              <a:rPr sz="2400" spc="130" dirty="0">
                <a:solidFill>
                  <a:srgbClr val="404040"/>
                </a:solidFill>
                <a:latin typeface="Amasis MT Pro" panose="02040504050005020304" pitchFamily="18" charset="0"/>
                <a:cs typeface="Verdana"/>
              </a:rPr>
              <a:t>A</a:t>
            </a:r>
            <a:r>
              <a:rPr sz="2400" spc="-160" dirty="0">
                <a:solidFill>
                  <a:srgbClr val="404040"/>
                </a:solidFill>
                <a:latin typeface="Amasis MT Pro" panose="02040504050005020304" pitchFamily="18" charset="0"/>
                <a:cs typeface="Verdana"/>
              </a:rPr>
              <a:t> </a:t>
            </a:r>
            <a:r>
              <a:rPr sz="2400" dirty="0">
                <a:solidFill>
                  <a:srgbClr val="404040"/>
                </a:solidFill>
                <a:latin typeface="Amasis MT Pro" panose="02040504050005020304" pitchFamily="18" charset="0"/>
                <a:cs typeface="Verdana"/>
              </a:rPr>
              <a:t>dataset</a:t>
            </a:r>
            <a:r>
              <a:rPr sz="2400" spc="-170" dirty="0">
                <a:solidFill>
                  <a:srgbClr val="404040"/>
                </a:solidFill>
                <a:latin typeface="Amasis MT Pro" panose="02040504050005020304" pitchFamily="18" charset="0"/>
                <a:cs typeface="Verdana"/>
              </a:rPr>
              <a:t> </a:t>
            </a:r>
            <a:r>
              <a:rPr sz="2400" spc="-250" dirty="0">
                <a:solidFill>
                  <a:srgbClr val="404040"/>
                </a:solidFill>
                <a:latin typeface="Amasis MT Pro" panose="02040504050005020304" pitchFamily="18" charset="0"/>
                <a:cs typeface="Verdana"/>
              </a:rPr>
              <a:t>is</a:t>
            </a:r>
            <a:r>
              <a:rPr sz="2400" spc="-185" dirty="0">
                <a:solidFill>
                  <a:srgbClr val="404040"/>
                </a:solidFill>
                <a:latin typeface="Amasis MT Pro" panose="02040504050005020304" pitchFamily="18" charset="0"/>
                <a:cs typeface="Verdana"/>
              </a:rPr>
              <a:t> </a:t>
            </a:r>
            <a:r>
              <a:rPr sz="2400" spc="-35" dirty="0">
                <a:solidFill>
                  <a:srgbClr val="404040"/>
                </a:solidFill>
                <a:latin typeface="Amasis MT Pro" panose="02040504050005020304" pitchFamily="18" charset="0"/>
                <a:cs typeface="Verdana"/>
              </a:rPr>
              <a:t>formed</a:t>
            </a:r>
            <a:r>
              <a:rPr sz="2400" spc="-145" dirty="0">
                <a:solidFill>
                  <a:srgbClr val="404040"/>
                </a:solidFill>
                <a:latin typeface="Amasis MT Pro" panose="02040504050005020304" pitchFamily="18" charset="0"/>
                <a:cs typeface="Verdana"/>
              </a:rPr>
              <a:t> </a:t>
            </a:r>
            <a:r>
              <a:rPr sz="2400" spc="-20" dirty="0">
                <a:solidFill>
                  <a:srgbClr val="404040"/>
                </a:solidFill>
                <a:latin typeface="Amasis MT Pro" panose="02040504050005020304" pitchFamily="18" charset="0"/>
                <a:cs typeface="Verdana"/>
              </a:rPr>
              <a:t>by</a:t>
            </a:r>
            <a:r>
              <a:rPr sz="2400" spc="-165" dirty="0">
                <a:solidFill>
                  <a:srgbClr val="404040"/>
                </a:solidFill>
                <a:latin typeface="Amasis MT Pro" panose="02040504050005020304" pitchFamily="18" charset="0"/>
                <a:cs typeface="Verdana"/>
              </a:rPr>
              <a:t> </a:t>
            </a:r>
            <a:r>
              <a:rPr sz="2400" spc="-60" dirty="0">
                <a:solidFill>
                  <a:srgbClr val="404040"/>
                </a:solidFill>
                <a:latin typeface="Amasis MT Pro" panose="02040504050005020304" pitchFamily="18" charset="0"/>
                <a:cs typeface="Verdana"/>
              </a:rPr>
              <a:t>taking</a:t>
            </a:r>
            <a:r>
              <a:rPr sz="2400" spc="-210" dirty="0">
                <a:solidFill>
                  <a:srgbClr val="404040"/>
                </a:solidFill>
                <a:latin typeface="Amasis MT Pro" panose="02040504050005020304" pitchFamily="18" charset="0"/>
                <a:cs typeface="Verdana"/>
              </a:rPr>
              <a:t> </a:t>
            </a:r>
            <a:r>
              <a:rPr sz="2400" spc="-75" dirty="0">
                <a:solidFill>
                  <a:srgbClr val="404040"/>
                </a:solidFill>
                <a:latin typeface="Amasis MT Pro" panose="02040504050005020304" pitchFamily="18" charset="0"/>
                <a:cs typeface="Verdana"/>
              </a:rPr>
              <a:t>into</a:t>
            </a:r>
            <a:r>
              <a:rPr sz="2400" spc="-180" dirty="0">
                <a:solidFill>
                  <a:srgbClr val="404040"/>
                </a:solidFill>
                <a:latin typeface="Amasis MT Pro" panose="02040504050005020304" pitchFamily="18" charset="0"/>
                <a:cs typeface="Verdana"/>
              </a:rPr>
              <a:t> </a:t>
            </a:r>
            <a:r>
              <a:rPr sz="2400" spc="-35" dirty="0">
                <a:solidFill>
                  <a:srgbClr val="404040"/>
                </a:solidFill>
                <a:latin typeface="Amasis MT Pro" panose="02040504050005020304" pitchFamily="18" charset="0"/>
                <a:cs typeface="Verdana"/>
              </a:rPr>
              <a:t>consideration</a:t>
            </a:r>
            <a:r>
              <a:rPr sz="2400" spc="-200" dirty="0">
                <a:solidFill>
                  <a:srgbClr val="404040"/>
                </a:solidFill>
                <a:latin typeface="Amasis MT Pro" panose="02040504050005020304" pitchFamily="18" charset="0"/>
                <a:cs typeface="Verdana"/>
              </a:rPr>
              <a:t> </a:t>
            </a:r>
            <a:r>
              <a:rPr sz="2400" spc="-50" dirty="0">
                <a:solidFill>
                  <a:srgbClr val="404040"/>
                </a:solidFill>
                <a:latin typeface="Amasis MT Pro" panose="02040504050005020304" pitchFamily="18" charset="0"/>
                <a:cs typeface="Verdana"/>
              </a:rPr>
              <a:t>some</a:t>
            </a:r>
            <a:r>
              <a:rPr sz="2400" spc="-155" dirty="0">
                <a:solidFill>
                  <a:srgbClr val="404040"/>
                </a:solidFill>
                <a:latin typeface="Amasis MT Pro" panose="02040504050005020304" pitchFamily="18" charset="0"/>
                <a:cs typeface="Verdana"/>
              </a:rPr>
              <a:t> </a:t>
            </a:r>
            <a:r>
              <a:rPr sz="2400" dirty="0">
                <a:solidFill>
                  <a:srgbClr val="404040"/>
                </a:solidFill>
                <a:latin typeface="Amasis MT Pro" panose="02040504050005020304" pitchFamily="18" charset="0"/>
                <a:cs typeface="Verdana"/>
              </a:rPr>
              <a:t>of</a:t>
            </a:r>
            <a:r>
              <a:rPr sz="2400" spc="-160" dirty="0">
                <a:solidFill>
                  <a:srgbClr val="404040"/>
                </a:solidFill>
                <a:latin typeface="Amasis MT Pro" panose="02040504050005020304" pitchFamily="18" charset="0"/>
                <a:cs typeface="Verdana"/>
              </a:rPr>
              <a:t> </a:t>
            </a:r>
            <a:r>
              <a:rPr sz="2400" spc="-25" dirty="0">
                <a:solidFill>
                  <a:srgbClr val="404040"/>
                </a:solidFill>
                <a:latin typeface="Amasis MT Pro" panose="02040504050005020304" pitchFamily="18" charset="0"/>
                <a:cs typeface="Verdana"/>
              </a:rPr>
              <a:t>the </a:t>
            </a:r>
            <a:r>
              <a:rPr sz="2400" spc="-70" dirty="0">
                <a:solidFill>
                  <a:srgbClr val="404040"/>
                </a:solidFill>
                <a:latin typeface="Amasis MT Pro" panose="02040504050005020304" pitchFamily="18" charset="0"/>
                <a:cs typeface="Verdana"/>
              </a:rPr>
              <a:t>information</a:t>
            </a:r>
            <a:r>
              <a:rPr sz="2400" spc="-204" dirty="0">
                <a:solidFill>
                  <a:srgbClr val="404040"/>
                </a:solidFill>
                <a:latin typeface="Amasis MT Pro" panose="02040504050005020304" pitchFamily="18" charset="0"/>
                <a:cs typeface="Verdana"/>
              </a:rPr>
              <a:t> </a:t>
            </a:r>
            <a:r>
              <a:rPr sz="2400" dirty="0">
                <a:solidFill>
                  <a:srgbClr val="404040"/>
                </a:solidFill>
                <a:latin typeface="Amasis MT Pro" panose="02040504050005020304" pitchFamily="18" charset="0"/>
                <a:cs typeface="Verdana"/>
              </a:rPr>
              <a:t>of</a:t>
            </a:r>
            <a:r>
              <a:rPr sz="2400" spc="-150" dirty="0">
                <a:solidFill>
                  <a:srgbClr val="404040"/>
                </a:solidFill>
                <a:latin typeface="Amasis MT Pro" panose="02040504050005020304" pitchFamily="18" charset="0"/>
                <a:cs typeface="Verdana"/>
              </a:rPr>
              <a:t> </a:t>
            </a:r>
            <a:r>
              <a:rPr sz="2400" spc="-204" dirty="0">
                <a:solidFill>
                  <a:srgbClr val="404040"/>
                </a:solidFill>
                <a:latin typeface="Amasis MT Pro" panose="02040504050005020304" pitchFamily="18" charset="0"/>
                <a:cs typeface="Verdana"/>
              </a:rPr>
              <a:t>303</a:t>
            </a:r>
            <a:r>
              <a:rPr sz="2400" spc="-175" dirty="0">
                <a:solidFill>
                  <a:srgbClr val="404040"/>
                </a:solidFill>
                <a:latin typeface="Amasis MT Pro" panose="02040504050005020304" pitchFamily="18" charset="0"/>
                <a:cs typeface="Verdana"/>
              </a:rPr>
              <a:t> </a:t>
            </a:r>
            <a:r>
              <a:rPr sz="2400" spc="-10" dirty="0">
                <a:solidFill>
                  <a:srgbClr val="404040"/>
                </a:solidFill>
                <a:latin typeface="Amasis MT Pro" panose="02040504050005020304" pitchFamily="18" charset="0"/>
                <a:cs typeface="Verdana"/>
              </a:rPr>
              <a:t>individuals.</a:t>
            </a:r>
            <a:endParaRPr sz="2400" dirty="0">
              <a:latin typeface="Amasis MT Pro" panose="02040504050005020304" pitchFamily="18" charset="0"/>
              <a:cs typeface="Verdana"/>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228600" y="2449067"/>
              <a:ext cx="1475359" cy="1475359"/>
            </a:xfrm>
            <a:prstGeom prst="rect">
              <a:avLst/>
            </a:prstGeom>
          </p:spPr>
        </p:pic>
        <p:pic>
          <p:nvPicPr>
            <p:cNvPr id="4" name="object 4"/>
            <p:cNvPicPr/>
            <p:nvPr/>
          </p:nvPicPr>
          <p:blipFill>
            <a:blip r:embed="rId3" cstate="print"/>
            <a:stretch>
              <a:fillRect/>
            </a:stretch>
          </p:blipFill>
          <p:spPr>
            <a:xfrm>
              <a:off x="423672" y="2644139"/>
              <a:ext cx="905256" cy="905255"/>
            </a:xfrm>
            <a:prstGeom prst="rect">
              <a:avLst/>
            </a:prstGeom>
          </p:spPr>
        </p:pic>
        <p:sp>
          <p:nvSpPr>
            <p:cNvPr id="5" name="object 5"/>
            <p:cNvSpPr/>
            <p:nvPr/>
          </p:nvSpPr>
          <p:spPr>
            <a:xfrm>
              <a:off x="1783842" y="2820161"/>
              <a:ext cx="1283335" cy="609600"/>
            </a:xfrm>
            <a:custGeom>
              <a:avLst/>
              <a:gdLst/>
              <a:ahLst/>
              <a:cxnLst/>
              <a:rect l="l" t="t" r="r" b="b"/>
              <a:pathLst>
                <a:path w="1283335" h="609600">
                  <a:moveTo>
                    <a:pt x="1283208" y="0"/>
                  </a:moveTo>
                  <a:lnTo>
                    <a:pt x="0" y="0"/>
                  </a:lnTo>
                  <a:lnTo>
                    <a:pt x="0" y="609600"/>
                  </a:lnTo>
                  <a:lnTo>
                    <a:pt x="1283208" y="609600"/>
                  </a:lnTo>
                  <a:lnTo>
                    <a:pt x="1283208" y="0"/>
                  </a:lnTo>
                  <a:close/>
                </a:path>
              </a:pathLst>
            </a:custGeom>
            <a:solidFill>
              <a:schemeClr val="bg2">
                <a:lumMod val="90000"/>
              </a:schemeClr>
            </a:solidFill>
            <a:ln>
              <a:solidFill>
                <a:schemeClr val="accent5">
                  <a:lumMod val="75000"/>
                </a:schemeClr>
              </a:solidFill>
            </a:ln>
          </p:spPr>
          <p:txBody>
            <a:bodyPr wrap="square" lIns="0" tIns="0" rIns="0" bIns="0" rtlCol="0"/>
            <a:lstStyle/>
            <a:p>
              <a:endParaRPr/>
            </a:p>
          </p:txBody>
        </p:sp>
        <p:sp>
          <p:nvSpPr>
            <p:cNvPr id="6" name="object 6"/>
            <p:cNvSpPr/>
            <p:nvPr/>
          </p:nvSpPr>
          <p:spPr>
            <a:xfrm>
              <a:off x="1783842" y="2820161"/>
              <a:ext cx="1283335" cy="609600"/>
            </a:xfrm>
            <a:custGeom>
              <a:avLst/>
              <a:gdLst/>
              <a:ahLst/>
              <a:cxnLst/>
              <a:rect l="l" t="t" r="r" b="b"/>
              <a:pathLst>
                <a:path w="1283335" h="609600">
                  <a:moveTo>
                    <a:pt x="0" y="609600"/>
                  </a:moveTo>
                  <a:lnTo>
                    <a:pt x="1283208" y="609600"/>
                  </a:lnTo>
                  <a:lnTo>
                    <a:pt x="1283208" y="0"/>
                  </a:lnTo>
                  <a:lnTo>
                    <a:pt x="0" y="0"/>
                  </a:lnTo>
                  <a:lnTo>
                    <a:pt x="0" y="609600"/>
                  </a:lnTo>
                  <a:close/>
                </a:path>
              </a:pathLst>
            </a:custGeom>
            <a:ln w="19050">
              <a:solidFill>
                <a:srgbClr val="830948"/>
              </a:solidFill>
            </a:ln>
          </p:spPr>
          <p:txBody>
            <a:bodyPr wrap="square" lIns="0" tIns="0" rIns="0" bIns="0" rtlCol="0"/>
            <a:lstStyle/>
            <a:p>
              <a:endParaRPr/>
            </a:p>
          </p:txBody>
        </p:sp>
      </p:grpSp>
      <p:sp>
        <p:nvSpPr>
          <p:cNvPr id="7" name="object 7"/>
          <p:cNvSpPr txBox="1">
            <a:spLocks noGrp="1"/>
          </p:cNvSpPr>
          <p:nvPr>
            <p:ph type="title"/>
          </p:nvPr>
        </p:nvSpPr>
        <p:spPr>
          <a:xfrm>
            <a:off x="2592925" y="624110"/>
            <a:ext cx="8911687" cy="566822"/>
          </a:xfrm>
          <a:prstGeom prst="rect">
            <a:avLst/>
          </a:prstGeom>
        </p:spPr>
        <p:txBody>
          <a:bodyPr vert="horz" wrap="square" lIns="0" tIns="12700" rIns="0" bIns="0" rtlCol="0">
            <a:spAutoFit/>
          </a:bodyPr>
          <a:lstStyle/>
          <a:p>
            <a:pPr marL="12700">
              <a:lnSpc>
                <a:spcPct val="100000"/>
              </a:lnSpc>
              <a:spcBef>
                <a:spcPts val="100"/>
              </a:spcBef>
            </a:pPr>
            <a:r>
              <a:rPr spc="-270" dirty="0">
                <a:latin typeface="Amasis MT Pro" panose="02040504050005020304" pitchFamily="18" charset="0"/>
              </a:rPr>
              <a:t>ARCHITECTURE</a:t>
            </a:r>
          </a:p>
        </p:txBody>
      </p:sp>
      <p:sp>
        <p:nvSpPr>
          <p:cNvPr id="8" name="object 8"/>
          <p:cNvSpPr txBox="1"/>
          <p:nvPr/>
        </p:nvSpPr>
        <p:spPr>
          <a:xfrm>
            <a:off x="1842897" y="2921991"/>
            <a:ext cx="1183067" cy="197875"/>
          </a:xfrm>
          <a:prstGeom prst="rect">
            <a:avLst/>
          </a:prstGeom>
        </p:spPr>
        <p:txBody>
          <a:bodyPr vert="horz" wrap="square" lIns="0" tIns="12700" rIns="0" bIns="0" rtlCol="0">
            <a:spAutoFit/>
          </a:bodyPr>
          <a:lstStyle/>
          <a:p>
            <a:pPr marL="12700" marR="5080" indent="12065">
              <a:lnSpc>
                <a:spcPct val="107400"/>
              </a:lnSpc>
              <a:spcBef>
                <a:spcPts val="100"/>
              </a:spcBef>
            </a:pPr>
            <a:r>
              <a:rPr sz="1100" spc="-90" dirty="0">
                <a:latin typeface="Verdana"/>
                <a:cs typeface="Verdana"/>
              </a:rPr>
              <a:t> </a:t>
            </a:r>
            <a:r>
              <a:rPr sz="1200" b="1" spc="-20" dirty="0">
                <a:latin typeface="Amasis MT Pro" panose="02040504050005020304" pitchFamily="18" charset="0"/>
                <a:cs typeface="Verdana"/>
              </a:rPr>
              <a:t>Data </a:t>
            </a:r>
            <a:r>
              <a:rPr sz="1200" b="1" spc="-10" dirty="0">
                <a:latin typeface="Amasis MT Pro" panose="02040504050005020304" pitchFamily="18" charset="0"/>
                <a:cs typeface="Verdana"/>
              </a:rPr>
              <a:t>Collection</a:t>
            </a:r>
            <a:endParaRPr sz="1200" b="1" dirty="0">
              <a:latin typeface="Amasis MT Pro" panose="02040504050005020304" pitchFamily="18" charset="0"/>
              <a:cs typeface="Verdana"/>
            </a:endParaRPr>
          </a:p>
        </p:txBody>
      </p:sp>
      <p:grpSp>
        <p:nvGrpSpPr>
          <p:cNvPr id="9" name="object 9"/>
          <p:cNvGrpSpPr/>
          <p:nvPr/>
        </p:nvGrpSpPr>
        <p:grpSpPr>
          <a:xfrm>
            <a:off x="7231759" y="2806064"/>
            <a:ext cx="1460753" cy="659644"/>
            <a:chOff x="7231760" y="2806064"/>
            <a:chExt cx="1230630" cy="628650"/>
          </a:xfrm>
          <a:solidFill>
            <a:schemeClr val="accent2">
              <a:lumMod val="60000"/>
              <a:lumOff val="40000"/>
            </a:schemeClr>
          </a:solidFill>
        </p:grpSpPr>
        <p:sp>
          <p:nvSpPr>
            <p:cNvPr id="10" name="object 10"/>
            <p:cNvSpPr/>
            <p:nvPr/>
          </p:nvSpPr>
          <p:spPr>
            <a:xfrm>
              <a:off x="7241285" y="2815589"/>
              <a:ext cx="1211580" cy="609600"/>
            </a:xfrm>
            <a:custGeom>
              <a:avLst/>
              <a:gdLst/>
              <a:ahLst/>
              <a:cxnLst/>
              <a:rect l="l" t="t" r="r" b="b"/>
              <a:pathLst>
                <a:path w="1211579" h="609600">
                  <a:moveTo>
                    <a:pt x="1211579" y="0"/>
                  </a:moveTo>
                  <a:lnTo>
                    <a:pt x="0" y="0"/>
                  </a:lnTo>
                  <a:lnTo>
                    <a:pt x="0" y="609600"/>
                  </a:lnTo>
                  <a:lnTo>
                    <a:pt x="1211579" y="609600"/>
                  </a:lnTo>
                  <a:lnTo>
                    <a:pt x="1211579" y="0"/>
                  </a:lnTo>
                  <a:close/>
                </a:path>
              </a:pathLst>
            </a:custGeom>
            <a:grpFill/>
          </p:spPr>
          <p:txBody>
            <a:bodyPr wrap="square" lIns="0" tIns="0" rIns="0" bIns="0" rtlCol="0"/>
            <a:lstStyle/>
            <a:p>
              <a:endParaRPr/>
            </a:p>
          </p:txBody>
        </p:sp>
        <p:sp>
          <p:nvSpPr>
            <p:cNvPr id="11" name="object 11"/>
            <p:cNvSpPr/>
            <p:nvPr/>
          </p:nvSpPr>
          <p:spPr>
            <a:xfrm>
              <a:off x="7241285" y="2815589"/>
              <a:ext cx="1211580" cy="609600"/>
            </a:xfrm>
            <a:custGeom>
              <a:avLst/>
              <a:gdLst/>
              <a:ahLst/>
              <a:cxnLst/>
              <a:rect l="l" t="t" r="r" b="b"/>
              <a:pathLst>
                <a:path w="1211579" h="609600">
                  <a:moveTo>
                    <a:pt x="0" y="609600"/>
                  </a:moveTo>
                  <a:lnTo>
                    <a:pt x="1211579" y="609600"/>
                  </a:lnTo>
                  <a:lnTo>
                    <a:pt x="1211579" y="0"/>
                  </a:lnTo>
                  <a:lnTo>
                    <a:pt x="0" y="0"/>
                  </a:lnTo>
                  <a:lnTo>
                    <a:pt x="0" y="609600"/>
                  </a:lnTo>
                  <a:close/>
                </a:path>
              </a:pathLst>
            </a:custGeom>
            <a:grpFill/>
            <a:ln w="19050">
              <a:solidFill>
                <a:srgbClr val="830948"/>
              </a:solidFill>
            </a:ln>
          </p:spPr>
          <p:txBody>
            <a:bodyPr wrap="square" lIns="0" tIns="0" rIns="0" bIns="0" rtlCol="0"/>
            <a:lstStyle/>
            <a:p>
              <a:endParaRPr/>
            </a:p>
          </p:txBody>
        </p:sp>
      </p:grpSp>
      <p:sp>
        <p:nvSpPr>
          <p:cNvPr id="12" name="object 12"/>
          <p:cNvSpPr txBox="1"/>
          <p:nvPr/>
        </p:nvSpPr>
        <p:spPr>
          <a:xfrm>
            <a:off x="7380223" y="2917672"/>
            <a:ext cx="1312289" cy="394852"/>
          </a:xfrm>
          <a:prstGeom prst="rect">
            <a:avLst/>
          </a:prstGeom>
        </p:spPr>
        <p:txBody>
          <a:bodyPr vert="horz" wrap="square" lIns="0" tIns="12065" rIns="0" bIns="0" rtlCol="0">
            <a:spAutoFit/>
          </a:bodyPr>
          <a:lstStyle/>
          <a:p>
            <a:pPr marL="67310" marR="5080" indent="-55244">
              <a:lnSpc>
                <a:spcPct val="107300"/>
              </a:lnSpc>
              <a:spcBef>
                <a:spcPts val="95"/>
              </a:spcBef>
            </a:pPr>
            <a:r>
              <a:rPr sz="1200" b="1" dirty="0">
                <a:latin typeface="Amasis MT Pro" panose="02040504050005020304" pitchFamily="18" charset="0"/>
              </a:rPr>
              <a:t>Missing</a:t>
            </a:r>
            <a:r>
              <a:rPr sz="1100" spc="-114" dirty="0">
                <a:latin typeface="Verdana"/>
                <a:cs typeface="Verdana"/>
              </a:rPr>
              <a:t> </a:t>
            </a:r>
            <a:r>
              <a:rPr sz="1200" b="1" dirty="0">
                <a:latin typeface="Amasis MT Pro" panose="02040504050005020304" pitchFamily="18" charset="0"/>
              </a:rPr>
              <a:t>Value</a:t>
            </a:r>
            <a:r>
              <a:rPr sz="1100" spc="-10" dirty="0">
                <a:latin typeface="Verdana"/>
                <a:cs typeface="Verdana"/>
              </a:rPr>
              <a:t> </a:t>
            </a:r>
            <a:r>
              <a:rPr sz="1200" b="1" dirty="0">
                <a:latin typeface="Amasis MT Pro" panose="02040504050005020304" pitchFamily="18" charset="0"/>
              </a:rPr>
              <a:t>Imputations</a:t>
            </a:r>
          </a:p>
        </p:txBody>
      </p:sp>
      <p:grpSp>
        <p:nvGrpSpPr>
          <p:cNvPr id="13" name="object 13"/>
          <p:cNvGrpSpPr/>
          <p:nvPr/>
        </p:nvGrpSpPr>
        <p:grpSpPr>
          <a:xfrm>
            <a:off x="10863072" y="2828085"/>
            <a:ext cx="1230630" cy="628650"/>
            <a:chOff x="10602848" y="2806064"/>
            <a:chExt cx="1230630" cy="628650"/>
          </a:xfrm>
          <a:solidFill>
            <a:schemeClr val="accent6">
              <a:lumMod val="60000"/>
              <a:lumOff val="40000"/>
            </a:schemeClr>
          </a:solidFill>
        </p:grpSpPr>
        <p:sp>
          <p:nvSpPr>
            <p:cNvPr id="14" name="object 14"/>
            <p:cNvSpPr/>
            <p:nvPr/>
          </p:nvSpPr>
          <p:spPr>
            <a:xfrm>
              <a:off x="10612373" y="2815589"/>
              <a:ext cx="1211580" cy="609600"/>
            </a:xfrm>
            <a:custGeom>
              <a:avLst/>
              <a:gdLst/>
              <a:ahLst/>
              <a:cxnLst/>
              <a:rect l="l" t="t" r="r" b="b"/>
              <a:pathLst>
                <a:path w="1211579" h="609600">
                  <a:moveTo>
                    <a:pt x="1211579" y="0"/>
                  </a:moveTo>
                  <a:lnTo>
                    <a:pt x="0" y="0"/>
                  </a:lnTo>
                  <a:lnTo>
                    <a:pt x="0" y="609600"/>
                  </a:lnTo>
                  <a:lnTo>
                    <a:pt x="1211579" y="609600"/>
                  </a:lnTo>
                  <a:lnTo>
                    <a:pt x="1211579" y="0"/>
                  </a:lnTo>
                  <a:close/>
                </a:path>
              </a:pathLst>
            </a:custGeom>
            <a:grpFill/>
          </p:spPr>
          <p:txBody>
            <a:bodyPr wrap="square" lIns="0" tIns="0" rIns="0" bIns="0" rtlCol="0"/>
            <a:lstStyle/>
            <a:p>
              <a:endParaRPr/>
            </a:p>
          </p:txBody>
        </p:sp>
        <p:sp>
          <p:nvSpPr>
            <p:cNvPr id="15" name="object 15"/>
            <p:cNvSpPr/>
            <p:nvPr/>
          </p:nvSpPr>
          <p:spPr>
            <a:xfrm>
              <a:off x="10612373" y="2815589"/>
              <a:ext cx="1211580" cy="609600"/>
            </a:xfrm>
            <a:custGeom>
              <a:avLst/>
              <a:gdLst/>
              <a:ahLst/>
              <a:cxnLst/>
              <a:rect l="l" t="t" r="r" b="b"/>
              <a:pathLst>
                <a:path w="1211579" h="609600">
                  <a:moveTo>
                    <a:pt x="0" y="609600"/>
                  </a:moveTo>
                  <a:lnTo>
                    <a:pt x="1211579" y="609600"/>
                  </a:lnTo>
                  <a:lnTo>
                    <a:pt x="1211579" y="0"/>
                  </a:lnTo>
                  <a:lnTo>
                    <a:pt x="0" y="0"/>
                  </a:lnTo>
                  <a:lnTo>
                    <a:pt x="0" y="609600"/>
                  </a:lnTo>
                  <a:close/>
                </a:path>
              </a:pathLst>
            </a:custGeom>
            <a:grpFill/>
            <a:ln w="19050">
              <a:solidFill>
                <a:srgbClr val="830948"/>
              </a:solidFill>
            </a:ln>
          </p:spPr>
          <p:txBody>
            <a:bodyPr wrap="square" lIns="0" tIns="0" rIns="0" bIns="0" rtlCol="0"/>
            <a:lstStyle/>
            <a:p>
              <a:endParaRPr/>
            </a:p>
          </p:txBody>
        </p:sp>
      </p:grpSp>
      <p:sp>
        <p:nvSpPr>
          <p:cNvPr id="16" name="object 16"/>
          <p:cNvSpPr txBox="1"/>
          <p:nvPr/>
        </p:nvSpPr>
        <p:spPr>
          <a:xfrm>
            <a:off x="10971914" y="3018789"/>
            <a:ext cx="1112263" cy="198131"/>
          </a:xfrm>
          <a:prstGeom prst="rect">
            <a:avLst/>
          </a:prstGeom>
        </p:spPr>
        <p:txBody>
          <a:bodyPr vert="horz" wrap="square" lIns="0" tIns="13335" rIns="0" bIns="0" rtlCol="0">
            <a:spAutoFit/>
          </a:bodyPr>
          <a:lstStyle/>
          <a:p>
            <a:pPr marL="12700">
              <a:lnSpc>
                <a:spcPct val="100000"/>
              </a:lnSpc>
              <a:spcBef>
                <a:spcPts val="105"/>
              </a:spcBef>
            </a:pPr>
            <a:r>
              <a:rPr sz="1200" b="1" dirty="0">
                <a:latin typeface="Amasis MT Pro" panose="02040504050005020304" pitchFamily="18" charset="0"/>
                <a:cs typeface="Verdana"/>
              </a:rPr>
              <a:t>Data</a:t>
            </a:r>
            <a:r>
              <a:rPr sz="1200" b="1" spc="-50" dirty="0">
                <a:latin typeface="Amasis MT Pro" panose="02040504050005020304" pitchFamily="18" charset="0"/>
                <a:cs typeface="Verdana"/>
              </a:rPr>
              <a:t> </a:t>
            </a:r>
            <a:r>
              <a:rPr sz="1200" b="1" spc="-10" dirty="0">
                <a:latin typeface="Amasis MT Pro" panose="02040504050005020304" pitchFamily="18" charset="0"/>
                <a:cs typeface="Verdana"/>
              </a:rPr>
              <a:t>Cleaning</a:t>
            </a:r>
            <a:endParaRPr sz="1200" b="1" dirty="0">
              <a:latin typeface="Amasis MT Pro" panose="02040504050005020304" pitchFamily="18" charset="0"/>
              <a:cs typeface="Verdana"/>
            </a:endParaRPr>
          </a:p>
        </p:txBody>
      </p:sp>
      <p:grpSp>
        <p:nvGrpSpPr>
          <p:cNvPr id="17" name="object 17"/>
          <p:cNvGrpSpPr/>
          <p:nvPr/>
        </p:nvGrpSpPr>
        <p:grpSpPr>
          <a:xfrm>
            <a:off x="9982201" y="3966484"/>
            <a:ext cx="2068575" cy="627380"/>
            <a:chOff x="10602848" y="3946016"/>
            <a:chExt cx="1230630" cy="627380"/>
          </a:xfrm>
        </p:grpSpPr>
        <p:sp>
          <p:nvSpPr>
            <p:cNvPr id="18" name="object 18"/>
            <p:cNvSpPr/>
            <p:nvPr/>
          </p:nvSpPr>
          <p:spPr>
            <a:xfrm>
              <a:off x="10612373" y="3955541"/>
              <a:ext cx="1211580" cy="608330"/>
            </a:xfrm>
            <a:custGeom>
              <a:avLst/>
              <a:gdLst/>
              <a:ahLst/>
              <a:cxnLst/>
              <a:rect l="l" t="t" r="r" b="b"/>
              <a:pathLst>
                <a:path w="1211579" h="608329">
                  <a:moveTo>
                    <a:pt x="1211579" y="0"/>
                  </a:moveTo>
                  <a:lnTo>
                    <a:pt x="0" y="0"/>
                  </a:lnTo>
                  <a:lnTo>
                    <a:pt x="0" y="608075"/>
                  </a:lnTo>
                  <a:lnTo>
                    <a:pt x="1211579" y="608075"/>
                  </a:lnTo>
                  <a:lnTo>
                    <a:pt x="1211579" y="0"/>
                  </a:lnTo>
                  <a:close/>
                </a:path>
              </a:pathLst>
            </a:custGeom>
            <a:solidFill>
              <a:srgbClr val="C3A6F7"/>
            </a:solidFill>
          </p:spPr>
          <p:txBody>
            <a:bodyPr wrap="square" lIns="0" tIns="0" rIns="0" bIns="0" rtlCol="0"/>
            <a:lstStyle/>
            <a:p>
              <a:endParaRPr/>
            </a:p>
          </p:txBody>
        </p:sp>
        <p:sp>
          <p:nvSpPr>
            <p:cNvPr id="19" name="object 19"/>
            <p:cNvSpPr/>
            <p:nvPr/>
          </p:nvSpPr>
          <p:spPr>
            <a:xfrm>
              <a:off x="10612373" y="3955541"/>
              <a:ext cx="1211580" cy="608330"/>
            </a:xfrm>
            <a:custGeom>
              <a:avLst/>
              <a:gdLst/>
              <a:ahLst/>
              <a:cxnLst/>
              <a:rect l="l" t="t" r="r" b="b"/>
              <a:pathLst>
                <a:path w="1211579" h="608329">
                  <a:moveTo>
                    <a:pt x="0" y="608075"/>
                  </a:moveTo>
                  <a:lnTo>
                    <a:pt x="1211579" y="608075"/>
                  </a:lnTo>
                  <a:lnTo>
                    <a:pt x="1211579" y="0"/>
                  </a:lnTo>
                  <a:lnTo>
                    <a:pt x="0" y="0"/>
                  </a:lnTo>
                  <a:lnTo>
                    <a:pt x="0" y="608075"/>
                  </a:lnTo>
                  <a:close/>
                </a:path>
              </a:pathLst>
            </a:custGeom>
            <a:ln w="19050">
              <a:solidFill>
                <a:srgbClr val="830948"/>
              </a:solidFill>
            </a:ln>
          </p:spPr>
          <p:txBody>
            <a:bodyPr wrap="square" lIns="0" tIns="0" rIns="0" bIns="0" rtlCol="0"/>
            <a:lstStyle/>
            <a:p>
              <a:endParaRPr/>
            </a:p>
          </p:txBody>
        </p:sp>
      </p:grpSp>
      <p:sp>
        <p:nvSpPr>
          <p:cNvPr id="20" name="object 20"/>
          <p:cNvSpPr txBox="1"/>
          <p:nvPr/>
        </p:nvSpPr>
        <p:spPr>
          <a:xfrm>
            <a:off x="10051320" y="4028714"/>
            <a:ext cx="1989931" cy="394852"/>
          </a:xfrm>
          <a:prstGeom prst="rect">
            <a:avLst/>
          </a:prstGeom>
        </p:spPr>
        <p:txBody>
          <a:bodyPr vert="horz" wrap="square" lIns="0" tIns="12065" rIns="0" bIns="0" rtlCol="0">
            <a:spAutoFit/>
          </a:bodyPr>
          <a:lstStyle/>
          <a:p>
            <a:pPr marL="12700" marR="5080" indent="-635" algn="ctr">
              <a:lnSpc>
                <a:spcPct val="107300"/>
              </a:lnSpc>
              <a:spcBef>
                <a:spcPts val="95"/>
              </a:spcBef>
            </a:pPr>
            <a:r>
              <a:rPr sz="1200" b="1" spc="-10" dirty="0">
                <a:latin typeface="Amasis MT Pro" panose="02040504050005020304" pitchFamily="18" charset="0"/>
                <a:cs typeface="Verdana"/>
              </a:rPr>
              <a:t>Exploratory </a:t>
            </a:r>
            <a:r>
              <a:rPr sz="1200" b="1" dirty="0">
                <a:latin typeface="Amasis MT Pro" panose="02040504050005020304" pitchFamily="18" charset="0"/>
                <a:cs typeface="Verdana"/>
              </a:rPr>
              <a:t>Data</a:t>
            </a:r>
            <a:r>
              <a:rPr sz="1200" b="1" spc="-50" dirty="0">
                <a:latin typeface="Amasis MT Pro" panose="02040504050005020304" pitchFamily="18" charset="0"/>
                <a:cs typeface="Verdana"/>
              </a:rPr>
              <a:t> </a:t>
            </a:r>
            <a:r>
              <a:rPr sz="1200" b="1" spc="-55" dirty="0">
                <a:latin typeface="Amasis MT Pro" panose="02040504050005020304" pitchFamily="18" charset="0"/>
                <a:cs typeface="Verdana"/>
              </a:rPr>
              <a:t>Analysis </a:t>
            </a:r>
            <a:r>
              <a:rPr sz="1200" b="1" spc="-10" dirty="0">
                <a:latin typeface="Amasis MT Pro" panose="02040504050005020304" pitchFamily="18" charset="0"/>
                <a:cs typeface="Verdana"/>
              </a:rPr>
              <a:t>(EDA)</a:t>
            </a:r>
            <a:endParaRPr sz="1200" b="1" dirty="0">
              <a:latin typeface="Amasis MT Pro" panose="02040504050005020304" pitchFamily="18" charset="0"/>
              <a:cs typeface="Verdana"/>
            </a:endParaRPr>
          </a:p>
        </p:txBody>
      </p:sp>
      <p:grpSp>
        <p:nvGrpSpPr>
          <p:cNvPr id="21" name="object 21"/>
          <p:cNvGrpSpPr/>
          <p:nvPr/>
        </p:nvGrpSpPr>
        <p:grpSpPr>
          <a:xfrm>
            <a:off x="8041243" y="4012744"/>
            <a:ext cx="1230630" cy="612140"/>
            <a:chOff x="8970644" y="3970401"/>
            <a:chExt cx="1230630" cy="612140"/>
          </a:xfrm>
        </p:grpSpPr>
        <p:sp>
          <p:nvSpPr>
            <p:cNvPr id="22" name="object 22"/>
            <p:cNvSpPr/>
            <p:nvPr/>
          </p:nvSpPr>
          <p:spPr>
            <a:xfrm>
              <a:off x="8980169" y="3979926"/>
              <a:ext cx="1211580" cy="593090"/>
            </a:xfrm>
            <a:custGeom>
              <a:avLst/>
              <a:gdLst/>
              <a:ahLst/>
              <a:cxnLst/>
              <a:rect l="l" t="t" r="r" b="b"/>
              <a:pathLst>
                <a:path w="1211579" h="593089">
                  <a:moveTo>
                    <a:pt x="1211579" y="0"/>
                  </a:moveTo>
                  <a:lnTo>
                    <a:pt x="0" y="0"/>
                  </a:lnTo>
                  <a:lnTo>
                    <a:pt x="0" y="592836"/>
                  </a:lnTo>
                  <a:lnTo>
                    <a:pt x="1211579" y="592836"/>
                  </a:lnTo>
                  <a:lnTo>
                    <a:pt x="1211579" y="0"/>
                  </a:lnTo>
                  <a:close/>
                </a:path>
              </a:pathLst>
            </a:custGeom>
            <a:solidFill>
              <a:srgbClr val="F1BE88"/>
            </a:solidFill>
          </p:spPr>
          <p:txBody>
            <a:bodyPr wrap="square" lIns="0" tIns="0" rIns="0" bIns="0" rtlCol="0"/>
            <a:lstStyle/>
            <a:p>
              <a:endParaRPr/>
            </a:p>
          </p:txBody>
        </p:sp>
        <p:sp>
          <p:nvSpPr>
            <p:cNvPr id="23" name="object 23"/>
            <p:cNvSpPr/>
            <p:nvPr/>
          </p:nvSpPr>
          <p:spPr>
            <a:xfrm>
              <a:off x="8980169" y="3979926"/>
              <a:ext cx="1211580" cy="593090"/>
            </a:xfrm>
            <a:custGeom>
              <a:avLst/>
              <a:gdLst/>
              <a:ahLst/>
              <a:cxnLst/>
              <a:rect l="l" t="t" r="r" b="b"/>
              <a:pathLst>
                <a:path w="1211579" h="593089">
                  <a:moveTo>
                    <a:pt x="0" y="592836"/>
                  </a:moveTo>
                  <a:lnTo>
                    <a:pt x="1211579" y="592836"/>
                  </a:lnTo>
                  <a:lnTo>
                    <a:pt x="1211579" y="0"/>
                  </a:lnTo>
                  <a:lnTo>
                    <a:pt x="0" y="0"/>
                  </a:lnTo>
                  <a:lnTo>
                    <a:pt x="0" y="592836"/>
                  </a:lnTo>
                  <a:close/>
                </a:path>
              </a:pathLst>
            </a:custGeom>
            <a:ln w="19049">
              <a:solidFill>
                <a:srgbClr val="830948"/>
              </a:solidFill>
            </a:ln>
          </p:spPr>
          <p:txBody>
            <a:bodyPr wrap="square" lIns="0" tIns="0" rIns="0" bIns="0" rtlCol="0"/>
            <a:lstStyle/>
            <a:p>
              <a:endParaRPr/>
            </a:p>
          </p:txBody>
        </p:sp>
      </p:grpSp>
      <p:sp>
        <p:nvSpPr>
          <p:cNvPr id="24" name="object 24"/>
          <p:cNvSpPr txBox="1"/>
          <p:nvPr/>
        </p:nvSpPr>
        <p:spPr>
          <a:xfrm>
            <a:off x="8164572" y="4152492"/>
            <a:ext cx="1049313" cy="198131"/>
          </a:xfrm>
          <a:prstGeom prst="rect">
            <a:avLst/>
          </a:prstGeom>
        </p:spPr>
        <p:txBody>
          <a:bodyPr vert="horz" wrap="square" lIns="0" tIns="13335" rIns="0" bIns="0" rtlCol="0">
            <a:spAutoFit/>
          </a:bodyPr>
          <a:lstStyle/>
          <a:p>
            <a:pPr marL="12700">
              <a:lnSpc>
                <a:spcPct val="100000"/>
              </a:lnSpc>
              <a:spcBef>
                <a:spcPts val="105"/>
              </a:spcBef>
            </a:pPr>
            <a:r>
              <a:rPr sz="1200" b="1" spc="-10" dirty="0">
                <a:latin typeface="Amasis MT Pro" panose="02040504050005020304" pitchFamily="18" charset="0"/>
                <a:cs typeface="Verdana"/>
              </a:rPr>
              <a:t>Modelling</a:t>
            </a:r>
            <a:endParaRPr sz="1200" b="1" dirty="0">
              <a:latin typeface="Amasis MT Pro" panose="02040504050005020304" pitchFamily="18" charset="0"/>
              <a:cs typeface="Verdana"/>
            </a:endParaRPr>
          </a:p>
        </p:txBody>
      </p:sp>
      <p:grpSp>
        <p:nvGrpSpPr>
          <p:cNvPr id="33" name="object 33"/>
          <p:cNvGrpSpPr/>
          <p:nvPr/>
        </p:nvGrpSpPr>
        <p:grpSpPr>
          <a:xfrm>
            <a:off x="9118472" y="2843139"/>
            <a:ext cx="1326639" cy="684279"/>
            <a:chOff x="8970644" y="2806064"/>
            <a:chExt cx="1230630" cy="628650"/>
          </a:xfrm>
        </p:grpSpPr>
        <p:sp>
          <p:nvSpPr>
            <p:cNvPr id="34" name="object 34"/>
            <p:cNvSpPr/>
            <p:nvPr/>
          </p:nvSpPr>
          <p:spPr>
            <a:xfrm>
              <a:off x="8980169" y="2815589"/>
              <a:ext cx="1211580" cy="609600"/>
            </a:xfrm>
            <a:custGeom>
              <a:avLst/>
              <a:gdLst/>
              <a:ahLst/>
              <a:cxnLst/>
              <a:rect l="l" t="t" r="r" b="b"/>
              <a:pathLst>
                <a:path w="1211579" h="609600">
                  <a:moveTo>
                    <a:pt x="1211579" y="0"/>
                  </a:moveTo>
                  <a:lnTo>
                    <a:pt x="0" y="0"/>
                  </a:lnTo>
                  <a:lnTo>
                    <a:pt x="0" y="609600"/>
                  </a:lnTo>
                  <a:lnTo>
                    <a:pt x="1211579" y="609600"/>
                  </a:lnTo>
                  <a:lnTo>
                    <a:pt x="1211579" y="0"/>
                  </a:lnTo>
                  <a:close/>
                </a:path>
              </a:pathLst>
            </a:custGeom>
            <a:solidFill>
              <a:srgbClr val="E2E0F0"/>
            </a:solidFill>
          </p:spPr>
          <p:txBody>
            <a:bodyPr wrap="square" lIns="0" tIns="0" rIns="0" bIns="0" rtlCol="0"/>
            <a:lstStyle/>
            <a:p>
              <a:endParaRPr/>
            </a:p>
          </p:txBody>
        </p:sp>
        <p:sp>
          <p:nvSpPr>
            <p:cNvPr id="35" name="object 35"/>
            <p:cNvSpPr/>
            <p:nvPr/>
          </p:nvSpPr>
          <p:spPr>
            <a:xfrm>
              <a:off x="8980169" y="2815589"/>
              <a:ext cx="1211580" cy="609600"/>
            </a:xfrm>
            <a:custGeom>
              <a:avLst/>
              <a:gdLst/>
              <a:ahLst/>
              <a:cxnLst/>
              <a:rect l="l" t="t" r="r" b="b"/>
              <a:pathLst>
                <a:path w="1211579" h="609600">
                  <a:moveTo>
                    <a:pt x="0" y="609600"/>
                  </a:moveTo>
                  <a:lnTo>
                    <a:pt x="1211579" y="609600"/>
                  </a:lnTo>
                  <a:lnTo>
                    <a:pt x="1211579" y="0"/>
                  </a:lnTo>
                  <a:lnTo>
                    <a:pt x="0" y="0"/>
                  </a:lnTo>
                  <a:lnTo>
                    <a:pt x="0" y="609600"/>
                  </a:lnTo>
                  <a:close/>
                </a:path>
              </a:pathLst>
            </a:custGeom>
            <a:ln w="19050">
              <a:solidFill>
                <a:srgbClr val="830948"/>
              </a:solidFill>
            </a:ln>
          </p:spPr>
          <p:txBody>
            <a:bodyPr wrap="square" lIns="0" tIns="0" rIns="0" bIns="0" rtlCol="0"/>
            <a:lstStyle/>
            <a:p>
              <a:endParaRPr/>
            </a:p>
          </p:txBody>
        </p:sp>
      </p:grpSp>
      <p:sp>
        <p:nvSpPr>
          <p:cNvPr id="36" name="object 36"/>
          <p:cNvSpPr txBox="1"/>
          <p:nvPr/>
        </p:nvSpPr>
        <p:spPr>
          <a:xfrm>
            <a:off x="9170664" y="2917671"/>
            <a:ext cx="1221999" cy="407676"/>
          </a:xfrm>
          <a:prstGeom prst="rect">
            <a:avLst/>
          </a:prstGeom>
        </p:spPr>
        <p:txBody>
          <a:bodyPr vert="horz" wrap="square" lIns="0" tIns="12065" rIns="0" bIns="0" rtlCol="0">
            <a:spAutoFit/>
          </a:bodyPr>
          <a:lstStyle/>
          <a:p>
            <a:pPr marL="67310" marR="5080" indent="-55244">
              <a:lnSpc>
                <a:spcPct val="107300"/>
              </a:lnSpc>
              <a:spcBef>
                <a:spcPts val="95"/>
              </a:spcBef>
            </a:pPr>
            <a:r>
              <a:rPr sz="1200" b="1" dirty="0">
                <a:latin typeface="Amasis MT Pro" panose="02040504050005020304" pitchFamily="18" charset="0"/>
              </a:rPr>
              <a:t>Handling</a:t>
            </a:r>
            <a:endParaRPr lang="en-US" sz="1100" b="1" spc="-20" dirty="0">
              <a:latin typeface="Verdana"/>
            </a:endParaRPr>
          </a:p>
          <a:p>
            <a:pPr marL="67310" marR="5080" indent="-55244">
              <a:lnSpc>
                <a:spcPct val="107300"/>
              </a:lnSpc>
              <a:spcBef>
                <a:spcPts val="95"/>
              </a:spcBef>
            </a:pPr>
            <a:r>
              <a:rPr sz="1200" b="1" dirty="0">
                <a:latin typeface="Amasis MT Pro" panose="02040504050005020304" pitchFamily="18" charset="0"/>
              </a:rPr>
              <a:t>Outliers</a:t>
            </a:r>
          </a:p>
        </p:txBody>
      </p:sp>
      <p:grpSp>
        <p:nvGrpSpPr>
          <p:cNvPr id="37" name="object 37"/>
          <p:cNvGrpSpPr/>
          <p:nvPr/>
        </p:nvGrpSpPr>
        <p:grpSpPr>
          <a:xfrm>
            <a:off x="3429628" y="2810636"/>
            <a:ext cx="1688091" cy="628650"/>
            <a:chOff x="3531489" y="2810636"/>
            <a:chExt cx="1586230" cy="628650"/>
          </a:xfrm>
          <a:solidFill>
            <a:schemeClr val="bg2">
              <a:lumMod val="75000"/>
            </a:schemeClr>
          </a:solidFill>
        </p:grpSpPr>
        <p:sp>
          <p:nvSpPr>
            <p:cNvPr id="38" name="object 38"/>
            <p:cNvSpPr/>
            <p:nvPr/>
          </p:nvSpPr>
          <p:spPr>
            <a:xfrm>
              <a:off x="3541014" y="2820161"/>
              <a:ext cx="1567180" cy="609600"/>
            </a:xfrm>
            <a:custGeom>
              <a:avLst/>
              <a:gdLst/>
              <a:ahLst/>
              <a:cxnLst/>
              <a:rect l="l" t="t" r="r" b="b"/>
              <a:pathLst>
                <a:path w="1567179" h="609600">
                  <a:moveTo>
                    <a:pt x="1566672" y="0"/>
                  </a:moveTo>
                  <a:lnTo>
                    <a:pt x="0" y="0"/>
                  </a:lnTo>
                  <a:lnTo>
                    <a:pt x="0" y="609600"/>
                  </a:lnTo>
                  <a:lnTo>
                    <a:pt x="1566672" y="609600"/>
                  </a:lnTo>
                  <a:lnTo>
                    <a:pt x="1566672" y="0"/>
                  </a:lnTo>
                  <a:close/>
                </a:path>
              </a:pathLst>
            </a:custGeom>
            <a:grpFill/>
          </p:spPr>
          <p:txBody>
            <a:bodyPr wrap="square" lIns="0" tIns="0" rIns="0" bIns="0" rtlCol="0"/>
            <a:lstStyle/>
            <a:p>
              <a:endParaRPr/>
            </a:p>
          </p:txBody>
        </p:sp>
        <p:sp>
          <p:nvSpPr>
            <p:cNvPr id="39" name="object 39"/>
            <p:cNvSpPr/>
            <p:nvPr/>
          </p:nvSpPr>
          <p:spPr>
            <a:xfrm>
              <a:off x="3541014" y="2820161"/>
              <a:ext cx="1567180" cy="609600"/>
            </a:xfrm>
            <a:custGeom>
              <a:avLst/>
              <a:gdLst/>
              <a:ahLst/>
              <a:cxnLst/>
              <a:rect l="l" t="t" r="r" b="b"/>
              <a:pathLst>
                <a:path w="1567179" h="609600">
                  <a:moveTo>
                    <a:pt x="0" y="609600"/>
                  </a:moveTo>
                  <a:lnTo>
                    <a:pt x="1566672" y="609600"/>
                  </a:lnTo>
                  <a:lnTo>
                    <a:pt x="1566672" y="0"/>
                  </a:lnTo>
                  <a:lnTo>
                    <a:pt x="0" y="0"/>
                  </a:lnTo>
                  <a:lnTo>
                    <a:pt x="0" y="609600"/>
                  </a:lnTo>
                  <a:close/>
                </a:path>
              </a:pathLst>
            </a:custGeom>
            <a:grpFill/>
            <a:ln w="19049">
              <a:solidFill>
                <a:srgbClr val="830948"/>
              </a:solidFill>
            </a:ln>
          </p:spPr>
          <p:txBody>
            <a:bodyPr wrap="square" lIns="0" tIns="0" rIns="0" bIns="0" rtlCol="0"/>
            <a:lstStyle/>
            <a:p>
              <a:endParaRPr/>
            </a:p>
          </p:txBody>
        </p:sp>
      </p:grpSp>
      <p:sp>
        <p:nvSpPr>
          <p:cNvPr id="40" name="object 40"/>
          <p:cNvSpPr txBox="1"/>
          <p:nvPr/>
        </p:nvSpPr>
        <p:spPr>
          <a:xfrm>
            <a:off x="3460937" y="2921989"/>
            <a:ext cx="1563563" cy="395493"/>
          </a:xfrm>
          <a:prstGeom prst="rect">
            <a:avLst/>
          </a:prstGeom>
        </p:spPr>
        <p:txBody>
          <a:bodyPr vert="horz" wrap="square" lIns="0" tIns="12700" rIns="0" bIns="0" rtlCol="0">
            <a:spAutoFit/>
          </a:bodyPr>
          <a:lstStyle>
            <a:defPPr>
              <a:defRPr lang="en-US"/>
            </a:defPPr>
            <a:lvl1pPr marL="12700" marR="5080" indent="12065">
              <a:lnSpc>
                <a:spcPct val="107400"/>
              </a:lnSpc>
              <a:spcBef>
                <a:spcPts val="100"/>
              </a:spcBef>
              <a:defRPr sz="1100" spc="-90">
                <a:latin typeface="Verdana"/>
                <a:cs typeface="Verdana"/>
              </a:defRPr>
            </a:lvl1pPr>
          </a:lstStyle>
          <a:p>
            <a:r>
              <a:rPr sz="1200" b="1" spc="-10" dirty="0">
                <a:latin typeface="Amasis MT Pro" panose="02040504050005020304" pitchFamily="18" charset="0"/>
              </a:rPr>
              <a:t>Importing</a:t>
            </a:r>
            <a:r>
              <a:rPr sz="1200" dirty="0"/>
              <a:t> </a:t>
            </a:r>
            <a:r>
              <a:rPr sz="1200" b="1" spc="-10" dirty="0">
                <a:latin typeface="Amasis MT Pro" panose="02040504050005020304" pitchFamily="18" charset="0"/>
              </a:rPr>
              <a:t>Libraries in </a:t>
            </a:r>
            <a:r>
              <a:rPr lang="en-US" sz="1200" b="1" spc="-10" dirty="0">
                <a:latin typeface="Amasis MT Pro" panose="02040504050005020304" pitchFamily="18" charset="0"/>
              </a:rPr>
              <a:t>google </a:t>
            </a:r>
            <a:r>
              <a:rPr lang="en-US" sz="1200" b="1" spc="-10" dirty="0" err="1">
                <a:latin typeface="Amasis MT Pro" panose="02040504050005020304" pitchFamily="18" charset="0"/>
              </a:rPr>
              <a:t>colab</a:t>
            </a:r>
            <a:endParaRPr sz="1200" b="1" spc="-10" dirty="0">
              <a:latin typeface="Amasis MT Pro" panose="02040504050005020304" pitchFamily="18" charset="0"/>
            </a:endParaRPr>
          </a:p>
        </p:txBody>
      </p:sp>
      <p:grpSp>
        <p:nvGrpSpPr>
          <p:cNvPr id="41" name="object 41"/>
          <p:cNvGrpSpPr/>
          <p:nvPr/>
        </p:nvGrpSpPr>
        <p:grpSpPr>
          <a:xfrm>
            <a:off x="5574922" y="2828085"/>
            <a:ext cx="1230630" cy="628650"/>
            <a:chOff x="5523357" y="2810636"/>
            <a:chExt cx="1230630" cy="628650"/>
          </a:xfrm>
          <a:solidFill>
            <a:schemeClr val="accent1">
              <a:lumMod val="20000"/>
              <a:lumOff val="80000"/>
            </a:schemeClr>
          </a:solidFill>
        </p:grpSpPr>
        <p:sp>
          <p:nvSpPr>
            <p:cNvPr id="42" name="object 42"/>
            <p:cNvSpPr/>
            <p:nvPr/>
          </p:nvSpPr>
          <p:spPr>
            <a:xfrm>
              <a:off x="5532882" y="2820161"/>
              <a:ext cx="1211580" cy="609600"/>
            </a:xfrm>
            <a:custGeom>
              <a:avLst/>
              <a:gdLst/>
              <a:ahLst/>
              <a:cxnLst/>
              <a:rect l="l" t="t" r="r" b="b"/>
              <a:pathLst>
                <a:path w="1211579" h="609600">
                  <a:moveTo>
                    <a:pt x="1211580" y="0"/>
                  </a:moveTo>
                  <a:lnTo>
                    <a:pt x="0" y="0"/>
                  </a:lnTo>
                  <a:lnTo>
                    <a:pt x="0" y="609600"/>
                  </a:lnTo>
                  <a:lnTo>
                    <a:pt x="1211580" y="609600"/>
                  </a:lnTo>
                  <a:lnTo>
                    <a:pt x="1211580" y="0"/>
                  </a:lnTo>
                  <a:close/>
                </a:path>
              </a:pathLst>
            </a:custGeom>
            <a:grpFill/>
          </p:spPr>
          <p:txBody>
            <a:bodyPr wrap="square" lIns="0" tIns="0" rIns="0" bIns="0" rtlCol="0"/>
            <a:lstStyle/>
            <a:p>
              <a:endParaRPr/>
            </a:p>
          </p:txBody>
        </p:sp>
        <p:sp>
          <p:nvSpPr>
            <p:cNvPr id="43" name="object 43"/>
            <p:cNvSpPr/>
            <p:nvPr/>
          </p:nvSpPr>
          <p:spPr>
            <a:xfrm>
              <a:off x="5532882" y="2820161"/>
              <a:ext cx="1211580" cy="609600"/>
            </a:xfrm>
            <a:custGeom>
              <a:avLst/>
              <a:gdLst/>
              <a:ahLst/>
              <a:cxnLst/>
              <a:rect l="l" t="t" r="r" b="b"/>
              <a:pathLst>
                <a:path w="1211579" h="609600">
                  <a:moveTo>
                    <a:pt x="0" y="609600"/>
                  </a:moveTo>
                  <a:lnTo>
                    <a:pt x="1211580" y="609600"/>
                  </a:lnTo>
                  <a:lnTo>
                    <a:pt x="1211580" y="0"/>
                  </a:lnTo>
                  <a:lnTo>
                    <a:pt x="0" y="0"/>
                  </a:lnTo>
                  <a:lnTo>
                    <a:pt x="0" y="609600"/>
                  </a:lnTo>
                  <a:close/>
                </a:path>
              </a:pathLst>
            </a:custGeom>
            <a:grpFill/>
            <a:ln w="19050">
              <a:solidFill>
                <a:srgbClr val="830948"/>
              </a:solidFill>
            </a:ln>
          </p:spPr>
          <p:txBody>
            <a:bodyPr wrap="square" lIns="0" tIns="0" rIns="0" bIns="0" rtlCol="0"/>
            <a:lstStyle/>
            <a:p>
              <a:endParaRPr/>
            </a:p>
          </p:txBody>
        </p:sp>
      </p:grpSp>
      <p:sp>
        <p:nvSpPr>
          <p:cNvPr id="44" name="object 44"/>
          <p:cNvSpPr txBox="1"/>
          <p:nvPr/>
        </p:nvSpPr>
        <p:spPr>
          <a:xfrm>
            <a:off x="5664453" y="3018789"/>
            <a:ext cx="1131574" cy="198131"/>
          </a:xfrm>
          <a:prstGeom prst="rect">
            <a:avLst/>
          </a:prstGeom>
        </p:spPr>
        <p:txBody>
          <a:bodyPr vert="horz" wrap="square" lIns="0" tIns="13335" rIns="0" bIns="0" rtlCol="0">
            <a:spAutoFit/>
          </a:bodyPr>
          <a:lstStyle/>
          <a:p>
            <a:pPr marL="12700">
              <a:lnSpc>
                <a:spcPct val="100000"/>
              </a:lnSpc>
              <a:spcBef>
                <a:spcPts val="105"/>
              </a:spcBef>
            </a:pPr>
            <a:r>
              <a:rPr sz="1200" b="1" dirty="0">
                <a:latin typeface="Amasis MT Pro" panose="02040504050005020304" pitchFamily="18" charset="0"/>
                <a:cs typeface="Verdana"/>
              </a:rPr>
              <a:t>Load</a:t>
            </a:r>
            <a:r>
              <a:rPr sz="1200" b="1" spc="-15" dirty="0">
                <a:latin typeface="Amasis MT Pro" panose="02040504050005020304" pitchFamily="18" charset="0"/>
                <a:cs typeface="Verdana"/>
              </a:rPr>
              <a:t> </a:t>
            </a:r>
            <a:r>
              <a:rPr sz="1200" b="1" spc="-10" dirty="0">
                <a:latin typeface="Amasis MT Pro" panose="02040504050005020304" pitchFamily="18" charset="0"/>
                <a:cs typeface="Verdana"/>
              </a:rPr>
              <a:t>Dataset</a:t>
            </a:r>
            <a:endParaRPr sz="1200" b="1" dirty="0">
              <a:latin typeface="Amasis MT Pro" panose="02040504050005020304" pitchFamily="18" charset="0"/>
              <a:cs typeface="Verdana"/>
            </a:endParaRPr>
          </a:p>
        </p:txBody>
      </p:sp>
      <p:grpSp>
        <p:nvGrpSpPr>
          <p:cNvPr id="45" name="object 45"/>
          <p:cNvGrpSpPr/>
          <p:nvPr/>
        </p:nvGrpSpPr>
        <p:grpSpPr>
          <a:xfrm>
            <a:off x="6187344" y="4035009"/>
            <a:ext cx="1230630" cy="627380"/>
            <a:chOff x="7231760" y="3970401"/>
            <a:chExt cx="1230630" cy="627380"/>
          </a:xfrm>
        </p:grpSpPr>
        <p:sp>
          <p:nvSpPr>
            <p:cNvPr id="46" name="object 46"/>
            <p:cNvSpPr/>
            <p:nvPr/>
          </p:nvSpPr>
          <p:spPr>
            <a:xfrm>
              <a:off x="7241285" y="3979926"/>
              <a:ext cx="1211580" cy="608330"/>
            </a:xfrm>
            <a:custGeom>
              <a:avLst/>
              <a:gdLst/>
              <a:ahLst/>
              <a:cxnLst/>
              <a:rect l="l" t="t" r="r" b="b"/>
              <a:pathLst>
                <a:path w="1211579" h="608329">
                  <a:moveTo>
                    <a:pt x="1211579" y="0"/>
                  </a:moveTo>
                  <a:lnTo>
                    <a:pt x="0" y="0"/>
                  </a:lnTo>
                  <a:lnTo>
                    <a:pt x="0" y="608076"/>
                  </a:lnTo>
                  <a:lnTo>
                    <a:pt x="1211579" y="608076"/>
                  </a:lnTo>
                  <a:lnTo>
                    <a:pt x="1211579" y="0"/>
                  </a:lnTo>
                  <a:close/>
                </a:path>
              </a:pathLst>
            </a:custGeom>
            <a:solidFill>
              <a:srgbClr val="FFFF00"/>
            </a:solidFill>
          </p:spPr>
          <p:txBody>
            <a:bodyPr wrap="square" lIns="0" tIns="0" rIns="0" bIns="0" rtlCol="0"/>
            <a:lstStyle/>
            <a:p>
              <a:endParaRPr dirty="0"/>
            </a:p>
          </p:txBody>
        </p:sp>
        <p:sp>
          <p:nvSpPr>
            <p:cNvPr id="47" name="object 47"/>
            <p:cNvSpPr/>
            <p:nvPr/>
          </p:nvSpPr>
          <p:spPr>
            <a:xfrm>
              <a:off x="7241285" y="3979926"/>
              <a:ext cx="1211580" cy="608330"/>
            </a:xfrm>
            <a:custGeom>
              <a:avLst/>
              <a:gdLst/>
              <a:ahLst/>
              <a:cxnLst/>
              <a:rect l="l" t="t" r="r" b="b"/>
              <a:pathLst>
                <a:path w="1211579" h="608329">
                  <a:moveTo>
                    <a:pt x="0" y="608076"/>
                  </a:moveTo>
                  <a:lnTo>
                    <a:pt x="1211579" y="608076"/>
                  </a:lnTo>
                  <a:lnTo>
                    <a:pt x="1211579" y="0"/>
                  </a:lnTo>
                  <a:lnTo>
                    <a:pt x="0" y="0"/>
                  </a:lnTo>
                  <a:lnTo>
                    <a:pt x="0" y="608076"/>
                  </a:lnTo>
                  <a:close/>
                </a:path>
              </a:pathLst>
            </a:custGeom>
            <a:ln w="19050">
              <a:solidFill>
                <a:srgbClr val="830948"/>
              </a:solidFill>
            </a:ln>
          </p:spPr>
          <p:txBody>
            <a:bodyPr wrap="square" lIns="0" tIns="0" rIns="0" bIns="0" rtlCol="0"/>
            <a:lstStyle/>
            <a:p>
              <a:endParaRPr/>
            </a:p>
          </p:txBody>
        </p:sp>
      </p:grpSp>
      <p:sp>
        <p:nvSpPr>
          <p:cNvPr id="48" name="object 48"/>
          <p:cNvSpPr txBox="1"/>
          <p:nvPr/>
        </p:nvSpPr>
        <p:spPr>
          <a:xfrm>
            <a:off x="6272127" y="4152492"/>
            <a:ext cx="970937" cy="407804"/>
          </a:xfrm>
          <a:prstGeom prst="rect">
            <a:avLst/>
          </a:prstGeom>
        </p:spPr>
        <p:txBody>
          <a:bodyPr vert="horz" wrap="square" lIns="0" tIns="25400" rIns="0" bIns="0" rtlCol="0">
            <a:spAutoFit/>
          </a:bodyPr>
          <a:lstStyle/>
          <a:p>
            <a:pPr marL="12700">
              <a:lnSpc>
                <a:spcPct val="100000"/>
              </a:lnSpc>
              <a:spcBef>
                <a:spcPts val="200"/>
              </a:spcBef>
            </a:pPr>
            <a:r>
              <a:rPr sz="1200" b="1" spc="-10" dirty="0">
                <a:latin typeface="Amasis MT Pro" panose="02040504050005020304" pitchFamily="18" charset="0"/>
                <a:cs typeface="Verdana"/>
              </a:rPr>
              <a:t>Power</a:t>
            </a:r>
            <a:r>
              <a:rPr sz="1200" b="1" spc="-90" dirty="0">
                <a:latin typeface="Amasis MT Pro" panose="02040504050005020304" pitchFamily="18" charset="0"/>
                <a:cs typeface="Verdana"/>
              </a:rPr>
              <a:t> </a:t>
            </a:r>
            <a:r>
              <a:rPr sz="1200" b="1" spc="-135" dirty="0">
                <a:latin typeface="Amasis MT Pro" panose="02040504050005020304" pitchFamily="18" charset="0"/>
                <a:cs typeface="Verdana"/>
              </a:rPr>
              <a:t>BI</a:t>
            </a:r>
            <a:endParaRPr sz="1200" b="1" dirty="0">
              <a:latin typeface="Amasis MT Pro" panose="02040504050005020304" pitchFamily="18" charset="0"/>
              <a:cs typeface="Verdana"/>
            </a:endParaRPr>
          </a:p>
          <a:p>
            <a:pPr marL="22860">
              <a:lnSpc>
                <a:spcPct val="100000"/>
              </a:lnSpc>
              <a:spcBef>
                <a:spcPts val="95"/>
              </a:spcBef>
            </a:pPr>
            <a:r>
              <a:rPr sz="1200" b="1" spc="-10" dirty="0">
                <a:latin typeface="Amasis MT Pro" panose="02040504050005020304" pitchFamily="18" charset="0"/>
                <a:cs typeface="Verdana"/>
              </a:rPr>
              <a:t>Desktop</a:t>
            </a:r>
            <a:endParaRPr sz="1200" b="1" dirty="0">
              <a:latin typeface="Amasis MT Pro" panose="02040504050005020304" pitchFamily="18" charset="0"/>
              <a:cs typeface="Verdana"/>
            </a:endParaRPr>
          </a:p>
        </p:txBody>
      </p:sp>
      <p:grpSp>
        <p:nvGrpSpPr>
          <p:cNvPr id="49" name="object 49"/>
          <p:cNvGrpSpPr/>
          <p:nvPr/>
        </p:nvGrpSpPr>
        <p:grpSpPr>
          <a:xfrm>
            <a:off x="3845221" y="3995694"/>
            <a:ext cx="1645793" cy="582930"/>
            <a:chOff x="5523357" y="3999357"/>
            <a:chExt cx="1230630" cy="582930"/>
          </a:xfrm>
          <a:solidFill>
            <a:schemeClr val="accent6">
              <a:lumMod val="60000"/>
              <a:lumOff val="40000"/>
            </a:schemeClr>
          </a:solidFill>
        </p:grpSpPr>
        <p:sp>
          <p:nvSpPr>
            <p:cNvPr id="50" name="object 50"/>
            <p:cNvSpPr/>
            <p:nvPr/>
          </p:nvSpPr>
          <p:spPr>
            <a:xfrm>
              <a:off x="5532882" y="4008882"/>
              <a:ext cx="1211580" cy="563880"/>
            </a:xfrm>
            <a:custGeom>
              <a:avLst/>
              <a:gdLst/>
              <a:ahLst/>
              <a:cxnLst/>
              <a:rect l="l" t="t" r="r" b="b"/>
              <a:pathLst>
                <a:path w="1211579" h="563879">
                  <a:moveTo>
                    <a:pt x="1211580" y="0"/>
                  </a:moveTo>
                  <a:lnTo>
                    <a:pt x="0" y="0"/>
                  </a:lnTo>
                  <a:lnTo>
                    <a:pt x="0" y="563880"/>
                  </a:lnTo>
                  <a:lnTo>
                    <a:pt x="1211580" y="563880"/>
                  </a:lnTo>
                  <a:lnTo>
                    <a:pt x="1211580" y="0"/>
                  </a:lnTo>
                  <a:close/>
                </a:path>
              </a:pathLst>
            </a:custGeom>
            <a:grpFill/>
          </p:spPr>
          <p:txBody>
            <a:bodyPr wrap="square" lIns="0" tIns="0" rIns="0" bIns="0" rtlCol="0"/>
            <a:lstStyle/>
            <a:p>
              <a:endParaRPr/>
            </a:p>
          </p:txBody>
        </p:sp>
        <p:sp>
          <p:nvSpPr>
            <p:cNvPr id="51" name="object 51"/>
            <p:cNvSpPr/>
            <p:nvPr/>
          </p:nvSpPr>
          <p:spPr>
            <a:xfrm>
              <a:off x="5532882" y="4008882"/>
              <a:ext cx="1211580" cy="563880"/>
            </a:xfrm>
            <a:custGeom>
              <a:avLst/>
              <a:gdLst/>
              <a:ahLst/>
              <a:cxnLst/>
              <a:rect l="l" t="t" r="r" b="b"/>
              <a:pathLst>
                <a:path w="1211579" h="563879">
                  <a:moveTo>
                    <a:pt x="0" y="563880"/>
                  </a:moveTo>
                  <a:lnTo>
                    <a:pt x="1211580" y="563880"/>
                  </a:lnTo>
                  <a:lnTo>
                    <a:pt x="1211580" y="0"/>
                  </a:lnTo>
                  <a:lnTo>
                    <a:pt x="0" y="0"/>
                  </a:lnTo>
                  <a:lnTo>
                    <a:pt x="0" y="563880"/>
                  </a:lnTo>
                  <a:close/>
                </a:path>
              </a:pathLst>
            </a:custGeom>
            <a:grpFill/>
            <a:ln w="19050">
              <a:solidFill>
                <a:srgbClr val="830948"/>
              </a:solidFill>
            </a:ln>
          </p:spPr>
          <p:txBody>
            <a:bodyPr wrap="square" lIns="0" tIns="0" rIns="0" bIns="0" rtlCol="0"/>
            <a:lstStyle/>
            <a:p>
              <a:endParaRPr dirty="0"/>
            </a:p>
          </p:txBody>
        </p:sp>
      </p:grpSp>
      <p:sp>
        <p:nvSpPr>
          <p:cNvPr id="52" name="object 52"/>
          <p:cNvSpPr txBox="1"/>
          <p:nvPr/>
        </p:nvSpPr>
        <p:spPr>
          <a:xfrm>
            <a:off x="4034121" y="4201701"/>
            <a:ext cx="1407247" cy="197490"/>
          </a:xfrm>
          <a:prstGeom prst="rect">
            <a:avLst/>
          </a:prstGeom>
        </p:spPr>
        <p:txBody>
          <a:bodyPr vert="horz" wrap="square" lIns="0" tIns="12700" rIns="0" bIns="0" rtlCol="0">
            <a:spAutoFit/>
          </a:bodyPr>
          <a:lstStyle/>
          <a:p>
            <a:pPr marL="12700">
              <a:lnSpc>
                <a:spcPct val="100000"/>
              </a:lnSpc>
              <a:spcBef>
                <a:spcPts val="100"/>
              </a:spcBef>
            </a:pPr>
            <a:r>
              <a:rPr lang="en-US" sz="1200" b="1" spc="-10" dirty="0">
                <a:latin typeface="Amasis MT Pro" panose="02040504050005020304" pitchFamily="18" charset="0"/>
              </a:rPr>
              <a:t>Data</a:t>
            </a:r>
            <a:r>
              <a:rPr lang="en-US" sz="1100" spc="-80" dirty="0">
                <a:latin typeface="Verdana"/>
                <a:cs typeface="Verdana"/>
              </a:rPr>
              <a:t> </a:t>
            </a:r>
            <a:r>
              <a:rPr lang="en-US" sz="1200" b="1" spc="-10" dirty="0">
                <a:latin typeface="Amasis MT Pro" panose="02040504050005020304" pitchFamily="18" charset="0"/>
              </a:rPr>
              <a:t>Visualization</a:t>
            </a:r>
            <a:endParaRPr sz="1200" b="1" spc="-10" dirty="0">
              <a:latin typeface="Amasis MT Pro" panose="02040504050005020304" pitchFamily="18" charset="0"/>
            </a:endParaRPr>
          </a:p>
        </p:txBody>
      </p:sp>
      <p:sp>
        <p:nvSpPr>
          <p:cNvPr id="79" name="object 79"/>
          <p:cNvSpPr txBox="1"/>
          <p:nvPr/>
        </p:nvSpPr>
        <p:spPr>
          <a:xfrm>
            <a:off x="8568055" y="2269947"/>
            <a:ext cx="200025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masis MT Pro" panose="02040504050005020304" pitchFamily="18" charset="0"/>
                <a:cs typeface="Tahoma"/>
              </a:rPr>
              <a:t>Data</a:t>
            </a:r>
            <a:r>
              <a:rPr sz="1600" b="1" spc="-60" dirty="0">
                <a:latin typeface="Tahoma"/>
                <a:cs typeface="Tahoma"/>
              </a:rPr>
              <a:t> </a:t>
            </a:r>
            <a:r>
              <a:rPr sz="1600" b="1" spc="-90" dirty="0">
                <a:latin typeface="Amasis MT Pro" panose="02040504050005020304" pitchFamily="18" charset="0"/>
                <a:cs typeface="Tahoma"/>
              </a:rPr>
              <a:t>Pre-</a:t>
            </a:r>
            <a:r>
              <a:rPr sz="1600" b="1" spc="-40" dirty="0">
                <a:latin typeface="Amasis MT Pro" panose="02040504050005020304" pitchFamily="18" charset="0"/>
                <a:cs typeface="Tahoma"/>
              </a:rPr>
              <a:t>Processing</a:t>
            </a:r>
            <a:endParaRPr sz="1600" dirty="0">
              <a:latin typeface="Amasis MT Pro" panose="02040504050005020304" pitchFamily="18" charset="0"/>
              <a:cs typeface="Tahoma"/>
            </a:endParaRPr>
          </a:p>
        </p:txBody>
      </p:sp>
      <p:sp>
        <p:nvSpPr>
          <p:cNvPr id="83" name="object 83"/>
          <p:cNvSpPr txBox="1"/>
          <p:nvPr/>
        </p:nvSpPr>
        <p:spPr>
          <a:xfrm>
            <a:off x="348183" y="3580333"/>
            <a:ext cx="1076960" cy="258404"/>
          </a:xfrm>
          <a:prstGeom prst="rect">
            <a:avLst/>
          </a:prstGeom>
        </p:spPr>
        <p:txBody>
          <a:bodyPr vert="horz" wrap="square" lIns="0" tIns="12065" rIns="0" bIns="0" rtlCol="0">
            <a:spAutoFit/>
          </a:bodyPr>
          <a:lstStyle/>
          <a:p>
            <a:pPr marL="12700">
              <a:lnSpc>
                <a:spcPct val="100000"/>
              </a:lnSpc>
              <a:spcBef>
                <a:spcPts val="95"/>
              </a:spcBef>
            </a:pPr>
            <a:r>
              <a:rPr sz="1600" b="1" spc="-20" dirty="0">
                <a:latin typeface="Amasis MT Pro" panose="02040504050005020304" pitchFamily="18" charset="0"/>
                <a:cs typeface="Tahoma"/>
              </a:rPr>
              <a:t>Real</a:t>
            </a:r>
            <a:r>
              <a:rPr sz="1600" b="1" spc="-100" dirty="0">
                <a:latin typeface="Tahoma"/>
                <a:cs typeface="Tahoma"/>
              </a:rPr>
              <a:t> </a:t>
            </a:r>
            <a:r>
              <a:rPr sz="1600" b="1" spc="-80" dirty="0">
                <a:latin typeface="Amasis MT Pro" panose="02040504050005020304" pitchFamily="18" charset="0"/>
                <a:cs typeface="Tahoma"/>
              </a:rPr>
              <a:t>World</a:t>
            </a:r>
            <a:endParaRPr sz="1600" dirty="0">
              <a:latin typeface="Amasis MT Pro" panose="02040504050005020304" pitchFamily="18" charset="0"/>
              <a:cs typeface="Tahoma"/>
            </a:endParaRPr>
          </a:p>
        </p:txBody>
      </p:sp>
      <p:cxnSp>
        <p:nvCxnSpPr>
          <p:cNvPr id="89" name="Straight Arrow Connector 88">
            <a:extLst>
              <a:ext uri="{FF2B5EF4-FFF2-40B4-BE49-F238E27FC236}">
                <a16:creationId xmlns:a16="http://schemas.microsoft.com/office/drawing/2014/main" id="{09D02557-FF87-DE38-4947-104042858A89}"/>
              </a:ext>
            </a:extLst>
          </p:cNvPr>
          <p:cNvCxnSpPr>
            <a:endCxn id="3" idx="3"/>
          </p:cNvCxnSpPr>
          <p:nvPr/>
        </p:nvCxnSpPr>
        <p:spPr>
          <a:xfrm>
            <a:off x="1328928" y="3186746"/>
            <a:ext cx="3750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6E8A283-6B95-2D6B-6869-CB3F86F13786}"/>
              </a:ext>
            </a:extLst>
          </p:cNvPr>
          <p:cNvCxnSpPr/>
          <p:nvPr/>
        </p:nvCxnSpPr>
        <p:spPr>
          <a:xfrm>
            <a:off x="3055555" y="3151018"/>
            <a:ext cx="3750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692734C-5597-4BC9-1AE1-91DC0281AF5F}"/>
              </a:ext>
            </a:extLst>
          </p:cNvPr>
          <p:cNvCxnSpPr/>
          <p:nvPr/>
        </p:nvCxnSpPr>
        <p:spPr>
          <a:xfrm>
            <a:off x="5170431" y="3142410"/>
            <a:ext cx="3750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72C81B0-1580-7CE9-5457-25B4B3D4B5B0}"/>
              </a:ext>
            </a:extLst>
          </p:cNvPr>
          <p:cNvCxnSpPr/>
          <p:nvPr/>
        </p:nvCxnSpPr>
        <p:spPr>
          <a:xfrm>
            <a:off x="6835903" y="3163858"/>
            <a:ext cx="3750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7976551-B122-E9B1-EE4B-7608A16C9EFA}"/>
              </a:ext>
            </a:extLst>
          </p:cNvPr>
          <p:cNvCxnSpPr/>
          <p:nvPr/>
        </p:nvCxnSpPr>
        <p:spPr>
          <a:xfrm>
            <a:off x="8766143" y="3175325"/>
            <a:ext cx="3750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80347B9-F4FD-7573-10F3-26AB83A6AAF7}"/>
              </a:ext>
            </a:extLst>
          </p:cNvPr>
          <p:cNvCxnSpPr/>
          <p:nvPr/>
        </p:nvCxnSpPr>
        <p:spPr>
          <a:xfrm>
            <a:off x="10445115" y="3163858"/>
            <a:ext cx="3750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9271768-5F3B-4081-1F5E-ADA618F5E415}"/>
              </a:ext>
            </a:extLst>
          </p:cNvPr>
          <p:cNvCxnSpPr/>
          <p:nvPr/>
        </p:nvCxnSpPr>
        <p:spPr>
          <a:xfrm>
            <a:off x="11353800" y="3527437"/>
            <a:ext cx="0" cy="37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C962BA9-7FA8-FDFB-1E2B-ACF2A8B26DAC}"/>
              </a:ext>
            </a:extLst>
          </p:cNvPr>
          <p:cNvCxnSpPr>
            <a:cxnSpLocks/>
          </p:cNvCxnSpPr>
          <p:nvPr/>
        </p:nvCxnSpPr>
        <p:spPr>
          <a:xfrm flipH="1">
            <a:off x="9296400" y="4300446"/>
            <a:ext cx="625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A1DE3F4-BF07-019F-9AAB-B8A3A4E3F1BA}"/>
              </a:ext>
            </a:extLst>
          </p:cNvPr>
          <p:cNvCxnSpPr>
            <a:cxnSpLocks/>
          </p:cNvCxnSpPr>
          <p:nvPr/>
        </p:nvCxnSpPr>
        <p:spPr>
          <a:xfrm flipH="1">
            <a:off x="7408449" y="4348699"/>
            <a:ext cx="620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373B3FA-62BF-75EE-DEFB-E75579CBC5BB}"/>
              </a:ext>
            </a:extLst>
          </p:cNvPr>
          <p:cNvCxnSpPr>
            <a:cxnSpLocks/>
          </p:cNvCxnSpPr>
          <p:nvPr/>
        </p:nvCxnSpPr>
        <p:spPr>
          <a:xfrm flipH="1">
            <a:off x="5545462" y="4368622"/>
            <a:ext cx="620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1A65EF18-D58D-5FB9-4EDD-5D0E09A54A51}"/>
              </a:ext>
            </a:extLst>
          </p:cNvPr>
          <p:cNvCxnSpPr>
            <a:cxnSpLocks/>
            <a:endCxn id="3" idx="2"/>
          </p:cNvCxnSpPr>
          <p:nvPr/>
        </p:nvCxnSpPr>
        <p:spPr>
          <a:xfrm rot="10800000">
            <a:off x="966281" y="3924426"/>
            <a:ext cx="2891679" cy="444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014" rIns="0" bIns="0" rtlCol="0">
            <a:spAutoFit/>
          </a:bodyPr>
          <a:lstStyle/>
          <a:p>
            <a:pPr marL="104775">
              <a:lnSpc>
                <a:spcPct val="100000"/>
              </a:lnSpc>
              <a:spcBef>
                <a:spcPts val="100"/>
              </a:spcBef>
            </a:pPr>
            <a:r>
              <a:rPr spc="-315" dirty="0"/>
              <a:t>DATASET</a:t>
            </a:r>
            <a:r>
              <a:rPr spc="-260" dirty="0"/>
              <a:t> </a:t>
            </a:r>
            <a:r>
              <a:rPr spc="-145" dirty="0"/>
              <a:t>INFORMATION</a:t>
            </a:r>
          </a:p>
        </p:txBody>
      </p:sp>
      <p:sp>
        <p:nvSpPr>
          <p:cNvPr id="4" name="object 4"/>
          <p:cNvSpPr txBox="1">
            <a:spLocks noGrp="1"/>
          </p:cNvSpPr>
          <p:nvPr>
            <p:ph sz="half" idx="2"/>
          </p:nvPr>
        </p:nvSpPr>
        <p:spPr>
          <a:xfrm>
            <a:off x="762000" y="304800"/>
            <a:ext cx="11277600" cy="8192627"/>
          </a:xfrm>
          <a:prstGeom prst="rect">
            <a:avLst/>
          </a:prstGeom>
        </p:spPr>
        <p:txBody>
          <a:bodyPr vert="horz" wrap="square" lIns="0" tIns="13335" rIns="0" bIns="0" rtlCol="0">
            <a:spAutoFit/>
          </a:bodyPr>
          <a:lstStyle/>
          <a:p>
            <a:pPr marL="12700" marR="57150">
              <a:lnSpc>
                <a:spcPct val="100000"/>
              </a:lnSpc>
              <a:spcBef>
                <a:spcPts val="105"/>
              </a:spcBef>
            </a:pPr>
            <a:r>
              <a:rPr lang="en-US" sz="1600" b="1" spc="-10" dirty="0" err="1">
                <a:latin typeface="Amasis MT Pro" panose="02040504050005020304" pitchFamily="18" charset="0"/>
                <a:cs typeface="Tahoma"/>
              </a:rPr>
              <a:t>exang</a:t>
            </a:r>
            <a:r>
              <a:rPr lang="en-US" sz="1600" b="1" spc="-10" dirty="0">
                <a:latin typeface="Amasis MT Pro" panose="02040504050005020304" pitchFamily="18" charset="0"/>
                <a:cs typeface="Tahoma"/>
              </a:rPr>
              <a:t>:</a:t>
            </a:r>
            <a:r>
              <a:rPr lang="en-US" sz="1600" b="1" dirty="0">
                <a:latin typeface="Amasis MT Pro" panose="02040504050005020304" pitchFamily="18" charset="0"/>
                <a:cs typeface="Tahoma"/>
              </a:rPr>
              <a:t> </a:t>
            </a:r>
            <a:r>
              <a:rPr lang="en-US" sz="1600" spc="-65" dirty="0">
                <a:latin typeface="Amasis MT Pro" panose="02040504050005020304" pitchFamily="18" charset="0"/>
              </a:rPr>
              <a:t>Exercise</a:t>
            </a:r>
            <a:r>
              <a:rPr lang="en-US" sz="1600" spc="-105" dirty="0">
                <a:latin typeface="Amasis MT Pro" panose="02040504050005020304" pitchFamily="18" charset="0"/>
              </a:rPr>
              <a:t> </a:t>
            </a:r>
            <a:r>
              <a:rPr lang="en-US" sz="1600" dirty="0">
                <a:latin typeface="Amasis MT Pro" panose="02040504050005020304" pitchFamily="18" charset="0"/>
              </a:rPr>
              <a:t>induced</a:t>
            </a:r>
            <a:r>
              <a:rPr lang="en-US" sz="1600" spc="-85" dirty="0">
                <a:latin typeface="Amasis MT Pro" panose="02040504050005020304" pitchFamily="18" charset="0"/>
              </a:rPr>
              <a:t> </a:t>
            </a:r>
            <a:r>
              <a:rPr lang="en-US" sz="1600" dirty="0">
                <a:latin typeface="Amasis MT Pro" panose="02040504050005020304" pitchFamily="18" charset="0"/>
              </a:rPr>
              <a:t>angina</a:t>
            </a:r>
            <a:r>
              <a:rPr lang="en-US" sz="1600" spc="-95" dirty="0">
                <a:latin typeface="Amasis MT Pro" panose="02040504050005020304" pitchFamily="18" charset="0"/>
              </a:rPr>
              <a:t> </a:t>
            </a:r>
            <a:r>
              <a:rPr lang="en-US" sz="1600" spc="-135" dirty="0">
                <a:latin typeface="Amasis MT Pro" panose="02040504050005020304" pitchFamily="18" charset="0"/>
              </a:rPr>
              <a:t>(1</a:t>
            </a:r>
            <a:r>
              <a:rPr lang="en-US" sz="1600" spc="-45" dirty="0">
                <a:latin typeface="Amasis MT Pro" panose="02040504050005020304" pitchFamily="18" charset="0"/>
              </a:rPr>
              <a:t> </a:t>
            </a:r>
            <a:r>
              <a:rPr lang="en-US" sz="1600" spc="-315" dirty="0">
                <a:latin typeface="Amasis MT Pro" panose="02040504050005020304" pitchFamily="18" charset="0"/>
              </a:rPr>
              <a:t>=</a:t>
            </a:r>
            <a:r>
              <a:rPr lang="en-US" sz="1600" spc="-50" dirty="0">
                <a:latin typeface="Amasis MT Pro" panose="02040504050005020304" pitchFamily="18" charset="0"/>
              </a:rPr>
              <a:t> </a:t>
            </a:r>
            <a:r>
              <a:rPr lang="en-US" sz="1600" spc="-120" dirty="0">
                <a:latin typeface="Amasis MT Pro" panose="02040504050005020304" pitchFamily="18" charset="0"/>
              </a:rPr>
              <a:t>yes;</a:t>
            </a:r>
            <a:r>
              <a:rPr lang="en-US" sz="1600" spc="-65" dirty="0">
                <a:latin typeface="Amasis MT Pro" panose="02040504050005020304" pitchFamily="18" charset="0"/>
              </a:rPr>
              <a:t> </a:t>
            </a:r>
            <a:r>
              <a:rPr lang="en-US" sz="1600" spc="-125" dirty="0">
                <a:latin typeface="Amasis MT Pro" panose="02040504050005020304" pitchFamily="18" charset="0"/>
              </a:rPr>
              <a:t>0</a:t>
            </a:r>
            <a:r>
              <a:rPr lang="en-US" sz="1600" spc="-50" dirty="0">
                <a:latin typeface="Amasis MT Pro" panose="02040504050005020304" pitchFamily="18" charset="0"/>
              </a:rPr>
              <a:t> </a:t>
            </a:r>
            <a:r>
              <a:rPr lang="en-US" sz="1600" spc="-365" dirty="0">
                <a:latin typeface="Amasis MT Pro" panose="02040504050005020304" pitchFamily="18" charset="0"/>
              </a:rPr>
              <a:t>=</a:t>
            </a:r>
            <a:r>
              <a:rPr lang="en-US" sz="1600" spc="-25" dirty="0">
                <a:latin typeface="Amasis MT Pro" panose="02040504050005020304" pitchFamily="18" charset="0"/>
              </a:rPr>
              <a:t> no)</a:t>
            </a:r>
          </a:p>
          <a:p>
            <a:pPr marL="12700" marR="125730">
              <a:lnSpc>
                <a:spcPct val="100000"/>
              </a:lnSpc>
              <a:spcBef>
                <a:spcPts val="1680"/>
              </a:spcBef>
            </a:pPr>
            <a:r>
              <a:rPr sz="1600" b="1" dirty="0" err="1">
                <a:latin typeface="Amasis MT Pro" panose="02040504050005020304" pitchFamily="18" charset="0"/>
                <a:cs typeface="Tahoma"/>
              </a:rPr>
              <a:t>oldpeak</a:t>
            </a:r>
            <a:r>
              <a:rPr sz="1600" b="1" dirty="0">
                <a:latin typeface="Amasis MT Pro" panose="02040504050005020304" pitchFamily="18" charset="0"/>
                <a:cs typeface="Tahoma"/>
              </a:rPr>
              <a:t>:</a:t>
            </a:r>
            <a:r>
              <a:rPr sz="1600" b="1" spc="30" dirty="0">
                <a:latin typeface="Amasis MT Pro" panose="02040504050005020304" pitchFamily="18" charset="0"/>
                <a:cs typeface="Tahoma"/>
              </a:rPr>
              <a:t> </a:t>
            </a:r>
            <a:r>
              <a:rPr sz="1600" spc="-265" dirty="0">
                <a:latin typeface="Amasis MT Pro" panose="02040504050005020304" pitchFamily="18" charset="0"/>
              </a:rPr>
              <a:t>ST</a:t>
            </a:r>
            <a:r>
              <a:rPr sz="1600" spc="-45" dirty="0">
                <a:latin typeface="Amasis MT Pro" panose="02040504050005020304" pitchFamily="18" charset="0"/>
              </a:rPr>
              <a:t> </a:t>
            </a:r>
            <a:r>
              <a:rPr sz="1600" spc="-40" dirty="0">
                <a:latin typeface="Amasis MT Pro" panose="02040504050005020304" pitchFamily="18" charset="0"/>
              </a:rPr>
              <a:t>depression</a:t>
            </a:r>
            <a:r>
              <a:rPr sz="1600" spc="-95" dirty="0">
                <a:latin typeface="Amasis MT Pro" panose="02040504050005020304" pitchFamily="18" charset="0"/>
              </a:rPr>
              <a:t> </a:t>
            </a:r>
            <a:r>
              <a:rPr sz="1600" dirty="0">
                <a:latin typeface="Amasis MT Pro" panose="02040504050005020304" pitchFamily="18" charset="0"/>
              </a:rPr>
              <a:t>induced</a:t>
            </a:r>
            <a:r>
              <a:rPr sz="1600" spc="-90" dirty="0">
                <a:latin typeface="Amasis MT Pro" panose="02040504050005020304" pitchFamily="18" charset="0"/>
              </a:rPr>
              <a:t> </a:t>
            </a:r>
            <a:r>
              <a:rPr sz="1600" spc="-10" dirty="0">
                <a:latin typeface="Amasis MT Pro" panose="02040504050005020304" pitchFamily="18" charset="0"/>
              </a:rPr>
              <a:t>by</a:t>
            </a:r>
            <a:r>
              <a:rPr sz="1600" spc="-60" dirty="0">
                <a:latin typeface="Amasis MT Pro" panose="02040504050005020304" pitchFamily="18" charset="0"/>
              </a:rPr>
              <a:t> </a:t>
            </a:r>
            <a:r>
              <a:rPr sz="1600" spc="-10" dirty="0">
                <a:latin typeface="Amasis MT Pro" panose="02040504050005020304" pitchFamily="18" charset="0"/>
              </a:rPr>
              <a:t>exercise </a:t>
            </a:r>
            <a:r>
              <a:rPr sz="1600" spc="-40" dirty="0">
                <a:latin typeface="Amasis MT Pro" panose="02040504050005020304" pitchFamily="18" charset="0"/>
              </a:rPr>
              <a:t>relative</a:t>
            </a:r>
            <a:r>
              <a:rPr sz="1600" spc="-114" dirty="0">
                <a:latin typeface="Amasis MT Pro" panose="02040504050005020304" pitchFamily="18" charset="0"/>
              </a:rPr>
              <a:t> </a:t>
            </a:r>
            <a:r>
              <a:rPr sz="1600" spc="-10" dirty="0">
                <a:latin typeface="Amasis MT Pro" panose="02040504050005020304" pitchFamily="18" charset="0"/>
              </a:rPr>
              <a:t>to</a:t>
            </a:r>
            <a:r>
              <a:rPr sz="1600" spc="-70" dirty="0">
                <a:latin typeface="Amasis MT Pro" panose="02040504050005020304" pitchFamily="18" charset="0"/>
              </a:rPr>
              <a:t> </a:t>
            </a:r>
            <a:r>
              <a:rPr sz="1600" spc="-20" dirty="0">
                <a:latin typeface="Amasis MT Pro" panose="02040504050005020304" pitchFamily="18" charset="0"/>
              </a:rPr>
              <a:t>rest</a:t>
            </a:r>
          </a:p>
          <a:p>
            <a:pPr marL="12700" marR="253365">
              <a:lnSpc>
                <a:spcPct val="100000"/>
              </a:lnSpc>
              <a:spcBef>
                <a:spcPts val="1680"/>
              </a:spcBef>
            </a:pPr>
            <a:r>
              <a:rPr sz="1600" b="1" spc="-30" dirty="0">
                <a:latin typeface="Amasis MT Pro" panose="02040504050005020304" pitchFamily="18" charset="0"/>
                <a:cs typeface="Tahoma"/>
              </a:rPr>
              <a:t>slope:</a:t>
            </a:r>
            <a:r>
              <a:rPr sz="1600" b="1" dirty="0">
                <a:latin typeface="Amasis MT Pro" panose="02040504050005020304" pitchFamily="18" charset="0"/>
                <a:cs typeface="Tahoma"/>
              </a:rPr>
              <a:t> </a:t>
            </a:r>
            <a:r>
              <a:rPr sz="1600" spc="-20" dirty="0">
                <a:latin typeface="Amasis MT Pro" panose="02040504050005020304" pitchFamily="18" charset="0"/>
              </a:rPr>
              <a:t>the</a:t>
            </a:r>
            <a:r>
              <a:rPr sz="1600" spc="-65" dirty="0">
                <a:latin typeface="Amasis MT Pro" panose="02040504050005020304" pitchFamily="18" charset="0"/>
              </a:rPr>
              <a:t> </a:t>
            </a:r>
            <a:r>
              <a:rPr sz="1600" spc="-25" dirty="0">
                <a:latin typeface="Amasis MT Pro" panose="02040504050005020304" pitchFamily="18" charset="0"/>
              </a:rPr>
              <a:t>slope</a:t>
            </a:r>
            <a:r>
              <a:rPr sz="1600" spc="-105" dirty="0">
                <a:latin typeface="Amasis MT Pro" panose="02040504050005020304" pitchFamily="18" charset="0"/>
              </a:rPr>
              <a:t> </a:t>
            </a:r>
            <a:r>
              <a:rPr sz="1600" dirty="0">
                <a:latin typeface="Amasis MT Pro" panose="02040504050005020304" pitchFamily="18" charset="0"/>
              </a:rPr>
              <a:t>of</a:t>
            </a:r>
            <a:r>
              <a:rPr sz="1600" spc="-90" dirty="0">
                <a:latin typeface="Amasis MT Pro" panose="02040504050005020304" pitchFamily="18" charset="0"/>
              </a:rPr>
              <a:t> </a:t>
            </a:r>
            <a:r>
              <a:rPr sz="1600" spc="-25" dirty="0">
                <a:latin typeface="Amasis MT Pro" panose="02040504050005020304" pitchFamily="18" charset="0"/>
              </a:rPr>
              <a:t>the</a:t>
            </a:r>
            <a:r>
              <a:rPr sz="1600" spc="-75" dirty="0">
                <a:latin typeface="Amasis MT Pro" panose="02040504050005020304" pitchFamily="18" charset="0"/>
              </a:rPr>
              <a:t> </a:t>
            </a:r>
            <a:r>
              <a:rPr sz="1600" dirty="0">
                <a:latin typeface="Amasis MT Pro" panose="02040504050005020304" pitchFamily="18" charset="0"/>
              </a:rPr>
              <a:t>peak</a:t>
            </a:r>
            <a:r>
              <a:rPr sz="1600" spc="-90" dirty="0">
                <a:latin typeface="Amasis MT Pro" panose="02040504050005020304" pitchFamily="18" charset="0"/>
              </a:rPr>
              <a:t> </a:t>
            </a:r>
            <a:r>
              <a:rPr sz="1600" spc="-35" dirty="0">
                <a:latin typeface="Amasis MT Pro" panose="02040504050005020304" pitchFamily="18" charset="0"/>
              </a:rPr>
              <a:t>exercise</a:t>
            </a:r>
            <a:r>
              <a:rPr sz="1600" spc="-105" dirty="0">
                <a:latin typeface="Amasis MT Pro" panose="02040504050005020304" pitchFamily="18" charset="0"/>
              </a:rPr>
              <a:t> </a:t>
            </a:r>
            <a:r>
              <a:rPr sz="1600" spc="-300" dirty="0">
                <a:latin typeface="Amasis MT Pro" panose="02040504050005020304" pitchFamily="18" charset="0"/>
              </a:rPr>
              <a:t>ST</a:t>
            </a:r>
            <a:r>
              <a:rPr sz="1600" spc="-30" dirty="0">
                <a:latin typeface="Amasis MT Pro" panose="02040504050005020304" pitchFamily="18" charset="0"/>
              </a:rPr>
              <a:t> segment</a:t>
            </a:r>
            <a:r>
              <a:rPr sz="1600" spc="-90" dirty="0">
                <a:latin typeface="Amasis MT Pro" panose="02040504050005020304" pitchFamily="18" charset="0"/>
              </a:rPr>
              <a:t> </a:t>
            </a:r>
            <a:r>
              <a:rPr sz="1600" spc="-20" dirty="0">
                <a:latin typeface="Amasis MT Pro" panose="02040504050005020304" pitchFamily="18" charset="0"/>
              </a:rPr>
              <a:t>(Value</a:t>
            </a:r>
            <a:r>
              <a:rPr sz="1600" spc="-65" dirty="0">
                <a:latin typeface="Amasis MT Pro" panose="02040504050005020304" pitchFamily="18" charset="0"/>
              </a:rPr>
              <a:t> </a:t>
            </a:r>
            <a:r>
              <a:rPr sz="1600" spc="-190" dirty="0">
                <a:latin typeface="Amasis MT Pro" panose="02040504050005020304" pitchFamily="18" charset="0"/>
              </a:rPr>
              <a:t>1:</a:t>
            </a:r>
            <a:r>
              <a:rPr sz="1600" spc="-55" dirty="0">
                <a:latin typeface="Amasis MT Pro" panose="02040504050005020304" pitchFamily="18" charset="0"/>
              </a:rPr>
              <a:t> </a:t>
            </a:r>
            <a:r>
              <a:rPr sz="1600" spc="-40" dirty="0">
                <a:latin typeface="Amasis MT Pro" panose="02040504050005020304" pitchFamily="18" charset="0"/>
              </a:rPr>
              <a:t>upsloping,</a:t>
            </a:r>
            <a:r>
              <a:rPr sz="1600" spc="-100" dirty="0">
                <a:latin typeface="Amasis MT Pro" panose="02040504050005020304" pitchFamily="18" charset="0"/>
              </a:rPr>
              <a:t> </a:t>
            </a:r>
            <a:r>
              <a:rPr sz="1600" dirty="0">
                <a:latin typeface="Amasis MT Pro" panose="02040504050005020304" pitchFamily="18" charset="0"/>
              </a:rPr>
              <a:t>Value</a:t>
            </a:r>
            <a:r>
              <a:rPr sz="1600" spc="-65" dirty="0">
                <a:latin typeface="Amasis MT Pro" panose="02040504050005020304" pitchFamily="18" charset="0"/>
              </a:rPr>
              <a:t> </a:t>
            </a:r>
            <a:r>
              <a:rPr sz="1600" spc="-185" dirty="0">
                <a:latin typeface="Amasis MT Pro" panose="02040504050005020304" pitchFamily="18" charset="0"/>
              </a:rPr>
              <a:t>2:</a:t>
            </a:r>
            <a:r>
              <a:rPr sz="1600" spc="-70" dirty="0">
                <a:latin typeface="Amasis MT Pro" panose="02040504050005020304" pitchFamily="18" charset="0"/>
              </a:rPr>
              <a:t> </a:t>
            </a:r>
            <a:r>
              <a:rPr sz="1600" spc="-20" dirty="0">
                <a:latin typeface="Amasis MT Pro" panose="02040504050005020304" pitchFamily="18" charset="0"/>
              </a:rPr>
              <a:t>flat</a:t>
            </a:r>
            <a:r>
              <a:rPr lang="en-IN" sz="1600" spc="-20" dirty="0">
                <a:latin typeface="Amasis MT Pro" panose="02040504050005020304" pitchFamily="18" charset="0"/>
              </a:rPr>
              <a:t>,  </a:t>
            </a:r>
            <a:r>
              <a:rPr lang="en-IN" sz="1600" spc="-185" dirty="0">
                <a:latin typeface="Amasis MT Pro" panose="02040504050005020304" pitchFamily="18" charset="0"/>
              </a:rPr>
              <a:t>3:</a:t>
            </a:r>
            <a:r>
              <a:rPr lang="en-IN" sz="1600" spc="-50" dirty="0">
                <a:latin typeface="Amasis MT Pro" panose="02040504050005020304" pitchFamily="18" charset="0"/>
              </a:rPr>
              <a:t> </a:t>
            </a:r>
            <a:r>
              <a:rPr lang="en-IN" sz="1600" dirty="0">
                <a:latin typeface="Amasis MT Pro" panose="02040504050005020304" pitchFamily="18" charset="0"/>
              </a:rPr>
              <a:t>down</a:t>
            </a:r>
            <a:r>
              <a:rPr lang="en-IN" sz="1600" spc="-60" dirty="0">
                <a:latin typeface="Amasis MT Pro" panose="02040504050005020304" pitchFamily="18" charset="0"/>
              </a:rPr>
              <a:t> </a:t>
            </a:r>
            <a:r>
              <a:rPr lang="en-IN" sz="1600" spc="-10" dirty="0">
                <a:latin typeface="Amasis MT Pro" panose="02040504050005020304" pitchFamily="18" charset="0"/>
              </a:rPr>
              <a:t>sloping)</a:t>
            </a:r>
          </a:p>
          <a:p>
            <a:pPr marL="12700">
              <a:lnSpc>
                <a:spcPct val="100000"/>
              </a:lnSpc>
              <a:spcBef>
                <a:spcPts val="1680"/>
              </a:spcBef>
            </a:pPr>
            <a:r>
              <a:rPr sz="1600" b="1" dirty="0">
                <a:latin typeface="Amasis MT Pro" panose="02040504050005020304" pitchFamily="18" charset="0"/>
                <a:cs typeface="Tahoma"/>
              </a:rPr>
              <a:t>ca:</a:t>
            </a:r>
            <a:r>
              <a:rPr sz="1600" b="1" spc="30" dirty="0">
                <a:latin typeface="Amasis MT Pro" panose="02040504050005020304" pitchFamily="18" charset="0"/>
                <a:cs typeface="Tahoma"/>
              </a:rPr>
              <a:t> </a:t>
            </a:r>
            <a:r>
              <a:rPr sz="1600" spc="-85" dirty="0">
                <a:latin typeface="Amasis MT Pro" panose="02040504050005020304" pitchFamily="18" charset="0"/>
              </a:rPr>
              <a:t>The</a:t>
            </a:r>
            <a:r>
              <a:rPr sz="1600" spc="-60" dirty="0">
                <a:latin typeface="Amasis MT Pro" panose="02040504050005020304" pitchFamily="18" charset="0"/>
              </a:rPr>
              <a:t> </a:t>
            </a:r>
            <a:r>
              <a:rPr sz="1600" spc="-35" dirty="0">
                <a:latin typeface="Amasis MT Pro" panose="02040504050005020304" pitchFamily="18" charset="0"/>
              </a:rPr>
              <a:t>number</a:t>
            </a:r>
            <a:r>
              <a:rPr sz="1600" spc="-60" dirty="0">
                <a:latin typeface="Amasis MT Pro" panose="02040504050005020304" pitchFamily="18" charset="0"/>
              </a:rPr>
              <a:t> </a:t>
            </a:r>
            <a:r>
              <a:rPr sz="1600" dirty="0">
                <a:latin typeface="Amasis MT Pro" panose="02040504050005020304" pitchFamily="18" charset="0"/>
              </a:rPr>
              <a:t>of</a:t>
            </a:r>
            <a:r>
              <a:rPr sz="1600" spc="-65" dirty="0">
                <a:latin typeface="Amasis MT Pro" panose="02040504050005020304" pitchFamily="18" charset="0"/>
              </a:rPr>
              <a:t> </a:t>
            </a:r>
            <a:r>
              <a:rPr sz="1600" spc="-60" dirty="0">
                <a:latin typeface="Amasis MT Pro" panose="02040504050005020304" pitchFamily="18" charset="0"/>
              </a:rPr>
              <a:t>major</a:t>
            </a:r>
            <a:r>
              <a:rPr sz="1600" spc="-70" dirty="0">
                <a:latin typeface="Amasis MT Pro" panose="02040504050005020304" pitchFamily="18" charset="0"/>
              </a:rPr>
              <a:t> </a:t>
            </a:r>
            <a:r>
              <a:rPr sz="1600" spc="-90" dirty="0">
                <a:latin typeface="Amasis MT Pro" panose="02040504050005020304" pitchFamily="18" charset="0"/>
              </a:rPr>
              <a:t>vessels</a:t>
            </a:r>
            <a:r>
              <a:rPr sz="1600" spc="-100" dirty="0">
                <a:latin typeface="Amasis MT Pro" panose="02040504050005020304" pitchFamily="18" charset="0"/>
              </a:rPr>
              <a:t> </a:t>
            </a:r>
            <a:r>
              <a:rPr sz="1600" spc="-145" dirty="0">
                <a:latin typeface="Amasis MT Pro" panose="02040504050005020304" pitchFamily="18" charset="0"/>
              </a:rPr>
              <a:t>(0-</a:t>
            </a:r>
            <a:r>
              <a:rPr sz="1600" spc="-25" dirty="0">
                <a:latin typeface="Amasis MT Pro" panose="02040504050005020304" pitchFamily="18" charset="0"/>
              </a:rPr>
              <a:t>3)</a:t>
            </a:r>
          </a:p>
          <a:p>
            <a:pPr marL="12700" marR="5080">
              <a:lnSpc>
                <a:spcPct val="100000"/>
              </a:lnSpc>
              <a:spcBef>
                <a:spcPts val="1680"/>
              </a:spcBef>
            </a:pPr>
            <a:r>
              <a:rPr sz="1600" b="1" spc="-75" dirty="0">
                <a:latin typeface="Amasis MT Pro" panose="02040504050005020304" pitchFamily="18" charset="0"/>
                <a:cs typeface="Tahoma"/>
              </a:rPr>
              <a:t>thal:</a:t>
            </a:r>
            <a:r>
              <a:rPr sz="1600" b="1" spc="60" dirty="0">
                <a:latin typeface="Amasis MT Pro" panose="02040504050005020304" pitchFamily="18" charset="0"/>
                <a:cs typeface="Tahoma"/>
              </a:rPr>
              <a:t> </a:t>
            </a:r>
            <a:r>
              <a:rPr sz="1600" spc="65" dirty="0">
                <a:latin typeface="Amasis MT Pro" panose="02040504050005020304" pitchFamily="18" charset="0"/>
              </a:rPr>
              <a:t>A</a:t>
            </a:r>
            <a:r>
              <a:rPr sz="1600" spc="-10" dirty="0">
                <a:latin typeface="Amasis MT Pro" panose="02040504050005020304" pitchFamily="18" charset="0"/>
              </a:rPr>
              <a:t> </a:t>
            </a:r>
            <a:r>
              <a:rPr sz="1600" dirty="0">
                <a:latin typeface="Amasis MT Pro" panose="02040504050005020304" pitchFamily="18" charset="0"/>
              </a:rPr>
              <a:t>blood</a:t>
            </a:r>
            <a:r>
              <a:rPr sz="1600" spc="-65" dirty="0">
                <a:latin typeface="Amasis MT Pro" panose="02040504050005020304" pitchFamily="18" charset="0"/>
              </a:rPr>
              <a:t> </a:t>
            </a:r>
            <a:r>
              <a:rPr sz="1600" spc="-55" dirty="0">
                <a:latin typeface="Amasis MT Pro" panose="02040504050005020304" pitchFamily="18" charset="0"/>
              </a:rPr>
              <a:t>disorder</a:t>
            </a:r>
            <a:r>
              <a:rPr sz="1600" spc="-35" dirty="0">
                <a:latin typeface="Amasis MT Pro" panose="02040504050005020304" pitchFamily="18" charset="0"/>
              </a:rPr>
              <a:t> </a:t>
            </a:r>
            <a:r>
              <a:rPr sz="1600" dirty="0">
                <a:latin typeface="Amasis MT Pro" panose="02040504050005020304" pitchFamily="18" charset="0"/>
              </a:rPr>
              <a:t>called</a:t>
            </a:r>
            <a:r>
              <a:rPr sz="1600" spc="-65" dirty="0">
                <a:latin typeface="Amasis MT Pro" panose="02040504050005020304" pitchFamily="18" charset="0"/>
              </a:rPr>
              <a:t> </a:t>
            </a:r>
            <a:r>
              <a:rPr sz="1600" spc="-40" dirty="0">
                <a:latin typeface="Amasis MT Pro" panose="02040504050005020304" pitchFamily="18" charset="0"/>
              </a:rPr>
              <a:t>thalassemia</a:t>
            </a:r>
            <a:r>
              <a:rPr sz="1600" spc="-50" dirty="0">
                <a:latin typeface="Amasis MT Pro" panose="02040504050005020304" pitchFamily="18" charset="0"/>
              </a:rPr>
              <a:t> </a:t>
            </a:r>
            <a:r>
              <a:rPr sz="1600" spc="-135" dirty="0">
                <a:latin typeface="Amasis MT Pro" panose="02040504050005020304" pitchFamily="18" charset="0"/>
              </a:rPr>
              <a:t>(3</a:t>
            </a:r>
            <a:r>
              <a:rPr sz="1600" spc="-10" dirty="0">
                <a:latin typeface="Amasis MT Pro" panose="02040504050005020304" pitchFamily="18" charset="0"/>
              </a:rPr>
              <a:t> </a:t>
            </a:r>
            <a:r>
              <a:rPr sz="1600" spc="-365" dirty="0">
                <a:latin typeface="Amasis MT Pro" panose="02040504050005020304" pitchFamily="18" charset="0"/>
              </a:rPr>
              <a:t>=</a:t>
            </a:r>
            <a:r>
              <a:rPr sz="1600" spc="-70" dirty="0">
                <a:latin typeface="Amasis MT Pro" panose="02040504050005020304" pitchFamily="18" charset="0"/>
              </a:rPr>
              <a:t> normal;</a:t>
            </a:r>
            <a:r>
              <a:rPr sz="1600" spc="-130" dirty="0">
                <a:latin typeface="Amasis MT Pro" panose="02040504050005020304" pitchFamily="18" charset="0"/>
              </a:rPr>
              <a:t> </a:t>
            </a:r>
            <a:r>
              <a:rPr sz="1600" spc="-125" dirty="0">
                <a:latin typeface="Amasis MT Pro" panose="02040504050005020304" pitchFamily="18" charset="0"/>
              </a:rPr>
              <a:t>6</a:t>
            </a:r>
            <a:r>
              <a:rPr sz="1600" spc="-80" dirty="0">
                <a:latin typeface="Amasis MT Pro" panose="02040504050005020304" pitchFamily="18" charset="0"/>
              </a:rPr>
              <a:t> </a:t>
            </a:r>
            <a:r>
              <a:rPr sz="1600" spc="-315" dirty="0">
                <a:latin typeface="Amasis MT Pro" panose="02040504050005020304" pitchFamily="18" charset="0"/>
              </a:rPr>
              <a:t>=</a:t>
            </a:r>
            <a:r>
              <a:rPr sz="1600" spc="-80" dirty="0">
                <a:latin typeface="Amasis MT Pro" panose="02040504050005020304" pitchFamily="18" charset="0"/>
              </a:rPr>
              <a:t> </a:t>
            </a:r>
            <a:r>
              <a:rPr sz="1600" spc="-40" dirty="0">
                <a:latin typeface="Amasis MT Pro" panose="02040504050005020304" pitchFamily="18" charset="0"/>
              </a:rPr>
              <a:t>fixed</a:t>
            </a:r>
            <a:r>
              <a:rPr sz="1600" spc="-95" dirty="0">
                <a:latin typeface="Amasis MT Pro" panose="02040504050005020304" pitchFamily="18" charset="0"/>
              </a:rPr>
              <a:t> </a:t>
            </a:r>
            <a:r>
              <a:rPr sz="1600" dirty="0">
                <a:latin typeface="Amasis MT Pro" panose="02040504050005020304" pitchFamily="18" charset="0"/>
              </a:rPr>
              <a:t>defect;</a:t>
            </a:r>
            <a:r>
              <a:rPr sz="1600" spc="-105" dirty="0">
                <a:latin typeface="Amasis MT Pro" panose="02040504050005020304" pitchFamily="18" charset="0"/>
              </a:rPr>
              <a:t> </a:t>
            </a:r>
            <a:r>
              <a:rPr sz="1600" spc="-125" dirty="0">
                <a:latin typeface="Amasis MT Pro" panose="02040504050005020304" pitchFamily="18" charset="0"/>
              </a:rPr>
              <a:t>7</a:t>
            </a:r>
            <a:r>
              <a:rPr sz="1600" spc="-80" dirty="0">
                <a:latin typeface="Amasis MT Pro" panose="02040504050005020304" pitchFamily="18" charset="0"/>
              </a:rPr>
              <a:t> </a:t>
            </a:r>
            <a:r>
              <a:rPr sz="1600" spc="-365" dirty="0">
                <a:latin typeface="Amasis MT Pro" panose="02040504050005020304" pitchFamily="18" charset="0"/>
              </a:rPr>
              <a:t>=</a:t>
            </a:r>
            <a:r>
              <a:rPr lang="en-US" sz="1600" spc="-365" dirty="0">
                <a:latin typeface="Amasis MT Pro" panose="02040504050005020304" pitchFamily="18" charset="0"/>
              </a:rPr>
              <a:t>                           </a:t>
            </a:r>
            <a:r>
              <a:rPr lang="en-US" sz="1600" spc="100" dirty="0">
                <a:latin typeface="Amasis MT Pro" panose="02040504050005020304" pitchFamily="18" charset="0"/>
              </a:rPr>
              <a:t>r</a:t>
            </a:r>
            <a:r>
              <a:rPr sz="1600" spc="100" dirty="0">
                <a:latin typeface="Amasis MT Pro" panose="02040504050005020304" pitchFamily="18" charset="0"/>
              </a:rPr>
              <a:t>eversable </a:t>
            </a:r>
            <a:r>
              <a:rPr sz="1600" spc="-10" dirty="0">
                <a:latin typeface="Amasis MT Pro" panose="02040504050005020304" pitchFamily="18" charset="0"/>
              </a:rPr>
              <a:t>defect)</a:t>
            </a:r>
          </a:p>
          <a:p>
            <a:pPr marL="12700">
              <a:lnSpc>
                <a:spcPct val="100000"/>
              </a:lnSpc>
              <a:spcBef>
                <a:spcPts val="1680"/>
              </a:spcBef>
            </a:pPr>
            <a:r>
              <a:rPr sz="1600" b="1" spc="-65" dirty="0">
                <a:latin typeface="Amasis MT Pro" panose="02040504050005020304" pitchFamily="18" charset="0"/>
                <a:cs typeface="Tahoma"/>
              </a:rPr>
              <a:t>num:</a:t>
            </a:r>
            <a:r>
              <a:rPr sz="1600" b="1" spc="-25" dirty="0">
                <a:latin typeface="Amasis MT Pro" panose="02040504050005020304" pitchFamily="18" charset="0"/>
                <a:cs typeface="Tahoma"/>
              </a:rPr>
              <a:t> </a:t>
            </a:r>
            <a:r>
              <a:rPr sz="1600" spc="-35" dirty="0">
                <a:latin typeface="Amasis MT Pro" panose="02040504050005020304" pitchFamily="18" charset="0"/>
              </a:rPr>
              <a:t>Heart</a:t>
            </a:r>
            <a:r>
              <a:rPr sz="1600" spc="-90" dirty="0">
                <a:latin typeface="Amasis MT Pro" panose="02040504050005020304" pitchFamily="18" charset="0"/>
              </a:rPr>
              <a:t> </a:t>
            </a:r>
            <a:r>
              <a:rPr sz="1600" spc="-30" dirty="0">
                <a:latin typeface="Amasis MT Pro" panose="02040504050005020304" pitchFamily="18" charset="0"/>
              </a:rPr>
              <a:t>disease</a:t>
            </a:r>
            <a:r>
              <a:rPr sz="1600" spc="-105" dirty="0">
                <a:latin typeface="Amasis MT Pro" panose="02040504050005020304" pitchFamily="18" charset="0"/>
              </a:rPr>
              <a:t> </a:t>
            </a:r>
            <a:r>
              <a:rPr sz="1600" spc="-135" dirty="0">
                <a:latin typeface="Amasis MT Pro" panose="02040504050005020304" pitchFamily="18" charset="0"/>
              </a:rPr>
              <a:t>(0</a:t>
            </a:r>
            <a:r>
              <a:rPr sz="1600" spc="-85" dirty="0">
                <a:latin typeface="Amasis MT Pro" panose="02040504050005020304" pitchFamily="18" charset="0"/>
              </a:rPr>
              <a:t> </a:t>
            </a:r>
            <a:r>
              <a:rPr sz="1600" spc="-315" dirty="0">
                <a:latin typeface="Amasis MT Pro" panose="02040504050005020304" pitchFamily="18" charset="0"/>
              </a:rPr>
              <a:t>=</a:t>
            </a:r>
            <a:r>
              <a:rPr sz="1600" spc="-100" dirty="0">
                <a:latin typeface="Amasis MT Pro" panose="02040504050005020304" pitchFamily="18" charset="0"/>
              </a:rPr>
              <a:t> </a:t>
            </a:r>
            <a:r>
              <a:rPr sz="1600" spc="-40" dirty="0">
                <a:latin typeface="Amasis MT Pro" panose="02040504050005020304" pitchFamily="18" charset="0"/>
              </a:rPr>
              <a:t>no,</a:t>
            </a:r>
            <a:r>
              <a:rPr sz="1600" spc="-95" dirty="0">
                <a:latin typeface="Amasis MT Pro" panose="02040504050005020304" pitchFamily="18" charset="0"/>
              </a:rPr>
              <a:t> </a:t>
            </a:r>
            <a:r>
              <a:rPr sz="1600" spc="-125" dirty="0">
                <a:latin typeface="Amasis MT Pro" panose="02040504050005020304" pitchFamily="18" charset="0"/>
              </a:rPr>
              <a:t>1</a:t>
            </a:r>
            <a:r>
              <a:rPr sz="1600" spc="-90" dirty="0">
                <a:latin typeface="Amasis MT Pro" panose="02040504050005020304" pitchFamily="18" charset="0"/>
              </a:rPr>
              <a:t> </a:t>
            </a:r>
            <a:r>
              <a:rPr sz="1600" spc="-315" dirty="0">
                <a:latin typeface="Amasis MT Pro" panose="02040504050005020304" pitchFamily="18" charset="0"/>
              </a:rPr>
              <a:t>=</a:t>
            </a:r>
            <a:r>
              <a:rPr sz="1600" spc="-95" dirty="0">
                <a:latin typeface="Amasis MT Pro" panose="02040504050005020304" pitchFamily="18" charset="0"/>
              </a:rPr>
              <a:t> </a:t>
            </a:r>
            <a:r>
              <a:rPr sz="1600" spc="-20" dirty="0">
                <a:latin typeface="Amasis MT Pro" panose="02040504050005020304" pitchFamily="18" charset="0"/>
              </a:rPr>
              <a:t>yes)</a:t>
            </a:r>
            <a:endParaRPr lang="en-US" sz="1600" spc="-20" dirty="0">
              <a:latin typeface="Amasis MT Pro" panose="02040504050005020304" pitchFamily="18" charset="0"/>
            </a:endParaRPr>
          </a:p>
          <a:p>
            <a:pPr marL="12700">
              <a:lnSpc>
                <a:spcPct val="100000"/>
              </a:lnSpc>
              <a:spcBef>
                <a:spcPts val="105"/>
              </a:spcBef>
            </a:pPr>
            <a:r>
              <a:rPr lang="en-US" sz="1600" b="1" dirty="0">
                <a:latin typeface="Amasis MT Pro" panose="02040504050005020304" pitchFamily="18" charset="0"/>
                <a:cs typeface="Tahoma"/>
              </a:rPr>
              <a:t>age: </a:t>
            </a:r>
            <a:r>
              <a:rPr lang="en-US" sz="1600" spc="-80" dirty="0">
                <a:latin typeface="Amasis MT Pro" panose="02040504050005020304" pitchFamily="18" charset="0"/>
                <a:cs typeface="Verdana"/>
              </a:rPr>
              <a:t>The</a:t>
            </a:r>
            <a:r>
              <a:rPr lang="en-US" sz="1600" spc="-85" dirty="0">
                <a:latin typeface="Amasis MT Pro" panose="02040504050005020304" pitchFamily="18" charset="0"/>
                <a:cs typeface="Verdana"/>
              </a:rPr>
              <a:t> </a:t>
            </a:r>
            <a:r>
              <a:rPr lang="en-US" sz="1600" spc="-65" dirty="0">
                <a:latin typeface="Amasis MT Pro" panose="02040504050005020304" pitchFamily="18" charset="0"/>
                <a:cs typeface="Verdana"/>
              </a:rPr>
              <a:t>person's</a:t>
            </a:r>
            <a:r>
              <a:rPr lang="en-US" sz="1600" spc="-120" dirty="0">
                <a:latin typeface="Amasis MT Pro" panose="02040504050005020304" pitchFamily="18" charset="0"/>
                <a:cs typeface="Verdana"/>
              </a:rPr>
              <a:t> </a:t>
            </a:r>
            <a:r>
              <a:rPr lang="en-US" sz="1600" spc="85" dirty="0">
                <a:latin typeface="Amasis MT Pro" panose="02040504050005020304" pitchFamily="18" charset="0"/>
                <a:cs typeface="Verdana"/>
              </a:rPr>
              <a:t>age</a:t>
            </a:r>
            <a:r>
              <a:rPr lang="en-US" sz="1600" spc="-80" dirty="0">
                <a:latin typeface="Amasis MT Pro" panose="02040504050005020304" pitchFamily="18" charset="0"/>
                <a:cs typeface="Verdana"/>
              </a:rPr>
              <a:t> </a:t>
            </a:r>
            <a:r>
              <a:rPr lang="en-US" sz="1600" spc="-70" dirty="0">
                <a:latin typeface="Amasis MT Pro" panose="02040504050005020304" pitchFamily="18" charset="0"/>
                <a:cs typeface="Verdana"/>
              </a:rPr>
              <a:t>in</a:t>
            </a:r>
            <a:r>
              <a:rPr lang="en-US" sz="1600" spc="-120" dirty="0">
                <a:latin typeface="Amasis MT Pro" panose="02040504050005020304" pitchFamily="18" charset="0"/>
                <a:cs typeface="Verdana"/>
              </a:rPr>
              <a:t> </a:t>
            </a:r>
            <a:r>
              <a:rPr lang="en-US" sz="1600" spc="-10" dirty="0">
                <a:latin typeface="Amasis MT Pro" panose="02040504050005020304" pitchFamily="18" charset="0"/>
                <a:cs typeface="Verdana"/>
              </a:rPr>
              <a:t>years</a:t>
            </a:r>
            <a:endParaRPr lang="en-US" sz="1600" dirty="0">
              <a:latin typeface="Amasis MT Pro" panose="02040504050005020304" pitchFamily="18" charset="0"/>
              <a:cs typeface="Verdana"/>
            </a:endParaRPr>
          </a:p>
          <a:p>
            <a:pPr marL="12700">
              <a:lnSpc>
                <a:spcPct val="100000"/>
              </a:lnSpc>
              <a:spcBef>
                <a:spcPts val="1685"/>
              </a:spcBef>
            </a:pPr>
            <a:r>
              <a:rPr lang="en-US" sz="1600" b="1" spc="-65" dirty="0">
                <a:latin typeface="Amasis MT Pro" panose="02040504050005020304" pitchFamily="18" charset="0"/>
                <a:cs typeface="Tahoma"/>
              </a:rPr>
              <a:t>sex:</a:t>
            </a:r>
            <a:r>
              <a:rPr lang="en-US" sz="1600" b="1" spc="-15" dirty="0">
                <a:latin typeface="Amasis MT Pro" panose="02040504050005020304" pitchFamily="18" charset="0"/>
                <a:cs typeface="Tahoma"/>
              </a:rPr>
              <a:t> </a:t>
            </a:r>
            <a:r>
              <a:rPr lang="en-US" sz="1600" spc="-85" dirty="0">
                <a:latin typeface="Amasis MT Pro" panose="02040504050005020304" pitchFamily="18" charset="0"/>
                <a:cs typeface="Verdana"/>
              </a:rPr>
              <a:t>The</a:t>
            </a:r>
            <a:r>
              <a:rPr lang="en-US" sz="1600" spc="-95" dirty="0">
                <a:latin typeface="Amasis MT Pro" panose="02040504050005020304" pitchFamily="18" charset="0"/>
                <a:cs typeface="Verdana"/>
              </a:rPr>
              <a:t> </a:t>
            </a:r>
            <a:r>
              <a:rPr lang="en-US" sz="1600" spc="-70" dirty="0">
                <a:latin typeface="Amasis MT Pro" panose="02040504050005020304" pitchFamily="18" charset="0"/>
                <a:cs typeface="Verdana"/>
              </a:rPr>
              <a:t>person's</a:t>
            </a:r>
            <a:r>
              <a:rPr lang="en-US" sz="1600" spc="-110" dirty="0">
                <a:latin typeface="Amasis MT Pro" panose="02040504050005020304" pitchFamily="18" charset="0"/>
                <a:cs typeface="Verdana"/>
              </a:rPr>
              <a:t> </a:t>
            </a:r>
            <a:r>
              <a:rPr lang="en-US" sz="1600" spc="-95" dirty="0">
                <a:latin typeface="Amasis MT Pro" panose="02040504050005020304" pitchFamily="18" charset="0"/>
                <a:cs typeface="Verdana"/>
              </a:rPr>
              <a:t>sex </a:t>
            </a:r>
            <a:r>
              <a:rPr lang="en-US" sz="1600" spc="-135" dirty="0">
                <a:latin typeface="Amasis MT Pro" panose="02040504050005020304" pitchFamily="18" charset="0"/>
                <a:cs typeface="Verdana"/>
              </a:rPr>
              <a:t>(1</a:t>
            </a:r>
            <a:r>
              <a:rPr lang="en-US" sz="1600" spc="-80" dirty="0">
                <a:latin typeface="Amasis MT Pro" panose="02040504050005020304" pitchFamily="18" charset="0"/>
                <a:cs typeface="Verdana"/>
              </a:rPr>
              <a:t> </a:t>
            </a:r>
            <a:r>
              <a:rPr lang="en-US" sz="1600" spc="-315" dirty="0">
                <a:latin typeface="Amasis MT Pro" panose="02040504050005020304" pitchFamily="18" charset="0"/>
                <a:cs typeface="Verdana"/>
              </a:rPr>
              <a:t>=</a:t>
            </a:r>
            <a:r>
              <a:rPr lang="en-US" sz="1600" spc="-85" dirty="0">
                <a:latin typeface="Amasis MT Pro" panose="02040504050005020304" pitchFamily="18" charset="0"/>
                <a:cs typeface="Verdana"/>
              </a:rPr>
              <a:t> </a:t>
            </a:r>
            <a:r>
              <a:rPr lang="en-US" sz="1600" spc="-30" dirty="0">
                <a:latin typeface="Amasis MT Pro" panose="02040504050005020304" pitchFamily="18" charset="0"/>
                <a:cs typeface="Verdana"/>
              </a:rPr>
              <a:t>male,</a:t>
            </a:r>
            <a:r>
              <a:rPr lang="en-US" sz="1600" spc="-120" dirty="0">
                <a:latin typeface="Amasis MT Pro" panose="02040504050005020304" pitchFamily="18" charset="0"/>
                <a:cs typeface="Verdana"/>
              </a:rPr>
              <a:t> </a:t>
            </a:r>
            <a:r>
              <a:rPr lang="en-US" sz="1600" spc="-125" dirty="0">
                <a:latin typeface="Amasis MT Pro" panose="02040504050005020304" pitchFamily="18" charset="0"/>
                <a:cs typeface="Verdana"/>
              </a:rPr>
              <a:t>0</a:t>
            </a:r>
            <a:r>
              <a:rPr lang="en-US" sz="1600" spc="-85" dirty="0">
                <a:latin typeface="Amasis MT Pro" panose="02040504050005020304" pitchFamily="18" charset="0"/>
                <a:cs typeface="Verdana"/>
              </a:rPr>
              <a:t> </a:t>
            </a:r>
            <a:r>
              <a:rPr lang="en-US" sz="1600" spc="-315" dirty="0">
                <a:latin typeface="Amasis MT Pro" panose="02040504050005020304" pitchFamily="18" charset="0"/>
                <a:cs typeface="Verdana"/>
              </a:rPr>
              <a:t>=</a:t>
            </a:r>
            <a:r>
              <a:rPr lang="en-US" sz="1600" spc="-95" dirty="0">
                <a:latin typeface="Amasis MT Pro" panose="02040504050005020304" pitchFamily="18" charset="0"/>
                <a:cs typeface="Verdana"/>
              </a:rPr>
              <a:t> </a:t>
            </a:r>
            <a:r>
              <a:rPr lang="en-US" sz="1600" spc="-10" dirty="0">
                <a:latin typeface="Amasis MT Pro" panose="02040504050005020304" pitchFamily="18" charset="0"/>
                <a:cs typeface="Verdana"/>
              </a:rPr>
              <a:t>female)</a:t>
            </a:r>
            <a:endParaRPr lang="en-US" sz="1600" dirty="0">
              <a:latin typeface="Amasis MT Pro" panose="02040504050005020304" pitchFamily="18" charset="0"/>
              <a:cs typeface="Verdana"/>
            </a:endParaRPr>
          </a:p>
          <a:p>
            <a:pPr marL="356870" marR="5080" indent="-344805">
              <a:lnSpc>
                <a:spcPct val="100000"/>
              </a:lnSpc>
              <a:spcBef>
                <a:spcPts val="1680"/>
              </a:spcBef>
            </a:pPr>
            <a:r>
              <a:rPr lang="en-US" sz="1600" b="1" dirty="0">
                <a:latin typeface="Amasis MT Pro" panose="02040504050005020304" pitchFamily="18" charset="0"/>
                <a:cs typeface="Tahoma"/>
              </a:rPr>
              <a:t>cp:</a:t>
            </a:r>
            <a:r>
              <a:rPr lang="en-US" sz="1600" b="1" spc="25" dirty="0">
                <a:latin typeface="Amasis MT Pro" panose="02040504050005020304" pitchFamily="18" charset="0"/>
                <a:cs typeface="Tahoma"/>
              </a:rPr>
              <a:t> </a:t>
            </a:r>
            <a:r>
              <a:rPr lang="en-US" sz="1600" spc="-85" dirty="0">
                <a:latin typeface="Amasis MT Pro" panose="02040504050005020304" pitchFamily="18" charset="0"/>
                <a:cs typeface="Verdana"/>
              </a:rPr>
              <a:t>The</a:t>
            </a:r>
            <a:r>
              <a:rPr lang="en-US" sz="1600" spc="-60" dirty="0">
                <a:latin typeface="Amasis MT Pro" panose="02040504050005020304" pitchFamily="18" charset="0"/>
                <a:cs typeface="Verdana"/>
              </a:rPr>
              <a:t> </a:t>
            </a:r>
            <a:r>
              <a:rPr lang="en-US" sz="1600" spc="-20" dirty="0">
                <a:latin typeface="Amasis MT Pro" panose="02040504050005020304" pitchFamily="18" charset="0"/>
                <a:cs typeface="Verdana"/>
              </a:rPr>
              <a:t>chest</a:t>
            </a:r>
            <a:r>
              <a:rPr lang="en-US" sz="1600" spc="-80" dirty="0">
                <a:latin typeface="Amasis MT Pro" panose="02040504050005020304" pitchFamily="18" charset="0"/>
                <a:cs typeface="Verdana"/>
              </a:rPr>
              <a:t> </a:t>
            </a:r>
            <a:r>
              <a:rPr lang="en-US" sz="1600" dirty="0">
                <a:latin typeface="Amasis MT Pro" panose="02040504050005020304" pitchFamily="18" charset="0"/>
                <a:cs typeface="Verdana"/>
              </a:rPr>
              <a:t>pain</a:t>
            </a:r>
            <a:r>
              <a:rPr lang="en-US" sz="1600" spc="-85" dirty="0">
                <a:latin typeface="Amasis MT Pro" panose="02040504050005020304" pitchFamily="18" charset="0"/>
                <a:cs typeface="Verdana"/>
              </a:rPr>
              <a:t> </a:t>
            </a:r>
            <a:r>
              <a:rPr lang="en-US" sz="1600" dirty="0">
                <a:latin typeface="Amasis MT Pro" panose="02040504050005020304" pitchFamily="18" charset="0"/>
                <a:cs typeface="Verdana"/>
              </a:rPr>
              <a:t>experienced</a:t>
            </a:r>
            <a:r>
              <a:rPr lang="en-US" sz="1600" spc="-95" dirty="0">
                <a:latin typeface="Amasis MT Pro" panose="02040504050005020304" pitchFamily="18" charset="0"/>
                <a:cs typeface="Verdana"/>
              </a:rPr>
              <a:t> </a:t>
            </a:r>
            <a:r>
              <a:rPr lang="en-US" sz="1600" spc="-20" dirty="0">
                <a:latin typeface="Amasis MT Pro" panose="02040504050005020304" pitchFamily="18" charset="0"/>
                <a:cs typeface="Verdana"/>
              </a:rPr>
              <a:t>(Value</a:t>
            </a:r>
            <a:r>
              <a:rPr lang="en-US" sz="1600" spc="-60" dirty="0">
                <a:latin typeface="Amasis MT Pro" panose="02040504050005020304" pitchFamily="18" charset="0"/>
                <a:cs typeface="Verdana"/>
              </a:rPr>
              <a:t> </a:t>
            </a:r>
            <a:r>
              <a:rPr lang="en-US" sz="1600" spc="-190" dirty="0">
                <a:latin typeface="Amasis MT Pro" panose="02040504050005020304" pitchFamily="18" charset="0"/>
                <a:cs typeface="Verdana"/>
              </a:rPr>
              <a:t>1:</a:t>
            </a:r>
            <a:r>
              <a:rPr lang="en-US" sz="1600" spc="-45" dirty="0">
                <a:latin typeface="Amasis MT Pro" panose="02040504050005020304" pitchFamily="18" charset="0"/>
                <a:cs typeface="Verdana"/>
              </a:rPr>
              <a:t> </a:t>
            </a:r>
            <a:r>
              <a:rPr lang="en-US" sz="1600" spc="-10" dirty="0">
                <a:latin typeface="Amasis MT Pro" panose="02040504050005020304" pitchFamily="18" charset="0"/>
                <a:cs typeface="Verdana"/>
              </a:rPr>
              <a:t>typical</a:t>
            </a:r>
            <a:r>
              <a:rPr lang="en-US" sz="1600" spc="-85" dirty="0">
                <a:latin typeface="Amasis MT Pro" panose="02040504050005020304" pitchFamily="18" charset="0"/>
                <a:cs typeface="Verdana"/>
              </a:rPr>
              <a:t> </a:t>
            </a:r>
            <a:r>
              <a:rPr lang="en-US" sz="1600" spc="-10" dirty="0">
                <a:latin typeface="Amasis MT Pro" panose="02040504050005020304" pitchFamily="18" charset="0"/>
                <a:cs typeface="Verdana"/>
              </a:rPr>
              <a:t>angina,</a:t>
            </a:r>
            <a:r>
              <a:rPr lang="en-US" sz="1600" spc="-90" dirty="0">
                <a:latin typeface="Amasis MT Pro" panose="02040504050005020304" pitchFamily="18" charset="0"/>
                <a:cs typeface="Verdana"/>
              </a:rPr>
              <a:t> </a:t>
            </a:r>
            <a:r>
              <a:rPr lang="en-US" sz="1600" dirty="0">
                <a:latin typeface="Amasis MT Pro" panose="02040504050005020304" pitchFamily="18" charset="0"/>
                <a:cs typeface="Verdana"/>
              </a:rPr>
              <a:t>Value</a:t>
            </a:r>
            <a:r>
              <a:rPr lang="en-US" sz="1600" spc="-70" dirty="0">
                <a:latin typeface="Amasis MT Pro" panose="02040504050005020304" pitchFamily="18" charset="0"/>
                <a:cs typeface="Verdana"/>
              </a:rPr>
              <a:t> </a:t>
            </a:r>
            <a:r>
              <a:rPr lang="en-US" sz="1600" spc="-190" dirty="0">
                <a:latin typeface="Amasis MT Pro" panose="02040504050005020304" pitchFamily="18" charset="0"/>
                <a:cs typeface="Verdana"/>
              </a:rPr>
              <a:t>2:</a:t>
            </a:r>
            <a:r>
              <a:rPr lang="en-US" sz="1600" spc="-45" dirty="0">
                <a:latin typeface="Amasis MT Pro" panose="02040504050005020304" pitchFamily="18" charset="0"/>
                <a:cs typeface="Verdana"/>
              </a:rPr>
              <a:t> </a:t>
            </a:r>
            <a:r>
              <a:rPr lang="en-US" sz="1600" dirty="0">
                <a:latin typeface="Amasis MT Pro" panose="02040504050005020304" pitchFamily="18" charset="0"/>
                <a:cs typeface="Verdana"/>
              </a:rPr>
              <a:t>atypical</a:t>
            </a:r>
            <a:r>
              <a:rPr lang="en-US" sz="1600" spc="-85" dirty="0">
                <a:latin typeface="Amasis MT Pro" panose="02040504050005020304" pitchFamily="18" charset="0"/>
                <a:cs typeface="Verdana"/>
              </a:rPr>
              <a:t> </a:t>
            </a:r>
            <a:r>
              <a:rPr lang="en-US" sz="1600" spc="-10" dirty="0">
                <a:latin typeface="Amasis MT Pro" panose="02040504050005020304" pitchFamily="18" charset="0"/>
                <a:cs typeface="Verdana"/>
              </a:rPr>
              <a:t>angina, </a:t>
            </a:r>
            <a:r>
              <a:rPr lang="en-US" sz="1600" dirty="0">
                <a:latin typeface="Amasis MT Pro" panose="02040504050005020304" pitchFamily="18" charset="0"/>
                <a:cs typeface="Verdana"/>
              </a:rPr>
              <a:t>Value</a:t>
            </a:r>
            <a:r>
              <a:rPr lang="en-US" sz="1600" spc="-75" dirty="0">
                <a:latin typeface="Amasis MT Pro" panose="02040504050005020304" pitchFamily="18" charset="0"/>
                <a:cs typeface="Verdana"/>
              </a:rPr>
              <a:t> </a:t>
            </a:r>
            <a:r>
              <a:rPr lang="en-US" sz="1600" spc="-185" dirty="0">
                <a:latin typeface="Amasis MT Pro" panose="02040504050005020304" pitchFamily="18" charset="0"/>
                <a:cs typeface="Verdana"/>
              </a:rPr>
              <a:t>3:</a:t>
            </a:r>
            <a:r>
              <a:rPr lang="en-US" sz="1600" spc="-70" dirty="0">
                <a:latin typeface="Amasis MT Pro" panose="02040504050005020304" pitchFamily="18" charset="0"/>
                <a:cs typeface="Verdana"/>
              </a:rPr>
              <a:t> </a:t>
            </a:r>
            <a:r>
              <a:rPr lang="en-US" sz="1600" spc="-55" dirty="0">
                <a:latin typeface="Amasis MT Pro" panose="02040504050005020304" pitchFamily="18" charset="0"/>
                <a:cs typeface="Verdana"/>
              </a:rPr>
              <a:t>non-</a:t>
            </a:r>
            <a:r>
              <a:rPr lang="en-US" sz="1600" spc="-10" dirty="0">
                <a:latin typeface="Amasis MT Pro" panose="02040504050005020304" pitchFamily="18" charset="0"/>
                <a:cs typeface="Verdana"/>
              </a:rPr>
              <a:t>anginal</a:t>
            </a:r>
            <a:r>
              <a:rPr lang="en-US" sz="1600" spc="-100" dirty="0">
                <a:latin typeface="Amasis MT Pro" panose="02040504050005020304" pitchFamily="18" charset="0"/>
                <a:cs typeface="Verdana"/>
              </a:rPr>
              <a:t> </a:t>
            </a:r>
            <a:r>
              <a:rPr lang="en-US" sz="1600" spc="-20" dirty="0">
                <a:latin typeface="Amasis MT Pro" panose="02040504050005020304" pitchFamily="18" charset="0"/>
                <a:cs typeface="Verdana"/>
              </a:rPr>
              <a:t>pain,</a:t>
            </a:r>
            <a:r>
              <a:rPr lang="en-US" sz="1600" spc="-100" dirty="0">
                <a:latin typeface="Amasis MT Pro" panose="02040504050005020304" pitchFamily="18" charset="0"/>
                <a:cs typeface="Verdana"/>
              </a:rPr>
              <a:t> </a:t>
            </a:r>
            <a:r>
              <a:rPr lang="en-US" sz="1600" dirty="0">
                <a:latin typeface="Amasis MT Pro" panose="02040504050005020304" pitchFamily="18" charset="0"/>
                <a:cs typeface="Verdana"/>
              </a:rPr>
              <a:t>Value</a:t>
            </a:r>
            <a:r>
              <a:rPr lang="en-US" sz="1600" spc="-75" dirty="0">
                <a:latin typeface="Amasis MT Pro" panose="02040504050005020304" pitchFamily="18" charset="0"/>
                <a:cs typeface="Verdana"/>
              </a:rPr>
              <a:t> </a:t>
            </a:r>
            <a:r>
              <a:rPr lang="en-US" sz="1600" spc="-185" dirty="0">
                <a:latin typeface="Amasis MT Pro" panose="02040504050005020304" pitchFamily="18" charset="0"/>
                <a:cs typeface="Verdana"/>
              </a:rPr>
              <a:t>4:</a:t>
            </a:r>
            <a:r>
              <a:rPr lang="en-US" sz="1600" spc="-70" dirty="0">
                <a:latin typeface="Amasis MT Pro" panose="02040504050005020304" pitchFamily="18" charset="0"/>
                <a:cs typeface="Verdana"/>
              </a:rPr>
              <a:t> </a:t>
            </a:r>
            <a:r>
              <a:rPr lang="en-US" sz="1600" spc="-10" dirty="0">
                <a:latin typeface="Amasis MT Pro" panose="02040504050005020304" pitchFamily="18" charset="0"/>
                <a:cs typeface="Verdana"/>
              </a:rPr>
              <a:t>asymptomatic)</a:t>
            </a:r>
            <a:endParaRPr lang="en-US" sz="1600" dirty="0">
              <a:latin typeface="Amasis MT Pro" panose="02040504050005020304" pitchFamily="18" charset="0"/>
              <a:cs typeface="Verdana"/>
            </a:endParaRPr>
          </a:p>
          <a:p>
            <a:pPr marL="12700">
              <a:lnSpc>
                <a:spcPct val="100000"/>
              </a:lnSpc>
              <a:spcBef>
                <a:spcPts val="1680"/>
              </a:spcBef>
            </a:pPr>
            <a:r>
              <a:rPr lang="en-US" sz="1600" b="1" spc="-90" dirty="0" err="1">
                <a:latin typeface="Amasis MT Pro" panose="02040504050005020304" pitchFamily="18" charset="0"/>
                <a:cs typeface="Tahoma"/>
              </a:rPr>
              <a:t>trestbps</a:t>
            </a:r>
            <a:r>
              <a:rPr lang="en-US" sz="1600" b="1" spc="-90" dirty="0">
                <a:latin typeface="Amasis MT Pro" panose="02040504050005020304" pitchFamily="18" charset="0"/>
                <a:cs typeface="Tahoma"/>
              </a:rPr>
              <a:t>:</a:t>
            </a:r>
            <a:r>
              <a:rPr lang="en-US" sz="1600" b="1" spc="30" dirty="0">
                <a:latin typeface="Amasis MT Pro" panose="02040504050005020304" pitchFamily="18" charset="0"/>
                <a:cs typeface="Tahoma"/>
              </a:rPr>
              <a:t> </a:t>
            </a:r>
            <a:r>
              <a:rPr lang="en-US" sz="1600" spc="-80" dirty="0">
                <a:latin typeface="Amasis MT Pro" panose="02040504050005020304" pitchFamily="18" charset="0"/>
                <a:cs typeface="Verdana"/>
              </a:rPr>
              <a:t>The</a:t>
            </a:r>
            <a:r>
              <a:rPr lang="en-US" sz="1600" spc="-65" dirty="0">
                <a:latin typeface="Amasis MT Pro" panose="02040504050005020304" pitchFamily="18" charset="0"/>
                <a:cs typeface="Verdana"/>
              </a:rPr>
              <a:t> person's</a:t>
            </a:r>
            <a:r>
              <a:rPr lang="en-US" sz="1600" spc="-85" dirty="0">
                <a:latin typeface="Amasis MT Pro" panose="02040504050005020304" pitchFamily="18" charset="0"/>
                <a:cs typeface="Verdana"/>
              </a:rPr>
              <a:t> </a:t>
            </a:r>
            <a:r>
              <a:rPr lang="en-US" sz="1600" spc="-75" dirty="0">
                <a:latin typeface="Amasis MT Pro" panose="02040504050005020304" pitchFamily="18" charset="0"/>
                <a:cs typeface="Verdana"/>
              </a:rPr>
              <a:t>resting</a:t>
            </a:r>
            <a:r>
              <a:rPr lang="en-US" sz="1600" spc="-95" dirty="0">
                <a:latin typeface="Amasis MT Pro" panose="02040504050005020304" pitchFamily="18" charset="0"/>
                <a:cs typeface="Verdana"/>
              </a:rPr>
              <a:t> </a:t>
            </a:r>
            <a:r>
              <a:rPr lang="en-US" sz="1600" dirty="0">
                <a:latin typeface="Amasis MT Pro" panose="02040504050005020304" pitchFamily="18" charset="0"/>
                <a:cs typeface="Verdana"/>
              </a:rPr>
              <a:t>blood</a:t>
            </a:r>
            <a:r>
              <a:rPr lang="en-US" sz="1600" spc="-105" dirty="0">
                <a:latin typeface="Amasis MT Pro" panose="02040504050005020304" pitchFamily="18" charset="0"/>
                <a:cs typeface="Verdana"/>
              </a:rPr>
              <a:t> </a:t>
            </a:r>
            <a:r>
              <a:rPr lang="en-US" sz="1600" spc="-75" dirty="0">
                <a:latin typeface="Amasis MT Pro" panose="02040504050005020304" pitchFamily="18" charset="0"/>
                <a:cs typeface="Verdana"/>
              </a:rPr>
              <a:t>pressure</a:t>
            </a:r>
            <a:r>
              <a:rPr lang="en-US" sz="1600" spc="-65" dirty="0">
                <a:latin typeface="Amasis MT Pro" panose="02040504050005020304" pitchFamily="18" charset="0"/>
                <a:cs typeface="Verdana"/>
              </a:rPr>
              <a:t> </a:t>
            </a:r>
            <a:r>
              <a:rPr lang="en-US" sz="1600" spc="-85" dirty="0">
                <a:latin typeface="Amasis MT Pro" panose="02040504050005020304" pitchFamily="18" charset="0"/>
                <a:cs typeface="Verdana"/>
              </a:rPr>
              <a:t>(mm</a:t>
            </a:r>
            <a:r>
              <a:rPr lang="en-US" sz="1600" spc="-60" dirty="0">
                <a:latin typeface="Amasis MT Pro" panose="02040504050005020304" pitchFamily="18" charset="0"/>
                <a:cs typeface="Verdana"/>
              </a:rPr>
              <a:t> </a:t>
            </a:r>
            <a:r>
              <a:rPr lang="en-US" sz="1600" spc="-20" dirty="0">
                <a:latin typeface="Amasis MT Pro" panose="02040504050005020304" pitchFamily="18" charset="0"/>
                <a:cs typeface="Verdana"/>
              </a:rPr>
              <a:t>Hg</a:t>
            </a:r>
            <a:r>
              <a:rPr lang="en-US" sz="1600" spc="-75" dirty="0">
                <a:latin typeface="Amasis MT Pro" panose="02040504050005020304" pitchFamily="18" charset="0"/>
                <a:cs typeface="Verdana"/>
              </a:rPr>
              <a:t> </a:t>
            </a:r>
            <a:r>
              <a:rPr lang="en-US" sz="1600" dirty="0">
                <a:latin typeface="Amasis MT Pro" panose="02040504050005020304" pitchFamily="18" charset="0"/>
                <a:cs typeface="Verdana"/>
              </a:rPr>
              <a:t>on</a:t>
            </a:r>
            <a:r>
              <a:rPr lang="en-US" sz="1600" spc="-70" dirty="0">
                <a:latin typeface="Amasis MT Pro" panose="02040504050005020304" pitchFamily="18" charset="0"/>
                <a:cs typeface="Verdana"/>
              </a:rPr>
              <a:t> </a:t>
            </a:r>
            <a:r>
              <a:rPr lang="en-US" sz="1600" spc="-55" dirty="0">
                <a:latin typeface="Amasis MT Pro" panose="02040504050005020304" pitchFamily="18" charset="0"/>
                <a:cs typeface="Verdana"/>
              </a:rPr>
              <a:t>admission</a:t>
            </a:r>
            <a:r>
              <a:rPr lang="en-US" sz="1600" spc="-114" dirty="0">
                <a:latin typeface="Amasis MT Pro" panose="02040504050005020304" pitchFamily="18" charset="0"/>
                <a:cs typeface="Verdana"/>
              </a:rPr>
              <a:t> </a:t>
            </a:r>
            <a:r>
              <a:rPr lang="en-US" sz="1600" spc="-10" dirty="0">
                <a:latin typeface="Amasis MT Pro" panose="02040504050005020304" pitchFamily="18" charset="0"/>
                <a:cs typeface="Verdana"/>
              </a:rPr>
              <a:t>to</a:t>
            </a:r>
            <a:r>
              <a:rPr lang="en-US" sz="1600" spc="-60" dirty="0">
                <a:latin typeface="Amasis MT Pro" panose="02040504050005020304" pitchFamily="18" charset="0"/>
                <a:cs typeface="Verdana"/>
              </a:rPr>
              <a:t> </a:t>
            </a:r>
            <a:r>
              <a:rPr lang="en-US" sz="1600" spc="-30" dirty="0">
                <a:latin typeface="Amasis MT Pro" panose="02040504050005020304" pitchFamily="18" charset="0"/>
                <a:cs typeface="Verdana"/>
              </a:rPr>
              <a:t>the</a:t>
            </a:r>
            <a:r>
              <a:rPr lang="en-US" sz="1600" spc="-50" dirty="0">
                <a:latin typeface="Amasis MT Pro" panose="02040504050005020304" pitchFamily="18" charset="0"/>
                <a:cs typeface="Verdana"/>
              </a:rPr>
              <a:t> </a:t>
            </a:r>
            <a:r>
              <a:rPr lang="en-US" sz="1600" spc="-10" dirty="0">
                <a:latin typeface="Amasis MT Pro" panose="02040504050005020304" pitchFamily="18" charset="0"/>
                <a:cs typeface="Verdana"/>
              </a:rPr>
              <a:t>hospital)</a:t>
            </a:r>
            <a:endParaRPr lang="en-US" sz="1600" dirty="0">
              <a:latin typeface="Amasis MT Pro" panose="02040504050005020304" pitchFamily="18" charset="0"/>
              <a:cs typeface="Verdana"/>
            </a:endParaRPr>
          </a:p>
          <a:p>
            <a:pPr marL="12700">
              <a:lnSpc>
                <a:spcPct val="100000"/>
              </a:lnSpc>
              <a:spcBef>
                <a:spcPts val="1680"/>
              </a:spcBef>
            </a:pPr>
            <a:r>
              <a:rPr lang="en-US" sz="1600" b="1" spc="-10" dirty="0" err="1">
                <a:latin typeface="Amasis MT Pro" panose="02040504050005020304" pitchFamily="18" charset="0"/>
                <a:cs typeface="Tahoma"/>
              </a:rPr>
              <a:t>chol</a:t>
            </a:r>
            <a:r>
              <a:rPr lang="en-US" sz="1600" b="1" spc="-10" dirty="0">
                <a:latin typeface="Amasis MT Pro" panose="02040504050005020304" pitchFamily="18" charset="0"/>
                <a:cs typeface="Tahoma"/>
              </a:rPr>
              <a:t>:</a:t>
            </a:r>
            <a:r>
              <a:rPr lang="en-US" sz="1600" b="1" dirty="0">
                <a:latin typeface="Amasis MT Pro" panose="02040504050005020304" pitchFamily="18" charset="0"/>
                <a:cs typeface="Tahoma"/>
              </a:rPr>
              <a:t> </a:t>
            </a:r>
            <a:r>
              <a:rPr lang="en-US" sz="1600" spc="-80" dirty="0">
                <a:latin typeface="Amasis MT Pro" panose="02040504050005020304" pitchFamily="18" charset="0"/>
                <a:cs typeface="Verdana"/>
              </a:rPr>
              <a:t>The</a:t>
            </a:r>
            <a:r>
              <a:rPr lang="en-US" sz="1600" spc="-65" dirty="0">
                <a:latin typeface="Amasis MT Pro" panose="02040504050005020304" pitchFamily="18" charset="0"/>
                <a:cs typeface="Verdana"/>
              </a:rPr>
              <a:t> </a:t>
            </a:r>
            <a:r>
              <a:rPr lang="en-US" sz="1600" spc="-70" dirty="0">
                <a:latin typeface="Amasis MT Pro" panose="02040504050005020304" pitchFamily="18" charset="0"/>
                <a:cs typeface="Verdana"/>
              </a:rPr>
              <a:t>person's</a:t>
            </a:r>
            <a:r>
              <a:rPr lang="en-US" sz="1600" spc="-105" dirty="0">
                <a:latin typeface="Amasis MT Pro" panose="02040504050005020304" pitchFamily="18" charset="0"/>
                <a:cs typeface="Verdana"/>
              </a:rPr>
              <a:t> </a:t>
            </a:r>
            <a:r>
              <a:rPr lang="en-US" sz="1600" spc="-35" dirty="0">
                <a:latin typeface="Amasis MT Pro" panose="02040504050005020304" pitchFamily="18" charset="0"/>
                <a:cs typeface="Verdana"/>
              </a:rPr>
              <a:t>cholesterol</a:t>
            </a:r>
            <a:r>
              <a:rPr lang="en-US" sz="1600" spc="-100" dirty="0">
                <a:latin typeface="Amasis MT Pro" panose="02040504050005020304" pitchFamily="18" charset="0"/>
                <a:cs typeface="Verdana"/>
              </a:rPr>
              <a:t> </a:t>
            </a:r>
            <a:r>
              <a:rPr lang="en-US" sz="1600" spc="-35" dirty="0">
                <a:latin typeface="Amasis MT Pro" panose="02040504050005020304" pitchFamily="18" charset="0"/>
                <a:cs typeface="Verdana"/>
              </a:rPr>
              <a:t>measurement</a:t>
            </a:r>
            <a:r>
              <a:rPr lang="en-US" sz="1600" spc="-80" dirty="0">
                <a:latin typeface="Amasis MT Pro" panose="02040504050005020304" pitchFamily="18" charset="0"/>
                <a:cs typeface="Verdana"/>
              </a:rPr>
              <a:t> </a:t>
            </a:r>
            <a:r>
              <a:rPr lang="en-US" sz="1600" spc="-70" dirty="0">
                <a:latin typeface="Amasis MT Pro" panose="02040504050005020304" pitchFamily="18" charset="0"/>
                <a:cs typeface="Verdana"/>
              </a:rPr>
              <a:t>in</a:t>
            </a:r>
            <a:r>
              <a:rPr lang="en-US" sz="1600" spc="-105" dirty="0">
                <a:latin typeface="Amasis MT Pro" panose="02040504050005020304" pitchFamily="18" charset="0"/>
                <a:cs typeface="Verdana"/>
              </a:rPr>
              <a:t> </a:t>
            </a:r>
            <a:r>
              <a:rPr lang="en-US" sz="1600" spc="-10" dirty="0">
                <a:latin typeface="Amasis MT Pro" panose="02040504050005020304" pitchFamily="18" charset="0"/>
                <a:cs typeface="Verdana"/>
              </a:rPr>
              <a:t>mg/dl</a:t>
            </a:r>
            <a:endParaRPr lang="en-US" sz="1600" dirty="0">
              <a:latin typeface="Amasis MT Pro" panose="02040504050005020304" pitchFamily="18" charset="0"/>
              <a:cs typeface="Verdana"/>
            </a:endParaRPr>
          </a:p>
          <a:p>
            <a:pPr marL="12700">
              <a:lnSpc>
                <a:spcPct val="100000"/>
              </a:lnSpc>
              <a:spcBef>
                <a:spcPts val="1680"/>
              </a:spcBef>
            </a:pPr>
            <a:r>
              <a:rPr lang="en-US" sz="1600" b="1" spc="-95" dirty="0" err="1">
                <a:latin typeface="Amasis MT Pro" panose="02040504050005020304" pitchFamily="18" charset="0"/>
                <a:cs typeface="Tahoma"/>
              </a:rPr>
              <a:t>fbs</a:t>
            </a:r>
            <a:r>
              <a:rPr lang="en-US" sz="1600" b="1" spc="-95" dirty="0">
                <a:latin typeface="Amasis MT Pro" panose="02040504050005020304" pitchFamily="18" charset="0"/>
                <a:cs typeface="Tahoma"/>
              </a:rPr>
              <a:t>:</a:t>
            </a:r>
            <a:r>
              <a:rPr lang="en-US" sz="1600" b="1" dirty="0">
                <a:latin typeface="Amasis MT Pro" panose="02040504050005020304" pitchFamily="18" charset="0"/>
                <a:cs typeface="Tahoma"/>
              </a:rPr>
              <a:t> </a:t>
            </a:r>
            <a:r>
              <a:rPr lang="en-US" sz="1600" spc="-85" dirty="0">
                <a:latin typeface="Amasis MT Pro" panose="02040504050005020304" pitchFamily="18" charset="0"/>
                <a:cs typeface="Verdana"/>
              </a:rPr>
              <a:t>The</a:t>
            </a:r>
            <a:r>
              <a:rPr lang="en-US" sz="1600" spc="-80" dirty="0">
                <a:latin typeface="Amasis MT Pro" panose="02040504050005020304" pitchFamily="18" charset="0"/>
                <a:cs typeface="Verdana"/>
              </a:rPr>
              <a:t> </a:t>
            </a:r>
            <a:r>
              <a:rPr lang="en-US" sz="1600" spc="-70" dirty="0">
                <a:latin typeface="Amasis MT Pro" panose="02040504050005020304" pitchFamily="18" charset="0"/>
                <a:cs typeface="Verdana"/>
              </a:rPr>
              <a:t>person's</a:t>
            </a:r>
            <a:r>
              <a:rPr lang="en-US" sz="1600" spc="-105" dirty="0">
                <a:latin typeface="Amasis MT Pro" panose="02040504050005020304" pitchFamily="18" charset="0"/>
                <a:cs typeface="Verdana"/>
              </a:rPr>
              <a:t> </a:t>
            </a:r>
            <a:r>
              <a:rPr lang="en-US" sz="1600" spc="-50" dirty="0">
                <a:latin typeface="Amasis MT Pro" panose="02040504050005020304" pitchFamily="18" charset="0"/>
                <a:cs typeface="Verdana"/>
              </a:rPr>
              <a:t>fasting</a:t>
            </a:r>
            <a:r>
              <a:rPr lang="en-US" sz="1600" spc="-95" dirty="0">
                <a:latin typeface="Amasis MT Pro" panose="02040504050005020304" pitchFamily="18" charset="0"/>
                <a:cs typeface="Verdana"/>
              </a:rPr>
              <a:t> </a:t>
            </a:r>
            <a:r>
              <a:rPr lang="en-US" sz="1600" dirty="0">
                <a:latin typeface="Amasis MT Pro" panose="02040504050005020304" pitchFamily="18" charset="0"/>
                <a:cs typeface="Verdana"/>
              </a:rPr>
              <a:t>blood</a:t>
            </a:r>
            <a:r>
              <a:rPr lang="en-US" sz="1600" spc="-114" dirty="0">
                <a:latin typeface="Amasis MT Pro" panose="02040504050005020304" pitchFamily="18" charset="0"/>
                <a:cs typeface="Verdana"/>
              </a:rPr>
              <a:t> </a:t>
            </a:r>
            <a:r>
              <a:rPr lang="en-US" sz="1600" spc="-50" dirty="0">
                <a:latin typeface="Amasis MT Pro" panose="02040504050005020304" pitchFamily="18" charset="0"/>
                <a:cs typeface="Verdana"/>
              </a:rPr>
              <a:t>sugar</a:t>
            </a:r>
            <a:r>
              <a:rPr lang="en-US" sz="1600" spc="-75" dirty="0">
                <a:latin typeface="Amasis MT Pro" panose="02040504050005020304" pitchFamily="18" charset="0"/>
                <a:cs typeface="Verdana"/>
              </a:rPr>
              <a:t> </a:t>
            </a:r>
            <a:r>
              <a:rPr lang="en-US" sz="1600" spc="-229" dirty="0">
                <a:latin typeface="Amasis MT Pro" panose="02040504050005020304" pitchFamily="18" charset="0"/>
                <a:cs typeface="Verdana"/>
              </a:rPr>
              <a:t>(&gt;</a:t>
            </a:r>
            <a:r>
              <a:rPr lang="en-US" sz="1600" spc="-60" dirty="0">
                <a:latin typeface="Amasis MT Pro" panose="02040504050005020304" pitchFamily="18" charset="0"/>
                <a:cs typeface="Verdana"/>
              </a:rPr>
              <a:t> </a:t>
            </a:r>
            <a:r>
              <a:rPr lang="en-US" sz="1600" spc="-125" dirty="0">
                <a:latin typeface="Amasis MT Pro" panose="02040504050005020304" pitchFamily="18" charset="0"/>
                <a:cs typeface="Verdana"/>
              </a:rPr>
              <a:t>120</a:t>
            </a:r>
            <a:r>
              <a:rPr lang="en-US" sz="1600" spc="-85" dirty="0">
                <a:latin typeface="Amasis MT Pro" panose="02040504050005020304" pitchFamily="18" charset="0"/>
                <a:cs typeface="Verdana"/>
              </a:rPr>
              <a:t> </a:t>
            </a:r>
            <a:r>
              <a:rPr lang="en-US" sz="1600" spc="-35" dirty="0">
                <a:latin typeface="Amasis MT Pro" panose="02040504050005020304" pitchFamily="18" charset="0"/>
                <a:cs typeface="Verdana"/>
              </a:rPr>
              <a:t>mg/dl,</a:t>
            </a:r>
            <a:r>
              <a:rPr lang="en-US" sz="1600" spc="-120" dirty="0">
                <a:latin typeface="Amasis MT Pro" panose="02040504050005020304" pitchFamily="18" charset="0"/>
                <a:cs typeface="Verdana"/>
              </a:rPr>
              <a:t> </a:t>
            </a:r>
            <a:r>
              <a:rPr lang="en-US" sz="1600" spc="-125" dirty="0">
                <a:latin typeface="Amasis MT Pro" panose="02040504050005020304" pitchFamily="18" charset="0"/>
                <a:cs typeface="Verdana"/>
              </a:rPr>
              <a:t>1</a:t>
            </a:r>
            <a:r>
              <a:rPr lang="en-US" sz="1600" spc="-65" dirty="0">
                <a:latin typeface="Amasis MT Pro" panose="02040504050005020304" pitchFamily="18" charset="0"/>
                <a:cs typeface="Verdana"/>
              </a:rPr>
              <a:t> </a:t>
            </a:r>
            <a:r>
              <a:rPr lang="en-US" sz="1600" spc="-315" dirty="0">
                <a:latin typeface="Amasis MT Pro" panose="02040504050005020304" pitchFamily="18" charset="0"/>
                <a:cs typeface="Verdana"/>
              </a:rPr>
              <a:t>=</a:t>
            </a:r>
            <a:r>
              <a:rPr lang="en-US" sz="1600" spc="-80" dirty="0">
                <a:latin typeface="Amasis MT Pro" panose="02040504050005020304" pitchFamily="18" charset="0"/>
                <a:cs typeface="Verdana"/>
              </a:rPr>
              <a:t> </a:t>
            </a:r>
            <a:r>
              <a:rPr lang="en-US" sz="1600" spc="-100" dirty="0">
                <a:latin typeface="Amasis MT Pro" panose="02040504050005020304" pitchFamily="18" charset="0"/>
                <a:cs typeface="Verdana"/>
              </a:rPr>
              <a:t>true;</a:t>
            </a:r>
            <a:r>
              <a:rPr lang="en-US" sz="1600" spc="-55" dirty="0">
                <a:latin typeface="Amasis MT Pro" panose="02040504050005020304" pitchFamily="18" charset="0"/>
                <a:cs typeface="Verdana"/>
              </a:rPr>
              <a:t> </a:t>
            </a:r>
            <a:r>
              <a:rPr lang="en-US" sz="1600" spc="-120" dirty="0">
                <a:latin typeface="Amasis MT Pro" panose="02040504050005020304" pitchFamily="18" charset="0"/>
                <a:cs typeface="Verdana"/>
              </a:rPr>
              <a:t>0</a:t>
            </a:r>
            <a:r>
              <a:rPr lang="en-US" sz="1600" spc="-85" dirty="0">
                <a:latin typeface="Amasis MT Pro" panose="02040504050005020304" pitchFamily="18" charset="0"/>
                <a:cs typeface="Verdana"/>
              </a:rPr>
              <a:t> </a:t>
            </a:r>
            <a:r>
              <a:rPr lang="en-US" sz="1600" spc="-315" dirty="0">
                <a:latin typeface="Amasis MT Pro" panose="02040504050005020304" pitchFamily="18" charset="0"/>
                <a:cs typeface="Verdana"/>
              </a:rPr>
              <a:t>=</a:t>
            </a:r>
            <a:r>
              <a:rPr lang="en-US" sz="1600" spc="-60" dirty="0">
                <a:latin typeface="Amasis MT Pro" panose="02040504050005020304" pitchFamily="18" charset="0"/>
                <a:cs typeface="Verdana"/>
              </a:rPr>
              <a:t> </a:t>
            </a:r>
            <a:r>
              <a:rPr lang="en-US" sz="1600" spc="-10" dirty="0">
                <a:latin typeface="Amasis MT Pro" panose="02040504050005020304" pitchFamily="18" charset="0"/>
                <a:cs typeface="Verdana"/>
              </a:rPr>
              <a:t>false)</a:t>
            </a:r>
          </a:p>
          <a:p>
            <a:pPr marL="12700">
              <a:spcBef>
                <a:spcPts val="1680"/>
              </a:spcBef>
            </a:pPr>
            <a:r>
              <a:rPr lang="en-US" sz="1600" b="1" spc="-30" dirty="0" err="1">
                <a:latin typeface="Amasis MT Pro" panose="02040504050005020304" pitchFamily="18" charset="0"/>
                <a:cs typeface="Tahoma"/>
              </a:rPr>
              <a:t>restecg</a:t>
            </a:r>
            <a:r>
              <a:rPr lang="en-US" sz="1600" b="1" spc="-30" dirty="0">
                <a:latin typeface="Amasis MT Pro" panose="02040504050005020304" pitchFamily="18" charset="0"/>
                <a:cs typeface="Tahoma"/>
              </a:rPr>
              <a:t>:</a:t>
            </a:r>
            <a:r>
              <a:rPr lang="en-US" sz="1600" b="1" spc="35" dirty="0">
                <a:latin typeface="Amasis MT Pro" panose="02040504050005020304" pitchFamily="18" charset="0"/>
                <a:cs typeface="Tahoma"/>
              </a:rPr>
              <a:t> </a:t>
            </a:r>
            <a:r>
              <a:rPr lang="en-US" sz="1600" spc="-65" dirty="0">
                <a:latin typeface="Amasis MT Pro" panose="02040504050005020304" pitchFamily="18" charset="0"/>
                <a:cs typeface="Verdana"/>
              </a:rPr>
              <a:t>Resting</a:t>
            </a:r>
            <a:r>
              <a:rPr lang="en-US" sz="1600" spc="-105" dirty="0">
                <a:latin typeface="Amasis MT Pro" panose="02040504050005020304" pitchFamily="18" charset="0"/>
                <a:cs typeface="Verdana"/>
              </a:rPr>
              <a:t> </a:t>
            </a:r>
            <a:r>
              <a:rPr lang="en-US" sz="1600" dirty="0">
                <a:latin typeface="Amasis MT Pro" panose="02040504050005020304" pitchFamily="18" charset="0"/>
                <a:cs typeface="Verdana"/>
              </a:rPr>
              <a:t>electrocardiographic</a:t>
            </a:r>
            <a:r>
              <a:rPr lang="en-US" sz="1600" spc="-110" dirty="0">
                <a:latin typeface="Amasis MT Pro" panose="02040504050005020304" pitchFamily="18" charset="0"/>
                <a:cs typeface="Verdana"/>
              </a:rPr>
              <a:t> </a:t>
            </a:r>
            <a:r>
              <a:rPr lang="en-US" sz="1600" spc="-35" dirty="0">
                <a:latin typeface="Amasis MT Pro" panose="02040504050005020304" pitchFamily="18" charset="0"/>
                <a:cs typeface="Verdana"/>
              </a:rPr>
              <a:t>measurement</a:t>
            </a:r>
            <a:r>
              <a:rPr lang="en-US" sz="1600" spc="-75" dirty="0">
                <a:latin typeface="Amasis MT Pro" panose="02040504050005020304" pitchFamily="18" charset="0"/>
                <a:cs typeface="Verdana"/>
              </a:rPr>
              <a:t> </a:t>
            </a:r>
            <a:r>
              <a:rPr lang="en-US" sz="1600" spc="-135" dirty="0">
                <a:latin typeface="Amasis MT Pro" panose="02040504050005020304" pitchFamily="18" charset="0"/>
                <a:cs typeface="Verdana"/>
              </a:rPr>
              <a:t>(0</a:t>
            </a:r>
            <a:r>
              <a:rPr lang="en-US" sz="1600" spc="-55" dirty="0">
                <a:latin typeface="Amasis MT Pro" panose="02040504050005020304" pitchFamily="18" charset="0"/>
                <a:cs typeface="Verdana"/>
              </a:rPr>
              <a:t> </a:t>
            </a:r>
            <a:r>
              <a:rPr lang="en-US" sz="1600" spc="-315" dirty="0">
                <a:latin typeface="Amasis MT Pro" panose="02040504050005020304" pitchFamily="18" charset="0"/>
                <a:cs typeface="Verdana"/>
              </a:rPr>
              <a:t>=</a:t>
            </a:r>
            <a:r>
              <a:rPr lang="en-US" sz="1600" spc="-65" dirty="0">
                <a:latin typeface="Amasis MT Pro" panose="02040504050005020304" pitchFamily="18" charset="0"/>
                <a:cs typeface="Verdana"/>
              </a:rPr>
              <a:t> </a:t>
            </a:r>
            <a:r>
              <a:rPr lang="en-US" sz="1600" spc="-55" dirty="0">
                <a:latin typeface="Amasis MT Pro" panose="02040504050005020304" pitchFamily="18" charset="0"/>
                <a:cs typeface="Verdana"/>
              </a:rPr>
              <a:t>normal,</a:t>
            </a:r>
            <a:r>
              <a:rPr lang="en-US" sz="1600" spc="-95" dirty="0">
                <a:latin typeface="Amasis MT Pro" panose="02040504050005020304" pitchFamily="18" charset="0"/>
                <a:cs typeface="Verdana"/>
              </a:rPr>
              <a:t> </a:t>
            </a:r>
            <a:r>
              <a:rPr lang="en-US" sz="1600" spc="-125" dirty="0">
                <a:latin typeface="Amasis MT Pro" panose="02040504050005020304" pitchFamily="18" charset="0"/>
                <a:cs typeface="Verdana"/>
              </a:rPr>
              <a:t>1</a:t>
            </a:r>
            <a:r>
              <a:rPr lang="en-US" sz="1600" spc="-60" dirty="0">
                <a:latin typeface="Amasis MT Pro" panose="02040504050005020304" pitchFamily="18" charset="0"/>
                <a:cs typeface="Verdana"/>
              </a:rPr>
              <a:t> </a:t>
            </a:r>
            <a:r>
              <a:rPr lang="en-US" sz="1600" spc="-315" dirty="0">
                <a:latin typeface="Amasis MT Pro" panose="02040504050005020304" pitchFamily="18" charset="0"/>
                <a:cs typeface="Verdana"/>
              </a:rPr>
              <a:t>=</a:t>
            </a:r>
            <a:r>
              <a:rPr lang="en-US" sz="1600" spc="-65" dirty="0">
                <a:latin typeface="Amasis MT Pro" panose="02040504050005020304" pitchFamily="18" charset="0"/>
                <a:cs typeface="Verdana"/>
              </a:rPr>
              <a:t> </a:t>
            </a:r>
            <a:r>
              <a:rPr lang="en-US" sz="1600" spc="-10" dirty="0">
                <a:latin typeface="Amasis MT Pro" panose="02040504050005020304" pitchFamily="18" charset="0"/>
                <a:cs typeface="Verdana"/>
              </a:rPr>
              <a:t>having</a:t>
            </a:r>
            <a:r>
              <a:rPr lang="en-US" sz="1600" spc="-75" dirty="0">
                <a:latin typeface="Amasis MT Pro" panose="02040504050005020304" pitchFamily="18" charset="0"/>
                <a:cs typeface="Verdana"/>
              </a:rPr>
              <a:t> </a:t>
            </a:r>
            <a:r>
              <a:rPr lang="en-US" sz="1600" spc="-240" dirty="0">
                <a:latin typeface="Amasis MT Pro" panose="02040504050005020304" pitchFamily="18" charset="0"/>
                <a:cs typeface="Verdana"/>
              </a:rPr>
              <a:t>ST-</a:t>
            </a:r>
            <a:r>
              <a:rPr lang="en-US" sz="1600" spc="-320" dirty="0">
                <a:latin typeface="Amasis MT Pro" panose="02040504050005020304" pitchFamily="18" charset="0"/>
                <a:cs typeface="Verdana"/>
              </a:rPr>
              <a:t>T</a:t>
            </a:r>
            <a:r>
              <a:rPr lang="en-US" sz="1600" dirty="0">
                <a:latin typeface="Amasis MT Pro" panose="02040504050005020304" pitchFamily="18" charset="0"/>
                <a:cs typeface="Verdana"/>
              </a:rPr>
              <a:t> wave</a:t>
            </a:r>
            <a:r>
              <a:rPr lang="en-US" sz="1600" spc="-75" dirty="0">
                <a:latin typeface="Amasis MT Pro" panose="02040504050005020304" pitchFamily="18" charset="0"/>
                <a:cs typeface="Verdana"/>
              </a:rPr>
              <a:t> </a:t>
            </a:r>
            <a:r>
              <a:rPr lang="en-US" sz="1600" spc="-40" dirty="0">
                <a:latin typeface="Amasis MT Pro" panose="02040504050005020304" pitchFamily="18" charset="0"/>
                <a:cs typeface="Verdana"/>
              </a:rPr>
              <a:t>abnormality,</a:t>
            </a:r>
            <a:r>
              <a:rPr lang="en-US" sz="1600" spc="-75" dirty="0">
                <a:latin typeface="Amasis MT Pro" panose="02040504050005020304" pitchFamily="18" charset="0"/>
                <a:cs typeface="Verdana"/>
              </a:rPr>
              <a:t> </a:t>
            </a:r>
            <a:r>
              <a:rPr lang="en-US" sz="1600" spc="-125" dirty="0">
                <a:latin typeface="Amasis MT Pro" panose="02040504050005020304" pitchFamily="18" charset="0"/>
                <a:cs typeface="Verdana"/>
              </a:rPr>
              <a:t>2</a:t>
            </a:r>
            <a:r>
              <a:rPr lang="en-US" sz="1600" spc="-40" dirty="0">
                <a:latin typeface="Amasis MT Pro" panose="02040504050005020304" pitchFamily="18" charset="0"/>
                <a:cs typeface="Verdana"/>
              </a:rPr>
              <a:t> </a:t>
            </a:r>
            <a:r>
              <a:rPr lang="en-US" sz="1600" spc="-315" dirty="0">
                <a:latin typeface="Amasis MT Pro" panose="02040504050005020304" pitchFamily="18" charset="0"/>
                <a:cs typeface="Verdana"/>
              </a:rPr>
              <a:t>=</a:t>
            </a:r>
            <a:r>
              <a:rPr lang="en-US" sz="1600" spc="-50" dirty="0">
                <a:latin typeface="Amasis MT Pro" panose="02040504050005020304" pitchFamily="18" charset="0"/>
                <a:cs typeface="Verdana"/>
              </a:rPr>
              <a:t> </a:t>
            </a:r>
            <a:r>
              <a:rPr lang="en-US" sz="1600" spc="-40" dirty="0">
                <a:latin typeface="Amasis MT Pro" panose="02040504050005020304" pitchFamily="18" charset="0"/>
                <a:cs typeface="Verdana"/>
              </a:rPr>
              <a:t>showing</a:t>
            </a:r>
            <a:r>
              <a:rPr lang="en-US" sz="1600" spc="-85" dirty="0">
                <a:latin typeface="Amasis MT Pro" panose="02040504050005020304" pitchFamily="18" charset="0"/>
                <a:cs typeface="Verdana"/>
              </a:rPr>
              <a:t> </a:t>
            </a:r>
            <a:r>
              <a:rPr lang="en-US" sz="1600" dirty="0">
                <a:latin typeface="Amasis MT Pro" panose="02040504050005020304" pitchFamily="18" charset="0"/>
                <a:cs typeface="Verdana"/>
              </a:rPr>
              <a:t>probable</a:t>
            </a:r>
            <a:r>
              <a:rPr lang="en-US" sz="1600" spc="-90" dirty="0">
                <a:latin typeface="Amasis MT Pro" panose="02040504050005020304" pitchFamily="18" charset="0"/>
                <a:cs typeface="Verdana"/>
              </a:rPr>
              <a:t> </a:t>
            </a:r>
            <a:r>
              <a:rPr lang="en-US" sz="1600" spc="-60" dirty="0">
                <a:latin typeface="Amasis MT Pro" panose="02040504050005020304" pitchFamily="18" charset="0"/>
                <a:cs typeface="Verdana"/>
              </a:rPr>
              <a:t>or</a:t>
            </a:r>
            <a:r>
              <a:rPr lang="en-US" sz="1600" spc="-45" dirty="0">
                <a:latin typeface="Amasis MT Pro" panose="02040504050005020304" pitchFamily="18" charset="0"/>
                <a:cs typeface="Verdana"/>
              </a:rPr>
              <a:t> </a:t>
            </a:r>
            <a:r>
              <a:rPr lang="en-US" sz="1600" spc="-30" dirty="0">
                <a:latin typeface="Amasis MT Pro" panose="02040504050005020304" pitchFamily="18" charset="0"/>
                <a:cs typeface="Verdana"/>
              </a:rPr>
              <a:t>definite</a:t>
            </a:r>
            <a:r>
              <a:rPr lang="en-US" sz="1600" spc="-75" dirty="0">
                <a:latin typeface="Amasis MT Pro" panose="02040504050005020304" pitchFamily="18" charset="0"/>
                <a:cs typeface="Verdana"/>
              </a:rPr>
              <a:t> 	               </a:t>
            </a:r>
            <a:r>
              <a:rPr lang="en-US" sz="1600" spc="-45" dirty="0">
                <a:latin typeface="Amasis MT Pro" panose="02040504050005020304" pitchFamily="18" charset="0"/>
                <a:cs typeface="Verdana"/>
              </a:rPr>
              <a:t>left</a:t>
            </a:r>
            <a:r>
              <a:rPr lang="en-US" sz="1600" spc="-65" dirty="0">
                <a:latin typeface="Amasis MT Pro" panose="02040504050005020304" pitchFamily="18" charset="0"/>
                <a:cs typeface="Verdana"/>
              </a:rPr>
              <a:t> </a:t>
            </a:r>
            <a:r>
              <a:rPr lang="en-US" sz="1600" spc="-10" dirty="0">
                <a:latin typeface="Amasis MT Pro" panose="02040504050005020304" pitchFamily="18" charset="0"/>
                <a:cs typeface="Verdana"/>
              </a:rPr>
              <a:t>ventricular </a:t>
            </a:r>
            <a:r>
              <a:rPr lang="en-US" sz="1600" spc="-45" dirty="0">
                <a:latin typeface="Amasis MT Pro" panose="02040504050005020304" pitchFamily="18" charset="0"/>
                <a:cs typeface="Verdana"/>
              </a:rPr>
              <a:t>hypertrophy</a:t>
            </a:r>
            <a:r>
              <a:rPr lang="en-US" sz="1600" spc="-85" dirty="0">
                <a:latin typeface="Amasis MT Pro" panose="02040504050005020304" pitchFamily="18" charset="0"/>
                <a:cs typeface="Verdana"/>
              </a:rPr>
              <a:t> </a:t>
            </a:r>
            <a:r>
              <a:rPr lang="en-US" sz="1600" spc="-10" dirty="0">
                <a:latin typeface="Amasis MT Pro" panose="02040504050005020304" pitchFamily="18" charset="0"/>
                <a:cs typeface="Verdana"/>
              </a:rPr>
              <a:t>by</a:t>
            </a:r>
            <a:r>
              <a:rPr lang="en-US" sz="1600" spc="-70" dirty="0">
                <a:latin typeface="Amasis MT Pro" panose="02040504050005020304" pitchFamily="18" charset="0"/>
                <a:cs typeface="Verdana"/>
              </a:rPr>
              <a:t> </a:t>
            </a:r>
            <a:r>
              <a:rPr lang="en-US" sz="1600" spc="-110" dirty="0">
                <a:latin typeface="Amasis MT Pro" panose="02040504050005020304" pitchFamily="18" charset="0"/>
                <a:cs typeface="Verdana"/>
              </a:rPr>
              <a:t>Estes'</a:t>
            </a:r>
            <a:r>
              <a:rPr lang="en-US" sz="1600" spc="-60" dirty="0">
                <a:latin typeface="Amasis MT Pro" panose="02040504050005020304" pitchFamily="18" charset="0"/>
                <a:cs typeface="Verdana"/>
              </a:rPr>
              <a:t> </a:t>
            </a:r>
            <a:r>
              <a:rPr lang="en-US" sz="1600" spc="-10" dirty="0">
                <a:latin typeface="Amasis MT Pro" panose="02040504050005020304" pitchFamily="18" charset="0"/>
                <a:cs typeface="Verdana"/>
              </a:rPr>
              <a:t>criteria)</a:t>
            </a:r>
            <a:endParaRPr lang="en-US" sz="1600" dirty="0">
              <a:latin typeface="Amasis MT Pro" panose="02040504050005020304" pitchFamily="18" charset="0"/>
              <a:cs typeface="Verdana"/>
            </a:endParaRPr>
          </a:p>
          <a:p>
            <a:pPr marL="12700">
              <a:lnSpc>
                <a:spcPct val="100000"/>
              </a:lnSpc>
              <a:spcBef>
                <a:spcPts val="1685"/>
              </a:spcBef>
            </a:pPr>
            <a:r>
              <a:rPr lang="en-US" sz="1600" b="1" spc="-25" dirty="0" err="1">
                <a:latin typeface="Amasis MT Pro" panose="02040504050005020304" pitchFamily="18" charset="0"/>
                <a:cs typeface="Tahoma"/>
              </a:rPr>
              <a:t>thalach</a:t>
            </a:r>
            <a:r>
              <a:rPr lang="en-US" sz="1600" b="1" spc="-25" dirty="0">
                <a:latin typeface="Amasis MT Pro" panose="02040504050005020304" pitchFamily="18" charset="0"/>
                <a:cs typeface="Tahoma"/>
              </a:rPr>
              <a:t>:</a:t>
            </a:r>
            <a:r>
              <a:rPr lang="en-US" sz="1600" b="1" spc="-5" dirty="0">
                <a:latin typeface="Amasis MT Pro" panose="02040504050005020304" pitchFamily="18" charset="0"/>
                <a:cs typeface="Tahoma"/>
              </a:rPr>
              <a:t> </a:t>
            </a:r>
            <a:r>
              <a:rPr lang="en-US" sz="1600" spc="-85" dirty="0">
                <a:latin typeface="Amasis MT Pro" panose="02040504050005020304" pitchFamily="18" charset="0"/>
                <a:cs typeface="Verdana"/>
              </a:rPr>
              <a:t>The</a:t>
            </a:r>
            <a:r>
              <a:rPr lang="en-US" sz="1600" spc="-95" dirty="0">
                <a:latin typeface="Amasis MT Pro" panose="02040504050005020304" pitchFamily="18" charset="0"/>
                <a:cs typeface="Verdana"/>
              </a:rPr>
              <a:t> </a:t>
            </a:r>
            <a:r>
              <a:rPr lang="en-US" sz="1600" spc="-70" dirty="0">
                <a:latin typeface="Amasis MT Pro" panose="02040504050005020304" pitchFamily="18" charset="0"/>
                <a:cs typeface="Verdana"/>
              </a:rPr>
              <a:t>person's</a:t>
            </a:r>
            <a:r>
              <a:rPr lang="en-US" sz="1600" spc="-120" dirty="0">
                <a:latin typeface="Amasis MT Pro" panose="02040504050005020304" pitchFamily="18" charset="0"/>
                <a:cs typeface="Verdana"/>
              </a:rPr>
              <a:t> </a:t>
            </a:r>
            <a:r>
              <a:rPr lang="en-US" sz="1600" spc="-55" dirty="0">
                <a:latin typeface="Amasis MT Pro" panose="02040504050005020304" pitchFamily="18" charset="0"/>
                <a:cs typeface="Verdana"/>
              </a:rPr>
              <a:t>maximum</a:t>
            </a:r>
            <a:r>
              <a:rPr lang="en-US" sz="1600" spc="-125" dirty="0">
                <a:latin typeface="Amasis MT Pro" panose="02040504050005020304" pitchFamily="18" charset="0"/>
                <a:cs typeface="Verdana"/>
              </a:rPr>
              <a:t> </a:t>
            </a:r>
            <a:r>
              <a:rPr lang="en-US" sz="1600" spc="-25" dirty="0">
                <a:latin typeface="Amasis MT Pro" panose="02040504050005020304" pitchFamily="18" charset="0"/>
                <a:cs typeface="Verdana"/>
              </a:rPr>
              <a:t>heart</a:t>
            </a:r>
            <a:r>
              <a:rPr lang="en-US" sz="1600" spc="-90" dirty="0">
                <a:latin typeface="Amasis MT Pro" panose="02040504050005020304" pitchFamily="18" charset="0"/>
                <a:cs typeface="Verdana"/>
              </a:rPr>
              <a:t> </a:t>
            </a:r>
            <a:r>
              <a:rPr lang="en-US" sz="1600" spc="-20" dirty="0">
                <a:latin typeface="Amasis MT Pro" panose="02040504050005020304" pitchFamily="18" charset="0"/>
                <a:cs typeface="Verdana"/>
              </a:rPr>
              <a:t>rate</a:t>
            </a:r>
            <a:r>
              <a:rPr lang="en-US" sz="1600" spc="-65" dirty="0">
                <a:latin typeface="Amasis MT Pro" panose="02040504050005020304" pitchFamily="18" charset="0"/>
                <a:cs typeface="Verdana"/>
              </a:rPr>
              <a:t> </a:t>
            </a:r>
            <a:r>
              <a:rPr lang="en-US" sz="1600" spc="-10" dirty="0">
                <a:latin typeface="Amasis MT Pro" panose="02040504050005020304" pitchFamily="18" charset="0"/>
                <a:cs typeface="Verdana"/>
              </a:rPr>
              <a:t>achieved</a:t>
            </a:r>
            <a:endParaRPr lang="en-US" sz="1600" dirty="0">
              <a:latin typeface="Amasis MT Pro" panose="02040504050005020304" pitchFamily="18" charset="0"/>
              <a:cs typeface="Verdana"/>
            </a:endParaRPr>
          </a:p>
          <a:p>
            <a:pPr marL="12700">
              <a:lnSpc>
                <a:spcPct val="100000"/>
              </a:lnSpc>
              <a:spcBef>
                <a:spcPts val="1680"/>
              </a:spcBef>
            </a:pPr>
            <a:endParaRPr lang="en-US" sz="1600" spc="-20" dirty="0">
              <a:latin typeface="Amasis MT Pro" panose="02040504050005020304" pitchFamily="18" charset="0"/>
            </a:endParaRPr>
          </a:p>
          <a:p>
            <a:pPr marL="12700">
              <a:lnSpc>
                <a:spcPct val="100000"/>
              </a:lnSpc>
              <a:spcBef>
                <a:spcPts val="1680"/>
              </a:spcBef>
            </a:pPr>
            <a:endParaRPr lang="en-IN" sz="1600" spc="-20" dirty="0">
              <a:latin typeface="Amasis MT Pro" panose="02040504050005020304" pitchFamily="18" charset="0"/>
            </a:endParaRPr>
          </a:p>
          <a:p>
            <a:pPr marL="12700">
              <a:lnSpc>
                <a:spcPct val="100000"/>
              </a:lnSpc>
              <a:spcBef>
                <a:spcPts val="1680"/>
              </a:spcBef>
            </a:pPr>
            <a:endParaRPr lang="en-IN" sz="1600" spc="-20" dirty="0">
              <a:latin typeface="Amasis MT Pro" panose="02040504050005020304" pitchFamily="18" charset="0"/>
            </a:endParaRPr>
          </a:p>
          <a:p>
            <a:pPr marL="12700">
              <a:lnSpc>
                <a:spcPct val="100000"/>
              </a:lnSpc>
              <a:spcBef>
                <a:spcPts val="1680"/>
              </a:spcBef>
            </a:pPr>
            <a:endParaRPr sz="1600" spc="-20" dirty="0">
              <a:latin typeface="Amasis MT Pro" panose="020405040500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420" y="311607"/>
            <a:ext cx="9681845" cy="1510029"/>
          </a:xfrm>
          <a:prstGeom prst="rect">
            <a:avLst/>
          </a:prstGeom>
        </p:spPr>
        <p:txBody>
          <a:bodyPr vert="horz" wrap="square" lIns="0" tIns="12065" rIns="0" bIns="0" rtlCol="0">
            <a:spAutoFit/>
          </a:bodyPr>
          <a:lstStyle/>
          <a:p>
            <a:pPr marL="12700" marR="5080">
              <a:lnSpc>
                <a:spcPct val="100000"/>
              </a:lnSpc>
              <a:spcBef>
                <a:spcPts val="95"/>
              </a:spcBef>
            </a:pPr>
            <a:r>
              <a:rPr sz="1400" b="1" dirty="0">
                <a:solidFill>
                  <a:srgbClr val="23292E"/>
                </a:solidFill>
                <a:latin typeface="Amasis MT Pro" panose="02040504050005020304" pitchFamily="18" charset="0"/>
                <a:cs typeface="Tahoma"/>
              </a:rPr>
              <a:t>Age:</a:t>
            </a:r>
            <a:r>
              <a:rPr sz="1400" b="1" spc="20" dirty="0">
                <a:solidFill>
                  <a:srgbClr val="23292E"/>
                </a:solidFill>
                <a:latin typeface="Amasis MT Pro" panose="02040504050005020304" pitchFamily="18" charset="0"/>
                <a:cs typeface="Tahoma"/>
              </a:rPr>
              <a:t> </a:t>
            </a:r>
            <a:r>
              <a:rPr sz="1400" spc="70" dirty="0">
                <a:solidFill>
                  <a:srgbClr val="23292E"/>
                </a:solidFill>
                <a:latin typeface="Amasis MT Pro" panose="02040504050005020304" pitchFamily="18" charset="0"/>
                <a:cs typeface="Verdana"/>
              </a:rPr>
              <a:t>Age</a:t>
            </a:r>
            <a:r>
              <a:rPr sz="1400" spc="-90" dirty="0">
                <a:solidFill>
                  <a:srgbClr val="23292E"/>
                </a:solidFill>
                <a:latin typeface="Amasis MT Pro" panose="02040504050005020304" pitchFamily="18" charset="0"/>
                <a:cs typeface="Verdana"/>
              </a:rPr>
              <a:t> </a:t>
            </a:r>
            <a:r>
              <a:rPr sz="1400" spc="-140" dirty="0">
                <a:solidFill>
                  <a:srgbClr val="23292E"/>
                </a:solidFill>
                <a:latin typeface="Amasis MT Pro" panose="02040504050005020304" pitchFamily="18" charset="0"/>
                <a:cs typeface="Verdana"/>
              </a:rPr>
              <a:t>is</a:t>
            </a:r>
            <a:r>
              <a:rPr sz="1400" spc="-8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the</a:t>
            </a:r>
            <a:r>
              <a:rPr sz="1400" spc="-65" dirty="0">
                <a:solidFill>
                  <a:srgbClr val="23292E"/>
                </a:solidFill>
                <a:latin typeface="Amasis MT Pro" panose="02040504050005020304" pitchFamily="18" charset="0"/>
                <a:cs typeface="Verdana"/>
              </a:rPr>
              <a:t> most</a:t>
            </a:r>
            <a:r>
              <a:rPr sz="1400" spc="-60" dirty="0">
                <a:solidFill>
                  <a:srgbClr val="23292E"/>
                </a:solidFill>
                <a:latin typeface="Amasis MT Pro" panose="02040504050005020304" pitchFamily="18" charset="0"/>
                <a:cs typeface="Verdana"/>
              </a:rPr>
              <a:t> </a:t>
            </a:r>
            <a:r>
              <a:rPr sz="1400" spc="-35" dirty="0">
                <a:solidFill>
                  <a:srgbClr val="23292E"/>
                </a:solidFill>
                <a:latin typeface="Amasis MT Pro" panose="02040504050005020304" pitchFamily="18" charset="0"/>
                <a:cs typeface="Verdana"/>
              </a:rPr>
              <a:t>important</a:t>
            </a:r>
            <a:r>
              <a:rPr sz="1400" spc="-80" dirty="0">
                <a:solidFill>
                  <a:srgbClr val="23292E"/>
                </a:solidFill>
                <a:latin typeface="Amasis MT Pro" panose="02040504050005020304" pitchFamily="18" charset="0"/>
                <a:cs typeface="Verdana"/>
              </a:rPr>
              <a:t> </a:t>
            </a:r>
            <a:r>
              <a:rPr sz="1400" spc="-145" dirty="0">
                <a:solidFill>
                  <a:srgbClr val="23292E"/>
                </a:solidFill>
                <a:latin typeface="Amasis MT Pro" panose="02040504050005020304" pitchFamily="18" charset="0"/>
                <a:cs typeface="Verdana"/>
              </a:rPr>
              <a:t>risk</a:t>
            </a:r>
            <a:r>
              <a:rPr sz="1400" spc="-7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factor</a:t>
            </a:r>
            <a:r>
              <a:rPr sz="1400" spc="-80" dirty="0">
                <a:solidFill>
                  <a:srgbClr val="23292E"/>
                </a:solidFill>
                <a:latin typeface="Amasis MT Pro" panose="02040504050005020304" pitchFamily="18" charset="0"/>
                <a:cs typeface="Verdana"/>
              </a:rPr>
              <a:t> </a:t>
            </a:r>
            <a:r>
              <a:rPr sz="1400" spc="-70" dirty="0">
                <a:solidFill>
                  <a:srgbClr val="23292E"/>
                </a:solidFill>
                <a:latin typeface="Amasis MT Pro" panose="02040504050005020304" pitchFamily="18" charset="0"/>
                <a:cs typeface="Verdana"/>
              </a:rPr>
              <a:t>in</a:t>
            </a:r>
            <a:r>
              <a:rPr sz="1400" spc="-8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developing</a:t>
            </a:r>
            <a:r>
              <a:rPr sz="1400" spc="-45"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cardiovascular</a:t>
            </a:r>
            <a:r>
              <a:rPr sz="1400" spc="-90" dirty="0">
                <a:solidFill>
                  <a:srgbClr val="23292E"/>
                </a:solidFill>
                <a:latin typeface="Amasis MT Pro" panose="02040504050005020304" pitchFamily="18" charset="0"/>
                <a:cs typeface="Verdana"/>
              </a:rPr>
              <a:t> </a:t>
            </a:r>
            <a:r>
              <a:rPr sz="1400" spc="-55" dirty="0">
                <a:solidFill>
                  <a:srgbClr val="23292E"/>
                </a:solidFill>
                <a:latin typeface="Amasis MT Pro" panose="02040504050005020304" pitchFamily="18" charset="0"/>
                <a:cs typeface="Verdana"/>
              </a:rPr>
              <a:t>or</a:t>
            </a:r>
            <a:r>
              <a:rPr sz="1400" spc="-8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heart</a:t>
            </a:r>
            <a:r>
              <a:rPr sz="1400" spc="-60" dirty="0">
                <a:solidFill>
                  <a:srgbClr val="23292E"/>
                </a:solidFill>
                <a:latin typeface="Amasis MT Pro" panose="02040504050005020304" pitchFamily="18" charset="0"/>
                <a:cs typeface="Verdana"/>
              </a:rPr>
              <a:t> </a:t>
            </a:r>
            <a:r>
              <a:rPr sz="1400" spc="-55" dirty="0">
                <a:solidFill>
                  <a:srgbClr val="23292E"/>
                </a:solidFill>
                <a:latin typeface="Amasis MT Pro" panose="02040504050005020304" pitchFamily="18" charset="0"/>
                <a:cs typeface="Verdana"/>
              </a:rPr>
              <a:t>diseases,</a:t>
            </a:r>
            <a:r>
              <a:rPr sz="1400" spc="-75" dirty="0">
                <a:solidFill>
                  <a:srgbClr val="23292E"/>
                </a:solidFill>
                <a:latin typeface="Amasis MT Pro" panose="02040504050005020304" pitchFamily="18" charset="0"/>
                <a:cs typeface="Verdana"/>
              </a:rPr>
              <a:t> </a:t>
            </a:r>
            <a:r>
              <a:rPr sz="1400" spc="-60" dirty="0">
                <a:solidFill>
                  <a:srgbClr val="23292E"/>
                </a:solidFill>
                <a:latin typeface="Amasis MT Pro" panose="02040504050005020304" pitchFamily="18" charset="0"/>
                <a:cs typeface="Verdana"/>
              </a:rPr>
              <a:t>with</a:t>
            </a:r>
            <a:r>
              <a:rPr sz="1400" spc="-75"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approximately</a:t>
            </a:r>
            <a:r>
              <a:rPr sz="1400" spc="-45" dirty="0">
                <a:solidFill>
                  <a:srgbClr val="23292E"/>
                </a:solidFill>
                <a:latin typeface="Amasis MT Pro" panose="02040504050005020304" pitchFamily="18" charset="0"/>
                <a:cs typeface="Verdana"/>
              </a:rPr>
              <a:t> </a:t>
            </a:r>
            <a:r>
              <a:rPr sz="1400" spc="105" dirty="0">
                <a:solidFill>
                  <a:srgbClr val="23292E"/>
                </a:solidFill>
                <a:latin typeface="Amasis MT Pro" panose="02040504050005020304" pitchFamily="18" charset="0"/>
                <a:cs typeface="Verdana"/>
              </a:rPr>
              <a:t>a</a:t>
            </a:r>
            <a:r>
              <a:rPr sz="1400" spc="-75" dirty="0">
                <a:solidFill>
                  <a:srgbClr val="23292E"/>
                </a:solidFill>
                <a:latin typeface="Amasis MT Pro" panose="02040504050005020304" pitchFamily="18" charset="0"/>
                <a:cs typeface="Verdana"/>
              </a:rPr>
              <a:t> </a:t>
            </a:r>
            <a:r>
              <a:rPr sz="1400" spc="-65" dirty="0">
                <a:solidFill>
                  <a:srgbClr val="23292E"/>
                </a:solidFill>
                <a:latin typeface="Amasis MT Pro" panose="02040504050005020304" pitchFamily="18" charset="0"/>
                <a:cs typeface="Verdana"/>
              </a:rPr>
              <a:t>tripling</a:t>
            </a:r>
            <a:r>
              <a:rPr sz="1400" spc="-95"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of </a:t>
            </a:r>
            <a:r>
              <a:rPr sz="1400" spc="-150" dirty="0">
                <a:solidFill>
                  <a:srgbClr val="23292E"/>
                </a:solidFill>
                <a:latin typeface="Amasis MT Pro" panose="02040504050005020304" pitchFamily="18" charset="0"/>
                <a:cs typeface="Verdana"/>
              </a:rPr>
              <a:t>risk</a:t>
            </a:r>
            <a:r>
              <a:rPr sz="1400" spc="-85" dirty="0">
                <a:solidFill>
                  <a:srgbClr val="23292E"/>
                </a:solidFill>
                <a:latin typeface="Amasis MT Pro" panose="02040504050005020304" pitchFamily="18" charset="0"/>
                <a:cs typeface="Verdana"/>
              </a:rPr>
              <a:t> </a:t>
            </a:r>
            <a:r>
              <a:rPr sz="1400" spc="-60" dirty="0">
                <a:solidFill>
                  <a:srgbClr val="23292E"/>
                </a:solidFill>
                <a:latin typeface="Amasis MT Pro" panose="02040504050005020304" pitchFamily="18" charset="0"/>
                <a:cs typeface="Verdana"/>
              </a:rPr>
              <a:t>with</a:t>
            </a:r>
            <a:r>
              <a:rPr sz="1400" spc="-55" dirty="0">
                <a:solidFill>
                  <a:srgbClr val="23292E"/>
                </a:solidFill>
                <a:latin typeface="Amasis MT Pro" panose="02040504050005020304" pitchFamily="18" charset="0"/>
                <a:cs typeface="Verdana"/>
              </a:rPr>
              <a:t> </a:t>
            </a:r>
            <a:r>
              <a:rPr sz="1400" spc="75" dirty="0">
                <a:solidFill>
                  <a:srgbClr val="23292E"/>
                </a:solidFill>
                <a:latin typeface="Amasis MT Pro" panose="02040504050005020304" pitchFamily="18" charset="0"/>
                <a:cs typeface="Verdana"/>
              </a:rPr>
              <a:t>each</a:t>
            </a:r>
            <a:r>
              <a:rPr sz="1400" spc="-65" dirty="0">
                <a:solidFill>
                  <a:srgbClr val="23292E"/>
                </a:solidFill>
                <a:latin typeface="Amasis MT Pro" panose="02040504050005020304" pitchFamily="18" charset="0"/>
                <a:cs typeface="Verdana"/>
              </a:rPr>
              <a:t> </a:t>
            </a:r>
            <a:r>
              <a:rPr sz="1400" spc="90" dirty="0">
                <a:solidFill>
                  <a:srgbClr val="23292E"/>
                </a:solidFill>
                <a:latin typeface="Amasis MT Pro" panose="02040504050005020304" pitchFamily="18" charset="0"/>
                <a:cs typeface="Verdana"/>
              </a:rPr>
              <a:t>decade</a:t>
            </a:r>
            <a:r>
              <a:rPr sz="1400" spc="-4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of</a:t>
            </a:r>
            <a:r>
              <a:rPr sz="1400" spc="-70" dirty="0">
                <a:solidFill>
                  <a:srgbClr val="23292E"/>
                </a:solidFill>
                <a:latin typeface="Amasis MT Pro" panose="02040504050005020304" pitchFamily="18" charset="0"/>
                <a:cs typeface="Verdana"/>
              </a:rPr>
              <a:t> </a:t>
            </a:r>
            <a:r>
              <a:rPr sz="1400" spc="-65" dirty="0">
                <a:solidFill>
                  <a:srgbClr val="23292E"/>
                </a:solidFill>
                <a:latin typeface="Amasis MT Pro" panose="02040504050005020304" pitchFamily="18" charset="0"/>
                <a:cs typeface="Verdana"/>
              </a:rPr>
              <a:t>life.</a:t>
            </a:r>
            <a:r>
              <a:rPr sz="1400" spc="-5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Coronary</a:t>
            </a:r>
            <a:r>
              <a:rPr sz="1400" spc="-60" dirty="0">
                <a:solidFill>
                  <a:srgbClr val="23292E"/>
                </a:solidFill>
                <a:latin typeface="Amasis MT Pro" panose="02040504050005020304" pitchFamily="18" charset="0"/>
                <a:cs typeface="Verdana"/>
              </a:rPr>
              <a:t> </a:t>
            </a:r>
            <a:r>
              <a:rPr sz="1400" spc="-45" dirty="0">
                <a:solidFill>
                  <a:srgbClr val="23292E"/>
                </a:solidFill>
                <a:latin typeface="Amasis MT Pro" panose="02040504050005020304" pitchFamily="18" charset="0"/>
                <a:cs typeface="Verdana"/>
              </a:rPr>
              <a:t>fatty</a:t>
            </a:r>
            <a:r>
              <a:rPr sz="1400" spc="-55" dirty="0">
                <a:solidFill>
                  <a:srgbClr val="23292E"/>
                </a:solidFill>
                <a:latin typeface="Amasis MT Pro" panose="02040504050005020304" pitchFamily="18" charset="0"/>
                <a:cs typeface="Verdana"/>
              </a:rPr>
              <a:t> </a:t>
            </a:r>
            <a:r>
              <a:rPr sz="1400" spc="-85" dirty="0">
                <a:solidFill>
                  <a:srgbClr val="23292E"/>
                </a:solidFill>
                <a:latin typeface="Amasis MT Pro" panose="02040504050005020304" pitchFamily="18" charset="0"/>
                <a:cs typeface="Verdana"/>
              </a:rPr>
              <a:t>streaks</a:t>
            </a:r>
            <a:r>
              <a:rPr sz="1400" spc="-40" dirty="0">
                <a:solidFill>
                  <a:srgbClr val="23292E"/>
                </a:solidFill>
                <a:latin typeface="Amasis MT Pro" panose="02040504050005020304" pitchFamily="18" charset="0"/>
                <a:cs typeface="Verdana"/>
              </a:rPr>
              <a:t> </a:t>
            </a:r>
            <a:r>
              <a:rPr sz="1400" spc="70" dirty="0">
                <a:solidFill>
                  <a:srgbClr val="23292E"/>
                </a:solidFill>
                <a:latin typeface="Amasis MT Pro" panose="02040504050005020304" pitchFamily="18" charset="0"/>
                <a:cs typeface="Verdana"/>
              </a:rPr>
              <a:t>can</a:t>
            </a:r>
            <a:r>
              <a:rPr sz="1400" spc="-8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begin</a:t>
            </a:r>
            <a:r>
              <a:rPr sz="1400" spc="-6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to</a:t>
            </a:r>
            <a:r>
              <a:rPr sz="1400" spc="-70" dirty="0">
                <a:solidFill>
                  <a:srgbClr val="23292E"/>
                </a:solidFill>
                <a:latin typeface="Amasis MT Pro" panose="02040504050005020304" pitchFamily="18" charset="0"/>
                <a:cs typeface="Verdana"/>
              </a:rPr>
              <a:t> </a:t>
            </a:r>
            <a:r>
              <a:rPr sz="1400" spc="-65" dirty="0">
                <a:solidFill>
                  <a:srgbClr val="23292E"/>
                </a:solidFill>
                <a:latin typeface="Amasis MT Pro" panose="02040504050005020304" pitchFamily="18" charset="0"/>
                <a:cs typeface="Verdana"/>
              </a:rPr>
              <a:t>form</a:t>
            </a:r>
            <a:r>
              <a:rPr sz="1400" spc="-45" dirty="0">
                <a:solidFill>
                  <a:srgbClr val="23292E"/>
                </a:solidFill>
                <a:latin typeface="Amasis MT Pro" panose="02040504050005020304" pitchFamily="18" charset="0"/>
                <a:cs typeface="Verdana"/>
              </a:rPr>
              <a:t> </a:t>
            </a:r>
            <a:r>
              <a:rPr sz="1400" spc="-70" dirty="0">
                <a:solidFill>
                  <a:srgbClr val="23292E"/>
                </a:solidFill>
                <a:latin typeface="Amasis MT Pro" panose="02040504050005020304" pitchFamily="18" charset="0"/>
                <a:cs typeface="Verdana"/>
              </a:rPr>
              <a:t>in</a:t>
            </a:r>
            <a:r>
              <a:rPr sz="1400" spc="-8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adolescence.</a:t>
            </a:r>
            <a:r>
              <a:rPr sz="1400" spc="-55" dirty="0">
                <a:solidFill>
                  <a:srgbClr val="23292E"/>
                </a:solidFill>
                <a:latin typeface="Amasis MT Pro" panose="02040504050005020304" pitchFamily="18" charset="0"/>
                <a:cs typeface="Verdana"/>
              </a:rPr>
              <a:t> </a:t>
            </a:r>
            <a:r>
              <a:rPr sz="1400" spc="-165" dirty="0">
                <a:solidFill>
                  <a:srgbClr val="23292E"/>
                </a:solidFill>
                <a:latin typeface="Amasis MT Pro" panose="02040504050005020304" pitchFamily="18" charset="0"/>
                <a:cs typeface="Verdana"/>
              </a:rPr>
              <a:t>It</a:t>
            </a:r>
            <a:r>
              <a:rPr sz="1400" spc="-90" dirty="0">
                <a:solidFill>
                  <a:srgbClr val="23292E"/>
                </a:solidFill>
                <a:latin typeface="Amasis MT Pro" panose="02040504050005020304" pitchFamily="18" charset="0"/>
                <a:cs typeface="Verdana"/>
              </a:rPr>
              <a:t> </a:t>
            </a:r>
            <a:r>
              <a:rPr sz="1400" spc="-140" dirty="0">
                <a:solidFill>
                  <a:srgbClr val="23292E"/>
                </a:solidFill>
                <a:latin typeface="Amasis MT Pro" panose="02040504050005020304" pitchFamily="18" charset="0"/>
                <a:cs typeface="Verdana"/>
              </a:rPr>
              <a:t>is</a:t>
            </a:r>
            <a:r>
              <a:rPr sz="1400" spc="-8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estimated</a:t>
            </a:r>
            <a:r>
              <a:rPr sz="1400" spc="-45" dirty="0">
                <a:solidFill>
                  <a:srgbClr val="23292E"/>
                </a:solidFill>
                <a:latin typeface="Amasis MT Pro" panose="02040504050005020304" pitchFamily="18" charset="0"/>
                <a:cs typeface="Verdana"/>
              </a:rPr>
              <a:t> </a:t>
            </a:r>
            <a:r>
              <a:rPr sz="1400" spc="-30" dirty="0">
                <a:solidFill>
                  <a:srgbClr val="23292E"/>
                </a:solidFill>
                <a:latin typeface="Amasis MT Pro" panose="02040504050005020304" pitchFamily="18" charset="0"/>
                <a:cs typeface="Verdana"/>
              </a:rPr>
              <a:t>that</a:t>
            </a:r>
            <a:r>
              <a:rPr sz="1400" spc="-60" dirty="0">
                <a:solidFill>
                  <a:srgbClr val="23292E"/>
                </a:solidFill>
                <a:latin typeface="Amasis MT Pro" panose="02040504050005020304" pitchFamily="18" charset="0"/>
                <a:cs typeface="Verdana"/>
              </a:rPr>
              <a:t> </a:t>
            </a:r>
            <a:r>
              <a:rPr sz="1400" spc="-114" dirty="0">
                <a:solidFill>
                  <a:srgbClr val="23292E"/>
                </a:solidFill>
                <a:latin typeface="Amasis MT Pro" panose="02040504050005020304" pitchFamily="18" charset="0"/>
                <a:cs typeface="Verdana"/>
              </a:rPr>
              <a:t>82</a:t>
            </a:r>
            <a:r>
              <a:rPr sz="1400" spc="-5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percent</a:t>
            </a:r>
            <a:r>
              <a:rPr sz="1400" spc="-5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of </a:t>
            </a:r>
            <a:r>
              <a:rPr sz="1400" dirty="0">
                <a:solidFill>
                  <a:srgbClr val="23292E"/>
                </a:solidFill>
                <a:latin typeface="Amasis MT Pro" panose="02040504050005020304" pitchFamily="18" charset="0"/>
                <a:cs typeface="Verdana"/>
              </a:rPr>
              <a:t>people</a:t>
            </a:r>
            <a:r>
              <a:rPr sz="1400" spc="-6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who</a:t>
            </a:r>
            <a:r>
              <a:rPr sz="1400" spc="-4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die</a:t>
            </a:r>
            <a:r>
              <a:rPr sz="1400" spc="-7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of</a:t>
            </a:r>
            <a:r>
              <a:rPr sz="1400" spc="-70"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coronary</a:t>
            </a:r>
            <a:r>
              <a:rPr sz="1400" spc="-75"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heart</a:t>
            </a:r>
            <a:r>
              <a:rPr sz="1400" spc="-55"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disease</a:t>
            </a:r>
            <a:r>
              <a:rPr sz="1400" spc="-7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are</a:t>
            </a:r>
            <a:r>
              <a:rPr sz="1400" spc="-65" dirty="0">
                <a:solidFill>
                  <a:srgbClr val="23292E"/>
                </a:solidFill>
                <a:latin typeface="Amasis MT Pro" panose="02040504050005020304" pitchFamily="18" charset="0"/>
                <a:cs typeface="Verdana"/>
              </a:rPr>
              <a:t> </a:t>
            </a:r>
            <a:r>
              <a:rPr sz="1400" spc="-114" dirty="0">
                <a:solidFill>
                  <a:srgbClr val="23292E"/>
                </a:solidFill>
                <a:latin typeface="Amasis MT Pro" panose="02040504050005020304" pitchFamily="18" charset="0"/>
                <a:cs typeface="Verdana"/>
              </a:rPr>
              <a:t>65</a:t>
            </a:r>
            <a:r>
              <a:rPr sz="1400" spc="-5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and</a:t>
            </a:r>
            <a:r>
              <a:rPr sz="1400" spc="-70" dirty="0">
                <a:solidFill>
                  <a:srgbClr val="23292E"/>
                </a:solidFill>
                <a:latin typeface="Amasis MT Pro" panose="02040504050005020304" pitchFamily="18" charset="0"/>
                <a:cs typeface="Verdana"/>
              </a:rPr>
              <a:t> </a:t>
            </a:r>
            <a:r>
              <a:rPr sz="1400" spc="-35" dirty="0">
                <a:solidFill>
                  <a:srgbClr val="23292E"/>
                </a:solidFill>
                <a:latin typeface="Amasis MT Pro" panose="02040504050005020304" pitchFamily="18" charset="0"/>
                <a:cs typeface="Verdana"/>
              </a:rPr>
              <a:t>older.</a:t>
            </a:r>
            <a:r>
              <a:rPr sz="1400" spc="-55" dirty="0">
                <a:solidFill>
                  <a:srgbClr val="23292E"/>
                </a:solidFill>
                <a:latin typeface="Amasis MT Pro" panose="02040504050005020304" pitchFamily="18" charset="0"/>
                <a:cs typeface="Verdana"/>
              </a:rPr>
              <a:t> </a:t>
            </a:r>
            <a:r>
              <a:rPr sz="1400" spc="-70" dirty="0">
                <a:solidFill>
                  <a:srgbClr val="23292E"/>
                </a:solidFill>
                <a:latin typeface="Amasis MT Pro" panose="02040504050005020304" pitchFamily="18" charset="0"/>
                <a:cs typeface="Verdana"/>
              </a:rPr>
              <a:t>Simultaneously,</a:t>
            </a:r>
            <a:r>
              <a:rPr sz="1400" spc="-5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the</a:t>
            </a:r>
            <a:r>
              <a:rPr sz="1400" spc="-65" dirty="0">
                <a:solidFill>
                  <a:srgbClr val="23292E"/>
                </a:solidFill>
                <a:latin typeface="Amasis MT Pro" panose="02040504050005020304" pitchFamily="18" charset="0"/>
                <a:cs typeface="Verdana"/>
              </a:rPr>
              <a:t> </a:t>
            </a:r>
            <a:r>
              <a:rPr sz="1400" spc="-150" dirty="0">
                <a:solidFill>
                  <a:srgbClr val="23292E"/>
                </a:solidFill>
                <a:latin typeface="Amasis MT Pro" panose="02040504050005020304" pitchFamily="18" charset="0"/>
                <a:cs typeface="Verdana"/>
              </a:rPr>
              <a:t>risk</a:t>
            </a:r>
            <a:r>
              <a:rPr sz="1400" spc="-8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of</a:t>
            </a:r>
            <a:r>
              <a:rPr sz="1400" spc="-55" dirty="0">
                <a:solidFill>
                  <a:srgbClr val="23292E"/>
                </a:solidFill>
                <a:latin typeface="Amasis MT Pro" panose="02040504050005020304" pitchFamily="18" charset="0"/>
                <a:cs typeface="Verdana"/>
              </a:rPr>
              <a:t> </a:t>
            </a:r>
            <a:r>
              <a:rPr sz="1400" spc="-75" dirty="0">
                <a:solidFill>
                  <a:srgbClr val="23292E"/>
                </a:solidFill>
                <a:latin typeface="Amasis MT Pro" panose="02040504050005020304" pitchFamily="18" charset="0"/>
                <a:cs typeface="Verdana"/>
              </a:rPr>
              <a:t>stroke</a:t>
            </a:r>
            <a:r>
              <a:rPr sz="1400" spc="-65"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doubles</a:t>
            </a:r>
            <a:r>
              <a:rPr sz="1400" spc="-70" dirty="0">
                <a:solidFill>
                  <a:srgbClr val="23292E"/>
                </a:solidFill>
                <a:latin typeface="Amasis MT Pro" panose="02040504050005020304" pitchFamily="18" charset="0"/>
                <a:cs typeface="Verdana"/>
              </a:rPr>
              <a:t> </a:t>
            </a:r>
            <a:r>
              <a:rPr sz="1400" spc="-40" dirty="0">
                <a:solidFill>
                  <a:srgbClr val="23292E"/>
                </a:solidFill>
                <a:latin typeface="Amasis MT Pro" panose="02040504050005020304" pitchFamily="18" charset="0"/>
                <a:cs typeface="Verdana"/>
              </a:rPr>
              <a:t>every</a:t>
            </a:r>
            <a:r>
              <a:rPr sz="1400" spc="-15" dirty="0">
                <a:solidFill>
                  <a:srgbClr val="23292E"/>
                </a:solidFill>
                <a:latin typeface="Amasis MT Pro" panose="02040504050005020304" pitchFamily="18" charset="0"/>
                <a:cs typeface="Verdana"/>
              </a:rPr>
              <a:t> </a:t>
            </a:r>
            <a:r>
              <a:rPr sz="1400" spc="90" dirty="0">
                <a:solidFill>
                  <a:srgbClr val="23292E"/>
                </a:solidFill>
                <a:latin typeface="Amasis MT Pro" panose="02040504050005020304" pitchFamily="18" charset="0"/>
                <a:cs typeface="Verdana"/>
              </a:rPr>
              <a:t>decade</a:t>
            </a:r>
            <a:r>
              <a:rPr sz="1400" spc="-45"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after </a:t>
            </a:r>
            <a:r>
              <a:rPr sz="1400" spc="75" dirty="0">
                <a:solidFill>
                  <a:srgbClr val="23292E"/>
                </a:solidFill>
                <a:latin typeface="Amasis MT Pro" panose="02040504050005020304" pitchFamily="18" charset="0"/>
                <a:cs typeface="Verdana"/>
              </a:rPr>
              <a:t>age</a:t>
            </a:r>
            <a:r>
              <a:rPr sz="1400" spc="-9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55.</a:t>
            </a:r>
            <a:endParaRPr sz="1400" dirty="0">
              <a:latin typeface="Amasis MT Pro" panose="02040504050005020304" pitchFamily="18" charset="0"/>
              <a:cs typeface="Verdana"/>
            </a:endParaRPr>
          </a:p>
          <a:p>
            <a:pPr marL="12700" marR="130175">
              <a:lnSpc>
                <a:spcPct val="100000"/>
              </a:lnSpc>
              <a:spcBef>
                <a:spcPts val="1565"/>
              </a:spcBef>
            </a:pPr>
            <a:r>
              <a:rPr sz="1400" b="1" spc="-70" dirty="0">
                <a:solidFill>
                  <a:srgbClr val="23292E"/>
                </a:solidFill>
                <a:latin typeface="Amasis MT Pro" panose="02040504050005020304" pitchFamily="18" charset="0"/>
                <a:cs typeface="Tahoma"/>
              </a:rPr>
              <a:t>Sex:</a:t>
            </a:r>
            <a:r>
              <a:rPr sz="1400" b="1" spc="25" dirty="0">
                <a:solidFill>
                  <a:srgbClr val="23292E"/>
                </a:solidFill>
                <a:latin typeface="Amasis MT Pro" panose="02040504050005020304" pitchFamily="18" charset="0"/>
                <a:cs typeface="Tahoma"/>
              </a:rPr>
              <a:t> </a:t>
            </a:r>
            <a:r>
              <a:rPr sz="1400" dirty="0">
                <a:solidFill>
                  <a:srgbClr val="23292E"/>
                </a:solidFill>
                <a:latin typeface="Amasis MT Pro" panose="02040504050005020304" pitchFamily="18" charset="0"/>
                <a:cs typeface="Verdana"/>
              </a:rPr>
              <a:t>Men</a:t>
            </a:r>
            <a:r>
              <a:rPr sz="1400" spc="-4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are</a:t>
            </a:r>
            <a:r>
              <a:rPr sz="1400" spc="-6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at</a:t>
            </a:r>
            <a:r>
              <a:rPr sz="1400" spc="-80"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greater</a:t>
            </a:r>
            <a:r>
              <a:rPr sz="1400" spc="-45" dirty="0">
                <a:solidFill>
                  <a:srgbClr val="23292E"/>
                </a:solidFill>
                <a:latin typeface="Amasis MT Pro" panose="02040504050005020304" pitchFamily="18" charset="0"/>
                <a:cs typeface="Verdana"/>
              </a:rPr>
              <a:t> </a:t>
            </a:r>
            <a:r>
              <a:rPr sz="1400" spc="-150" dirty="0">
                <a:solidFill>
                  <a:srgbClr val="23292E"/>
                </a:solidFill>
                <a:latin typeface="Amasis MT Pro" panose="02040504050005020304" pitchFamily="18" charset="0"/>
                <a:cs typeface="Verdana"/>
              </a:rPr>
              <a:t>risk</a:t>
            </a:r>
            <a:r>
              <a:rPr sz="1400" spc="-9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of</a:t>
            </a:r>
            <a:r>
              <a:rPr sz="1400" spc="-55"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heart</a:t>
            </a:r>
            <a:r>
              <a:rPr sz="1400" spc="-7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disease</a:t>
            </a:r>
            <a:r>
              <a:rPr sz="1400" spc="-70"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than</a:t>
            </a:r>
            <a:r>
              <a:rPr sz="1400" spc="-75" dirty="0">
                <a:solidFill>
                  <a:srgbClr val="23292E"/>
                </a:solidFill>
                <a:latin typeface="Amasis MT Pro" panose="02040504050005020304" pitchFamily="18" charset="0"/>
                <a:cs typeface="Verdana"/>
              </a:rPr>
              <a:t> </a:t>
            </a:r>
            <a:r>
              <a:rPr sz="1400" spc="-55" dirty="0">
                <a:solidFill>
                  <a:srgbClr val="23292E"/>
                </a:solidFill>
                <a:latin typeface="Amasis MT Pro" panose="02040504050005020304" pitchFamily="18" charset="0"/>
                <a:cs typeface="Verdana"/>
              </a:rPr>
              <a:t>pre-</a:t>
            </a:r>
            <a:r>
              <a:rPr sz="1400" dirty="0">
                <a:solidFill>
                  <a:srgbClr val="23292E"/>
                </a:solidFill>
                <a:latin typeface="Amasis MT Pro" panose="02040504050005020304" pitchFamily="18" charset="0"/>
                <a:cs typeface="Verdana"/>
              </a:rPr>
              <a:t>menopausal</a:t>
            </a:r>
            <a:r>
              <a:rPr sz="1400" spc="-45"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women.</a:t>
            </a:r>
            <a:r>
              <a:rPr sz="1400" spc="-20" dirty="0">
                <a:solidFill>
                  <a:srgbClr val="23292E"/>
                </a:solidFill>
                <a:latin typeface="Amasis MT Pro" panose="02040504050005020304" pitchFamily="18" charset="0"/>
                <a:cs typeface="Verdana"/>
              </a:rPr>
              <a:t> </a:t>
            </a:r>
            <a:r>
              <a:rPr sz="1400" spc="65" dirty="0">
                <a:solidFill>
                  <a:srgbClr val="23292E"/>
                </a:solidFill>
                <a:latin typeface="Amasis MT Pro" panose="02040504050005020304" pitchFamily="18" charset="0"/>
                <a:cs typeface="Verdana"/>
              </a:rPr>
              <a:t>Once</a:t>
            </a:r>
            <a:r>
              <a:rPr sz="1400" spc="-7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past</a:t>
            </a:r>
            <a:r>
              <a:rPr sz="1400" spc="-80"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menopause,</a:t>
            </a:r>
            <a:r>
              <a:rPr sz="1400" spc="-45" dirty="0">
                <a:solidFill>
                  <a:srgbClr val="23292E"/>
                </a:solidFill>
                <a:latin typeface="Amasis MT Pro" panose="02040504050005020304" pitchFamily="18" charset="0"/>
                <a:cs typeface="Verdana"/>
              </a:rPr>
              <a:t> </a:t>
            </a:r>
            <a:r>
              <a:rPr sz="1400" spc="-90" dirty="0">
                <a:solidFill>
                  <a:srgbClr val="23292E"/>
                </a:solidFill>
                <a:latin typeface="Amasis MT Pro" panose="02040504050005020304" pitchFamily="18" charset="0"/>
                <a:cs typeface="Verdana"/>
              </a:rPr>
              <a:t>it</a:t>
            </a:r>
            <a:r>
              <a:rPr sz="1400" spc="-85" dirty="0">
                <a:solidFill>
                  <a:srgbClr val="23292E"/>
                </a:solidFill>
                <a:latin typeface="Amasis MT Pro" panose="02040504050005020304" pitchFamily="18" charset="0"/>
                <a:cs typeface="Verdana"/>
              </a:rPr>
              <a:t> </a:t>
            </a:r>
            <a:r>
              <a:rPr sz="1400" spc="-40" dirty="0">
                <a:solidFill>
                  <a:srgbClr val="23292E"/>
                </a:solidFill>
                <a:latin typeface="Amasis MT Pro" panose="02040504050005020304" pitchFamily="18" charset="0"/>
                <a:cs typeface="Verdana"/>
              </a:rPr>
              <a:t>has</a:t>
            </a:r>
            <a:r>
              <a:rPr sz="1400" spc="-8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been</a:t>
            </a:r>
            <a:r>
              <a:rPr sz="1400" spc="-60"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argued </a:t>
            </a:r>
            <a:r>
              <a:rPr sz="1400" spc="-30" dirty="0">
                <a:solidFill>
                  <a:srgbClr val="23292E"/>
                </a:solidFill>
                <a:latin typeface="Amasis MT Pro" panose="02040504050005020304" pitchFamily="18" charset="0"/>
                <a:cs typeface="Verdana"/>
              </a:rPr>
              <a:t>that</a:t>
            </a:r>
            <a:r>
              <a:rPr sz="1400" spc="-80" dirty="0">
                <a:solidFill>
                  <a:srgbClr val="23292E"/>
                </a:solidFill>
                <a:latin typeface="Amasis MT Pro" panose="02040504050005020304" pitchFamily="18" charset="0"/>
                <a:cs typeface="Verdana"/>
              </a:rPr>
              <a:t> </a:t>
            </a:r>
            <a:r>
              <a:rPr sz="1400" spc="105" dirty="0">
                <a:solidFill>
                  <a:srgbClr val="23292E"/>
                </a:solidFill>
                <a:latin typeface="Amasis MT Pro" panose="02040504050005020304" pitchFamily="18" charset="0"/>
                <a:cs typeface="Verdana"/>
              </a:rPr>
              <a:t>a</a:t>
            </a:r>
            <a:r>
              <a:rPr sz="1400" spc="-80" dirty="0">
                <a:solidFill>
                  <a:srgbClr val="23292E"/>
                </a:solidFill>
                <a:latin typeface="Amasis MT Pro" panose="02040504050005020304" pitchFamily="18" charset="0"/>
                <a:cs typeface="Verdana"/>
              </a:rPr>
              <a:t> </a:t>
            </a:r>
            <a:r>
              <a:rPr sz="1400" spc="-30" dirty="0">
                <a:solidFill>
                  <a:srgbClr val="23292E"/>
                </a:solidFill>
                <a:latin typeface="Amasis MT Pro" panose="02040504050005020304" pitchFamily="18" charset="0"/>
                <a:cs typeface="Verdana"/>
              </a:rPr>
              <a:t>woman's</a:t>
            </a:r>
            <a:r>
              <a:rPr sz="1400" spc="-45" dirty="0">
                <a:solidFill>
                  <a:srgbClr val="23292E"/>
                </a:solidFill>
                <a:latin typeface="Amasis MT Pro" panose="02040504050005020304" pitchFamily="18" charset="0"/>
                <a:cs typeface="Verdana"/>
              </a:rPr>
              <a:t> </a:t>
            </a:r>
            <a:r>
              <a:rPr sz="1400" spc="-150" dirty="0">
                <a:solidFill>
                  <a:srgbClr val="23292E"/>
                </a:solidFill>
                <a:latin typeface="Amasis MT Pro" panose="02040504050005020304" pitchFamily="18" charset="0"/>
                <a:cs typeface="Verdana"/>
              </a:rPr>
              <a:t>risk</a:t>
            </a:r>
            <a:r>
              <a:rPr sz="1400" spc="-100" dirty="0">
                <a:solidFill>
                  <a:srgbClr val="23292E"/>
                </a:solidFill>
                <a:latin typeface="Amasis MT Pro" panose="02040504050005020304" pitchFamily="18" charset="0"/>
                <a:cs typeface="Verdana"/>
              </a:rPr>
              <a:t> </a:t>
            </a:r>
            <a:r>
              <a:rPr sz="1400" spc="-140" dirty="0">
                <a:solidFill>
                  <a:srgbClr val="23292E"/>
                </a:solidFill>
                <a:latin typeface="Amasis MT Pro" panose="02040504050005020304" pitchFamily="18" charset="0"/>
                <a:cs typeface="Verdana"/>
              </a:rPr>
              <a:t>is</a:t>
            </a:r>
            <a:r>
              <a:rPr sz="1400" spc="-90" dirty="0">
                <a:solidFill>
                  <a:srgbClr val="23292E"/>
                </a:solidFill>
                <a:latin typeface="Amasis MT Pro" panose="02040504050005020304" pitchFamily="18" charset="0"/>
                <a:cs typeface="Verdana"/>
              </a:rPr>
              <a:t> similar</a:t>
            </a:r>
            <a:r>
              <a:rPr sz="1400" spc="-100"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to</a:t>
            </a:r>
            <a:r>
              <a:rPr sz="1400" spc="-80" dirty="0">
                <a:solidFill>
                  <a:srgbClr val="23292E"/>
                </a:solidFill>
                <a:latin typeface="Amasis MT Pro" panose="02040504050005020304" pitchFamily="18" charset="0"/>
                <a:cs typeface="Verdana"/>
              </a:rPr>
              <a:t> </a:t>
            </a:r>
            <a:r>
              <a:rPr sz="1400" spc="105" dirty="0">
                <a:solidFill>
                  <a:srgbClr val="23292E"/>
                </a:solidFill>
                <a:latin typeface="Amasis MT Pro" panose="02040504050005020304" pitchFamily="18" charset="0"/>
                <a:cs typeface="Verdana"/>
              </a:rPr>
              <a:t>a</a:t>
            </a:r>
            <a:r>
              <a:rPr sz="1400" spc="-85"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man’s</a:t>
            </a:r>
            <a:r>
              <a:rPr sz="1400" spc="-6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although</a:t>
            </a:r>
            <a:r>
              <a:rPr sz="1400" spc="-8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more</a:t>
            </a:r>
            <a:r>
              <a:rPr sz="1400" spc="-4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recent</a:t>
            </a:r>
            <a:r>
              <a:rPr sz="1400" spc="-70" dirty="0">
                <a:solidFill>
                  <a:srgbClr val="23292E"/>
                </a:solidFill>
                <a:latin typeface="Amasis MT Pro" panose="02040504050005020304" pitchFamily="18" charset="0"/>
                <a:cs typeface="Verdana"/>
              </a:rPr>
              <a:t> </a:t>
            </a:r>
            <a:r>
              <a:rPr sz="1400" spc="50" dirty="0">
                <a:solidFill>
                  <a:srgbClr val="23292E"/>
                </a:solidFill>
                <a:latin typeface="Amasis MT Pro" panose="02040504050005020304" pitchFamily="18" charset="0"/>
                <a:cs typeface="Verdana"/>
              </a:rPr>
              <a:t>data</a:t>
            </a:r>
            <a:r>
              <a:rPr sz="1400" spc="-80" dirty="0">
                <a:solidFill>
                  <a:srgbClr val="23292E"/>
                </a:solidFill>
                <a:latin typeface="Amasis MT Pro" panose="02040504050005020304" pitchFamily="18" charset="0"/>
                <a:cs typeface="Verdana"/>
              </a:rPr>
              <a:t> </a:t>
            </a:r>
            <a:r>
              <a:rPr sz="1400" spc="-65" dirty="0">
                <a:solidFill>
                  <a:srgbClr val="23292E"/>
                </a:solidFill>
                <a:latin typeface="Amasis MT Pro" panose="02040504050005020304" pitchFamily="18" charset="0"/>
                <a:cs typeface="Verdana"/>
              </a:rPr>
              <a:t>from</a:t>
            </a:r>
            <a:r>
              <a:rPr sz="1400" spc="-5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the</a:t>
            </a:r>
            <a:r>
              <a:rPr sz="1400" spc="-70"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WHO</a:t>
            </a:r>
            <a:r>
              <a:rPr sz="1400" spc="-3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and</a:t>
            </a:r>
            <a:r>
              <a:rPr sz="1400" spc="-85" dirty="0">
                <a:solidFill>
                  <a:srgbClr val="23292E"/>
                </a:solidFill>
                <a:latin typeface="Amasis MT Pro" panose="02040504050005020304" pitchFamily="18" charset="0"/>
                <a:cs typeface="Verdana"/>
              </a:rPr>
              <a:t> </a:t>
            </a:r>
            <a:r>
              <a:rPr sz="1400" spc="-75" dirty="0">
                <a:solidFill>
                  <a:srgbClr val="23292E"/>
                </a:solidFill>
                <a:latin typeface="Amasis MT Pro" panose="02040504050005020304" pitchFamily="18" charset="0"/>
                <a:cs typeface="Verdana"/>
              </a:rPr>
              <a:t>UN</a:t>
            </a:r>
            <a:r>
              <a:rPr sz="1400" spc="-65" dirty="0">
                <a:solidFill>
                  <a:srgbClr val="23292E"/>
                </a:solidFill>
                <a:latin typeface="Amasis MT Pro" panose="02040504050005020304" pitchFamily="18" charset="0"/>
                <a:cs typeface="Verdana"/>
              </a:rPr>
              <a:t> </a:t>
            </a:r>
            <a:r>
              <a:rPr sz="1400" spc="-55" dirty="0">
                <a:solidFill>
                  <a:srgbClr val="23292E"/>
                </a:solidFill>
                <a:latin typeface="Amasis MT Pro" panose="02040504050005020304" pitchFamily="18" charset="0"/>
                <a:cs typeface="Verdana"/>
              </a:rPr>
              <a:t>disputes</a:t>
            </a:r>
            <a:r>
              <a:rPr sz="1400" spc="-90" dirty="0">
                <a:solidFill>
                  <a:srgbClr val="23292E"/>
                </a:solidFill>
                <a:latin typeface="Amasis MT Pro" panose="02040504050005020304" pitchFamily="18" charset="0"/>
                <a:cs typeface="Verdana"/>
              </a:rPr>
              <a:t> </a:t>
            </a:r>
            <a:r>
              <a:rPr sz="1400" spc="-110" dirty="0">
                <a:solidFill>
                  <a:srgbClr val="23292E"/>
                </a:solidFill>
                <a:latin typeface="Amasis MT Pro" panose="02040504050005020304" pitchFamily="18" charset="0"/>
                <a:cs typeface="Verdana"/>
              </a:rPr>
              <a:t>this.</a:t>
            </a:r>
            <a:r>
              <a:rPr sz="1400" spc="-85" dirty="0">
                <a:solidFill>
                  <a:srgbClr val="23292E"/>
                </a:solidFill>
                <a:latin typeface="Amasis MT Pro" panose="02040504050005020304" pitchFamily="18" charset="0"/>
                <a:cs typeface="Verdana"/>
              </a:rPr>
              <a:t> </a:t>
            </a:r>
            <a:r>
              <a:rPr sz="1400" spc="-155" dirty="0">
                <a:solidFill>
                  <a:srgbClr val="23292E"/>
                </a:solidFill>
                <a:latin typeface="Amasis MT Pro" panose="02040504050005020304" pitchFamily="18" charset="0"/>
                <a:cs typeface="Verdana"/>
              </a:rPr>
              <a:t>If</a:t>
            </a:r>
            <a:r>
              <a:rPr sz="1400" spc="-100" dirty="0">
                <a:solidFill>
                  <a:srgbClr val="23292E"/>
                </a:solidFill>
                <a:latin typeface="Amasis MT Pro" panose="02040504050005020304" pitchFamily="18" charset="0"/>
                <a:cs typeface="Verdana"/>
              </a:rPr>
              <a:t> </a:t>
            </a:r>
            <a:r>
              <a:rPr sz="1400" spc="105" dirty="0">
                <a:solidFill>
                  <a:srgbClr val="23292E"/>
                </a:solidFill>
                <a:latin typeface="Amasis MT Pro" panose="02040504050005020304" pitchFamily="18" charset="0"/>
                <a:cs typeface="Verdana"/>
              </a:rPr>
              <a:t>a</a:t>
            </a:r>
            <a:r>
              <a:rPr sz="1400" spc="-8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female</a:t>
            </a:r>
            <a:r>
              <a:rPr sz="1400" spc="-45"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has </a:t>
            </a:r>
            <a:r>
              <a:rPr sz="1400" spc="-10" dirty="0">
                <a:solidFill>
                  <a:srgbClr val="23292E"/>
                </a:solidFill>
                <a:latin typeface="Amasis MT Pro" panose="02040504050005020304" pitchFamily="18" charset="0"/>
                <a:cs typeface="Verdana"/>
              </a:rPr>
              <a:t>diabetes,</a:t>
            </a:r>
            <a:r>
              <a:rPr sz="1400" spc="-75" dirty="0">
                <a:solidFill>
                  <a:srgbClr val="23292E"/>
                </a:solidFill>
                <a:latin typeface="Amasis MT Pro" panose="02040504050005020304" pitchFamily="18" charset="0"/>
                <a:cs typeface="Verdana"/>
              </a:rPr>
              <a:t> </a:t>
            </a:r>
            <a:r>
              <a:rPr sz="1400" spc="-50" dirty="0">
                <a:solidFill>
                  <a:srgbClr val="23292E"/>
                </a:solidFill>
                <a:latin typeface="Amasis MT Pro" panose="02040504050005020304" pitchFamily="18" charset="0"/>
                <a:cs typeface="Verdana"/>
              </a:rPr>
              <a:t>she</a:t>
            </a:r>
            <a:r>
              <a:rPr sz="1400" spc="-80" dirty="0">
                <a:solidFill>
                  <a:srgbClr val="23292E"/>
                </a:solidFill>
                <a:latin typeface="Amasis MT Pro" panose="02040504050005020304" pitchFamily="18" charset="0"/>
                <a:cs typeface="Verdana"/>
              </a:rPr>
              <a:t> </a:t>
            </a:r>
            <a:r>
              <a:rPr sz="1400" spc="-140" dirty="0">
                <a:solidFill>
                  <a:srgbClr val="23292E"/>
                </a:solidFill>
                <a:latin typeface="Amasis MT Pro" panose="02040504050005020304" pitchFamily="18" charset="0"/>
                <a:cs typeface="Verdana"/>
              </a:rPr>
              <a:t>is</a:t>
            </a:r>
            <a:r>
              <a:rPr sz="1400" spc="-9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more</a:t>
            </a:r>
            <a:r>
              <a:rPr sz="1400" spc="-60" dirty="0">
                <a:solidFill>
                  <a:srgbClr val="23292E"/>
                </a:solidFill>
                <a:latin typeface="Amasis MT Pro" panose="02040504050005020304" pitchFamily="18" charset="0"/>
                <a:cs typeface="Verdana"/>
              </a:rPr>
              <a:t> </a:t>
            </a:r>
            <a:r>
              <a:rPr sz="1400" spc="-80" dirty="0">
                <a:solidFill>
                  <a:srgbClr val="23292E"/>
                </a:solidFill>
                <a:latin typeface="Amasis MT Pro" panose="02040504050005020304" pitchFamily="18" charset="0"/>
                <a:cs typeface="Verdana"/>
              </a:rPr>
              <a:t>likely </a:t>
            </a:r>
            <a:r>
              <a:rPr sz="1400" spc="-10" dirty="0">
                <a:solidFill>
                  <a:srgbClr val="23292E"/>
                </a:solidFill>
                <a:latin typeface="Amasis MT Pro" panose="02040504050005020304" pitchFamily="18" charset="0"/>
                <a:cs typeface="Verdana"/>
              </a:rPr>
              <a:t>to</a:t>
            </a:r>
            <a:r>
              <a:rPr sz="1400" spc="-65"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develop</a:t>
            </a:r>
            <a:r>
              <a:rPr sz="1400" spc="-40"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heart</a:t>
            </a:r>
            <a:r>
              <a:rPr sz="1400" spc="-75" dirty="0">
                <a:solidFill>
                  <a:srgbClr val="23292E"/>
                </a:solidFill>
                <a:latin typeface="Amasis MT Pro" panose="02040504050005020304" pitchFamily="18" charset="0"/>
                <a:cs typeface="Verdana"/>
              </a:rPr>
              <a:t> </a:t>
            </a:r>
            <a:r>
              <a:rPr sz="1400" spc="-25" dirty="0">
                <a:solidFill>
                  <a:srgbClr val="23292E"/>
                </a:solidFill>
                <a:latin typeface="Amasis MT Pro" panose="02040504050005020304" pitchFamily="18" charset="0"/>
                <a:cs typeface="Verdana"/>
              </a:rPr>
              <a:t>disease</a:t>
            </a:r>
            <a:r>
              <a:rPr sz="1400" spc="-85" dirty="0">
                <a:solidFill>
                  <a:srgbClr val="23292E"/>
                </a:solidFill>
                <a:latin typeface="Amasis MT Pro" panose="02040504050005020304" pitchFamily="18" charset="0"/>
                <a:cs typeface="Verdana"/>
              </a:rPr>
              <a:t> </a:t>
            </a:r>
            <a:r>
              <a:rPr sz="1400" spc="-20" dirty="0">
                <a:solidFill>
                  <a:srgbClr val="23292E"/>
                </a:solidFill>
                <a:latin typeface="Amasis MT Pro" panose="02040504050005020304" pitchFamily="18" charset="0"/>
                <a:cs typeface="Verdana"/>
              </a:rPr>
              <a:t>than</a:t>
            </a:r>
            <a:r>
              <a:rPr sz="1400" spc="-80" dirty="0">
                <a:solidFill>
                  <a:srgbClr val="23292E"/>
                </a:solidFill>
                <a:latin typeface="Amasis MT Pro" panose="02040504050005020304" pitchFamily="18" charset="0"/>
                <a:cs typeface="Verdana"/>
              </a:rPr>
              <a:t> </a:t>
            </a:r>
            <a:r>
              <a:rPr sz="1400" spc="105" dirty="0">
                <a:solidFill>
                  <a:srgbClr val="23292E"/>
                </a:solidFill>
                <a:latin typeface="Amasis MT Pro" panose="02040504050005020304" pitchFamily="18" charset="0"/>
                <a:cs typeface="Verdana"/>
              </a:rPr>
              <a:t>a</a:t>
            </a:r>
            <a:r>
              <a:rPr sz="1400" spc="-80" dirty="0">
                <a:solidFill>
                  <a:srgbClr val="23292E"/>
                </a:solidFill>
                <a:latin typeface="Amasis MT Pro" panose="02040504050005020304" pitchFamily="18" charset="0"/>
                <a:cs typeface="Verdana"/>
              </a:rPr>
              <a:t> </a:t>
            </a:r>
            <a:r>
              <a:rPr sz="1400" dirty="0">
                <a:solidFill>
                  <a:srgbClr val="23292E"/>
                </a:solidFill>
                <a:latin typeface="Amasis MT Pro" panose="02040504050005020304" pitchFamily="18" charset="0"/>
                <a:cs typeface="Verdana"/>
              </a:rPr>
              <a:t>male</a:t>
            </a:r>
            <a:r>
              <a:rPr sz="1400" spc="-60" dirty="0">
                <a:solidFill>
                  <a:srgbClr val="23292E"/>
                </a:solidFill>
                <a:latin typeface="Amasis MT Pro" panose="02040504050005020304" pitchFamily="18" charset="0"/>
                <a:cs typeface="Verdana"/>
              </a:rPr>
              <a:t> with</a:t>
            </a:r>
            <a:r>
              <a:rPr sz="1400" spc="-70" dirty="0">
                <a:solidFill>
                  <a:srgbClr val="23292E"/>
                </a:solidFill>
                <a:latin typeface="Amasis MT Pro" panose="02040504050005020304" pitchFamily="18" charset="0"/>
                <a:cs typeface="Verdana"/>
              </a:rPr>
              <a:t> </a:t>
            </a:r>
            <a:r>
              <a:rPr sz="1400" spc="-10" dirty="0">
                <a:solidFill>
                  <a:srgbClr val="23292E"/>
                </a:solidFill>
                <a:latin typeface="Amasis MT Pro" panose="02040504050005020304" pitchFamily="18" charset="0"/>
                <a:cs typeface="Verdana"/>
              </a:rPr>
              <a:t>diabetes.</a:t>
            </a:r>
            <a:endParaRPr sz="1400" dirty="0">
              <a:latin typeface="Amasis MT Pro" panose="02040504050005020304" pitchFamily="18" charset="0"/>
              <a:cs typeface="Verdana"/>
            </a:endParaRPr>
          </a:p>
        </p:txBody>
      </p:sp>
      <p:sp>
        <p:nvSpPr>
          <p:cNvPr id="4" name="object 4"/>
          <p:cNvSpPr txBox="1"/>
          <p:nvPr/>
        </p:nvSpPr>
        <p:spPr>
          <a:xfrm>
            <a:off x="193040" y="1950758"/>
            <a:ext cx="9674225" cy="443070"/>
          </a:xfrm>
          <a:prstGeom prst="rect">
            <a:avLst/>
          </a:prstGeom>
        </p:spPr>
        <p:txBody>
          <a:bodyPr vert="horz" wrap="square" lIns="0" tIns="12065" rIns="0" bIns="0" rtlCol="0">
            <a:spAutoFit/>
          </a:bodyPr>
          <a:lstStyle/>
          <a:p>
            <a:pPr marL="12700" marR="5080">
              <a:lnSpc>
                <a:spcPct val="100000"/>
              </a:lnSpc>
              <a:spcBef>
                <a:spcPts val="95"/>
              </a:spcBef>
            </a:pPr>
            <a:r>
              <a:rPr sz="1400" b="1" dirty="0">
                <a:solidFill>
                  <a:srgbClr val="23292E"/>
                </a:solidFill>
                <a:latin typeface="Amasis MT Pro" panose="02040504050005020304" pitchFamily="18" charset="0"/>
                <a:cs typeface="Tahoma"/>
              </a:rPr>
              <a:t>Fasting Blood Sugar: </a:t>
            </a:r>
            <a:r>
              <a:rPr sz="1400" dirty="0">
                <a:solidFill>
                  <a:srgbClr val="23292E"/>
                </a:solidFill>
                <a:latin typeface="Amasis MT Pro" panose="02040504050005020304" pitchFamily="18" charset="0"/>
                <a:cs typeface="Verdana"/>
              </a:rPr>
              <a:t>Not producing enough of a hormone secreted by your pancreas (insulin) or not responding to insulin properly causes your body's blood sugar levels to rise, increasing your risk of heart attack.</a:t>
            </a:r>
            <a:endParaRPr sz="1400" dirty="0">
              <a:latin typeface="Amasis MT Pro" panose="02040504050005020304" pitchFamily="18" charset="0"/>
              <a:cs typeface="Verdana"/>
            </a:endParaRPr>
          </a:p>
        </p:txBody>
      </p:sp>
      <p:sp>
        <p:nvSpPr>
          <p:cNvPr id="6" name="object 6"/>
          <p:cNvSpPr txBox="1"/>
          <p:nvPr/>
        </p:nvSpPr>
        <p:spPr>
          <a:xfrm>
            <a:off x="253111" y="2590800"/>
            <a:ext cx="9675495" cy="4064574"/>
          </a:xfrm>
          <a:prstGeom prst="rect">
            <a:avLst/>
          </a:prstGeom>
        </p:spPr>
        <p:txBody>
          <a:bodyPr vert="horz" wrap="square" lIns="0" tIns="12065" rIns="0" bIns="0" rtlCol="0">
            <a:spAutoFit/>
          </a:bodyPr>
          <a:lstStyle/>
          <a:p>
            <a:pPr marL="12700" marR="5080">
              <a:lnSpc>
                <a:spcPct val="100000"/>
              </a:lnSpc>
              <a:spcBef>
                <a:spcPts val="1560"/>
              </a:spcBef>
            </a:pPr>
            <a:r>
              <a:rPr sz="1400" b="1" dirty="0">
                <a:solidFill>
                  <a:srgbClr val="23292E"/>
                </a:solidFill>
                <a:latin typeface="Amasis MT Pro" panose="02040504050005020304" pitchFamily="18" charset="0"/>
                <a:cs typeface="Tahoma"/>
              </a:rPr>
              <a:t>Max</a:t>
            </a:r>
            <a:r>
              <a:rPr sz="1400" b="1" spc="25" dirty="0">
                <a:solidFill>
                  <a:srgbClr val="23292E"/>
                </a:solidFill>
                <a:latin typeface="Amasis MT Pro" panose="02040504050005020304" pitchFamily="18" charset="0"/>
                <a:cs typeface="Tahoma"/>
              </a:rPr>
              <a:t> </a:t>
            </a:r>
            <a:r>
              <a:rPr sz="1400" b="1" spc="-50" dirty="0">
                <a:solidFill>
                  <a:srgbClr val="23292E"/>
                </a:solidFill>
                <a:latin typeface="Amasis MT Pro" panose="02040504050005020304" pitchFamily="18" charset="0"/>
                <a:cs typeface="Tahoma"/>
              </a:rPr>
              <a:t>heart</a:t>
            </a:r>
            <a:r>
              <a:rPr sz="1400" b="1" spc="20" dirty="0">
                <a:solidFill>
                  <a:srgbClr val="23292E"/>
                </a:solidFill>
                <a:latin typeface="Amasis MT Pro" panose="02040504050005020304" pitchFamily="18" charset="0"/>
                <a:cs typeface="Tahoma"/>
              </a:rPr>
              <a:t> </a:t>
            </a:r>
            <a:r>
              <a:rPr sz="1400" b="1" spc="-45" dirty="0">
                <a:solidFill>
                  <a:srgbClr val="23292E"/>
                </a:solidFill>
                <a:latin typeface="Amasis MT Pro" panose="02040504050005020304" pitchFamily="18" charset="0"/>
                <a:cs typeface="Tahoma"/>
              </a:rPr>
              <a:t>rate</a:t>
            </a:r>
            <a:r>
              <a:rPr sz="1400" b="1" spc="15" dirty="0">
                <a:solidFill>
                  <a:srgbClr val="23292E"/>
                </a:solidFill>
                <a:latin typeface="Amasis MT Pro" panose="02040504050005020304" pitchFamily="18" charset="0"/>
                <a:cs typeface="Tahoma"/>
              </a:rPr>
              <a:t> </a:t>
            </a:r>
            <a:r>
              <a:rPr sz="1400" b="1" dirty="0">
                <a:solidFill>
                  <a:srgbClr val="23292E"/>
                </a:solidFill>
                <a:latin typeface="Amasis MT Pro" panose="02040504050005020304" pitchFamily="18" charset="0"/>
                <a:cs typeface="Tahoma"/>
              </a:rPr>
              <a:t>achieved: </a:t>
            </a:r>
            <a:r>
              <a:rPr sz="1400" dirty="0">
                <a:solidFill>
                  <a:srgbClr val="23292E"/>
                </a:solidFill>
                <a:latin typeface="Amasis MT Pro" panose="02040504050005020304" pitchFamily="18" charset="0"/>
                <a:cs typeface="Verdana"/>
              </a:rPr>
              <a:t>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endParaRPr sz="1400" dirty="0">
              <a:latin typeface="Amasis MT Pro" panose="02040504050005020304" pitchFamily="18" charset="0"/>
              <a:cs typeface="Verdana"/>
            </a:endParaRPr>
          </a:p>
          <a:p>
            <a:pPr marL="12700" marR="62865">
              <a:lnSpc>
                <a:spcPct val="100000"/>
              </a:lnSpc>
              <a:spcBef>
                <a:spcPts val="1560"/>
              </a:spcBef>
            </a:pPr>
            <a:r>
              <a:rPr sz="1400" b="1" dirty="0">
                <a:solidFill>
                  <a:srgbClr val="23292E"/>
                </a:solidFill>
                <a:latin typeface="Amasis MT Pro" panose="02040504050005020304" pitchFamily="18" charset="0"/>
                <a:cs typeface="Tahoma"/>
              </a:rPr>
              <a:t>ST Depression: </a:t>
            </a:r>
            <a:r>
              <a:rPr sz="1400" dirty="0">
                <a:solidFill>
                  <a:srgbClr val="1F2023"/>
                </a:solidFill>
                <a:latin typeface="Amasis MT Pro" panose="02040504050005020304" pitchFamily="18" charset="0"/>
                <a:cs typeface="Verdana"/>
              </a:rPr>
              <a:t>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US" sz="1400" dirty="0">
              <a:solidFill>
                <a:srgbClr val="1F2023"/>
              </a:solidFill>
              <a:latin typeface="Amasis MT Pro" panose="02040504050005020304" pitchFamily="18" charset="0"/>
              <a:cs typeface="Verdana"/>
            </a:endParaRPr>
          </a:p>
          <a:p>
            <a:pPr marL="12700" marR="62865">
              <a:lnSpc>
                <a:spcPct val="100000"/>
              </a:lnSpc>
              <a:spcBef>
                <a:spcPts val="1560"/>
              </a:spcBef>
            </a:pPr>
            <a:r>
              <a:rPr lang="en-US" sz="1400" b="1" dirty="0">
                <a:solidFill>
                  <a:srgbClr val="212121"/>
                </a:solidFill>
                <a:latin typeface="Amasis MT Pro" panose="02040504050005020304" pitchFamily="18" charset="0"/>
              </a:rPr>
              <a:t>Major Vessels</a:t>
            </a:r>
            <a:r>
              <a:rPr lang="en-US" sz="1400" b="1" i="0" dirty="0">
                <a:solidFill>
                  <a:srgbClr val="212121"/>
                </a:solidFill>
                <a:effectLst/>
                <a:latin typeface="Amasis MT Pro" panose="02040504050005020304" pitchFamily="18" charset="0"/>
              </a:rPr>
              <a:t>: </a:t>
            </a:r>
            <a:r>
              <a:rPr lang="en-US" sz="1400" b="0" i="0" dirty="0">
                <a:solidFill>
                  <a:srgbClr val="111111"/>
                </a:solidFill>
                <a:effectLst/>
                <a:latin typeface="Amasis MT Pro" panose="02040504050005020304" pitchFamily="18" charset="0"/>
              </a:rPr>
              <a:t>Major vessels play a vital role in heart disease. They transport blood, oxygen, and nutrients throughout the body. Blockages or damage can lead to reduced blood flow, causing conditions like coronary artery disease. Monitoring these vessels is essential for early detection and management of heart diseases, ensuring adequate blood circulation. Treatments often focus on improving vessel health to mitigate heart disease risks.</a:t>
            </a:r>
            <a:endParaRPr lang="en-US" sz="1400" b="0" i="0" dirty="0">
              <a:solidFill>
                <a:srgbClr val="212121"/>
              </a:solidFill>
              <a:effectLst/>
              <a:latin typeface="Amasis MT Pro" panose="02040504050005020304" pitchFamily="18" charset="0"/>
            </a:endParaRPr>
          </a:p>
          <a:p>
            <a:pPr marL="12700" marR="62865">
              <a:spcBef>
                <a:spcPts val="1560"/>
              </a:spcBef>
            </a:pPr>
            <a:r>
              <a:rPr lang="en-US" sz="1400" b="1" spc="-65" dirty="0">
                <a:latin typeface="Amasis MT Pro" panose="02040504050005020304" pitchFamily="18" charset="0"/>
              </a:rPr>
              <a:t>Exercise</a:t>
            </a:r>
            <a:r>
              <a:rPr lang="en-US" sz="1400" b="1" spc="-105" dirty="0">
                <a:latin typeface="Amasis MT Pro" panose="02040504050005020304" pitchFamily="18" charset="0"/>
              </a:rPr>
              <a:t> </a:t>
            </a:r>
            <a:r>
              <a:rPr lang="en-US" sz="1400" b="1" dirty="0">
                <a:latin typeface="Amasis MT Pro" panose="02040504050005020304" pitchFamily="18" charset="0"/>
              </a:rPr>
              <a:t>induced</a:t>
            </a:r>
            <a:r>
              <a:rPr lang="en-US" sz="1400" b="1" spc="-85" dirty="0">
                <a:latin typeface="Amasis MT Pro" panose="02040504050005020304" pitchFamily="18" charset="0"/>
              </a:rPr>
              <a:t> </a:t>
            </a:r>
            <a:r>
              <a:rPr lang="en-US" sz="1400" b="1" dirty="0">
                <a:latin typeface="Amasis MT Pro" panose="02040504050005020304" pitchFamily="18" charset="0"/>
              </a:rPr>
              <a:t>angina</a:t>
            </a:r>
            <a:r>
              <a:rPr lang="en-US" sz="1400" b="1" spc="-95" dirty="0">
                <a:latin typeface="Amasis MT Pro" panose="02040504050005020304" pitchFamily="18" charset="0"/>
              </a:rPr>
              <a:t>: </a:t>
            </a:r>
            <a:r>
              <a:rPr lang="en-US" sz="1400" b="0" i="0" dirty="0">
                <a:solidFill>
                  <a:srgbClr val="111111"/>
                </a:solidFill>
                <a:effectLst/>
                <a:latin typeface="Amasis MT Pro" panose="02040504050005020304" pitchFamily="18" charset="0"/>
              </a:rPr>
              <a:t>Exercise-induced angina is a condition characterized by chest pain or discomfort due to an inadequate supply of oxygen-rich blood to the heart muscles, typically resulting from coronary artery disease. This type of angina is triggered by physical exertion or stress, which increases the heart’s demand for oxygen. </a:t>
            </a:r>
            <a:endParaRPr lang="en-US" sz="1400" spc="-25" dirty="0">
              <a:latin typeface="Amasis MT Pro" panose="02040504050005020304" pitchFamily="18" charset="0"/>
            </a:endParaRPr>
          </a:p>
          <a:p>
            <a:pPr marL="12700" marR="62865">
              <a:lnSpc>
                <a:spcPct val="100000"/>
              </a:lnSpc>
              <a:spcBef>
                <a:spcPts val="1560"/>
              </a:spcBef>
            </a:pPr>
            <a:endParaRPr lang="en-IN" sz="1400" dirty="0">
              <a:latin typeface="Amasis MT Pro" panose="02040504050005020304" pitchFamily="18" charset="0"/>
              <a:cs typeface="Verdana"/>
            </a:endParaRPr>
          </a:p>
        </p:txBody>
      </p:sp>
      <p:grpSp>
        <p:nvGrpSpPr>
          <p:cNvPr id="7" name="object 7"/>
          <p:cNvGrpSpPr/>
          <p:nvPr/>
        </p:nvGrpSpPr>
        <p:grpSpPr>
          <a:xfrm>
            <a:off x="9919081" y="1731645"/>
            <a:ext cx="1906905" cy="2078355"/>
            <a:chOff x="9919081" y="1731645"/>
            <a:chExt cx="1906905" cy="2665095"/>
          </a:xfrm>
        </p:grpSpPr>
        <p:sp>
          <p:nvSpPr>
            <p:cNvPr id="8" name="object 8"/>
            <p:cNvSpPr/>
            <p:nvPr/>
          </p:nvSpPr>
          <p:spPr>
            <a:xfrm>
              <a:off x="9928606" y="1741170"/>
              <a:ext cx="1887855" cy="2646045"/>
            </a:xfrm>
            <a:custGeom>
              <a:avLst/>
              <a:gdLst/>
              <a:ahLst/>
              <a:cxnLst/>
              <a:rect l="l" t="t" r="r" b="b"/>
              <a:pathLst>
                <a:path w="1887854" h="2646045">
                  <a:moveTo>
                    <a:pt x="1608074" y="0"/>
                  </a:moveTo>
                  <a:lnTo>
                    <a:pt x="489458" y="0"/>
                  </a:lnTo>
                  <a:lnTo>
                    <a:pt x="444100" y="3660"/>
                  </a:lnTo>
                  <a:lnTo>
                    <a:pt x="401072" y="14258"/>
                  </a:lnTo>
                  <a:lnTo>
                    <a:pt x="360948" y="31217"/>
                  </a:lnTo>
                  <a:lnTo>
                    <a:pt x="324305" y="53961"/>
                  </a:lnTo>
                  <a:lnTo>
                    <a:pt x="291719" y="81914"/>
                  </a:lnTo>
                  <a:lnTo>
                    <a:pt x="263765" y="114501"/>
                  </a:lnTo>
                  <a:lnTo>
                    <a:pt x="241021" y="151144"/>
                  </a:lnTo>
                  <a:lnTo>
                    <a:pt x="224062" y="191268"/>
                  </a:lnTo>
                  <a:lnTo>
                    <a:pt x="213464" y="234296"/>
                  </a:lnTo>
                  <a:lnTo>
                    <a:pt x="209803" y="279653"/>
                  </a:lnTo>
                  <a:lnTo>
                    <a:pt x="209803" y="440943"/>
                  </a:lnTo>
                  <a:lnTo>
                    <a:pt x="0" y="771651"/>
                  </a:lnTo>
                  <a:lnTo>
                    <a:pt x="209803" y="1102359"/>
                  </a:lnTo>
                  <a:lnTo>
                    <a:pt x="209803" y="2366010"/>
                  </a:lnTo>
                  <a:lnTo>
                    <a:pt x="213464" y="2411367"/>
                  </a:lnTo>
                  <a:lnTo>
                    <a:pt x="224062" y="2454395"/>
                  </a:lnTo>
                  <a:lnTo>
                    <a:pt x="241021" y="2494519"/>
                  </a:lnTo>
                  <a:lnTo>
                    <a:pt x="263765" y="2531162"/>
                  </a:lnTo>
                  <a:lnTo>
                    <a:pt x="291719" y="2563748"/>
                  </a:lnTo>
                  <a:lnTo>
                    <a:pt x="324305" y="2591702"/>
                  </a:lnTo>
                  <a:lnTo>
                    <a:pt x="360948" y="2614446"/>
                  </a:lnTo>
                  <a:lnTo>
                    <a:pt x="401072" y="2631405"/>
                  </a:lnTo>
                  <a:lnTo>
                    <a:pt x="444100" y="2642003"/>
                  </a:lnTo>
                  <a:lnTo>
                    <a:pt x="489458" y="2645663"/>
                  </a:lnTo>
                  <a:lnTo>
                    <a:pt x="1608074" y="2645663"/>
                  </a:lnTo>
                  <a:lnTo>
                    <a:pt x="1653431" y="2642003"/>
                  </a:lnTo>
                  <a:lnTo>
                    <a:pt x="1696459" y="2631405"/>
                  </a:lnTo>
                  <a:lnTo>
                    <a:pt x="1736583" y="2614446"/>
                  </a:lnTo>
                  <a:lnTo>
                    <a:pt x="1773226" y="2591702"/>
                  </a:lnTo>
                  <a:lnTo>
                    <a:pt x="1805812" y="2563748"/>
                  </a:lnTo>
                  <a:lnTo>
                    <a:pt x="1833766" y="2531162"/>
                  </a:lnTo>
                  <a:lnTo>
                    <a:pt x="1856510" y="2494519"/>
                  </a:lnTo>
                  <a:lnTo>
                    <a:pt x="1873469" y="2454395"/>
                  </a:lnTo>
                  <a:lnTo>
                    <a:pt x="1884067" y="2411367"/>
                  </a:lnTo>
                  <a:lnTo>
                    <a:pt x="1887727" y="2366010"/>
                  </a:lnTo>
                  <a:lnTo>
                    <a:pt x="1887727" y="279653"/>
                  </a:lnTo>
                  <a:lnTo>
                    <a:pt x="1884067" y="234296"/>
                  </a:lnTo>
                  <a:lnTo>
                    <a:pt x="1873469" y="191268"/>
                  </a:lnTo>
                  <a:lnTo>
                    <a:pt x="1856510" y="151144"/>
                  </a:lnTo>
                  <a:lnTo>
                    <a:pt x="1833766" y="114501"/>
                  </a:lnTo>
                  <a:lnTo>
                    <a:pt x="1805812" y="81914"/>
                  </a:lnTo>
                  <a:lnTo>
                    <a:pt x="1773226" y="53961"/>
                  </a:lnTo>
                  <a:lnTo>
                    <a:pt x="1736583" y="31217"/>
                  </a:lnTo>
                  <a:lnTo>
                    <a:pt x="1696459" y="14258"/>
                  </a:lnTo>
                  <a:lnTo>
                    <a:pt x="1653431" y="3660"/>
                  </a:lnTo>
                  <a:lnTo>
                    <a:pt x="1608074" y="0"/>
                  </a:lnTo>
                  <a:close/>
                </a:path>
              </a:pathLst>
            </a:custGeom>
            <a:solidFill>
              <a:schemeClr val="accent4"/>
            </a:solidFill>
          </p:spPr>
          <p:txBody>
            <a:bodyPr wrap="square" lIns="0" tIns="0" rIns="0" bIns="0" rtlCol="0"/>
            <a:lstStyle/>
            <a:p>
              <a:endParaRPr dirty="0"/>
            </a:p>
          </p:txBody>
        </p:sp>
        <p:sp>
          <p:nvSpPr>
            <p:cNvPr id="9" name="object 9"/>
            <p:cNvSpPr/>
            <p:nvPr/>
          </p:nvSpPr>
          <p:spPr>
            <a:xfrm>
              <a:off x="9928606" y="1741170"/>
              <a:ext cx="1887855" cy="2646045"/>
            </a:xfrm>
            <a:custGeom>
              <a:avLst/>
              <a:gdLst/>
              <a:ahLst/>
              <a:cxnLst/>
              <a:rect l="l" t="t" r="r" b="b"/>
              <a:pathLst>
                <a:path w="1887854" h="2646045">
                  <a:moveTo>
                    <a:pt x="1608074" y="0"/>
                  </a:moveTo>
                  <a:lnTo>
                    <a:pt x="1653431" y="3660"/>
                  </a:lnTo>
                  <a:lnTo>
                    <a:pt x="1696459" y="14258"/>
                  </a:lnTo>
                  <a:lnTo>
                    <a:pt x="1736583" y="31217"/>
                  </a:lnTo>
                  <a:lnTo>
                    <a:pt x="1773226" y="53961"/>
                  </a:lnTo>
                  <a:lnTo>
                    <a:pt x="1805812" y="81914"/>
                  </a:lnTo>
                  <a:lnTo>
                    <a:pt x="1833766" y="114501"/>
                  </a:lnTo>
                  <a:lnTo>
                    <a:pt x="1856510" y="151144"/>
                  </a:lnTo>
                  <a:lnTo>
                    <a:pt x="1873469" y="191268"/>
                  </a:lnTo>
                  <a:lnTo>
                    <a:pt x="1884067" y="234296"/>
                  </a:lnTo>
                  <a:lnTo>
                    <a:pt x="1887727" y="279653"/>
                  </a:lnTo>
                  <a:lnTo>
                    <a:pt x="1887727" y="440943"/>
                  </a:lnTo>
                  <a:lnTo>
                    <a:pt x="1887727" y="1102359"/>
                  </a:lnTo>
                  <a:lnTo>
                    <a:pt x="1887727" y="2366010"/>
                  </a:lnTo>
                  <a:lnTo>
                    <a:pt x="1884067" y="2411367"/>
                  </a:lnTo>
                  <a:lnTo>
                    <a:pt x="1873469" y="2454395"/>
                  </a:lnTo>
                  <a:lnTo>
                    <a:pt x="1856510" y="2494519"/>
                  </a:lnTo>
                  <a:lnTo>
                    <a:pt x="1833766" y="2531162"/>
                  </a:lnTo>
                  <a:lnTo>
                    <a:pt x="1805812" y="2563748"/>
                  </a:lnTo>
                  <a:lnTo>
                    <a:pt x="1773226" y="2591702"/>
                  </a:lnTo>
                  <a:lnTo>
                    <a:pt x="1736583" y="2614446"/>
                  </a:lnTo>
                  <a:lnTo>
                    <a:pt x="1696459" y="2631405"/>
                  </a:lnTo>
                  <a:lnTo>
                    <a:pt x="1653431" y="2642003"/>
                  </a:lnTo>
                  <a:lnTo>
                    <a:pt x="1608074" y="2645663"/>
                  </a:lnTo>
                  <a:lnTo>
                    <a:pt x="908939" y="2645663"/>
                  </a:lnTo>
                  <a:lnTo>
                    <a:pt x="489458" y="2645663"/>
                  </a:lnTo>
                  <a:lnTo>
                    <a:pt x="444100" y="2642003"/>
                  </a:lnTo>
                  <a:lnTo>
                    <a:pt x="401072" y="2631405"/>
                  </a:lnTo>
                  <a:lnTo>
                    <a:pt x="360948" y="2614446"/>
                  </a:lnTo>
                  <a:lnTo>
                    <a:pt x="324305" y="2591702"/>
                  </a:lnTo>
                  <a:lnTo>
                    <a:pt x="291719" y="2563748"/>
                  </a:lnTo>
                  <a:lnTo>
                    <a:pt x="263765" y="2531162"/>
                  </a:lnTo>
                  <a:lnTo>
                    <a:pt x="241021" y="2494519"/>
                  </a:lnTo>
                  <a:lnTo>
                    <a:pt x="224062" y="2454395"/>
                  </a:lnTo>
                  <a:lnTo>
                    <a:pt x="213464" y="2411367"/>
                  </a:lnTo>
                  <a:lnTo>
                    <a:pt x="209803" y="2366010"/>
                  </a:lnTo>
                  <a:lnTo>
                    <a:pt x="209803" y="1102359"/>
                  </a:lnTo>
                  <a:lnTo>
                    <a:pt x="0" y="771651"/>
                  </a:lnTo>
                  <a:lnTo>
                    <a:pt x="209803" y="440943"/>
                  </a:lnTo>
                  <a:lnTo>
                    <a:pt x="209803" y="279653"/>
                  </a:lnTo>
                  <a:lnTo>
                    <a:pt x="213464" y="234296"/>
                  </a:lnTo>
                  <a:lnTo>
                    <a:pt x="224062" y="191268"/>
                  </a:lnTo>
                  <a:lnTo>
                    <a:pt x="241021" y="151144"/>
                  </a:lnTo>
                  <a:lnTo>
                    <a:pt x="263765" y="114501"/>
                  </a:lnTo>
                  <a:lnTo>
                    <a:pt x="291719" y="81914"/>
                  </a:lnTo>
                  <a:lnTo>
                    <a:pt x="324305" y="53961"/>
                  </a:lnTo>
                  <a:lnTo>
                    <a:pt x="360948" y="31217"/>
                  </a:lnTo>
                  <a:lnTo>
                    <a:pt x="401072" y="14258"/>
                  </a:lnTo>
                  <a:lnTo>
                    <a:pt x="444100" y="3660"/>
                  </a:lnTo>
                  <a:lnTo>
                    <a:pt x="489458" y="0"/>
                  </a:lnTo>
                  <a:lnTo>
                    <a:pt x="908939" y="0"/>
                  </a:lnTo>
                  <a:lnTo>
                    <a:pt x="1608074" y="0"/>
                  </a:lnTo>
                  <a:close/>
                </a:path>
              </a:pathLst>
            </a:custGeom>
            <a:ln w="19050">
              <a:solidFill>
                <a:srgbClr val="830948"/>
              </a:solidFill>
            </a:ln>
          </p:spPr>
          <p:txBody>
            <a:bodyPr wrap="square" lIns="0" tIns="0" rIns="0" bIns="0" rtlCol="0"/>
            <a:lstStyle/>
            <a:p>
              <a:endParaRPr/>
            </a:p>
          </p:txBody>
        </p:sp>
      </p:grpSp>
      <p:sp>
        <p:nvSpPr>
          <p:cNvPr id="10" name="object 10"/>
          <p:cNvSpPr txBox="1"/>
          <p:nvPr/>
        </p:nvSpPr>
        <p:spPr>
          <a:xfrm>
            <a:off x="10400538" y="2424810"/>
            <a:ext cx="1258062" cy="566822"/>
          </a:xfrm>
          <a:prstGeom prst="rect">
            <a:avLst/>
          </a:prstGeom>
        </p:spPr>
        <p:txBody>
          <a:bodyPr vert="horz" wrap="square" lIns="0" tIns="12700" rIns="0" bIns="0" rtlCol="0">
            <a:spAutoFit/>
          </a:bodyPr>
          <a:lstStyle/>
          <a:p>
            <a:pPr marL="12700" marR="5080">
              <a:lnSpc>
                <a:spcPct val="100000"/>
              </a:lnSpc>
              <a:spcBef>
                <a:spcPts val="100"/>
              </a:spcBef>
            </a:pPr>
            <a:r>
              <a:rPr lang="en-US" b="1" spc="55" dirty="0">
                <a:solidFill>
                  <a:srgbClr val="FFFFFF"/>
                </a:solidFill>
                <a:latin typeface="Trebuchet MS"/>
                <a:cs typeface="Trebuchet MS"/>
              </a:rPr>
              <a:t>Important</a:t>
            </a:r>
            <a:r>
              <a:rPr sz="1800" b="1" spc="-90" dirty="0">
                <a:solidFill>
                  <a:srgbClr val="FFFFFF"/>
                </a:solidFill>
                <a:latin typeface="Trebuchet MS"/>
                <a:cs typeface="Trebuchet MS"/>
              </a:rPr>
              <a:t> </a:t>
            </a:r>
            <a:r>
              <a:rPr sz="1800" b="1" spc="-135" dirty="0">
                <a:solidFill>
                  <a:srgbClr val="FFFFFF"/>
                </a:solidFill>
                <a:latin typeface="Trebuchet MS"/>
                <a:cs typeface="Trebuchet MS"/>
              </a:rPr>
              <a:t>Parameters </a:t>
            </a:r>
            <a:endParaRPr sz="18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057401" y="624110"/>
            <a:ext cx="9447212" cy="675184"/>
          </a:xfrm>
          <a:prstGeom prst="rect">
            <a:avLst/>
          </a:prstGeom>
        </p:spPr>
        <p:txBody>
          <a:bodyPr vert="horz" wrap="square" lIns="0" tIns="120014" rIns="0" bIns="0" rtlCol="0">
            <a:spAutoFit/>
          </a:bodyPr>
          <a:lstStyle/>
          <a:p>
            <a:pPr marL="104775">
              <a:lnSpc>
                <a:spcPct val="100000"/>
              </a:lnSpc>
              <a:spcBef>
                <a:spcPts val="100"/>
              </a:spcBef>
            </a:pPr>
            <a:r>
              <a:rPr lang="en-US" spc="-455" dirty="0">
                <a:latin typeface="Amasis MT Pro" panose="02040504050005020304" pitchFamily="18" charset="0"/>
              </a:rPr>
              <a:t>DATA VISUALIZATION</a:t>
            </a:r>
            <a:endParaRPr spc="-455" dirty="0">
              <a:latin typeface="Amasis MT Pro" panose="02040504050005020304" pitchFamily="18" charset="0"/>
            </a:endParaRPr>
          </a:p>
        </p:txBody>
      </p:sp>
      <p:sp>
        <p:nvSpPr>
          <p:cNvPr id="8" name="object 8"/>
          <p:cNvSpPr txBox="1"/>
          <p:nvPr/>
        </p:nvSpPr>
        <p:spPr>
          <a:xfrm>
            <a:off x="460654" y="6334455"/>
            <a:ext cx="5138420" cy="289823"/>
          </a:xfrm>
          <a:prstGeom prst="rect">
            <a:avLst/>
          </a:prstGeom>
        </p:spPr>
        <p:txBody>
          <a:bodyPr vert="horz" wrap="square" lIns="0" tIns="12700" rIns="0" bIns="0" rtlCol="0">
            <a:spAutoFit/>
          </a:bodyPr>
          <a:lstStyle/>
          <a:p>
            <a:pPr marL="354965" indent="-342265">
              <a:lnSpc>
                <a:spcPct val="100000"/>
              </a:lnSpc>
              <a:spcBef>
                <a:spcPts val="100"/>
              </a:spcBef>
              <a:buFont typeface="Wingdings"/>
              <a:buChar char=""/>
              <a:tabLst>
                <a:tab pos="354965" algn="l"/>
              </a:tabLst>
            </a:pPr>
            <a:r>
              <a:rPr sz="1800" b="1" spc="-240" dirty="0">
                <a:latin typeface="Amasis MT Pro" panose="02040504050005020304" pitchFamily="18" charset="0"/>
                <a:cs typeface="Verdana"/>
              </a:rPr>
              <a:t>4</a:t>
            </a:r>
            <a:r>
              <a:rPr lang="en-US" sz="1800" b="1" spc="-240" dirty="0">
                <a:latin typeface="Amasis MT Pro" panose="02040504050005020304" pitchFamily="18" charset="0"/>
                <a:cs typeface="Verdana"/>
              </a:rPr>
              <a:t>9</a:t>
            </a:r>
            <a:r>
              <a:rPr sz="1800" b="1" spc="-240" dirty="0">
                <a:latin typeface="Amasis MT Pro" panose="02040504050005020304" pitchFamily="18" charset="0"/>
                <a:cs typeface="Verdana"/>
              </a:rPr>
              <a:t>%</a:t>
            </a:r>
            <a:r>
              <a:rPr sz="1800" b="1" spc="-45" dirty="0">
                <a:latin typeface="Amasis MT Pro" panose="02040504050005020304" pitchFamily="18" charset="0"/>
                <a:cs typeface="Verdana"/>
              </a:rPr>
              <a:t> </a:t>
            </a:r>
            <a:r>
              <a:rPr sz="1800" b="1" dirty="0">
                <a:latin typeface="Amasis MT Pro" panose="02040504050005020304" pitchFamily="18" charset="0"/>
                <a:cs typeface="Verdana"/>
              </a:rPr>
              <a:t>People</a:t>
            </a:r>
            <a:r>
              <a:rPr sz="1800" b="1" spc="-60" dirty="0">
                <a:latin typeface="Amasis MT Pro" panose="02040504050005020304" pitchFamily="18" charset="0"/>
                <a:cs typeface="Verdana"/>
              </a:rPr>
              <a:t> </a:t>
            </a:r>
            <a:r>
              <a:rPr sz="1800" b="1" spc="-85" dirty="0">
                <a:latin typeface="Amasis MT Pro" panose="02040504050005020304" pitchFamily="18" charset="0"/>
                <a:cs typeface="Verdana"/>
              </a:rPr>
              <a:t>suffering</a:t>
            </a:r>
            <a:r>
              <a:rPr sz="1800" b="1" spc="-70" dirty="0">
                <a:latin typeface="Amasis MT Pro" panose="02040504050005020304" pitchFamily="18" charset="0"/>
                <a:cs typeface="Verdana"/>
              </a:rPr>
              <a:t> </a:t>
            </a:r>
            <a:r>
              <a:rPr sz="1800" b="1" spc="-75" dirty="0">
                <a:latin typeface="Amasis MT Pro" panose="02040504050005020304" pitchFamily="18" charset="0"/>
                <a:cs typeface="Verdana"/>
              </a:rPr>
              <a:t>from</a:t>
            </a:r>
            <a:r>
              <a:rPr sz="1800" b="1" spc="-70" dirty="0">
                <a:latin typeface="Amasis MT Pro" panose="02040504050005020304" pitchFamily="18" charset="0"/>
                <a:cs typeface="Verdana"/>
              </a:rPr>
              <a:t> </a:t>
            </a:r>
            <a:r>
              <a:rPr sz="1800" b="1" spc="-40" dirty="0">
                <a:latin typeface="Amasis MT Pro" panose="02040504050005020304" pitchFamily="18" charset="0"/>
                <a:cs typeface="Verdana"/>
              </a:rPr>
              <a:t>heart</a:t>
            </a:r>
            <a:r>
              <a:rPr sz="1800" b="1" spc="-50" dirty="0">
                <a:latin typeface="Amasis MT Pro" panose="02040504050005020304" pitchFamily="18" charset="0"/>
                <a:cs typeface="Verdana"/>
              </a:rPr>
              <a:t> </a:t>
            </a:r>
            <a:r>
              <a:rPr sz="1800" b="1" spc="-10" dirty="0">
                <a:latin typeface="Amasis MT Pro" panose="02040504050005020304" pitchFamily="18" charset="0"/>
                <a:cs typeface="Verdana"/>
              </a:rPr>
              <a:t>disease</a:t>
            </a:r>
            <a:r>
              <a:rPr sz="1800" spc="-10" dirty="0">
                <a:latin typeface="Verdana"/>
                <a:cs typeface="Verdana"/>
              </a:rPr>
              <a:t>.</a:t>
            </a:r>
            <a:endParaRPr sz="1800" dirty="0">
              <a:latin typeface="Verdana"/>
              <a:cs typeface="Verdana"/>
            </a:endParaRPr>
          </a:p>
        </p:txBody>
      </p:sp>
      <p:sp>
        <p:nvSpPr>
          <p:cNvPr id="9" name="object 9"/>
          <p:cNvSpPr txBox="1"/>
          <p:nvPr/>
        </p:nvSpPr>
        <p:spPr>
          <a:xfrm>
            <a:off x="6403340" y="6243015"/>
            <a:ext cx="5036820" cy="574675"/>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085" algn="l"/>
              </a:tabLst>
            </a:pPr>
            <a:r>
              <a:rPr sz="1800" b="1" dirty="0">
                <a:latin typeface="Amasis MT Pro" panose="02040504050005020304" pitchFamily="18" charset="0"/>
                <a:cs typeface="Verdana"/>
              </a:rPr>
              <a:t>More</a:t>
            </a:r>
            <a:r>
              <a:rPr sz="1800" b="1" spc="-125" dirty="0">
                <a:latin typeface="Amasis MT Pro" panose="02040504050005020304" pitchFamily="18" charset="0"/>
                <a:cs typeface="Verdana"/>
              </a:rPr>
              <a:t> </a:t>
            </a:r>
            <a:r>
              <a:rPr sz="1800" b="1" spc="-10" dirty="0">
                <a:latin typeface="Amasis MT Pro" panose="02040504050005020304" pitchFamily="18" charset="0"/>
                <a:cs typeface="Verdana"/>
              </a:rPr>
              <a:t>men</a:t>
            </a:r>
            <a:r>
              <a:rPr sz="1800" b="1" spc="-95" dirty="0">
                <a:latin typeface="Amasis MT Pro" panose="02040504050005020304" pitchFamily="18" charset="0"/>
                <a:cs typeface="Verdana"/>
              </a:rPr>
              <a:t> </a:t>
            </a:r>
            <a:r>
              <a:rPr sz="1800" b="1" dirty="0">
                <a:latin typeface="Amasis MT Pro" panose="02040504050005020304" pitchFamily="18" charset="0"/>
                <a:cs typeface="Verdana"/>
              </a:rPr>
              <a:t>are</a:t>
            </a:r>
            <a:r>
              <a:rPr sz="1800" b="1" spc="-110" dirty="0">
                <a:latin typeface="Amasis MT Pro" panose="02040504050005020304" pitchFamily="18" charset="0"/>
                <a:cs typeface="Verdana"/>
              </a:rPr>
              <a:t> </a:t>
            </a:r>
            <a:r>
              <a:rPr sz="1800" b="1" spc="-75" dirty="0">
                <a:latin typeface="Amasis MT Pro" panose="02040504050005020304" pitchFamily="18" charset="0"/>
                <a:cs typeface="Verdana"/>
              </a:rPr>
              <a:t>from</a:t>
            </a:r>
            <a:r>
              <a:rPr sz="1800" b="1" spc="-100" dirty="0">
                <a:latin typeface="Amasis MT Pro" panose="02040504050005020304" pitchFamily="18" charset="0"/>
                <a:cs typeface="Verdana"/>
              </a:rPr>
              <a:t> </a:t>
            </a:r>
            <a:r>
              <a:rPr sz="1800" b="1" spc="105" dirty="0">
                <a:latin typeface="Amasis MT Pro" panose="02040504050005020304" pitchFamily="18" charset="0"/>
                <a:cs typeface="Verdana"/>
              </a:rPr>
              <a:t>age</a:t>
            </a:r>
            <a:r>
              <a:rPr sz="1800" b="1" spc="-90" dirty="0">
                <a:latin typeface="Amasis MT Pro" panose="02040504050005020304" pitchFamily="18" charset="0"/>
                <a:cs typeface="Verdana"/>
              </a:rPr>
              <a:t> </a:t>
            </a:r>
            <a:r>
              <a:rPr sz="1800" b="1" dirty="0">
                <a:latin typeface="Amasis MT Pro" panose="02040504050005020304" pitchFamily="18" charset="0"/>
                <a:cs typeface="Verdana"/>
              </a:rPr>
              <a:t>category</a:t>
            </a:r>
            <a:r>
              <a:rPr sz="1800" b="1" spc="-95" dirty="0">
                <a:latin typeface="Amasis MT Pro" panose="02040504050005020304" pitchFamily="18" charset="0"/>
                <a:cs typeface="Verdana"/>
              </a:rPr>
              <a:t> </a:t>
            </a:r>
            <a:r>
              <a:rPr sz="1800" b="1" spc="-250" dirty="0">
                <a:latin typeface="Amasis MT Pro" panose="02040504050005020304" pitchFamily="18" charset="0"/>
                <a:cs typeface="Verdana"/>
              </a:rPr>
              <a:t>&gt;50</a:t>
            </a:r>
            <a:r>
              <a:rPr sz="1800" b="1" spc="-100" dirty="0">
                <a:latin typeface="Amasis MT Pro" panose="02040504050005020304" pitchFamily="18" charset="0"/>
                <a:cs typeface="Verdana"/>
              </a:rPr>
              <a:t> </a:t>
            </a:r>
            <a:r>
              <a:rPr sz="1800" b="1" spc="40" dirty="0">
                <a:latin typeface="Amasis MT Pro" panose="02040504050005020304" pitchFamily="18" charset="0"/>
                <a:cs typeface="Verdana"/>
              </a:rPr>
              <a:t>and </a:t>
            </a:r>
            <a:r>
              <a:rPr sz="1800" b="1" spc="-35" dirty="0">
                <a:latin typeface="Amasis MT Pro" panose="02040504050005020304" pitchFamily="18" charset="0"/>
                <a:cs typeface="Verdana"/>
              </a:rPr>
              <a:t>females</a:t>
            </a:r>
            <a:r>
              <a:rPr sz="1800" b="1" spc="-90" dirty="0">
                <a:latin typeface="Amasis MT Pro" panose="02040504050005020304" pitchFamily="18" charset="0"/>
                <a:cs typeface="Verdana"/>
              </a:rPr>
              <a:t> </a:t>
            </a:r>
            <a:r>
              <a:rPr sz="1800" b="1" dirty="0">
                <a:latin typeface="Amasis MT Pro" panose="02040504050005020304" pitchFamily="18" charset="0"/>
                <a:cs typeface="Verdana"/>
              </a:rPr>
              <a:t>are</a:t>
            </a:r>
            <a:r>
              <a:rPr sz="1800" b="1" spc="-105" dirty="0">
                <a:latin typeface="Amasis MT Pro" panose="02040504050005020304" pitchFamily="18" charset="0"/>
                <a:cs typeface="Verdana"/>
              </a:rPr>
              <a:t> </a:t>
            </a:r>
            <a:r>
              <a:rPr sz="1800" b="1" spc="-75" dirty="0">
                <a:latin typeface="Amasis MT Pro" panose="02040504050005020304" pitchFamily="18" charset="0"/>
                <a:cs typeface="Verdana"/>
              </a:rPr>
              <a:t>from</a:t>
            </a:r>
            <a:r>
              <a:rPr sz="1800" b="1" spc="-100" dirty="0">
                <a:latin typeface="Amasis MT Pro" panose="02040504050005020304" pitchFamily="18" charset="0"/>
                <a:cs typeface="Verdana"/>
              </a:rPr>
              <a:t> </a:t>
            </a:r>
            <a:r>
              <a:rPr sz="1800" b="1" dirty="0">
                <a:latin typeface="Amasis MT Pro" panose="02040504050005020304" pitchFamily="18" charset="0"/>
                <a:cs typeface="Verdana"/>
              </a:rPr>
              <a:t>category</a:t>
            </a:r>
            <a:r>
              <a:rPr sz="1800" b="1" spc="-80" dirty="0">
                <a:latin typeface="Amasis MT Pro" panose="02040504050005020304" pitchFamily="18" charset="0"/>
                <a:cs typeface="Verdana"/>
              </a:rPr>
              <a:t> </a:t>
            </a:r>
            <a:r>
              <a:rPr sz="1800" b="1" spc="-25" dirty="0">
                <a:latin typeface="Amasis MT Pro" panose="02040504050005020304" pitchFamily="18" charset="0"/>
                <a:cs typeface="Verdana"/>
              </a:rPr>
              <a:t>&gt;55</a:t>
            </a:r>
            <a:endParaRPr sz="1800" b="1" dirty="0">
              <a:latin typeface="Amasis MT Pro" panose="02040504050005020304" pitchFamily="18" charset="0"/>
              <a:cs typeface="Verdana"/>
            </a:endParaRPr>
          </a:p>
        </p:txBody>
      </p:sp>
      <p:sp>
        <p:nvSpPr>
          <p:cNvPr id="10" name="object 10"/>
          <p:cNvSpPr txBox="1"/>
          <p:nvPr/>
        </p:nvSpPr>
        <p:spPr>
          <a:xfrm>
            <a:off x="3399979" y="1835689"/>
            <a:ext cx="5542280" cy="391160"/>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111111"/>
                </a:solidFill>
                <a:latin typeface="Amasis MT Pro" panose="02040504050005020304" pitchFamily="18" charset="0"/>
              </a:rPr>
              <a:t>T</a:t>
            </a:r>
            <a:r>
              <a:rPr lang="en-US" sz="2400" b="1" i="0" dirty="0">
                <a:solidFill>
                  <a:srgbClr val="111111"/>
                </a:solidFill>
                <a:effectLst/>
                <a:latin typeface="Amasis MT Pro" panose="02040504050005020304" pitchFamily="18" charset="0"/>
              </a:rPr>
              <a:t>ype of population do we possess?</a:t>
            </a:r>
            <a:endParaRPr sz="2400" b="1" dirty="0">
              <a:latin typeface="Amasis MT Pro" panose="02040504050005020304" pitchFamily="18" charset="0"/>
              <a:cs typeface="Tahoma"/>
            </a:endParaRPr>
          </a:p>
        </p:txBody>
      </p:sp>
      <p:pic>
        <p:nvPicPr>
          <p:cNvPr id="12" name="Picture 11">
            <a:extLst>
              <a:ext uri="{FF2B5EF4-FFF2-40B4-BE49-F238E27FC236}">
                <a16:creationId xmlns:a16="http://schemas.microsoft.com/office/drawing/2014/main" id="{C77FB156-F811-5495-ED3B-F30834F21F3F}"/>
              </a:ext>
            </a:extLst>
          </p:cNvPr>
          <p:cNvPicPr>
            <a:picLocks noChangeAspect="1"/>
          </p:cNvPicPr>
          <p:nvPr/>
        </p:nvPicPr>
        <p:blipFill>
          <a:blip r:embed="rId2"/>
          <a:stretch>
            <a:fillRect/>
          </a:stretch>
        </p:blipFill>
        <p:spPr>
          <a:xfrm>
            <a:off x="6324917" y="3048000"/>
            <a:ext cx="5621720" cy="3096767"/>
          </a:xfrm>
          <a:prstGeom prst="rect">
            <a:avLst/>
          </a:prstGeom>
        </p:spPr>
      </p:pic>
      <p:pic>
        <p:nvPicPr>
          <p:cNvPr id="14" name="Picture 13">
            <a:extLst>
              <a:ext uri="{FF2B5EF4-FFF2-40B4-BE49-F238E27FC236}">
                <a16:creationId xmlns:a16="http://schemas.microsoft.com/office/drawing/2014/main" id="{05F3B7F6-BDD7-C223-5ADD-F90E98578CCA}"/>
              </a:ext>
            </a:extLst>
          </p:cNvPr>
          <p:cNvPicPr>
            <a:picLocks noChangeAspect="1"/>
          </p:cNvPicPr>
          <p:nvPr/>
        </p:nvPicPr>
        <p:blipFill>
          <a:blip r:embed="rId3"/>
          <a:stretch>
            <a:fillRect/>
          </a:stretch>
        </p:blipFill>
        <p:spPr>
          <a:xfrm>
            <a:off x="1066800" y="3048000"/>
            <a:ext cx="4343084" cy="30967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397865" y="5475833"/>
            <a:ext cx="3253740" cy="513080"/>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1600" b="1" spc="-80" dirty="0">
                <a:latin typeface="Amasis MT Pro" panose="02040504050005020304" pitchFamily="18" charset="0"/>
                <a:cs typeface="Verdana"/>
              </a:rPr>
              <a:t>Elderly</a:t>
            </a:r>
            <a:r>
              <a:rPr sz="1600" b="1" spc="-55" dirty="0">
                <a:latin typeface="Amasis MT Pro" panose="02040504050005020304" pitchFamily="18" charset="0"/>
                <a:cs typeface="Verdana"/>
              </a:rPr>
              <a:t> </a:t>
            </a:r>
            <a:r>
              <a:rPr sz="1600" b="1" spc="80" dirty="0">
                <a:latin typeface="Amasis MT Pro" panose="02040504050005020304" pitchFamily="18" charset="0"/>
                <a:cs typeface="Verdana"/>
              </a:rPr>
              <a:t>Aged</a:t>
            </a:r>
            <a:r>
              <a:rPr sz="1600" b="1" spc="-65" dirty="0">
                <a:latin typeface="Amasis MT Pro" panose="02040504050005020304" pitchFamily="18" charset="0"/>
                <a:cs typeface="Verdana"/>
              </a:rPr>
              <a:t> </a:t>
            </a:r>
            <a:r>
              <a:rPr sz="1600" b="1" dirty="0">
                <a:latin typeface="Amasis MT Pro" panose="02040504050005020304" pitchFamily="18" charset="0"/>
                <a:cs typeface="Verdana"/>
              </a:rPr>
              <a:t>People</a:t>
            </a:r>
            <a:r>
              <a:rPr lang="en-US" sz="1600" b="1" spc="-65" dirty="0">
                <a:latin typeface="Amasis MT Pro" panose="02040504050005020304" pitchFamily="18" charset="0"/>
                <a:cs typeface="Verdana"/>
              </a:rPr>
              <a:t> </a:t>
            </a:r>
            <a:r>
              <a:rPr sz="1600" b="1" spc="-25" dirty="0">
                <a:latin typeface="Amasis MT Pro" panose="02040504050005020304" pitchFamily="18" charset="0"/>
                <a:cs typeface="Verdana"/>
              </a:rPr>
              <a:t>are</a:t>
            </a:r>
            <a:endParaRPr sz="1600" b="1" dirty="0">
              <a:latin typeface="Amasis MT Pro" panose="02040504050005020304" pitchFamily="18" charset="0"/>
              <a:cs typeface="Verdana"/>
            </a:endParaRPr>
          </a:p>
          <a:p>
            <a:pPr marL="299085">
              <a:lnSpc>
                <a:spcPct val="100000"/>
              </a:lnSpc>
            </a:pPr>
            <a:r>
              <a:rPr sz="1600" b="1" spc="-35" dirty="0">
                <a:latin typeface="Amasis MT Pro" panose="02040504050005020304" pitchFamily="18" charset="0"/>
                <a:cs typeface="Verdana"/>
              </a:rPr>
              <a:t>more</a:t>
            </a:r>
            <a:r>
              <a:rPr sz="1600" b="1" spc="-105" dirty="0">
                <a:latin typeface="Amasis MT Pro" panose="02040504050005020304" pitchFamily="18" charset="0"/>
                <a:cs typeface="Verdana"/>
              </a:rPr>
              <a:t> </a:t>
            </a:r>
            <a:r>
              <a:rPr sz="1600" b="1" spc="-85" dirty="0">
                <a:latin typeface="Amasis MT Pro" panose="02040504050005020304" pitchFamily="18" charset="0"/>
                <a:cs typeface="Verdana"/>
              </a:rPr>
              <a:t>in</a:t>
            </a:r>
            <a:r>
              <a:rPr sz="1600" b="1" spc="-105" dirty="0">
                <a:latin typeface="Amasis MT Pro" panose="02040504050005020304" pitchFamily="18" charset="0"/>
                <a:cs typeface="Verdana"/>
              </a:rPr>
              <a:t> </a:t>
            </a:r>
            <a:r>
              <a:rPr sz="1600" b="1" spc="-70" dirty="0">
                <a:latin typeface="Amasis MT Pro" panose="02040504050005020304" pitchFamily="18" charset="0"/>
                <a:cs typeface="Verdana"/>
              </a:rPr>
              <a:t>our</a:t>
            </a:r>
            <a:r>
              <a:rPr sz="1600" b="1" spc="-95" dirty="0">
                <a:latin typeface="Amasis MT Pro" panose="02040504050005020304" pitchFamily="18" charset="0"/>
                <a:cs typeface="Verdana"/>
              </a:rPr>
              <a:t> </a:t>
            </a:r>
            <a:r>
              <a:rPr sz="1600" b="1" spc="-10" dirty="0">
                <a:latin typeface="Amasis MT Pro" panose="02040504050005020304" pitchFamily="18" charset="0"/>
                <a:cs typeface="Verdana"/>
              </a:rPr>
              <a:t>population</a:t>
            </a:r>
            <a:endParaRPr sz="1600" b="1" dirty="0">
              <a:latin typeface="Amasis MT Pro" panose="02040504050005020304" pitchFamily="18" charset="0"/>
              <a:cs typeface="Verdana"/>
            </a:endParaRPr>
          </a:p>
        </p:txBody>
      </p:sp>
      <p:sp>
        <p:nvSpPr>
          <p:cNvPr id="11" name="object 11"/>
          <p:cNvSpPr/>
          <p:nvPr/>
        </p:nvSpPr>
        <p:spPr>
          <a:xfrm>
            <a:off x="7901685" y="1612138"/>
            <a:ext cx="3963035" cy="3489325"/>
          </a:xfrm>
          <a:custGeom>
            <a:avLst/>
            <a:gdLst/>
            <a:ahLst/>
            <a:cxnLst/>
            <a:rect l="l" t="t" r="r" b="b"/>
            <a:pathLst>
              <a:path w="3963034" h="3489325">
                <a:moveTo>
                  <a:pt x="0" y="3488816"/>
                </a:moveTo>
                <a:lnTo>
                  <a:pt x="3962780" y="3488816"/>
                </a:lnTo>
                <a:lnTo>
                  <a:pt x="3962780" y="0"/>
                </a:lnTo>
                <a:lnTo>
                  <a:pt x="0" y="0"/>
                </a:lnTo>
                <a:lnTo>
                  <a:pt x="0" y="3488816"/>
                </a:lnTo>
                <a:close/>
              </a:path>
            </a:pathLst>
          </a:custGeom>
          <a:ln w="9525">
            <a:solidFill>
              <a:srgbClr val="000000"/>
            </a:solidFill>
          </a:ln>
        </p:spPr>
        <p:txBody>
          <a:bodyPr wrap="square" lIns="0" tIns="0" rIns="0" bIns="0" rtlCol="0"/>
          <a:lstStyle/>
          <a:p>
            <a:endParaRPr/>
          </a:p>
        </p:txBody>
      </p:sp>
      <p:sp>
        <p:nvSpPr>
          <p:cNvPr id="12" name="object 12"/>
          <p:cNvSpPr txBox="1"/>
          <p:nvPr/>
        </p:nvSpPr>
        <p:spPr>
          <a:xfrm>
            <a:off x="8225790" y="5475833"/>
            <a:ext cx="3253740" cy="513080"/>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lang="en-US" sz="1600" b="1" spc="-80" dirty="0">
                <a:latin typeface="Amasis MT Pro" panose="02040504050005020304" pitchFamily="18" charset="0"/>
                <a:cs typeface="Verdana"/>
              </a:rPr>
              <a:t>Middle</a:t>
            </a:r>
            <a:r>
              <a:rPr sz="1600" b="1" spc="-55" dirty="0">
                <a:latin typeface="Amasis MT Pro" panose="02040504050005020304" pitchFamily="18" charset="0"/>
                <a:cs typeface="Verdana"/>
              </a:rPr>
              <a:t> </a:t>
            </a:r>
            <a:r>
              <a:rPr sz="1600" b="1" spc="80" dirty="0">
                <a:latin typeface="Amasis MT Pro" panose="02040504050005020304" pitchFamily="18" charset="0"/>
                <a:cs typeface="Verdana"/>
              </a:rPr>
              <a:t>Aged</a:t>
            </a:r>
            <a:r>
              <a:rPr sz="1600" b="1" spc="-65" dirty="0">
                <a:latin typeface="Amasis MT Pro" panose="02040504050005020304" pitchFamily="18" charset="0"/>
                <a:cs typeface="Verdana"/>
              </a:rPr>
              <a:t> </a:t>
            </a:r>
            <a:r>
              <a:rPr sz="1600" b="1" dirty="0">
                <a:latin typeface="Amasis MT Pro" panose="02040504050005020304" pitchFamily="18" charset="0"/>
                <a:cs typeface="Verdana"/>
              </a:rPr>
              <a:t>People</a:t>
            </a:r>
            <a:r>
              <a:rPr sz="1600" b="1" spc="-65" dirty="0">
                <a:latin typeface="Amasis MT Pro" panose="02040504050005020304" pitchFamily="18" charset="0"/>
                <a:cs typeface="Verdana"/>
              </a:rPr>
              <a:t> </a:t>
            </a:r>
            <a:r>
              <a:rPr sz="1600" b="1" spc="-25" dirty="0">
                <a:latin typeface="Amasis MT Pro" panose="02040504050005020304" pitchFamily="18" charset="0"/>
                <a:cs typeface="Verdana"/>
              </a:rPr>
              <a:t>are</a:t>
            </a:r>
            <a:endParaRPr sz="1600" b="1" dirty="0">
              <a:latin typeface="Amasis MT Pro" panose="02040504050005020304" pitchFamily="18" charset="0"/>
              <a:cs typeface="Verdana"/>
            </a:endParaRPr>
          </a:p>
          <a:p>
            <a:pPr marL="299085">
              <a:lnSpc>
                <a:spcPct val="100000"/>
              </a:lnSpc>
            </a:pPr>
            <a:r>
              <a:rPr sz="1600" b="1" spc="-35" dirty="0">
                <a:latin typeface="Amasis MT Pro" panose="02040504050005020304" pitchFamily="18" charset="0"/>
                <a:cs typeface="Verdana"/>
              </a:rPr>
              <a:t>more</a:t>
            </a:r>
            <a:r>
              <a:rPr sz="1600" b="1" spc="-110" dirty="0">
                <a:latin typeface="Amasis MT Pro" panose="02040504050005020304" pitchFamily="18" charset="0"/>
                <a:cs typeface="Verdana"/>
              </a:rPr>
              <a:t> </a:t>
            </a:r>
            <a:r>
              <a:rPr sz="1600" b="1" spc="-10" dirty="0">
                <a:latin typeface="Amasis MT Pro" panose="02040504050005020304" pitchFamily="18" charset="0"/>
                <a:cs typeface="Verdana"/>
              </a:rPr>
              <a:t>prone</a:t>
            </a:r>
            <a:r>
              <a:rPr sz="1600" b="1" spc="-105" dirty="0">
                <a:latin typeface="Amasis MT Pro" panose="02040504050005020304" pitchFamily="18" charset="0"/>
                <a:cs typeface="Verdana"/>
              </a:rPr>
              <a:t> </a:t>
            </a:r>
            <a:r>
              <a:rPr sz="1600" b="1" spc="-10" dirty="0">
                <a:latin typeface="Amasis MT Pro" panose="02040504050005020304" pitchFamily="18" charset="0"/>
                <a:cs typeface="Verdana"/>
              </a:rPr>
              <a:t>to</a:t>
            </a:r>
            <a:r>
              <a:rPr sz="1600" b="1" spc="-105" dirty="0">
                <a:latin typeface="Amasis MT Pro" panose="02040504050005020304" pitchFamily="18" charset="0"/>
                <a:cs typeface="Verdana"/>
              </a:rPr>
              <a:t> </a:t>
            </a:r>
            <a:r>
              <a:rPr sz="1600" b="1" spc="-35" dirty="0">
                <a:latin typeface="Amasis MT Pro" panose="02040504050005020304" pitchFamily="18" charset="0"/>
                <a:cs typeface="Verdana"/>
              </a:rPr>
              <a:t>heart</a:t>
            </a:r>
            <a:r>
              <a:rPr sz="1600" b="1" spc="-114" dirty="0">
                <a:latin typeface="Amasis MT Pro" panose="02040504050005020304" pitchFamily="18" charset="0"/>
                <a:cs typeface="Verdana"/>
              </a:rPr>
              <a:t> </a:t>
            </a:r>
            <a:r>
              <a:rPr sz="1600" b="1" spc="-10" dirty="0">
                <a:latin typeface="Amasis MT Pro" panose="02040504050005020304" pitchFamily="18" charset="0"/>
                <a:cs typeface="Verdana"/>
              </a:rPr>
              <a:t>disease.</a:t>
            </a:r>
            <a:endParaRPr sz="1600" b="1" dirty="0">
              <a:latin typeface="Amasis MT Pro" panose="02040504050005020304" pitchFamily="18" charset="0"/>
              <a:cs typeface="Verdana"/>
            </a:endParaRPr>
          </a:p>
        </p:txBody>
      </p:sp>
      <p:sp>
        <p:nvSpPr>
          <p:cNvPr id="16" name="object 16"/>
          <p:cNvSpPr txBox="1"/>
          <p:nvPr/>
        </p:nvSpPr>
        <p:spPr>
          <a:xfrm>
            <a:off x="4771135" y="5475833"/>
            <a:ext cx="2750185" cy="513080"/>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1600" b="1" spc="-10" dirty="0">
                <a:latin typeface="Amasis MT Pro" panose="02040504050005020304" pitchFamily="18" charset="0"/>
                <a:cs typeface="Verdana"/>
              </a:rPr>
              <a:t>Males</a:t>
            </a:r>
            <a:r>
              <a:rPr sz="1600" b="1" spc="-110" dirty="0">
                <a:latin typeface="Amasis MT Pro" panose="02040504050005020304" pitchFamily="18" charset="0"/>
                <a:cs typeface="Verdana"/>
              </a:rPr>
              <a:t> </a:t>
            </a:r>
            <a:r>
              <a:rPr sz="1600" b="1" dirty="0">
                <a:latin typeface="Amasis MT Pro" panose="02040504050005020304" pitchFamily="18" charset="0"/>
                <a:cs typeface="Verdana"/>
              </a:rPr>
              <a:t>are</a:t>
            </a:r>
            <a:r>
              <a:rPr sz="1600" b="1" spc="-110" dirty="0">
                <a:latin typeface="Amasis MT Pro" panose="02040504050005020304" pitchFamily="18" charset="0"/>
                <a:cs typeface="Verdana"/>
              </a:rPr>
              <a:t> </a:t>
            </a:r>
            <a:r>
              <a:rPr sz="1600" b="1" spc="-40" dirty="0">
                <a:latin typeface="Amasis MT Pro" panose="02040504050005020304" pitchFamily="18" charset="0"/>
                <a:cs typeface="Verdana"/>
              </a:rPr>
              <a:t>more</a:t>
            </a:r>
            <a:r>
              <a:rPr sz="1600" b="1" spc="-105" dirty="0">
                <a:latin typeface="Amasis MT Pro" panose="02040504050005020304" pitchFamily="18" charset="0"/>
                <a:cs typeface="Verdana"/>
              </a:rPr>
              <a:t> </a:t>
            </a:r>
            <a:r>
              <a:rPr sz="1600" b="1" spc="-10" dirty="0">
                <a:latin typeface="Amasis MT Pro" panose="02040504050005020304" pitchFamily="18" charset="0"/>
                <a:cs typeface="Verdana"/>
              </a:rPr>
              <a:t>prone</a:t>
            </a:r>
            <a:r>
              <a:rPr sz="1600" b="1" spc="-100" dirty="0">
                <a:latin typeface="Amasis MT Pro" panose="02040504050005020304" pitchFamily="18" charset="0"/>
                <a:cs typeface="Verdana"/>
              </a:rPr>
              <a:t> </a:t>
            </a:r>
            <a:r>
              <a:rPr sz="1600" b="1" spc="-25" dirty="0">
                <a:latin typeface="Amasis MT Pro" panose="02040504050005020304" pitchFamily="18" charset="0"/>
                <a:cs typeface="Verdana"/>
              </a:rPr>
              <a:t>to</a:t>
            </a:r>
            <a:endParaRPr sz="1600" b="1" dirty="0">
              <a:latin typeface="Amasis MT Pro" panose="02040504050005020304" pitchFamily="18" charset="0"/>
              <a:cs typeface="Verdana"/>
            </a:endParaRPr>
          </a:p>
          <a:p>
            <a:pPr marL="299085">
              <a:lnSpc>
                <a:spcPct val="100000"/>
              </a:lnSpc>
            </a:pPr>
            <a:r>
              <a:rPr sz="1600" b="1" spc="-35" dirty="0">
                <a:latin typeface="Amasis MT Pro" panose="02040504050005020304" pitchFamily="18" charset="0"/>
                <a:cs typeface="Verdana"/>
              </a:rPr>
              <a:t>heart</a:t>
            </a:r>
            <a:r>
              <a:rPr sz="1600" b="1" spc="-105" dirty="0">
                <a:latin typeface="Amasis MT Pro" panose="02040504050005020304" pitchFamily="18" charset="0"/>
                <a:cs typeface="Verdana"/>
              </a:rPr>
              <a:t> </a:t>
            </a:r>
            <a:r>
              <a:rPr sz="1600" b="1" spc="-10" dirty="0">
                <a:latin typeface="Amasis MT Pro" panose="02040504050005020304" pitchFamily="18" charset="0"/>
                <a:cs typeface="Verdana"/>
              </a:rPr>
              <a:t>disease.</a:t>
            </a:r>
            <a:endParaRPr sz="1600" b="1" dirty="0">
              <a:latin typeface="Amasis MT Pro" panose="02040504050005020304" pitchFamily="18" charset="0"/>
              <a:cs typeface="Verdana"/>
            </a:endParaRPr>
          </a:p>
        </p:txBody>
      </p:sp>
      <p:sp>
        <p:nvSpPr>
          <p:cNvPr id="17" name="object 17"/>
          <p:cNvSpPr txBox="1">
            <a:spLocks noGrp="1"/>
          </p:cNvSpPr>
          <p:nvPr>
            <p:ph type="title"/>
          </p:nvPr>
        </p:nvSpPr>
        <p:spPr>
          <a:xfrm>
            <a:off x="3629658" y="462534"/>
            <a:ext cx="5438141" cy="382156"/>
          </a:xfrm>
          <a:prstGeom prst="rect">
            <a:avLst/>
          </a:prstGeom>
        </p:spPr>
        <p:txBody>
          <a:bodyPr vert="horz" wrap="square" lIns="0" tIns="12700" rIns="0" bIns="0" rtlCol="0">
            <a:spAutoFit/>
          </a:bodyPr>
          <a:lstStyle/>
          <a:p>
            <a:pPr marL="12700">
              <a:lnSpc>
                <a:spcPct val="100000"/>
              </a:lnSpc>
              <a:spcBef>
                <a:spcPts val="100"/>
              </a:spcBef>
            </a:pPr>
            <a:r>
              <a:rPr lang="en-US" sz="2400" b="1" spc="-130" dirty="0">
                <a:solidFill>
                  <a:srgbClr val="000000"/>
                </a:solidFill>
                <a:latin typeface="Tahoma"/>
                <a:cs typeface="Tahoma"/>
              </a:rPr>
              <a:t>People </a:t>
            </a:r>
            <a:r>
              <a:rPr sz="2400" b="1" spc="-180" dirty="0">
                <a:solidFill>
                  <a:srgbClr val="000000"/>
                </a:solidFill>
                <a:latin typeface="Tahoma"/>
                <a:cs typeface="Tahoma"/>
              </a:rPr>
              <a:t>Suffer</a:t>
            </a:r>
            <a:r>
              <a:rPr lang="en-US" sz="2400" b="1" spc="-180" dirty="0">
                <a:solidFill>
                  <a:srgbClr val="000000"/>
                </a:solidFill>
                <a:latin typeface="Tahoma"/>
                <a:cs typeface="Tahoma"/>
              </a:rPr>
              <a:t>ing</a:t>
            </a:r>
            <a:r>
              <a:rPr sz="2400" b="1" spc="-25" dirty="0">
                <a:solidFill>
                  <a:srgbClr val="000000"/>
                </a:solidFill>
                <a:latin typeface="Tahoma"/>
                <a:cs typeface="Tahoma"/>
              </a:rPr>
              <a:t> </a:t>
            </a:r>
            <a:r>
              <a:rPr sz="2400" b="1" spc="-135" dirty="0">
                <a:solidFill>
                  <a:srgbClr val="000000"/>
                </a:solidFill>
                <a:latin typeface="Tahoma"/>
                <a:cs typeface="Tahoma"/>
              </a:rPr>
              <a:t>from</a:t>
            </a:r>
            <a:r>
              <a:rPr sz="2400" b="1" spc="-25" dirty="0">
                <a:solidFill>
                  <a:srgbClr val="000000"/>
                </a:solidFill>
                <a:latin typeface="Tahoma"/>
                <a:cs typeface="Tahoma"/>
              </a:rPr>
              <a:t> </a:t>
            </a:r>
            <a:r>
              <a:rPr sz="2400" b="1" spc="-100" dirty="0">
                <a:solidFill>
                  <a:srgbClr val="000000"/>
                </a:solidFill>
                <a:latin typeface="Tahoma"/>
                <a:cs typeface="Tahoma"/>
              </a:rPr>
              <a:t>Heart</a:t>
            </a:r>
            <a:r>
              <a:rPr sz="2400" b="1" spc="-15" dirty="0">
                <a:solidFill>
                  <a:srgbClr val="000000"/>
                </a:solidFill>
                <a:latin typeface="Tahoma"/>
                <a:cs typeface="Tahoma"/>
              </a:rPr>
              <a:t> </a:t>
            </a:r>
            <a:r>
              <a:rPr sz="2400" b="1" spc="-20" dirty="0">
                <a:solidFill>
                  <a:srgbClr val="000000"/>
                </a:solidFill>
                <a:latin typeface="Tahoma"/>
                <a:cs typeface="Tahoma"/>
              </a:rPr>
              <a:t>Disease</a:t>
            </a:r>
            <a:endParaRPr sz="2400" dirty="0">
              <a:latin typeface="Tahoma"/>
              <a:cs typeface="Tahoma"/>
            </a:endParaRPr>
          </a:p>
        </p:txBody>
      </p:sp>
      <p:pic>
        <p:nvPicPr>
          <p:cNvPr id="19" name="Picture 18">
            <a:extLst>
              <a:ext uri="{FF2B5EF4-FFF2-40B4-BE49-F238E27FC236}">
                <a16:creationId xmlns:a16="http://schemas.microsoft.com/office/drawing/2014/main" id="{7FE1CD57-7AE2-2792-1BAC-1FFDD1464393}"/>
              </a:ext>
            </a:extLst>
          </p:cNvPr>
          <p:cNvPicPr>
            <a:picLocks noChangeAspect="1"/>
          </p:cNvPicPr>
          <p:nvPr/>
        </p:nvPicPr>
        <p:blipFill>
          <a:blip r:embed="rId2"/>
          <a:stretch>
            <a:fillRect/>
          </a:stretch>
        </p:blipFill>
        <p:spPr>
          <a:xfrm>
            <a:off x="49263" y="1612137"/>
            <a:ext cx="3913137" cy="3479291"/>
          </a:xfrm>
          <a:prstGeom prst="rect">
            <a:avLst/>
          </a:prstGeom>
        </p:spPr>
      </p:pic>
      <p:pic>
        <p:nvPicPr>
          <p:cNvPr id="21" name="Picture 20">
            <a:extLst>
              <a:ext uri="{FF2B5EF4-FFF2-40B4-BE49-F238E27FC236}">
                <a16:creationId xmlns:a16="http://schemas.microsoft.com/office/drawing/2014/main" id="{71622745-8130-BB5D-843F-27E8876E38AC}"/>
              </a:ext>
            </a:extLst>
          </p:cNvPr>
          <p:cNvPicPr>
            <a:picLocks noChangeAspect="1"/>
          </p:cNvPicPr>
          <p:nvPr/>
        </p:nvPicPr>
        <p:blipFill>
          <a:blip r:embed="rId3"/>
          <a:stretch>
            <a:fillRect/>
          </a:stretch>
        </p:blipFill>
        <p:spPr>
          <a:xfrm>
            <a:off x="3962401" y="1612137"/>
            <a:ext cx="3810000" cy="3479291"/>
          </a:xfrm>
          <a:prstGeom prst="rect">
            <a:avLst/>
          </a:prstGeom>
        </p:spPr>
      </p:pic>
      <p:pic>
        <p:nvPicPr>
          <p:cNvPr id="23" name="Picture 22">
            <a:extLst>
              <a:ext uri="{FF2B5EF4-FFF2-40B4-BE49-F238E27FC236}">
                <a16:creationId xmlns:a16="http://schemas.microsoft.com/office/drawing/2014/main" id="{037D44C6-1D21-048E-616A-FD61A7143BB8}"/>
              </a:ext>
            </a:extLst>
          </p:cNvPr>
          <p:cNvPicPr>
            <a:picLocks noChangeAspect="1"/>
          </p:cNvPicPr>
          <p:nvPr/>
        </p:nvPicPr>
        <p:blipFill>
          <a:blip r:embed="rId4"/>
          <a:stretch>
            <a:fillRect/>
          </a:stretch>
        </p:blipFill>
        <p:spPr>
          <a:xfrm>
            <a:off x="7512109" y="1477944"/>
            <a:ext cx="4630628" cy="3747675"/>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207</TotalTime>
  <Words>1229</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Amasis MT Pro</vt:lpstr>
      <vt:lpstr>Amasis MT Pro Medium</vt:lpstr>
      <vt:lpstr>-apple-system</vt:lpstr>
      <vt:lpstr>Arial</vt:lpstr>
      <vt:lpstr>Century Gothic</vt:lpstr>
      <vt:lpstr>David</vt:lpstr>
      <vt:lpstr>Tahoma</vt:lpstr>
      <vt:lpstr>Trebuchet MS</vt:lpstr>
      <vt:lpstr>Verdana</vt:lpstr>
      <vt:lpstr>Wingdings</vt:lpstr>
      <vt:lpstr>Wingdings 3</vt:lpstr>
      <vt:lpstr>Wisp</vt:lpstr>
      <vt:lpstr>HEART DISEASE DIAGNOSTIC ANALYSIS</vt:lpstr>
      <vt:lpstr>PROJECT DETAIL</vt:lpstr>
      <vt:lpstr>OBJECTIVE</vt:lpstr>
      <vt:lpstr>PROBLEM STATEMENT</vt:lpstr>
      <vt:lpstr>ARCHITECTURE</vt:lpstr>
      <vt:lpstr>DATASET INFORMATION</vt:lpstr>
      <vt:lpstr>PowerPoint Presentation</vt:lpstr>
      <vt:lpstr>DATA VISUALIZATION</vt:lpstr>
      <vt:lpstr>People Suffering from Heart Disease</vt:lpstr>
      <vt:lpstr>Chest Pain Experienced By Patients</vt:lpstr>
      <vt:lpstr>Different Symptoms people experience in heart disease</vt:lpstr>
      <vt:lpstr>KEY PERFORMANCE INDICATOR (KPI)</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Amol Bachulkar</cp:lastModifiedBy>
  <cp:revision>4</cp:revision>
  <dcterms:created xsi:type="dcterms:W3CDTF">2024-02-02T05:59:02Z</dcterms:created>
  <dcterms:modified xsi:type="dcterms:W3CDTF">2024-02-02T09:26:55Z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2021-11-01T00:00:00Z</vt:filetime>
  </property>
  <property fmtid="{D5CDD505-2E9C-101B-9397-08002B2CF9AE}" pid="3" name="Creator">
    <vt:lpwstr>Microsoft® PowerPoint® for Microsoft 365</vt:lpwstr>
  </property>
  <property fmtid="{D5CDD505-2E9C-101B-9397-08002B2CF9AE}" pid="4" name="LastSaved">
    <vt:filetime>2024-02-02T00:00:00Z</vt:filetime>
  </property>
  <property fmtid="{D5CDD505-2E9C-101B-9397-08002B2CF9AE}" pid="5" name="Producer">
    <vt:lpwstr>Microsoft® PowerPoint® for Microsoft 365</vt:lpwstr>
  </property>
</Properties>
</file>