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Lst>
  <p:notesMasterIdLst>
    <p:notesMasterId r:id="rId37"/>
  </p:notesMasterIdLst>
  <p:sldIdLst>
    <p:sldId id="475" r:id="rId6"/>
    <p:sldId id="410" r:id="rId7"/>
    <p:sldId id="451" r:id="rId8"/>
    <p:sldId id="547" r:id="rId9"/>
    <p:sldId id="426" r:id="rId10"/>
    <p:sldId id="430" r:id="rId11"/>
    <p:sldId id="427" r:id="rId12"/>
    <p:sldId id="503" r:id="rId13"/>
    <p:sldId id="541" r:id="rId14"/>
    <p:sldId id="550" r:id="rId15"/>
    <p:sldId id="551" r:id="rId16"/>
    <p:sldId id="505" r:id="rId17"/>
    <p:sldId id="539" r:id="rId18"/>
    <p:sldId id="536" r:id="rId19"/>
    <p:sldId id="507" r:id="rId20"/>
    <p:sldId id="519" r:id="rId21"/>
    <p:sldId id="535" r:id="rId22"/>
    <p:sldId id="510" r:id="rId23"/>
    <p:sldId id="552" r:id="rId24"/>
    <p:sldId id="546" r:id="rId25"/>
    <p:sldId id="512" r:id="rId26"/>
    <p:sldId id="538" r:id="rId27"/>
    <p:sldId id="553" r:id="rId28"/>
    <p:sldId id="516" r:id="rId29"/>
    <p:sldId id="522" r:id="rId30"/>
    <p:sldId id="521" r:id="rId31"/>
    <p:sldId id="532" r:id="rId32"/>
    <p:sldId id="548" r:id="rId33"/>
    <p:sldId id="531" r:id="rId34"/>
    <p:sldId id="534" r:id="rId35"/>
    <p:sldId id="42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 userDrawn="1">
          <p15:clr>
            <a:srgbClr val="A4A3A4"/>
          </p15:clr>
        </p15:guide>
        <p15:guide id="3" pos="5544" userDrawn="1">
          <p15:clr>
            <a:srgbClr val="A4A3A4"/>
          </p15:clr>
        </p15:guide>
        <p15:guide id="4" orient="horz" pos="624" userDrawn="1">
          <p15:clr>
            <a:srgbClr val="A4A3A4"/>
          </p15:clr>
        </p15:guide>
        <p15:guide id="5" orient="horz" pos="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hristine Jones" initials="CJ" lastIdx="31" clrIdx="6">
    <p:extLst>
      <p:ext uri="{19B8F6BF-5375-455C-9EA6-DF929625EA0E}">
        <p15:presenceInfo xmlns:p15="http://schemas.microsoft.com/office/powerpoint/2012/main" userId="Christine Jones" providerId="None"/>
      </p:ext>
    </p:extLst>
  </p:cmAuthor>
  <p:cmAuthor id="1" name="Linda K. Reed" initials="lkr" lastIdx="133" clrIdx="0">
    <p:extLst>
      <p:ext uri="{19B8F6BF-5375-455C-9EA6-DF929625EA0E}">
        <p15:presenceInfo xmlns:p15="http://schemas.microsoft.com/office/powerpoint/2012/main" userId="Linda K. Reed" providerId="None"/>
      </p:ext>
    </p:extLst>
  </p:cmAuthor>
  <p:cmAuthor id="8" name="Sara Borelli" initials="SB [2]" lastIdx="2" clrIdx="7">
    <p:extLst>
      <p:ext uri="{19B8F6BF-5375-455C-9EA6-DF929625EA0E}">
        <p15:presenceInfo xmlns:p15="http://schemas.microsoft.com/office/powerpoint/2012/main" userId="Sara Borelli" providerId="None"/>
      </p:ext>
    </p:extLst>
  </p:cmAuthor>
  <p:cmAuthor id="2" name="Jehle, Angela" initials="JA" lastIdx="74" clrIdx="1">
    <p:extLst>
      <p:ext uri="{19B8F6BF-5375-455C-9EA6-DF929625EA0E}">
        <p15:presenceInfo xmlns:p15="http://schemas.microsoft.com/office/powerpoint/2012/main" userId="S::ajehle@air.org::1e247570-42be-4474-860a-7a431184c2df" providerId="AD"/>
      </p:ext>
    </p:extLst>
  </p:cmAuthor>
  <p:cmAuthor id="9" name="Siying Liu" initials="SL" lastIdx="1" clrIdx="8">
    <p:extLst>
      <p:ext uri="{19B8F6BF-5375-455C-9EA6-DF929625EA0E}">
        <p15:presenceInfo xmlns:p15="http://schemas.microsoft.com/office/powerpoint/2012/main" userId="S::sliu_impaqint.com#ext#@msair.onmicrosoft.com::2d2bffdc-9a86-4708-9469-890feb797c1c" providerId="AD"/>
      </p:ext>
    </p:extLst>
  </p:cmAuthor>
  <p:cmAuthor id="3" name="Neuben, Stephanie" initials="SN" lastIdx="4" clrIdx="2">
    <p:extLst>
      <p:ext uri="{19B8F6BF-5375-455C-9EA6-DF929625EA0E}">
        <p15:presenceInfo xmlns:p15="http://schemas.microsoft.com/office/powerpoint/2012/main" userId="Neuben, Stephanie" providerId="None"/>
      </p:ext>
    </p:extLst>
  </p:cmAuthor>
  <p:cmAuthor id="10" name="Siying Liu" initials="SL [2]" lastIdx="4" clrIdx="9">
    <p:extLst>
      <p:ext uri="{19B8F6BF-5375-455C-9EA6-DF929625EA0E}">
        <p15:presenceInfo xmlns:p15="http://schemas.microsoft.com/office/powerpoint/2012/main" userId="Siying Liu" providerId="None"/>
      </p:ext>
    </p:extLst>
  </p:cmAuthor>
  <p:cmAuthor id="4" name="Note" initials="Note" lastIdx="24" clrIdx="3"/>
  <p:cmAuthor id="11" name="Jones, Christine" initials="JC" lastIdx="2" clrIdx="10">
    <p:extLst>
      <p:ext uri="{19B8F6BF-5375-455C-9EA6-DF929625EA0E}">
        <p15:presenceInfo xmlns:p15="http://schemas.microsoft.com/office/powerpoint/2012/main" userId="S::chjones@air.org::af20016f-8fa3-4074-8074-39d3068f22cf" providerId="AD"/>
      </p:ext>
    </p:extLst>
  </p:cmAuthor>
  <p:cmAuthor id="5" name="Sara Borelli" initials="SB" lastIdx="3" clrIdx="4">
    <p:extLst>
      <p:ext uri="{19B8F6BF-5375-455C-9EA6-DF929625EA0E}">
        <p15:presenceInfo xmlns:p15="http://schemas.microsoft.com/office/powerpoint/2012/main" userId="S::sborelli@impaqint.com::096bb72b-9ac1-4446-97d2-a2000003a5c1" providerId="AD"/>
      </p:ext>
    </p:extLst>
  </p:cmAuthor>
  <p:cmAuthor id="12" name="Peters, Kelly" initials="PK" lastIdx="4" clrIdx="11">
    <p:extLst>
      <p:ext uri="{19B8F6BF-5375-455C-9EA6-DF929625EA0E}">
        <p15:presenceInfo xmlns:p15="http://schemas.microsoft.com/office/powerpoint/2012/main" userId="S::kpeters@air.org::59c806db-1a41-4799-8b65-db0a8ac50957" providerId="AD"/>
      </p:ext>
    </p:extLst>
  </p:cmAuthor>
  <p:cmAuthor id="6" name="Lin, Dajun" initials="LD" lastIdx="7" clrIdx="5">
    <p:extLst>
      <p:ext uri="{19B8F6BF-5375-455C-9EA6-DF929625EA0E}">
        <p15:presenceInfo xmlns:p15="http://schemas.microsoft.com/office/powerpoint/2012/main" userId="S::dlin@air.org::48afa643-c772-4a92-8c51-33cd81cf88e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6FE25-273B-4CB6-96F6-439B49A81314}" v="1" dt="2022-07-22T18:11:40.858"/>
    <p1510:client id="{BB32EC0E-C9A2-4B1D-903C-148B8A83B45F}" v="144" dt="2021-09-03T18:25:47.628"/>
  </p1510:revLst>
</p1510:revInfo>
</file>

<file path=ppt/tableStyles.xml><?xml version="1.0" encoding="utf-8"?>
<a:tblStyleLst xmlns:a="http://schemas.openxmlformats.org/drawingml/2006/main" def="{577794B7-0F68-450A-8CF4-2D9CDB5CE098}">
  <a:tblStyle styleId="{577794B7-0F68-450A-8CF4-2D9CDB5CE098}" styleName="_AIR 2021">
    <a:wholeTbl>
      <a:tcTxStyle>
        <a:fontRef idx="minor">
          <a:schemeClr val="tx2"/>
        </a:fontRef>
        <a:schemeClr val="tx2"/>
      </a:tcTxStyle>
      <a:tcStyle>
        <a:tcBdr>
          <a:left>
            <a:ln>
              <a:noFill/>
            </a:ln>
          </a:left>
          <a:right>
            <a:ln>
              <a:noFill/>
            </a:ln>
          </a:right>
          <a:top>
            <a:ln>
              <a:noFill/>
            </a:ln>
          </a:top>
          <a:bottom>
            <a:ln w="9585" cmpd="sng">
              <a:solidFill>
                <a:schemeClr val="accent3"/>
              </a:solidFill>
            </a:ln>
          </a:bottom>
          <a:insideH>
            <a:ln w="9585" cmpd="sng">
              <a:solidFill>
                <a:schemeClr val="accent6"/>
              </a:solidFill>
            </a:ln>
          </a:insideH>
          <a:insideV>
            <a:ln w="9585" cmpd="sng">
              <a:solidFill>
                <a:schemeClr val="accent6"/>
              </a:solidFill>
            </a:ln>
          </a:insideV>
        </a:tcBdr>
        <a:fill>
          <a:noFill/>
        </a:fill>
      </a:tcStyle>
    </a:wholeTbl>
    <a:band1H>
      <a:tcStyle>
        <a:tcBdr/>
        <a:fill>
          <a:solidFill>
            <a:schemeClr val="bg2">
              <a:alpha val="25000"/>
            </a:schemeClr>
          </a:solidFill>
        </a:fill>
      </a:tcStyle>
    </a:band1H>
    <a:firstRow>
      <a:tcTxStyle b="on">
        <a:fontRef idx="minor">
          <a:prstClr val="white"/>
        </a:fontRef>
        <a:prstClr val="white"/>
      </a:tcTxStyle>
      <a:tcStyle>
        <a:tcBdr>
          <a:bottom>
            <a:ln w="58000" cmpd="sng">
              <a:solidFill>
                <a:schemeClr val="accent2"/>
              </a:solidFill>
            </a:ln>
          </a:bottom>
          <a:insideH>
            <a:ln>
              <a:noFill/>
            </a:ln>
          </a:insideH>
          <a:insideV>
            <a:ln w="9525" cmpd="sng">
              <a:solidFill>
                <a:prstClr val="white"/>
              </a:solid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704" y="56"/>
      </p:cViewPr>
      <p:guideLst>
        <p:guide pos="216"/>
        <p:guide pos="5544"/>
        <p:guide orient="horz" pos="624"/>
        <p:guide orient="horz" pos="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hyperlink" Target="https://air.org/resource/qa/conversation-what-do-rising-rates-anxiety-and-depression-mean-families-schools-and" TargetMode="External"/><Relationship Id="rId13" Type="http://schemas.openxmlformats.org/officeDocument/2006/relationships/hyperlink" Target="https://impaqint.com/work/issue-briefs/importance-community-health-workers-meeting-challenges-covid-19-pandemic" TargetMode="External"/><Relationship Id="rId18" Type="http://schemas.openxmlformats.org/officeDocument/2006/relationships/hyperlink" Target="https://impaqint.com/media-center/blog/new-telehealth-executive-order-rules-what-are-long-term-implications" TargetMode="External"/><Relationship Id="rId3" Type="http://schemas.openxmlformats.org/officeDocument/2006/relationships/hyperlink" Target="https://air.org/event/during-and-after-covid-readiness-and-rapid-system-redesign-optimize-chronic-condition-care" TargetMode="External"/><Relationship Id="rId7" Type="http://schemas.openxmlformats.org/officeDocument/2006/relationships/hyperlink" Target="https://air.org/resource/qa/emerging-narrative-latino-health-disparities-and-its-implications-covid-19-era" TargetMode="External"/><Relationship Id="rId12" Type="http://schemas.openxmlformats.org/officeDocument/2006/relationships/hyperlink" Target="https://impaqint.com/media-center/events/health-equity-time-covid-19-fixing-broken-systems-serve-communities-color" TargetMode="External"/><Relationship Id="rId17" Type="http://schemas.openxmlformats.org/officeDocument/2006/relationships/hyperlink" Target="https://impaqint.com/media-center/blog/fighting-two-battles-how-cms-addressing-opioid-epidemic-time-covid-19" TargetMode="External"/><Relationship Id="rId2" Type="http://schemas.openxmlformats.org/officeDocument/2006/relationships/hyperlink" Target="https://air.org/resource/brief/expansion-telehealth-equity-considerations-policymakers-providers-and-payers" TargetMode="External"/><Relationship Id="rId16" Type="http://schemas.openxmlformats.org/officeDocument/2006/relationships/hyperlink" Target="https://impaqint.com/media-center/blog/achieving-and-sustaining-herd-immunity-coverage-policies-covid-19-vaccination-2021" TargetMode="External"/><Relationship Id="rId1" Type="http://schemas.openxmlformats.org/officeDocument/2006/relationships/hyperlink" Target="https://air.org/sites/default/files/2021-06/AIR-COVID-and-Telehealth-brief-May-2020.pdf" TargetMode="External"/><Relationship Id="rId6" Type="http://schemas.openxmlformats.org/officeDocument/2006/relationships/hyperlink" Target="https://air.org/resource/brief/covid-19-frequently-asked-questions-plain-language" TargetMode="External"/><Relationship Id="rId11" Type="http://schemas.openxmlformats.org/officeDocument/2006/relationships/hyperlink" Target="https://impaqint.com/media-center/events/hesitancy-equity-and-transparency-rolling-out-covid-19-vaccine" TargetMode="External"/><Relationship Id="rId5" Type="http://schemas.openxmlformats.org/officeDocument/2006/relationships/hyperlink" Target="https://air.org/resource/podcast/air-informs-responding-challenges-covid-19-pandemic" TargetMode="External"/><Relationship Id="rId15" Type="http://schemas.openxmlformats.org/officeDocument/2006/relationships/hyperlink" Target="https://air.org/resource/report/recommendations-address-nursing-shortage" TargetMode="External"/><Relationship Id="rId10" Type="http://schemas.openxmlformats.org/officeDocument/2006/relationships/hyperlink" Target="https://impaqint.com/media-center/blog/coronavirus-clinical-trials-landscape-why-clinical-trials-are-vital-addressing" TargetMode="External"/><Relationship Id="rId4" Type="http://schemas.openxmlformats.org/officeDocument/2006/relationships/hyperlink" Target="https://air.org/event/mental-health-first-aid-schools-connecting-public-health-policy-equity-covid-19" TargetMode="External"/><Relationship Id="rId9" Type="http://schemas.openxmlformats.org/officeDocument/2006/relationships/hyperlink" Target="https://air.org/resource/qa/quick-word-kathleen-guarino-mental-health-during-health-crisis" TargetMode="External"/><Relationship Id="rId14" Type="http://schemas.openxmlformats.org/officeDocument/2006/relationships/hyperlink" Target="https://impaqint.com/work/issue-briefs/covid-19-prevalence-and-mortality-rates-primary-care-health-professional-shortage"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impaqint.com/media-center/blog/fighting-two-battles-how-cms-addressing-opioid-epidemic-time-covid-19" TargetMode="External"/><Relationship Id="rId13" Type="http://schemas.openxmlformats.org/officeDocument/2006/relationships/hyperlink" Target="https://impaqint.com/media-center/events/health-equity-time-covid-19-fixing-broken-systems-serve-communities-color" TargetMode="External"/><Relationship Id="rId18" Type="http://schemas.openxmlformats.org/officeDocument/2006/relationships/hyperlink" Target="https://air.org/resource/qa/quick-word-kathleen-guarino-mental-health-during-health-crisis" TargetMode="External"/><Relationship Id="rId3" Type="http://schemas.openxmlformats.org/officeDocument/2006/relationships/hyperlink" Target="https://impaqint.com/work/issue-briefs/importance-community-health-workers-meeting-challenges-covid-19-pandemic" TargetMode="External"/><Relationship Id="rId7" Type="http://schemas.openxmlformats.org/officeDocument/2006/relationships/hyperlink" Target="https://impaqint.com/media-center/blog/achieving-and-sustaining-herd-immunity-coverage-policies-covid-19-vaccination-2021" TargetMode="External"/><Relationship Id="rId12" Type="http://schemas.openxmlformats.org/officeDocument/2006/relationships/hyperlink" Target="https://impaqint.com/media-center/events/hesitancy-equity-and-transparency-rolling-out-covid-19-vaccine" TargetMode="External"/><Relationship Id="rId17" Type="http://schemas.openxmlformats.org/officeDocument/2006/relationships/hyperlink" Target="https://air.org/resource/qa/conversation-what-do-rising-rates-anxiety-and-depression-mean-families-schools-and" TargetMode="External"/><Relationship Id="rId2" Type="http://schemas.openxmlformats.org/officeDocument/2006/relationships/hyperlink" Target="https://air.org/resource/brief/expansion-telehealth-equity-considerations-policymakers-providers-and-payers" TargetMode="External"/><Relationship Id="rId16" Type="http://schemas.openxmlformats.org/officeDocument/2006/relationships/hyperlink" Target="https://air.org/resource/qa/emerging-narrative-latino-health-disparities-and-its-implications-covid-19-era" TargetMode="External"/><Relationship Id="rId1" Type="http://schemas.openxmlformats.org/officeDocument/2006/relationships/hyperlink" Target="https://air.org/sites/default/files/2021-06/AIR-COVID-and-Telehealth-brief-May-2020.pdf" TargetMode="External"/><Relationship Id="rId6" Type="http://schemas.openxmlformats.org/officeDocument/2006/relationships/hyperlink" Target="https://impaqint.com/media-center/blog/coronavirus-clinical-trials-landscape-why-clinical-trials-are-vital-addressing" TargetMode="External"/><Relationship Id="rId11" Type="http://schemas.openxmlformats.org/officeDocument/2006/relationships/hyperlink" Target="https://air.org/event/mental-health-first-aid-schools-connecting-public-health-policy-equity-covid-19" TargetMode="External"/><Relationship Id="rId5" Type="http://schemas.openxmlformats.org/officeDocument/2006/relationships/hyperlink" Target="https://air.org/resource/report/recommendations-address-nursing-shortage" TargetMode="External"/><Relationship Id="rId15" Type="http://schemas.openxmlformats.org/officeDocument/2006/relationships/hyperlink" Target="https://air.org/resource/brief/covid-19-frequently-asked-questions-plain-language" TargetMode="External"/><Relationship Id="rId10" Type="http://schemas.openxmlformats.org/officeDocument/2006/relationships/hyperlink" Target="https://air.org/event/during-and-after-covid-readiness-and-rapid-system-redesign-optimize-chronic-condition-care" TargetMode="External"/><Relationship Id="rId4" Type="http://schemas.openxmlformats.org/officeDocument/2006/relationships/hyperlink" Target="https://impaqint.com/work/issue-briefs/covid-19-prevalence-and-mortality-rates-primary-care-health-professional-shortage" TargetMode="External"/><Relationship Id="rId9" Type="http://schemas.openxmlformats.org/officeDocument/2006/relationships/hyperlink" Target="https://impaqint.com/media-center/blog/new-telehealth-executive-order-rules-what-are-long-term-implications" TargetMode="External"/><Relationship Id="rId14" Type="http://schemas.openxmlformats.org/officeDocument/2006/relationships/hyperlink" Target="https://air.org/resource/podcast/air-informs-responding-challenges-covid-19-pandemic" TargetMode="Externa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2F5787-13B1-D842-8F58-BDE5FEA69F3F}" type="doc">
      <dgm:prSet loTypeId="urn:microsoft.com/office/officeart/2005/8/layout/hList1" loCatId="" qsTypeId="urn:microsoft.com/office/officeart/2005/8/quickstyle/simple1" qsCatId="simple" csTypeId="urn:microsoft.com/office/officeart/2005/8/colors/colorful3" csCatId="colorful" phldr="1"/>
      <dgm:spPr/>
      <dgm:t>
        <a:bodyPr/>
        <a:lstStyle/>
        <a:p>
          <a:endParaRPr lang="en-US"/>
        </a:p>
      </dgm:t>
    </dgm:pt>
    <dgm:pt modelId="{5CCF3747-85ED-FB45-8869-9B6E0A8D16A1}">
      <dgm:prSet phldrT="[Text]"/>
      <dgm:spPr/>
      <dgm:t>
        <a:bodyPr/>
        <a:lstStyle/>
        <a:p>
          <a:pPr rtl="0"/>
          <a:r>
            <a:rPr lang="en-US"/>
            <a:t>Issue Briefs</a:t>
          </a:r>
          <a:r>
            <a:rPr lang="en-US">
              <a:latin typeface="Calibri" panose="020F0502020204030204"/>
            </a:rPr>
            <a:t> and White Papers</a:t>
          </a:r>
          <a:endParaRPr lang="en-US"/>
        </a:p>
      </dgm:t>
    </dgm:pt>
    <dgm:pt modelId="{2E275C94-F685-A042-A4BD-72BF8D142B74}" type="parTrans" cxnId="{71FB40FC-A020-A347-8EF8-7886C1444BFF}">
      <dgm:prSet/>
      <dgm:spPr/>
      <dgm:t>
        <a:bodyPr/>
        <a:lstStyle/>
        <a:p>
          <a:endParaRPr lang="en-US"/>
        </a:p>
      </dgm:t>
    </dgm:pt>
    <dgm:pt modelId="{3755F7CF-9FE1-3D45-845E-E9F9521EDB9F}" type="sibTrans" cxnId="{71FB40FC-A020-A347-8EF8-7886C1444BFF}">
      <dgm:prSet/>
      <dgm:spPr/>
      <dgm:t>
        <a:bodyPr/>
        <a:lstStyle/>
        <a:p>
          <a:endParaRPr lang="en-US"/>
        </a:p>
      </dgm:t>
    </dgm:pt>
    <dgm:pt modelId="{589809C0-13AB-114C-B8DB-560E890D180F}">
      <dgm:prSet phldrT="[Text]"/>
      <dgm:spPr/>
      <dgm:t>
        <a:bodyPr/>
        <a:lstStyle/>
        <a:p>
          <a:r>
            <a:rPr lang="en-US"/>
            <a:t>Webinars</a:t>
          </a:r>
        </a:p>
      </dgm:t>
    </dgm:pt>
    <dgm:pt modelId="{CE41F000-F650-BC40-8981-9BA3D7CEF883}" type="parTrans" cxnId="{20FC3755-954E-2F41-9285-0AC262318117}">
      <dgm:prSet/>
      <dgm:spPr/>
      <dgm:t>
        <a:bodyPr/>
        <a:lstStyle/>
        <a:p>
          <a:endParaRPr lang="en-US"/>
        </a:p>
      </dgm:t>
    </dgm:pt>
    <dgm:pt modelId="{464E5523-87E3-894D-9E13-683926932A76}" type="sibTrans" cxnId="{20FC3755-954E-2F41-9285-0AC262318117}">
      <dgm:prSet/>
      <dgm:spPr/>
      <dgm:t>
        <a:bodyPr/>
        <a:lstStyle/>
        <a:p>
          <a:endParaRPr lang="en-US"/>
        </a:p>
      </dgm:t>
    </dgm:pt>
    <dgm:pt modelId="{A69884E3-F80E-C743-9697-839D220B0DD1}">
      <dgm:prSet phldrT="[Text]"/>
      <dgm:spPr/>
      <dgm:t>
        <a:bodyPr/>
        <a:lstStyle/>
        <a:p>
          <a:r>
            <a:rPr lang="en-US"/>
            <a:t>Podcasts</a:t>
          </a:r>
        </a:p>
      </dgm:t>
    </dgm:pt>
    <dgm:pt modelId="{253C0D60-3575-9C47-AA39-BAF69BA4B5AB}" type="parTrans" cxnId="{E337F474-9463-5F47-AC8A-BDFECDED8AEF}">
      <dgm:prSet/>
      <dgm:spPr/>
      <dgm:t>
        <a:bodyPr/>
        <a:lstStyle/>
        <a:p>
          <a:endParaRPr lang="en-US"/>
        </a:p>
      </dgm:t>
    </dgm:pt>
    <dgm:pt modelId="{07CAB053-7FF0-A74E-8CC1-0504558F5560}" type="sibTrans" cxnId="{E337F474-9463-5F47-AC8A-BDFECDED8AEF}">
      <dgm:prSet/>
      <dgm:spPr/>
      <dgm:t>
        <a:bodyPr/>
        <a:lstStyle/>
        <a:p>
          <a:endParaRPr lang="en-US"/>
        </a:p>
      </dgm:t>
    </dgm:pt>
    <dgm:pt modelId="{8BEB8EE0-BAE1-F642-BE46-37161575E6E4}">
      <dgm:prSet/>
      <dgm:spPr/>
      <dgm:t>
        <a:bodyPr/>
        <a:lstStyle/>
        <a:p>
          <a:r>
            <a:rPr lang="en-US"/>
            <a:t>FAQs and Q&amp;As</a:t>
          </a:r>
        </a:p>
      </dgm:t>
    </dgm:pt>
    <dgm:pt modelId="{1AB06595-F539-AC49-A16A-827BCFEA57B8}" type="parTrans" cxnId="{B3745B6F-B996-D04A-89E4-2EFD756A5C55}">
      <dgm:prSet/>
      <dgm:spPr/>
      <dgm:t>
        <a:bodyPr/>
        <a:lstStyle/>
        <a:p>
          <a:endParaRPr lang="en-US"/>
        </a:p>
      </dgm:t>
    </dgm:pt>
    <dgm:pt modelId="{C8F2CE51-DBA5-054D-9E9D-D48284023776}" type="sibTrans" cxnId="{B3745B6F-B996-D04A-89E4-2EFD756A5C55}">
      <dgm:prSet/>
      <dgm:spPr/>
      <dgm:t>
        <a:bodyPr/>
        <a:lstStyle/>
        <a:p>
          <a:endParaRPr lang="en-US"/>
        </a:p>
      </dgm:t>
    </dgm:pt>
    <dgm:pt modelId="{613039DD-2B46-BF4A-BC62-76BBBE79FF6A}">
      <dgm:prSet phldrT="[Text]"/>
      <dgm:spPr/>
      <dgm:t>
        <a:bodyPr/>
        <a:lstStyle/>
        <a:p>
          <a:r>
            <a:rPr lang="en-US"/>
            <a:t>The </a:t>
          </a:r>
          <a:r>
            <a:rPr lang="en-US">
              <a:hlinkClick xmlns:r="http://schemas.openxmlformats.org/officeDocument/2006/relationships" r:id="rId1"/>
            </a:rPr>
            <a:t>promise of telehealth</a:t>
          </a:r>
          <a:r>
            <a:rPr lang="en-US"/>
            <a:t> for addressing COVID-19</a:t>
          </a:r>
        </a:p>
      </dgm:t>
    </dgm:pt>
    <dgm:pt modelId="{56AB0895-AEBD-C747-8944-45221DD5FBEF}" type="parTrans" cxnId="{3C4365C1-3727-2141-AE12-0DF462D158A5}">
      <dgm:prSet/>
      <dgm:spPr/>
      <dgm:t>
        <a:bodyPr/>
        <a:lstStyle/>
        <a:p>
          <a:endParaRPr lang="en-US"/>
        </a:p>
      </dgm:t>
    </dgm:pt>
    <dgm:pt modelId="{E553A1AF-4FB6-ED4B-9348-76A5EFFF2588}" type="sibTrans" cxnId="{3C4365C1-3727-2141-AE12-0DF462D158A5}">
      <dgm:prSet/>
      <dgm:spPr/>
      <dgm:t>
        <a:bodyPr/>
        <a:lstStyle/>
        <a:p>
          <a:endParaRPr lang="en-US"/>
        </a:p>
      </dgm:t>
    </dgm:pt>
    <dgm:pt modelId="{C71E195A-6A26-1849-9DE8-E7590D438965}">
      <dgm:prSet phldrT="[Text]"/>
      <dgm:spPr/>
      <dgm:t>
        <a:bodyPr/>
        <a:lstStyle/>
        <a:p>
          <a:r>
            <a:rPr lang="en-US"/>
            <a:t>The </a:t>
          </a:r>
          <a:r>
            <a:rPr lang="en-US">
              <a:hlinkClick xmlns:r="http://schemas.openxmlformats.org/officeDocument/2006/relationships" r:id="rId2"/>
            </a:rPr>
            <a:t>expansion of telehealth</a:t>
          </a:r>
          <a:r>
            <a:rPr lang="en-US"/>
            <a:t>: equity considerations for policymakers, providers, and payers</a:t>
          </a:r>
        </a:p>
      </dgm:t>
    </dgm:pt>
    <dgm:pt modelId="{3F35A57B-DA98-3441-AEA9-813D73673C61}" type="parTrans" cxnId="{F8CF78D8-E219-9B4E-8A8A-19DF4DF2CDF0}">
      <dgm:prSet/>
      <dgm:spPr/>
      <dgm:t>
        <a:bodyPr/>
        <a:lstStyle/>
        <a:p>
          <a:endParaRPr lang="en-US"/>
        </a:p>
      </dgm:t>
    </dgm:pt>
    <dgm:pt modelId="{D38E99A4-8684-4841-A786-DCEEFD3880C3}" type="sibTrans" cxnId="{F8CF78D8-E219-9B4E-8A8A-19DF4DF2CDF0}">
      <dgm:prSet/>
      <dgm:spPr/>
      <dgm:t>
        <a:bodyPr/>
        <a:lstStyle/>
        <a:p>
          <a:endParaRPr lang="en-US"/>
        </a:p>
      </dgm:t>
    </dgm:pt>
    <dgm:pt modelId="{10990084-6E1B-6C48-85FF-8BDB78C80BBA}">
      <dgm:prSet phldrT="[Text]"/>
      <dgm:spPr/>
      <dgm:t>
        <a:bodyPr/>
        <a:lstStyle/>
        <a:p>
          <a:pPr rtl="0"/>
          <a:r>
            <a:rPr lang="en-US">
              <a:hlinkClick xmlns:r="http://schemas.openxmlformats.org/officeDocument/2006/relationships" r:id="rId2"/>
            </a:rPr>
            <a:t>Using </a:t>
          </a:r>
          <a:r>
            <a:rPr lang="en-US">
              <a:latin typeface="Calibri" panose="020F0502020204030204"/>
              <a:hlinkClick xmlns:r="http://schemas.openxmlformats.org/officeDocument/2006/relationships" r:id="rId2"/>
            </a:rPr>
            <a:t>telehealth</a:t>
          </a:r>
          <a:r>
            <a:rPr lang="en-US" u="none">
              <a:latin typeface="Calibri" panose="020F0502020204030204"/>
            </a:rPr>
            <a:t> </a:t>
          </a:r>
          <a:r>
            <a:rPr lang="en-US">
              <a:latin typeface="Calibri" panose="020F0502020204030204"/>
            </a:rPr>
            <a:t>to</a:t>
          </a:r>
          <a:r>
            <a:rPr lang="en-US"/>
            <a:t> meet the challenges of the opioid epidemic during </a:t>
          </a:r>
          <a:r>
            <a:rPr lang="en-US">
              <a:latin typeface="Calibri" panose="020F0502020204030204"/>
            </a:rPr>
            <a:t>COVID-19</a:t>
          </a:r>
          <a:endParaRPr lang="en-US"/>
        </a:p>
      </dgm:t>
    </dgm:pt>
    <dgm:pt modelId="{C70F9706-00E2-9549-BE1D-51527C0E09D1}" type="parTrans" cxnId="{822C56EA-9A29-104C-B77C-AF8E04FDF31C}">
      <dgm:prSet/>
      <dgm:spPr/>
      <dgm:t>
        <a:bodyPr/>
        <a:lstStyle/>
        <a:p>
          <a:endParaRPr lang="en-US"/>
        </a:p>
      </dgm:t>
    </dgm:pt>
    <dgm:pt modelId="{1FE385EA-1B2A-7B4A-8676-1290265EBCBA}" type="sibTrans" cxnId="{822C56EA-9A29-104C-B77C-AF8E04FDF31C}">
      <dgm:prSet/>
      <dgm:spPr/>
      <dgm:t>
        <a:bodyPr/>
        <a:lstStyle/>
        <a:p>
          <a:endParaRPr lang="en-US"/>
        </a:p>
      </dgm:t>
    </dgm:pt>
    <dgm:pt modelId="{FDF4E3FC-3B7F-8E4D-8D6F-753C5AF486CD}">
      <dgm:prSet phldrT="[Text]"/>
      <dgm:spPr/>
      <dgm:t>
        <a:bodyPr/>
        <a:lstStyle/>
        <a:p>
          <a:pPr rtl="0"/>
          <a:r>
            <a:rPr lang="en-US">
              <a:hlinkClick xmlns:r="http://schemas.openxmlformats.org/officeDocument/2006/relationships" r:id="rId3"/>
            </a:rPr>
            <a:t>During and after </a:t>
          </a:r>
          <a:r>
            <a:rPr lang="en-US">
              <a:latin typeface="Calibri" panose="020F0502020204030204"/>
              <a:hlinkClick xmlns:r="http://schemas.openxmlformats.org/officeDocument/2006/relationships" r:id="rId3"/>
            </a:rPr>
            <a:t>COVID-19</a:t>
          </a:r>
          <a:r>
            <a:rPr lang="en-US">
              <a:latin typeface="Calibri" panose="020F0502020204030204"/>
            </a:rPr>
            <a:t>: </a:t>
          </a:r>
          <a:r>
            <a:rPr lang="en-US"/>
            <a:t>readiness and rapid system redesign to optimize chronic condition care</a:t>
          </a:r>
        </a:p>
      </dgm:t>
    </dgm:pt>
    <dgm:pt modelId="{0A62BD30-0B91-EF4F-92C5-1291BE6956FE}" type="parTrans" cxnId="{5C248118-F30C-2642-BF0C-253BB4F562E1}">
      <dgm:prSet/>
      <dgm:spPr/>
      <dgm:t>
        <a:bodyPr/>
        <a:lstStyle/>
        <a:p>
          <a:endParaRPr lang="en-US"/>
        </a:p>
      </dgm:t>
    </dgm:pt>
    <dgm:pt modelId="{B265A75C-75B8-9747-9BD9-FA14E37FF352}" type="sibTrans" cxnId="{5C248118-F30C-2642-BF0C-253BB4F562E1}">
      <dgm:prSet/>
      <dgm:spPr/>
      <dgm:t>
        <a:bodyPr/>
        <a:lstStyle/>
        <a:p>
          <a:endParaRPr lang="en-US"/>
        </a:p>
      </dgm:t>
    </dgm:pt>
    <dgm:pt modelId="{6266746A-DCB1-7845-B393-10FD7D6D4D78}">
      <dgm:prSet phldrT="[Text]"/>
      <dgm:spPr/>
      <dgm:t>
        <a:bodyPr/>
        <a:lstStyle/>
        <a:p>
          <a:pPr rtl="0"/>
          <a:r>
            <a:rPr lang="en-US">
              <a:hlinkClick xmlns:r="http://schemas.openxmlformats.org/officeDocument/2006/relationships" r:id="rId4"/>
            </a:rPr>
            <a:t>Mental health first aid in schools</a:t>
          </a:r>
          <a:r>
            <a:rPr lang="en-US"/>
            <a:t>: connecting public health, policy,</a:t>
          </a:r>
          <a:r>
            <a:rPr lang="en-US">
              <a:latin typeface="Calibri" panose="020F0502020204030204"/>
            </a:rPr>
            <a:t> and</a:t>
          </a:r>
          <a:r>
            <a:rPr lang="en-US"/>
            <a:t> equity in COVID-19</a:t>
          </a:r>
        </a:p>
      </dgm:t>
    </dgm:pt>
    <dgm:pt modelId="{767B5443-6556-8E4E-A5A9-EF7321A00BA3}" type="parTrans" cxnId="{209F8ED1-BBE9-404F-AE96-7BA8E15FDDFE}">
      <dgm:prSet/>
      <dgm:spPr/>
      <dgm:t>
        <a:bodyPr/>
        <a:lstStyle/>
        <a:p>
          <a:endParaRPr lang="en-US"/>
        </a:p>
      </dgm:t>
    </dgm:pt>
    <dgm:pt modelId="{DE783189-A5C2-3843-93BB-325EF35894ED}" type="sibTrans" cxnId="{209F8ED1-BBE9-404F-AE96-7BA8E15FDDFE}">
      <dgm:prSet/>
      <dgm:spPr/>
      <dgm:t>
        <a:bodyPr/>
        <a:lstStyle/>
        <a:p>
          <a:endParaRPr lang="en-US"/>
        </a:p>
      </dgm:t>
    </dgm:pt>
    <dgm:pt modelId="{0F5631ED-6C51-2547-975D-029C711983DF}">
      <dgm:prSet phldrT="[Text]"/>
      <dgm:spPr/>
      <dgm:t>
        <a:bodyPr/>
        <a:lstStyle/>
        <a:p>
          <a:r>
            <a:rPr lang="en-US">
              <a:hlinkClick xmlns:r="http://schemas.openxmlformats.org/officeDocument/2006/relationships" r:id="rId5"/>
            </a:rPr>
            <a:t>Responding to the challenges</a:t>
          </a:r>
          <a:r>
            <a:rPr lang="en-US"/>
            <a:t> of the COVID-19 pandemic (series of podcasts from AIR </a:t>
          </a:r>
          <a:r>
            <a:rPr lang="en-US">
              <a:latin typeface="Calibri" panose="020F0502020204030204"/>
            </a:rPr>
            <a:t>Human</a:t>
          </a:r>
          <a:r>
            <a:rPr lang="en-US"/>
            <a:t> </a:t>
          </a:r>
          <a:r>
            <a:rPr lang="en-US">
              <a:latin typeface="Calibri" panose="020F0502020204030204"/>
            </a:rPr>
            <a:t>Services</a:t>
          </a:r>
          <a:r>
            <a:rPr lang="en-US"/>
            <a:t> related to youth development, disability, unemployment and the workplace, and foster care)</a:t>
          </a:r>
        </a:p>
      </dgm:t>
    </dgm:pt>
    <dgm:pt modelId="{178F9CB2-46FB-2847-9B25-5AACAAB99551}" type="parTrans" cxnId="{F7F4FE3B-DF90-014F-A0C5-A5F1DFBA63CB}">
      <dgm:prSet/>
      <dgm:spPr/>
      <dgm:t>
        <a:bodyPr/>
        <a:lstStyle/>
        <a:p>
          <a:endParaRPr lang="en-US"/>
        </a:p>
      </dgm:t>
    </dgm:pt>
    <dgm:pt modelId="{BF6E2A17-39C3-9640-A662-109D4E08E326}" type="sibTrans" cxnId="{F7F4FE3B-DF90-014F-A0C5-A5F1DFBA63CB}">
      <dgm:prSet/>
      <dgm:spPr/>
      <dgm:t>
        <a:bodyPr/>
        <a:lstStyle/>
        <a:p>
          <a:endParaRPr lang="en-US"/>
        </a:p>
      </dgm:t>
    </dgm:pt>
    <dgm:pt modelId="{1B1D24B4-79DF-7A4D-ACD9-CCA7DFF980E8}">
      <dgm:prSet/>
      <dgm:spPr/>
      <dgm:t>
        <a:bodyPr/>
        <a:lstStyle/>
        <a:p>
          <a:pPr rtl="0"/>
          <a:r>
            <a:rPr lang="en-US">
              <a:hlinkClick xmlns:r="http://schemas.openxmlformats.org/officeDocument/2006/relationships" r:id="rId6"/>
            </a:rPr>
            <a:t>Plain language FAQ</a:t>
          </a:r>
          <a:r>
            <a:rPr lang="en-US"/>
            <a:t> on COVID-19 and the vaccine</a:t>
          </a:r>
        </a:p>
      </dgm:t>
    </dgm:pt>
    <dgm:pt modelId="{7D4B7D64-E5BE-5845-AAF1-10523EB8E2A6}" type="parTrans" cxnId="{15B40DA4-2147-004C-A225-972A56CEF35B}">
      <dgm:prSet/>
      <dgm:spPr/>
      <dgm:t>
        <a:bodyPr/>
        <a:lstStyle/>
        <a:p>
          <a:endParaRPr lang="en-US"/>
        </a:p>
      </dgm:t>
    </dgm:pt>
    <dgm:pt modelId="{5E7E0EA7-7105-AD4D-A97F-B06BEB018E92}" type="sibTrans" cxnId="{15B40DA4-2147-004C-A225-972A56CEF35B}">
      <dgm:prSet/>
      <dgm:spPr/>
      <dgm:t>
        <a:bodyPr/>
        <a:lstStyle/>
        <a:p>
          <a:endParaRPr lang="en-US"/>
        </a:p>
      </dgm:t>
    </dgm:pt>
    <dgm:pt modelId="{EB2A07E2-E4D2-D444-BC30-0A96C7FB0BEB}">
      <dgm:prSet/>
      <dgm:spPr/>
      <dgm:t>
        <a:bodyPr/>
        <a:lstStyle/>
        <a:p>
          <a:pPr rtl="0"/>
          <a:r>
            <a:rPr lang="en-US"/>
            <a:t>An </a:t>
          </a:r>
          <a:r>
            <a:rPr lang="en-US">
              <a:hlinkClick xmlns:r="http://schemas.openxmlformats.org/officeDocument/2006/relationships" r:id="rId7"/>
            </a:rPr>
            <a:t>emerging narrative</a:t>
          </a:r>
          <a:r>
            <a:rPr lang="en-US"/>
            <a:t> on Latino health disparities and implications in the COVID-19 era</a:t>
          </a:r>
        </a:p>
      </dgm:t>
    </dgm:pt>
    <dgm:pt modelId="{9C8F646B-8682-3F46-ACD6-CC0793C4D9B1}" type="parTrans" cxnId="{454EE011-EC9A-B141-B010-472673000756}">
      <dgm:prSet/>
      <dgm:spPr/>
      <dgm:t>
        <a:bodyPr/>
        <a:lstStyle/>
        <a:p>
          <a:endParaRPr lang="en-US"/>
        </a:p>
      </dgm:t>
    </dgm:pt>
    <dgm:pt modelId="{214EB0A0-8B6D-CA44-A7AC-16E79633D957}" type="sibTrans" cxnId="{454EE011-EC9A-B141-B010-472673000756}">
      <dgm:prSet/>
      <dgm:spPr/>
      <dgm:t>
        <a:bodyPr/>
        <a:lstStyle/>
        <a:p>
          <a:endParaRPr lang="en-US"/>
        </a:p>
      </dgm:t>
    </dgm:pt>
    <dgm:pt modelId="{2EB4FB11-0BB4-0B46-8BC0-0352F42FA64D}">
      <dgm:prSet/>
      <dgm:spPr/>
      <dgm:t>
        <a:bodyPr/>
        <a:lstStyle/>
        <a:p>
          <a:r>
            <a:rPr lang="en-US"/>
            <a:t>What do </a:t>
          </a:r>
          <a:r>
            <a:rPr lang="en-US">
              <a:hlinkClick xmlns:r="http://schemas.openxmlformats.org/officeDocument/2006/relationships" r:id="rId8"/>
            </a:rPr>
            <a:t>rising rates of anxiety and depression</a:t>
          </a:r>
          <a:r>
            <a:rPr lang="en-US"/>
            <a:t> mean for families, schools, and communities?</a:t>
          </a:r>
        </a:p>
      </dgm:t>
    </dgm:pt>
    <dgm:pt modelId="{B3A6028F-FE7D-F540-86EC-F4BB2AC5A4C1}" type="parTrans" cxnId="{54530882-3E36-F045-98AF-04B83E2A1C09}">
      <dgm:prSet/>
      <dgm:spPr/>
      <dgm:t>
        <a:bodyPr/>
        <a:lstStyle/>
        <a:p>
          <a:endParaRPr lang="en-US"/>
        </a:p>
      </dgm:t>
    </dgm:pt>
    <dgm:pt modelId="{8C6E611A-70D9-0145-86A6-F35AF3299DE6}" type="sibTrans" cxnId="{54530882-3E36-F045-98AF-04B83E2A1C09}">
      <dgm:prSet/>
      <dgm:spPr/>
      <dgm:t>
        <a:bodyPr/>
        <a:lstStyle/>
        <a:p>
          <a:endParaRPr lang="en-US"/>
        </a:p>
      </dgm:t>
    </dgm:pt>
    <dgm:pt modelId="{6A49D012-5334-4346-8CE2-7D8983E3E413}">
      <dgm:prSet/>
      <dgm:spPr/>
      <dgm:t>
        <a:bodyPr/>
        <a:lstStyle/>
        <a:p>
          <a:pPr rtl="0"/>
          <a:r>
            <a:rPr lang="en-US">
              <a:hlinkClick xmlns:r="http://schemas.openxmlformats.org/officeDocument/2006/relationships" r:id="rId9"/>
            </a:rPr>
            <a:t>Kathleen Guarino</a:t>
          </a:r>
          <a:r>
            <a:rPr lang="en-US">
              <a:latin typeface="Calibri" panose="020F0502020204030204"/>
            </a:rPr>
            <a:t> on</a:t>
          </a:r>
          <a:r>
            <a:rPr lang="en-US"/>
            <a:t> mental health during a health crisis</a:t>
          </a:r>
        </a:p>
      </dgm:t>
    </dgm:pt>
    <dgm:pt modelId="{91CBB8E0-D124-AE48-8416-94733DC85958}" type="parTrans" cxnId="{EA809412-3C95-EB4F-9C06-EC3A5335BAB1}">
      <dgm:prSet/>
      <dgm:spPr/>
      <dgm:t>
        <a:bodyPr/>
        <a:lstStyle/>
        <a:p>
          <a:endParaRPr lang="en-US"/>
        </a:p>
      </dgm:t>
    </dgm:pt>
    <dgm:pt modelId="{E7507B09-9B09-864A-9BA7-7A1B378FF072}" type="sibTrans" cxnId="{EA809412-3C95-EB4F-9C06-EC3A5335BAB1}">
      <dgm:prSet/>
      <dgm:spPr/>
      <dgm:t>
        <a:bodyPr/>
        <a:lstStyle/>
        <a:p>
          <a:endParaRPr lang="en-US"/>
        </a:p>
      </dgm:t>
    </dgm:pt>
    <dgm:pt modelId="{B43F50AB-007F-4332-86BF-5A818CE9EBEC}">
      <dgm:prSet phldr="0"/>
      <dgm:spPr/>
      <dgm:t>
        <a:bodyPr/>
        <a:lstStyle/>
        <a:p>
          <a:pPr rtl="0"/>
          <a:r>
            <a:rPr lang="en-US">
              <a:latin typeface="Calibri" panose="020F0502020204030204"/>
            </a:rPr>
            <a:t>Blog Posts</a:t>
          </a:r>
        </a:p>
      </dgm:t>
    </dgm:pt>
    <dgm:pt modelId="{E57D6882-8A38-4B8C-8A23-82D6B9646F0C}" type="parTrans" cxnId="{49B1D7A6-1787-44C3-B5D6-1C73C6E65AC8}">
      <dgm:prSet/>
      <dgm:spPr/>
      <dgm:t>
        <a:bodyPr/>
        <a:lstStyle/>
        <a:p>
          <a:endParaRPr lang="en-US"/>
        </a:p>
      </dgm:t>
    </dgm:pt>
    <dgm:pt modelId="{6E24F8E5-0B92-4304-8F68-0996FA1170D2}" type="sibTrans" cxnId="{49B1D7A6-1787-44C3-B5D6-1C73C6E65AC8}">
      <dgm:prSet/>
      <dgm:spPr/>
      <dgm:t>
        <a:bodyPr/>
        <a:lstStyle/>
        <a:p>
          <a:endParaRPr lang="en-US"/>
        </a:p>
      </dgm:t>
    </dgm:pt>
    <dgm:pt modelId="{3B8EC3D0-77B5-4000-AE51-456232A66E83}">
      <dgm:prSet phldr="0"/>
      <dgm:spPr/>
      <dgm:t>
        <a:bodyPr/>
        <a:lstStyle/>
        <a:p>
          <a:pPr rtl="0"/>
          <a:r>
            <a:rPr lang="en-US">
              <a:latin typeface="Calibri" panose="020F0502020204030204"/>
              <a:hlinkClick xmlns:r="http://schemas.openxmlformats.org/officeDocument/2006/relationships" r:id="rId10"/>
            </a:rPr>
            <a:t>Coronavirus clinical trials landscape</a:t>
          </a:r>
          <a:r>
            <a:rPr lang="en-US">
              <a:latin typeface="Calibri" panose="020F0502020204030204"/>
            </a:rPr>
            <a:t>: why clinical trials are vital to addressing COVID-19 and how IMPAQ is helping track them</a:t>
          </a:r>
        </a:p>
      </dgm:t>
    </dgm:pt>
    <dgm:pt modelId="{6AE12B18-724D-48C1-B009-6C27BF914B7C}" type="parTrans" cxnId="{FD853D88-0E0C-496C-9FD2-F51E4864391C}">
      <dgm:prSet/>
      <dgm:spPr/>
      <dgm:t>
        <a:bodyPr/>
        <a:lstStyle/>
        <a:p>
          <a:endParaRPr lang="en-US"/>
        </a:p>
      </dgm:t>
    </dgm:pt>
    <dgm:pt modelId="{33E2EB95-A530-4748-978F-1F1A0ED93D5C}" type="sibTrans" cxnId="{FD853D88-0E0C-496C-9FD2-F51E4864391C}">
      <dgm:prSet/>
      <dgm:spPr/>
      <dgm:t>
        <a:bodyPr/>
        <a:lstStyle/>
        <a:p>
          <a:endParaRPr lang="en-US"/>
        </a:p>
      </dgm:t>
    </dgm:pt>
    <dgm:pt modelId="{CD0F1BCB-3D3A-4310-A728-9C1D4A2FA5E9}">
      <dgm:prSet phldr="0"/>
      <dgm:spPr/>
      <dgm:t>
        <a:bodyPr/>
        <a:lstStyle/>
        <a:p>
          <a:pPr rtl="0"/>
          <a:r>
            <a:rPr lang="en-US">
              <a:latin typeface="Calibri" panose="020F0502020204030204"/>
              <a:hlinkClick xmlns:r="http://schemas.openxmlformats.org/officeDocument/2006/relationships" r:id="rId11"/>
            </a:rPr>
            <a:t>Hesistancy, equity, and transparency</a:t>
          </a:r>
          <a:r>
            <a:rPr lang="en-US">
              <a:latin typeface="Calibri" panose="020F0502020204030204"/>
            </a:rPr>
            <a:t>: rolling out the COVID-19 vaccine</a:t>
          </a:r>
        </a:p>
      </dgm:t>
    </dgm:pt>
    <dgm:pt modelId="{0E588B8C-4E59-41F5-B42A-BE53A0E87896}" type="parTrans" cxnId="{FF669ED7-9BC9-47CE-ABC8-1193C8D10CAA}">
      <dgm:prSet/>
      <dgm:spPr/>
      <dgm:t>
        <a:bodyPr/>
        <a:lstStyle/>
        <a:p>
          <a:endParaRPr lang="en-US"/>
        </a:p>
      </dgm:t>
    </dgm:pt>
    <dgm:pt modelId="{46C560DE-CD34-4D65-ABFF-E29BA9A7B808}" type="sibTrans" cxnId="{FF669ED7-9BC9-47CE-ABC8-1193C8D10CAA}">
      <dgm:prSet/>
      <dgm:spPr/>
      <dgm:t>
        <a:bodyPr/>
        <a:lstStyle/>
        <a:p>
          <a:endParaRPr lang="en-US"/>
        </a:p>
      </dgm:t>
    </dgm:pt>
    <dgm:pt modelId="{6CE33897-4461-4EC5-AC3A-67FD869EF46C}">
      <dgm:prSet phldr="0"/>
      <dgm:spPr/>
      <dgm:t>
        <a:bodyPr/>
        <a:lstStyle/>
        <a:p>
          <a:pPr rtl="0"/>
          <a:r>
            <a:rPr lang="en-US">
              <a:latin typeface="Calibri" panose="020F0502020204030204"/>
              <a:hlinkClick xmlns:r="http://schemas.openxmlformats.org/officeDocument/2006/relationships" r:id="rId12"/>
            </a:rPr>
            <a:t>Health equity in the time of COVID-19</a:t>
          </a:r>
          <a:r>
            <a:rPr lang="en-US">
              <a:latin typeface="Calibri" panose="020F0502020204030204"/>
            </a:rPr>
            <a:t>: fixing broken systems to serve communities of color</a:t>
          </a:r>
        </a:p>
      </dgm:t>
    </dgm:pt>
    <dgm:pt modelId="{FCF3D3C4-409E-426E-B1D9-4687CDD2A3A5}" type="parTrans" cxnId="{49055AD6-D31C-425A-B4B1-EF44C4BE055E}">
      <dgm:prSet/>
      <dgm:spPr/>
      <dgm:t>
        <a:bodyPr/>
        <a:lstStyle/>
        <a:p>
          <a:endParaRPr lang="en-US"/>
        </a:p>
      </dgm:t>
    </dgm:pt>
    <dgm:pt modelId="{D169E1F4-4C99-4240-B818-51252D0B1BDE}" type="sibTrans" cxnId="{49055AD6-D31C-425A-B4B1-EF44C4BE055E}">
      <dgm:prSet/>
      <dgm:spPr/>
      <dgm:t>
        <a:bodyPr/>
        <a:lstStyle/>
        <a:p>
          <a:endParaRPr lang="en-US"/>
        </a:p>
      </dgm:t>
    </dgm:pt>
    <dgm:pt modelId="{928D640A-E98F-44C7-BCC6-122390A9CCE7}">
      <dgm:prSet phldr="0"/>
      <dgm:spPr/>
      <dgm:t>
        <a:bodyPr/>
        <a:lstStyle/>
        <a:p>
          <a:pPr rtl="0"/>
          <a:r>
            <a:rPr lang="en-US">
              <a:latin typeface="Calibri" panose="020F0502020204030204"/>
            </a:rPr>
            <a:t>The </a:t>
          </a:r>
          <a:r>
            <a:rPr lang="en-US">
              <a:latin typeface="Calibri" panose="020F0502020204030204"/>
              <a:hlinkClick xmlns:r="http://schemas.openxmlformats.org/officeDocument/2006/relationships" r:id="rId13"/>
            </a:rPr>
            <a:t>importance of community health workers</a:t>
          </a:r>
          <a:r>
            <a:rPr lang="en-US">
              <a:latin typeface="Calibri" panose="020F0502020204030204"/>
            </a:rPr>
            <a:t> for meeting the challenges of the COVID-19 pandemic</a:t>
          </a:r>
        </a:p>
      </dgm:t>
    </dgm:pt>
    <dgm:pt modelId="{7695DD5B-294A-4953-80D0-DAB0DA85AECE}" type="parTrans" cxnId="{2E202DC5-5A6D-42B8-B16F-F7FA28E2F8C9}">
      <dgm:prSet/>
      <dgm:spPr/>
      <dgm:t>
        <a:bodyPr/>
        <a:lstStyle/>
        <a:p>
          <a:endParaRPr lang="en-US"/>
        </a:p>
      </dgm:t>
    </dgm:pt>
    <dgm:pt modelId="{9ABED654-AE21-4B4C-95B8-B6E7E7571D07}" type="sibTrans" cxnId="{2E202DC5-5A6D-42B8-B16F-F7FA28E2F8C9}">
      <dgm:prSet/>
      <dgm:spPr/>
      <dgm:t>
        <a:bodyPr/>
        <a:lstStyle/>
        <a:p>
          <a:endParaRPr lang="en-US"/>
        </a:p>
      </dgm:t>
    </dgm:pt>
    <dgm:pt modelId="{DF2604C0-FF78-4528-9F07-624B01A61441}">
      <dgm:prSet phldr="0"/>
      <dgm:spPr/>
      <dgm:t>
        <a:bodyPr/>
        <a:lstStyle/>
        <a:p>
          <a:pPr rtl="0"/>
          <a:r>
            <a:rPr lang="en-US">
              <a:latin typeface="Calibri" panose="020F0502020204030204"/>
            </a:rPr>
            <a:t>COVID-19 </a:t>
          </a:r>
          <a:r>
            <a:rPr lang="en-US">
              <a:latin typeface="Calibri" panose="020F0502020204030204"/>
              <a:hlinkClick xmlns:r="http://schemas.openxmlformats.org/officeDocument/2006/relationships" r:id="rId14"/>
            </a:rPr>
            <a:t>prevalence and mortality rates in primary care</a:t>
          </a:r>
          <a:r>
            <a:rPr lang="en-US">
              <a:latin typeface="Calibri" panose="020F0502020204030204"/>
            </a:rPr>
            <a:t> health professional shortage </a:t>
          </a:r>
          <a:r>
            <a:rPr lang="en-US" u="none">
              <a:latin typeface="Calibri" panose="020F0502020204030204"/>
            </a:rPr>
            <a:t>areas</a:t>
          </a:r>
          <a:endParaRPr lang="en-US">
            <a:latin typeface="Calibri" panose="020F0502020204030204"/>
          </a:endParaRPr>
        </a:p>
      </dgm:t>
    </dgm:pt>
    <dgm:pt modelId="{FE3E019C-D4C0-4A2E-A8A4-545A4073AAAE}" type="parTrans" cxnId="{1DB546C0-6A24-495D-B29C-50CEC2742802}">
      <dgm:prSet/>
      <dgm:spPr/>
      <dgm:t>
        <a:bodyPr/>
        <a:lstStyle/>
        <a:p>
          <a:endParaRPr lang="en-US"/>
        </a:p>
      </dgm:t>
    </dgm:pt>
    <dgm:pt modelId="{4625B0EC-D8B1-452E-B515-9D44EC1A7EFC}" type="sibTrans" cxnId="{1DB546C0-6A24-495D-B29C-50CEC2742802}">
      <dgm:prSet/>
      <dgm:spPr/>
      <dgm:t>
        <a:bodyPr/>
        <a:lstStyle/>
        <a:p>
          <a:endParaRPr lang="en-US"/>
        </a:p>
      </dgm:t>
    </dgm:pt>
    <dgm:pt modelId="{EDC1E9E8-B461-4DF1-9E98-7376E8D153DD}">
      <dgm:prSet phldr="0"/>
      <dgm:spPr/>
      <dgm:t>
        <a:bodyPr/>
        <a:lstStyle/>
        <a:p>
          <a:pPr rtl="0"/>
          <a:r>
            <a:rPr lang="en-US" u="sng">
              <a:hlinkClick xmlns:r="http://schemas.openxmlformats.org/officeDocument/2006/relationships" r:id="rId15"/>
            </a:rPr>
            <a:t>Recommendations</a:t>
          </a:r>
          <a:r>
            <a:rPr lang="en-US"/>
            <a:t> to address the nursing shortage</a:t>
          </a:r>
          <a:endParaRPr lang="en-US">
            <a:latin typeface="Calibri" panose="020F0502020204030204"/>
          </a:endParaRPr>
        </a:p>
      </dgm:t>
    </dgm:pt>
    <dgm:pt modelId="{E205081C-8F1C-46FC-8340-920F421DD25D}" type="parTrans" cxnId="{6AFEB63D-0C62-4222-9123-0ACEA506C290}">
      <dgm:prSet/>
      <dgm:spPr/>
      <dgm:t>
        <a:bodyPr/>
        <a:lstStyle/>
        <a:p>
          <a:endParaRPr lang="en-US"/>
        </a:p>
      </dgm:t>
    </dgm:pt>
    <dgm:pt modelId="{AF93376A-7E52-453F-961D-F8ABAD9A2105}" type="sibTrans" cxnId="{6AFEB63D-0C62-4222-9123-0ACEA506C290}">
      <dgm:prSet/>
      <dgm:spPr/>
      <dgm:t>
        <a:bodyPr/>
        <a:lstStyle/>
        <a:p>
          <a:endParaRPr lang="en-US"/>
        </a:p>
      </dgm:t>
    </dgm:pt>
    <dgm:pt modelId="{9A74997E-97FE-4DA2-B4FC-C7DE6DC5E082}">
      <dgm:prSet phldr="0"/>
      <dgm:spPr/>
      <dgm:t>
        <a:bodyPr/>
        <a:lstStyle/>
        <a:p>
          <a:pPr rtl="0"/>
          <a:r>
            <a:rPr lang="en-US">
              <a:latin typeface="Calibri" panose="020F0502020204030204"/>
              <a:hlinkClick xmlns:r="http://schemas.openxmlformats.org/officeDocument/2006/relationships" r:id="rId16"/>
            </a:rPr>
            <a:t>Achieving and sustaining herd immunity</a:t>
          </a:r>
          <a:r>
            <a:rPr lang="en-US">
              <a:latin typeface="Calibri" panose="020F0502020204030204"/>
            </a:rPr>
            <a:t>: coverage policies for COVID-19 vaccination in 2021 and beyond</a:t>
          </a:r>
        </a:p>
      </dgm:t>
    </dgm:pt>
    <dgm:pt modelId="{8B9577A8-574C-4120-9540-14620B82B7C4}" type="parTrans" cxnId="{8DF99D37-44E2-0649-8AAF-1C0BF8207A84}">
      <dgm:prSet/>
      <dgm:spPr/>
      <dgm:t>
        <a:bodyPr/>
        <a:lstStyle/>
        <a:p>
          <a:endParaRPr lang="en-US"/>
        </a:p>
      </dgm:t>
    </dgm:pt>
    <dgm:pt modelId="{BCCF1FDD-BD89-4D70-BAB8-97881D3A5E1C}" type="sibTrans" cxnId="{8DF99D37-44E2-0649-8AAF-1C0BF8207A84}">
      <dgm:prSet/>
      <dgm:spPr/>
      <dgm:t>
        <a:bodyPr/>
        <a:lstStyle/>
        <a:p>
          <a:endParaRPr lang="en-US"/>
        </a:p>
      </dgm:t>
    </dgm:pt>
    <dgm:pt modelId="{8F4141EE-1EDE-40F2-A892-640962EB0927}">
      <dgm:prSet phldr="0"/>
      <dgm:spPr/>
      <dgm:t>
        <a:bodyPr/>
        <a:lstStyle/>
        <a:p>
          <a:pPr rtl="0"/>
          <a:r>
            <a:rPr lang="en-US">
              <a:latin typeface="Calibri" panose="020F0502020204030204"/>
              <a:hlinkClick xmlns:r="http://schemas.openxmlformats.org/officeDocument/2006/relationships" r:id="rId17"/>
            </a:rPr>
            <a:t>Fighting two battles</a:t>
          </a:r>
          <a:r>
            <a:rPr lang="en-US">
              <a:latin typeface="Calibri" panose="020F0502020204030204"/>
            </a:rPr>
            <a:t>: how CMS is addressing the opioid epidemic in the time of COVID-19</a:t>
          </a:r>
        </a:p>
      </dgm:t>
    </dgm:pt>
    <dgm:pt modelId="{44759DB6-F589-41EC-AEAA-F91CA086DC05}" type="parTrans" cxnId="{E2E1D3D3-9B30-6341-934D-CEAE21AF7AD5}">
      <dgm:prSet/>
      <dgm:spPr/>
      <dgm:t>
        <a:bodyPr/>
        <a:lstStyle/>
        <a:p>
          <a:endParaRPr lang="en-US"/>
        </a:p>
      </dgm:t>
    </dgm:pt>
    <dgm:pt modelId="{518CABCE-1D09-4937-8A58-F6C7B2DE6780}" type="sibTrans" cxnId="{E2E1D3D3-9B30-6341-934D-CEAE21AF7AD5}">
      <dgm:prSet/>
      <dgm:spPr/>
      <dgm:t>
        <a:bodyPr/>
        <a:lstStyle/>
        <a:p>
          <a:endParaRPr lang="en-US"/>
        </a:p>
      </dgm:t>
    </dgm:pt>
    <dgm:pt modelId="{612DF568-CB90-6041-ADA4-50438C6912F1}">
      <dgm:prSet phldr="0"/>
      <dgm:spPr/>
      <dgm:t>
        <a:bodyPr/>
        <a:lstStyle/>
        <a:p>
          <a:r>
            <a:rPr lang="en-US">
              <a:hlinkClick xmlns:r="http://schemas.openxmlformats.org/officeDocument/2006/relationships" r:id="rId18"/>
            </a:rPr>
            <a:t>New telehealth executive order &amp; rules</a:t>
          </a:r>
          <a:r>
            <a:rPr lang="en-US"/>
            <a:t>: what are the long-term implications </a:t>
          </a:r>
          <a:endParaRPr lang="en-US">
            <a:latin typeface="Calibri" panose="020F0502020204030204"/>
          </a:endParaRPr>
        </a:p>
      </dgm:t>
    </dgm:pt>
    <dgm:pt modelId="{39E44EE9-F967-2E47-89E8-C0C24A77AFE6}" type="parTrans" cxnId="{C53EAE6A-A2C5-2149-9A1C-74EF9C0B06AE}">
      <dgm:prSet/>
      <dgm:spPr/>
      <dgm:t>
        <a:bodyPr/>
        <a:lstStyle/>
        <a:p>
          <a:endParaRPr lang="en-US"/>
        </a:p>
      </dgm:t>
    </dgm:pt>
    <dgm:pt modelId="{E45BA331-A754-0D4E-ADA3-5919324825CC}" type="sibTrans" cxnId="{C53EAE6A-A2C5-2149-9A1C-74EF9C0B06AE}">
      <dgm:prSet/>
      <dgm:spPr/>
      <dgm:t>
        <a:bodyPr/>
        <a:lstStyle/>
        <a:p>
          <a:endParaRPr lang="en-US"/>
        </a:p>
      </dgm:t>
    </dgm:pt>
    <dgm:pt modelId="{558EED9C-616B-BE4F-BC68-633B5916E7D7}" type="pres">
      <dgm:prSet presAssocID="{C62F5787-13B1-D842-8F58-BDE5FEA69F3F}" presName="Name0" presStyleCnt="0">
        <dgm:presLayoutVars>
          <dgm:dir/>
          <dgm:animLvl val="lvl"/>
          <dgm:resizeHandles val="exact"/>
        </dgm:presLayoutVars>
      </dgm:prSet>
      <dgm:spPr/>
    </dgm:pt>
    <dgm:pt modelId="{AAB11253-9F3F-9E49-A648-5D42B30315FC}" type="pres">
      <dgm:prSet presAssocID="{5CCF3747-85ED-FB45-8869-9B6E0A8D16A1}" presName="composite" presStyleCnt="0"/>
      <dgm:spPr/>
    </dgm:pt>
    <dgm:pt modelId="{25705E82-2D0F-CE4D-AB9F-FA9D05930747}" type="pres">
      <dgm:prSet presAssocID="{5CCF3747-85ED-FB45-8869-9B6E0A8D16A1}" presName="parTx" presStyleLbl="alignNode1" presStyleIdx="0" presStyleCnt="5">
        <dgm:presLayoutVars>
          <dgm:chMax val="0"/>
          <dgm:chPref val="0"/>
          <dgm:bulletEnabled val="1"/>
        </dgm:presLayoutVars>
      </dgm:prSet>
      <dgm:spPr/>
    </dgm:pt>
    <dgm:pt modelId="{B34D455B-5D68-6841-99BA-5FF3393B03B3}" type="pres">
      <dgm:prSet presAssocID="{5CCF3747-85ED-FB45-8869-9B6E0A8D16A1}" presName="desTx" presStyleLbl="alignAccFollowNode1" presStyleIdx="0" presStyleCnt="5">
        <dgm:presLayoutVars>
          <dgm:bulletEnabled val="1"/>
        </dgm:presLayoutVars>
      </dgm:prSet>
      <dgm:spPr/>
    </dgm:pt>
    <dgm:pt modelId="{FE14F31A-87E3-3744-8EF0-E9D45C718D1C}" type="pres">
      <dgm:prSet presAssocID="{3755F7CF-9FE1-3D45-845E-E9F9521EDB9F}" presName="space" presStyleCnt="0"/>
      <dgm:spPr/>
    </dgm:pt>
    <dgm:pt modelId="{BF7C96FE-565B-4F1F-97F8-EB145C8FAB8B}" type="pres">
      <dgm:prSet presAssocID="{B43F50AB-007F-4332-86BF-5A818CE9EBEC}" presName="composite" presStyleCnt="0"/>
      <dgm:spPr/>
    </dgm:pt>
    <dgm:pt modelId="{35CB1D3C-F31F-401B-9C25-7EE35D35B360}" type="pres">
      <dgm:prSet presAssocID="{B43F50AB-007F-4332-86BF-5A818CE9EBEC}" presName="parTx" presStyleLbl="alignNode1" presStyleIdx="1" presStyleCnt="5">
        <dgm:presLayoutVars>
          <dgm:chMax val="0"/>
          <dgm:chPref val="0"/>
          <dgm:bulletEnabled val="1"/>
        </dgm:presLayoutVars>
      </dgm:prSet>
      <dgm:spPr/>
    </dgm:pt>
    <dgm:pt modelId="{8476217E-110B-4658-B65B-D92188EE2E76}" type="pres">
      <dgm:prSet presAssocID="{B43F50AB-007F-4332-86BF-5A818CE9EBEC}" presName="desTx" presStyleLbl="alignAccFollowNode1" presStyleIdx="1" presStyleCnt="5">
        <dgm:presLayoutVars>
          <dgm:bulletEnabled val="1"/>
        </dgm:presLayoutVars>
      </dgm:prSet>
      <dgm:spPr/>
    </dgm:pt>
    <dgm:pt modelId="{50C16C5C-2DCE-4B48-8D6E-1F3681364A3B}" type="pres">
      <dgm:prSet presAssocID="{6E24F8E5-0B92-4304-8F68-0996FA1170D2}" presName="space" presStyleCnt="0"/>
      <dgm:spPr/>
    </dgm:pt>
    <dgm:pt modelId="{87A773D9-EF66-0B46-B0A5-E5B3D5BB9C04}" type="pres">
      <dgm:prSet presAssocID="{589809C0-13AB-114C-B8DB-560E890D180F}" presName="composite" presStyleCnt="0"/>
      <dgm:spPr/>
    </dgm:pt>
    <dgm:pt modelId="{8B2CADF3-7006-C248-88DB-7EE7E49EE6CA}" type="pres">
      <dgm:prSet presAssocID="{589809C0-13AB-114C-B8DB-560E890D180F}" presName="parTx" presStyleLbl="alignNode1" presStyleIdx="2" presStyleCnt="5">
        <dgm:presLayoutVars>
          <dgm:chMax val="0"/>
          <dgm:chPref val="0"/>
          <dgm:bulletEnabled val="1"/>
        </dgm:presLayoutVars>
      </dgm:prSet>
      <dgm:spPr/>
    </dgm:pt>
    <dgm:pt modelId="{662FE459-3863-824E-943E-DCE13A610F34}" type="pres">
      <dgm:prSet presAssocID="{589809C0-13AB-114C-B8DB-560E890D180F}" presName="desTx" presStyleLbl="alignAccFollowNode1" presStyleIdx="2" presStyleCnt="5">
        <dgm:presLayoutVars>
          <dgm:bulletEnabled val="1"/>
        </dgm:presLayoutVars>
      </dgm:prSet>
      <dgm:spPr/>
    </dgm:pt>
    <dgm:pt modelId="{362E7DCE-B5CC-AF45-86C6-70DF646C645F}" type="pres">
      <dgm:prSet presAssocID="{464E5523-87E3-894D-9E13-683926932A76}" presName="space" presStyleCnt="0"/>
      <dgm:spPr/>
    </dgm:pt>
    <dgm:pt modelId="{9CA838C2-7AAD-AA4E-8DC5-6AE2DF188E30}" type="pres">
      <dgm:prSet presAssocID="{A69884E3-F80E-C743-9697-839D220B0DD1}" presName="composite" presStyleCnt="0"/>
      <dgm:spPr/>
    </dgm:pt>
    <dgm:pt modelId="{00DD86D2-BC25-CC4B-A502-871D639770CD}" type="pres">
      <dgm:prSet presAssocID="{A69884E3-F80E-C743-9697-839D220B0DD1}" presName="parTx" presStyleLbl="alignNode1" presStyleIdx="3" presStyleCnt="5">
        <dgm:presLayoutVars>
          <dgm:chMax val="0"/>
          <dgm:chPref val="0"/>
          <dgm:bulletEnabled val="1"/>
        </dgm:presLayoutVars>
      </dgm:prSet>
      <dgm:spPr/>
    </dgm:pt>
    <dgm:pt modelId="{B5253D08-21AA-9D4D-9F41-FC5624033E73}" type="pres">
      <dgm:prSet presAssocID="{A69884E3-F80E-C743-9697-839D220B0DD1}" presName="desTx" presStyleLbl="alignAccFollowNode1" presStyleIdx="3" presStyleCnt="5">
        <dgm:presLayoutVars>
          <dgm:bulletEnabled val="1"/>
        </dgm:presLayoutVars>
      </dgm:prSet>
      <dgm:spPr/>
    </dgm:pt>
    <dgm:pt modelId="{B49EEA45-4374-2746-91F5-29BE2489151C}" type="pres">
      <dgm:prSet presAssocID="{07CAB053-7FF0-A74E-8CC1-0504558F5560}" presName="space" presStyleCnt="0"/>
      <dgm:spPr/>
    </dgm:pt>
    <dgm:pt modelId="{E076E290-2207-C741-8429-76B542EB8302}" type="pres">
      <dgm:prSet presAssocID="{8BEB8EE0-BAE1-F642-BE46-37161575E6E4}" presName="composite" presStyleCnt="0"/>
      <dgm:spPr/>
    </dgm:pt>
    <dgm:pt modelId="{F7BBF11B-C4A1-BC48-9E27-B3BD49C3D2A3}" type="pres">
      <dgm:prSet presAssocID="{8BEB8EE0-BAE1-F642-BE46-37161575E6E4}" presName="parTx" presStyleLbl="alignNode1" presStyleIdx="4" presStyleCnt="5">
        <dgm:presLayoutVars>
          <dgm:chMax val="0"/>
          <dgm:chPref val="0"/>
          <dgm:bulletEnabled val="1"/>
        </dgm:presLayoutVars>
      </dgm:prSet>
      <dgm:spPr/>
    </dgm:pt>
    <dgm:pt modelId="{7D19CBF3-0C5A-1A47-AC9A-FCEDF22687D1}" type="pres">
      <dgm:prSet presAssocID="{8BEB8EE0-BAE1-F642-BE46-37161575E6E4}" presName="desTx" presStyleLbl="alignAccFollowNode1" presStyleIdx="4" presStyleCnt="5">
        <dgm:presLayoutVars>
          <dgm:bulletEnabled val="1"/>
        </dgm:presLayoutVars>
      </dgm:prSet>
      <dgm:spPr/>
    </dgm:pt>
  </dgm:ptLst>
  <dgm:cxnLst>
    <dgm:cxn modelId="{310FC800-3807-0D4F-BE39-C9802F6E595E}" type="presOf" srcId="{9A74997E-97FE-4DA2-B4FC-C7DE6DC5E082}" destId="{8476217E-110B-4658-B65B-D92188EE2E76}" srcOrd="0" destOrd="1" presId="urn:microsoft.com/office/officeart/2005/8/layout/hList1"/>
    <dgm:cxn modelId="{83F1D102-8401-418E-8A71-0488BF2B7288}" type="presOf" srcId="{928D640A-E98F-44C7-BCC6-122390A9CCE7}" destId="{B34D455B-5D68-6841-99BA-5FF3393B03B3}" srcOrd="0" destOrd="3" presId="urn:microsoft.com/office/officeart/2005/8/layout/hList1"/>
    <dgm:cxn modelId="{454EE011-EC9A-B141-B010-472673000756}" srcId="{8BEB8EE0-BAE1-F642-BE46-37161575E6E4}" destId="{EB2A07E2-E4D2-D444-BC30-0A96C7FB0BEB}" srcOrd="1" destOrd="0" parTransId="{9C8F646B-8682-3F46-ACD6-CC0793C4D9B1}" sibTransId="{214EB0A0-8B6D-CA44-A7AC-16E79633D957}"/>
    <dgm:cxn modelId="{EA809412-3C95-EB4F-9C06-EC3A5335BAB1}" srcId="{8BEB8EE0-BAE1-F642-BE46-37161575E6E4}" destId="{6A49D012-5334-4346-8CE2-7D8983E3E413}" srcOrd="3" destOrd="0" parTransId="{91CBB8E0-D124-AE48-8416-94733DC85958}" sibTransId="{E7507B09-9B09-864A-9BA7-7A1B378FF072}"/>
    <dgm:cxn modelId="{F0E36515-EA0E-44E4-9C26-3477EA6E898B}" type="presOf" srcId="{3B8EC3D0-77B5-4000-AE51-456232A66E83}" destId="{8476217E-110B-4658-B65B-D92188EE2E76}" srcOrd="0" destOrd="0" presId="urn:microsoft.com/office/officeart/2005/8/layout/hList1"/>
    <dgm:cxn modelId="{5C248118-F30C-2642-BF0C-253BB4F562E1}" srcId="{589809C0-13AB-114C-B8DB-560E890D180F}" destId="{FDF4E3FC-3B7F-8E4D-8D6F-753C5AF486CD}" srcOrd="0" destOrd="0" parTransId="{0A62BD30-0B91-EF4F-92C5-1291BE6956FE}" sibTransId="{B265A75C-75B8-9747-9BD9-FA14E37FF352}"/>
    <dgm:cxn modelId="{86262B20-9A31-424B-A021-5C7346BCA512}" type="presOf" srcId="{5CCF3747-85ED-FB45-8869-9B6E0A8D16A1}" destId="{25705E82-2D0F-CE4D-AB9F-FA9D05930747}" srcOrd="0" destOrd="0" presId="urn:microsoft.com/office/officeart/2005/8/layout/hList1"/>
    <dgm:cxn modelId="{C2B46225-C570-4FF4-BDB8-F43C5A91FCA6}" type="presOf" srcId="{2EB4FB11-0BB4-0B46-8BC0-0352F42FA64D}" destId="{7D19CBF3-0C5A-1A47-AC9A-FCEDF22687D1}" srcOrd="0" destOrd="2" presId="urn:microsoft.com/office/officeart/2005/8/layout/hList1"/>
    <dgm:cxn modelId="{8DF99D37-44E2-0649-8AAF-1C0BF8207A84}" srcId="{B43F50AB-007F-4332-86BF-5A818CE9EBEC}" destId="{9A74997E-97FE-4DA2-B4FC-C7DE6DC5E082}" srcOrd="1" destOrd="0" parTransId="{8B9577A8-574C-4120-9540-14620B82B7C4}" sibTransId="{BCCF1FDD-BD89-4D70-BAB8-97881D3A5E1C}"/>
    <dgm:cxn modelId="{F7F4FE3B-DF90-014F-A0C5-A5F1DFBA63CB}" srcId="{A69884E3-F80E-C743-9697-839D220B0DD1}" destId="{0F5631ED-6C51-2547-975D-029C711983DF}" srcOrd="0" destOrd="0" parTransId="{178F9CB2-46FB-2847-9B25-5AACAAB99551}" sibTransId="{BF6E2A17-39C3-9640-A662-109D4E08E326}"/>
    <dgm:cxn modelId="{6597FF3C-5359-453C-B2BC-1E71233D9A33}" type="presOf" srcId="{DF2604C0-FF78-4528-9F07-624B01A61441}" destId="{B34D455B-5D68-6841-99BA-5FF3393B03B3}" srcOrd="0" destOrd="4" presId="urn:microsoft.com/office/officeart/2005/8/layout/hList1"/>
    <dgm:cxn modelId="{6AFEB63D-0C62-4222-9123-0ACEA506C290}" srcId="{5CCF3747-85ED-FB45-8869-9B6E0A8D16A1}" destId="{EDC1E9E8-B461-4DF1-9E98-7376E8D153DD}" srcOrd="5" destOrd="0" parTransId="{E205081C-8F1C-46FC-8340-920F421DD25D}" sibTransId="{AF93376A-7E52-453F-961D-F8ABAD9A2105}"/>
    <dgm:cxn modelId="{90A4DE3D-B34F-4BBC-B3CF-0887EF24483E}" type="presOf" srcId="{8BEB8EE0-BAE1-F642-BE46-37161575E6E4}" destId="{F7BBF11B-C4A1-BC48-9E27-B3BD49C3D2A3}" srcOrd="0" destOrd="0" presId="urn:microsoft.com/office/officeart/2005/8/layout/hList1"/>
    <dgm:cxn modelId="{15C68640-7D3C-43F7-8384-7769BC2A2940}" type="presOf" srcId="{A69884E3-F80E-C743-9697-839D220B0DD1}" destId="{00DD86D2-BC25-CC4B-A502-871D639770CD}" srcOrd="0" destOrd="0" presId="urn:microsoft.com/office/officeart/2005/8/layout/hList1"/>
    <dgm:cxn modelId="{5BEF7467-0EAA-DF49-B041-55A439A43F9C}" type="presOf" srcId="{8F4141EE-1EDE-40F2-A892-640962EB0927}" destId="{8476217E-110B-4658-B65B-D92188EE2E76}" srcOrd="0" destOrd="2" presId="urn:microsoft.com/office/officeart/2005/8/layout/hList1"/>
    <dgm:cxn modelId="{C53EAE6A-A2C5-2149-9A1C-74EF9C0B06AE}" srcId="{B43F50AB-007F-4332-86BF-5A818CE9EBEC}" destId="{612DF568-CB90-6041-ADA4-50438C6912F1}" srcOrd="3" destOrd="0" parTransId="{39E44EE9-F967-2E47-89E8-C0C24A77AFE6}" sibTransId="{E45BA331-A754-0D4E-ADA3-5919324825CC}"/>
    <dgm:cxn modelId="{B3745B6F-B996-D04A-89E4-2EFD756A5C55}" srcId="{C62F5787-13B1-D842-8F58-BDE5FEA69F3F}" destId="{8BEB8EE0-BAE1-F642-BE46-37161575E6E4}" srcOrd="4" destOrd="0" parTransId="{1AB06595-F539-AC49-A16A-827BCFEA57B8}" sibTransId="{C8F2CE51-DBA5-054D-9E9D-D48284023776}"/>
    <dgm:cxn modelId="{2FCCEC71-47F9-4144-B989-85831C27B461}" type="presOf" srcId="{613039DD-2B46-BF4A-BC62-76BBBE79FF6A}" destId="{B34D455B-5D68-6841-99BA-5FF3393B03B3}" srcOrd="0" destOrd="0" presId="urn:microsoft.com/office/officeart/2005/8/layout/hList1"/>
    <dgm:cxn modelId="{3892B152-D0FB-4DD7-BE75-AC79858231F6}" type="presOf" srcId="{EDC1E9E8-B461-4DF1-9E98-7376E8D153DD}" destId="{B34D455B-5D68-6841-99BA-5FF3393B03B3}" srcOrd="0" destOrd="5" presId="urn:microsoft.com/office/officeart/2005/8/layout/hList1"/>
    <dgm:cxn modelId="{E337F474-9463-5F47-AC8A-BDFECDED8AEF}" srcId="{C62F5787-13B1-D842-8F58-BDE5FEA69F3F}" destId="{A69884E3-F80E-C743-9697-839D220B0DD1}" srcOrd="3" destOrd="0" parTransId="{253C0D60-3575-9C47-AA39-BAF69BA4B5AB}" sibTransId="{07CAB053-7FF0-A74E-8CC1-0504558F5560}"/>
    <dgm:cxn modelId="{20FC3755-954E-2F41-9285-0AC262318117}" srcId="{C62F5787-13B1-D842-8F58-BDE5FEA69F3F}" destId="{589809C0-13AB-114C-B8DB-560E890D180F}" srcOrd="2" destOrd="0" parTransId="{CE41F000-F650-BC40-8981-9BA3D7CEF883}" sibTransId="{464E5523-87E3-894D-9E13-683926932A76}"/>
    <dgm:cxn modelId="{56176956-5797-454D-8A23-9847CF6F8A27}" type="presOf" srcId="{6CE33897-4461-4EC5-AC3A-67FD869EF46C}" destId="{662FE459-3863-824E-943E-DCE13A610F34}" srcOrd="0" destOrd="3" presId="urn:microsoft.com/office/officeart/2005/8/layout/hList1"/>
    <dgm:cxn modelId="{54530882-3E36-F045-98AF-04B83E2A1C09}" srcId="{8BEB8EE0-BAE1-F642-BE46-37161575E6E4}" destId="{2EB4FB11-0BB4-0B46-8BC0-0352F42FA64D}" srcOrd="2" destOrd="0" parTransId="{B3A6028F-FE7D-F540-86EC-F4BB2AC5A4C1}" sibTransId="{8C6E611A-70D9-0145-86A6-F35AF3299DE6}"/>
    <dgm:cxn modelId="{2140A183-B1C7-42EE-8D98-1A31A1F01BA9}" type="presOf" srcId="{589809C0-13AB-114C-B8DB-560E890D180F}" destId="{8B2CADF3-7006-C248-88DB-7EE7E49EE6CA}" srcOrd="0" destOrd="0" presId="urn:microsoft.com/office/officeart/2005/8/layout/hList1"/>
    <dgm:cxn modelId="{737FB386-040D-437B-B735-3055DDAC8E7C}" type="presOf" srcId="{6A49D012-5334-4346-8CE2-7D8983E3E413}" destId="{7D19CBF3-0C5A-1A47-AC9A-FCEDF22687D1}" srcOrd="0" destOrd="3" presId="urn:microsoft.com/office/officeart/2005/8/layout/hList1"/>
    <dgm:cxn modelId="{FD853D88-0E0C-496C-9FD2-F51E4864391C}" srcId="{B43F50AB-007F-4332-86BF-5A818CE9EBEC}" destId="{3B8EC3D0-77B5-4000-AE51-456232A66E83}" srcOrd="0" destOrd="0" parTransId="{6AE12B18-724D-48C1-B009-6C27BF914B7C}" sibTransId="{33E2EB95-A530-4748-978F-1F1A0ED93D5C}"/>
    <dgm:cxn modelId="{B2163491-8ACE-4FC4-94F5-7308651D0658}" type="presOf" srcId="{10990084-6E1B-6C48-85FF-8BDB78C80BBA}" destId="{B34D455B-5D68-6841-99BA-5FF3393B03B3}" srcOrd="0" destOrd="2" presId="urn:microsoft.com/office/officeart/2005/8/layout/hList1"/>
    <dgm:cxn modelId="{91583693-1959-44A3-8F78-46675C7C078F}" type="presOf" srcId="{6266746A-DCB1-7845-B393-10FD7D6D4D78}" destId="{662FE459-3863-824E-943E-DCE13A610F34}" srcOrd="0" destOrd="1" presId="urn:microsoft.com/office/officeart/2005/8/layout/hList1"/>
    <dgm:cxn modelId="{1B445993-3E19-4F6D-95B8-826956B0926F}" type="presOf" srcId="{1B1D24B4-79DF-7A4D-ACD9-CCA7DFF980E8}" destId="{7D19CBF3-0C5A-1A47-AC9A-FCEDF22687D1}" srcOrd="0" destOrd="0" presId="urn:microsoft.com/office/officeart/2005/8/layout/hList1"/>
    <dgm:cxn modelId="{2484D795-06FE-C14F-8A7F-7CEE01F8B602}" type="presOf" srcId="{612DF568-CB90-6041-ADA4-50438C6912F1}" destId="{8476217E-110B-4658-B65B-D92188EE2E76}" srcOrd="0" destOrd="3" presId="urn:microsoft.com/office/officeart/2005/8/layout/hList1"/>
    <dgm:cxn modelId="{B720EB9D-FDBA-4B09-A094-4EE8451EB623}" type="presOf" srcId="{EB2A07E2-E4D2-D444-BC30-0A96C7FB0BEB}" destId="{7D19CBF3-0C5A-1A47-AC9A-FCEDF22687D1}" srcOrd="0" destOrd="1" presId="urn:microsoft.com/office/officeart/2005/8/layout/hList1"/>
    <dgm:cxn modelId="{15B40DA4-2147-004C-A225-972A56CEF35B}" srcId="{8BEB8EE0-BAE1-F642-BE46-37161575E6E4}" destId="{1B1D24B4-79DF-7A4D-ACD9-CCA7DFF980E8}" srcOrd="0" destOrd="0" parTransId="{7D4B7D64-E5BE-5845-AAF1-10523EB8E2A6}" sibTransId="{5E7E0EA7-7105-AD4D-A97F-B06BEB018E92}"/>
    <dgm:cxn modelId="{49B1D7A6-1787-44C3-B5D6-1C73C6E65AC8}" srcId="{C62F5787-13B1-D842-8F58-BDE5FEA69F3F}" destId="{B43F50AB-007F-4332-86BF-5A818CE9EBEC}" srcOrd="1" destOrd="0" parTransId="{E57D6882-8A38-4B8C-8A23-82D6B9646F0C}" sibTransId="{6E24F8E5-0B92-4304-8F68-0996FA1170D2}"/>
    <dgm:cxn modelId="{AB6639B8-6A26-42C0-A6F2-F105C72FD322}" type="presOf" srcId="{0F5631ED-6C51-2547-975D-029C711983DF}" destId="{B5253D08-21AA-9D4D-9F41-FC5624033E73}" srcOrd="0" destOrd="0" presId="urn:microsoft.com/office/officeart/2005/8/layout/hList1"/>
    <dgm:cxn modelId="{1DB546C0-6A24-495D-B29C-50CEC2742802}" srcId="{5CCF3747-85ED-FB45-8869-9B6E0A8D16A1}" destId="{DF2604C0-FF78-4528-9F07-624B01A61441}" srcOrd="4" destOrd="0" parTransId="{FE3E019C-D4C0-4A2E-A8A4-545A4073AAAE}" sibTransId="{4625B0EC-D8B1-452E-B515-9D44EC1A7EFC}"/>
    <dgm:cxn modelId="{3C4365C1-3727-2141-AE12-0DF462D158A5}" srcId="{5CCF3747-85ED-FB45-8869-9B6E0A8D16A1}" destId="{613039DD-2B46-BF4A-BC62-76BBBE79FF6A}" srcOrd="0" destOrd="0" parTransId="{56AB0895-AEBD-C747-8944-45221DD5FBEF}" sibTransId="{E553A1AF-4FB6-ED4B-9348-76A5EFFF2588}"/>
    <dgm:cxn modelId="{EACAA1C1-291D-4D3A-8FDB-6B35F643BC73}" type="presOf" srcId="{B43F50AB-007F-4332-86BF-5A818CE9EBEC}" destId="{35CB1D3C-F31F-401B-9C25-7EE35D35B360}" srcOrd="0" destOrd="0" presId="urn:microsoft.com/office/officeart/2005/8/layout/hList1"/>
    <dgm:cxn modelId="{2E202DC5-5A6D-42B8-B16F-F7FA28E2F8C9}" srcId="{5CCF3747-85ED-FB45-8869-9B6E0A8D16A1}" destId="{928D640A-E98F-44C7-BCC6-122390A9CCE7}" srcOrd="3" destOrd="0" parTransId="{7695DD5B-294A-4953-80D0-DAB0DA85AECE}" sibTransId="{9ABED654-AE21-4B4C-95B8-B6E7E7571D07}"/>
    <dgm:cxn modelId="{81769CCB-8A19-4DEB-A652-DC27FAF85218}" type="presOf" srcId="{C71E195A-6A26-1849-9DE8-E7590D438965}" destId="{B34D455B-5D68-6841-99BA-5FF3393B03B3}" srcOrd="0" destOrd="1" presId="urn:microsoft.com/office/officeart/2005/8/layout/hList1"/>
    <dgm:cxn modelId="{209F8ED1-BBE9-404F-AE96-7BA8E15FDDFE}" srcId="{589809C0-13AB-114C-B8DB-560E890D180F}" destId="{6266746A-DCB1-7845-B393-10FD7D6D4D78}" srcOrd="1" destOrd="0" parTransId="{767B5443-6556-8E4E-A5A9-EF7321A00BA3}" sibTransId="{DE783189-A5C2-3843-93BB-325EF35894ED}"/>
    <dgm:cxn modelId="{E2E1D3D3-9B30-6341-934D-CEAE21AF7AD5}" srcId="{B43F50AB-007F-4332-86BF-5A818CE9EBEC}" destId="{8F4141EE-1EDE-40F2-A892-640962EB0927}" srcOrd="2" destOrd="0" parTransId="{44759DB6-F589-41EC-AEAA-F91CA086DC05}" sibTransId="{518CABCE-1D09-4937-8A58-F6C7B2DE6780}"/>
    <dgm:cxn modelId="{49055AD6-D31C-425A-B4B1-EF44C4BE055E}" srcId="{589809C0-13AB-114C-B8DB-560E890D180F}" destId="{6CE33897-4461-4EC5-AC3A-67FD869EF46C}" srcOrd="3" destOrd="0" parTransId="{FCF3D3C4-409E-426E-B1D9-4687CDD2A3A5}" sibTransId="{D169E1F4-4C99-4240-B818-51252D0B1BDE}"/>
    <dgm:cxn modelId="{FF669ED7-9BC9-47CE-ABC8-1193C8D10CAA}" srcId="{589809C0-13AB-114C-B8DB-560E890D180F}" destId="{CD0F1BCB-3D3A-4310-A728-9C1D4A2FA5E9}" srcOrd="2" destOrd="0" parTransId="{0E588B8C-4E59-41F5-B42A-BE53A0E87896}" sibTransId="{46C560DE-CD34-4D65-ABFF-E29BA9A7B808}"/>
    <dgm:cxn modelId="{F8CF78D8-E219-9B4E-8A8A-19DF4DF2CDF0}" srcId="{5CCF3747-85ED-FB45-8869-9B6E0A8D16A1}" destId="{C71E195A-6A26-1849-9DE8-E7590D438965}" srcOrd="1" destOrd="0" parTransId="{3F35A57B-DA98-3441-AEA9-813D73673C61}" sibTransId="{D38E99A4-8684-4841-A786-DCEEFD3880C3}"/>
    <dgm:cxn modelId="{2213A6DA-CE5C-419B-86DA-BA4C1641D2B0}" type="presOf" srcId="{FDF4E3FC-3B7F-8E4D-8D6F-753C5AF486CD}" destId="{662FE459-3863-824E-943E-DCE13A610F34}" srcOrd="0" destOrd="0" presId="urn:microsoft.com/office/officeart/2005/8/layout/hList1"/>
    <dgm:cxn modelId="{CEDB0BE4-08C2-C146-906E-AA589C9B2541}" type="presOf" srcId="{C62F5787-13B1-D842-8F58-BDE5FEA69F3F}" destId="{558EED9C-616B-BE4F-BC68-633B5916E7D7}" srcOrd="0" destOrd="0" presId="urn:microsoft.com/office/officeart/2005/8/layout/hList1"/>
    <dgm:cxn modelId="{60359DE6-D159-42A4-BF78-C3A5DA1FB736}" type="presOf" srcId="{CD0F1BCB-3D3A-4310-A728-9C1D4A2FA5E9}" destId="{662FE459-3863-824E-943E-DCE13A610F34}" srcOrd="0" destOrd="2" presId="urn:microsoft.com/office/officeart/2005/8/layout/hList1"/>
    <dgm:cxn modelId="{822C56EA-9A29-104C-B77C-AF8E04FDF31C}" srcId="{5CCF3747-85ED-FB45-8869-9B6E0A8D16A1}" destId="{10990084-6E1B-6C48-85FF-8BDB78C80BBA}" srcOrd="2" destOrd="0" parTransId="{C70F9706-00E2-9549-BE1D-51527C0E09D1}" sibTransId="{1FE385EA-1B2A-7B4A-8676-1290265EBCBA}"/>
    <dgm:cxn modelId="{71FB40FC-A020-A347-8EF8-7886C1444BFF}" srcId="{C62F5787-13B1-D842-8F58-BDE5FEA69F3F}" destId="{5CCF3747-85ED-FB45-8869-9B6E0A8D16A1}" srcOrd="0" destOrd="0" parTransId="{2E275C94-F685-A042-A4BD-72BF8D142B74}" sibTransId="{3755F7CF-9FE1-3D45-845E-E9F9521EDB9F}"/>
    <dgm:cxn modelId="{5B717773-BB1B-4E5D-B452-F56B83B4558F}" type="presParOf" srcId="{558EED9C-616B-BE4F-BC68-633B5916E7D7}" destId="{AAB11253-9F3F-9E49-A648-5D42B30315FC}" srcOrd="0" destOrd="0" presId="urn:microsoft.com/office/officeart/2005/8/layout/hList1"/>
    <dgm:cxn modelId="{4A0AC5CF-4FE4-4A79-8844-2F74FA68B7B0}" type="presParOf" srcId="{AAB11253-9F3F-9E49-A648-5D42B30315FC}" destId="{25705E82-2D0F-CE4D-AB9F-FA9D05930747}" srcOrd="0" destOrd="0" presId="urn:microsoft.com/office/officeart/2005/8/layout/hList1"/>
    <dgm:cxn modelId="{F5EDE97A-2604-4F37-907D-108605BD63E1}" type="presParOf" srcId="{AAB11253-9F3F-9E49-A648-5D42B30315FC}" destId="{B34D455B-5D68-6841-99BA-5FF3393B03B3}" srcOrd="1" destOrd="0" presId="urn:microsoft.com/office/officeart/2005/8/layout/hList1"/>
    <dgm:cxn modelId="{6A9B0A08-99BE-4C37-8B5A-F17B62A6BB17}" type="presParOf" srcId="{558EED9C-616B-BE4F-BC68-633B5916E7D7}" destId="{FE14F31A-87E3-3744-8EF0-E9D45C718D1C}" srcOrd="1" destOrd="0" presId="urn:microsoft.com/office/officeart/2005/8/layout/hList1"/>
    <dgm:cxn modelId="{10E4E27E-A2EA-414C-B2F7-930E8A4E6552}" type="presParOf" srcId="{558EED9C-616B-BE4F-BC68-633B5916E7D7}" destId="{BF7C96FE-565B-4F1F-97F8-EB145C8FAB8B}" srcOrd="2" destOrd="0" presId="urn:microsoft.com/office/officeart/2005/8/layout/hList1"/>
    <dgm:cxn modelId="{5149B6A5-C8BD-41F8-94B2-7CD42822114E}" type="presParOf" srcId="{BF7C96FE-565B-4F1F-97F8-EB145C8FAB8B}" destId="{35CB1D3C-F31F-401B-9C25-7EE35D35B360}" srcOrd="0" destOrd="0" presId="urn:microsoft.com/office/officeart/2005/8/layout/hList1"/>
    <dgm:cxn modelId="{74AFABC2-1206-4C87-885B-7C40636FF736}" type="presParOf" srcId="{BF7C96FE-565B-4F1F-97F8-EB145C8FAB8B}" destId="{8476217E-110B-4658-B65B-D92188EE2E76}" srcOrd="1" destOrd="0" presId="urn:microsoft.com/office/officeart/2005/8/layout/hList1"/>
    <dgm:cxn modelId="{D4EBABFD-2080-49CB-902A-36115464661F}" type="presParOf" srcId="{558EED9C-616B-BE4F-BC68-633B5916E7D7}" destId="{50C16C5C-2DCE-4B48-8D6E-1F3681364A3B}" srcOrd="3" destOrd="0" presId="urn:microsoft.com/office/officeart/2005/8/layout/hList1"/>
    <dgm:cxn modelId="{BD9F79EB-985C-40CA-BFEF-A552E373929C}" type="presParOf" srcId="{558EED9C-616B-BE4F-BC68-633B5916E7D7}" destId="{87A773D9-EF66-0B46-B0A5-E5B3D5BB9C04}" srcOrd="4" destOrd="0" presId="urn:microsoft.com/office/officeart/2005/8/layout/hList1"/>
    <dgm:cxn modelId="{73815BFA-7277-4DA6-90EE-07BBF73A629C}" type="presParOf" srcId="{87A773D9-EF66-0B46-B0A5-E5B3D5BB9C04}" destId="{8B2CADF3-7006-C248-88DB-7EE7E49EE6CA}" srcOrd="0" destOrd="0" presId="urn:microsoft.com/office/officeart/2005/8/layout/hList1"/>
    <dgm:cxn modelId="{4C7A5767-95A2-4379-A647-86CF88A64FC2}" type="presParOf" srcId="{87A773D9-EF66-0B46-B0A5-E5B3D5BB9C04}" destId="{662FE459-3863-824E-943E-DCE13A610F34}" srcOrd="1" destOrd="0" presId="urn:microsoft.com/office/officeart/2005/8/layout/hList1"/>
    <dgm:cxn modelId="{BC967753-8964-494E-9414-5F7240998951}" type="presParOf" srcId="{558EED9C-616B-BE4F-BC68-633B5916E7D7}" destId="{362E7DCE-B5CC-AF45-86C6-70DF646C645F}" srcOrd="5" destOrd="0" presId="urn:microsoft.com/office/officeart/2005/8/layout/hList1"/>
    <dgm:cxn modelId="{CA598323-A18F-4C09-B720-03F46299550E}" type="presParOf" srcId="{558EED9C-616B-BE4F-BC68-633B5916E7D7}" destId="{9CA838C2-7AAD-AA4E-8DC5-6AE2DF188E30}" srcOrd="6" destOrd="0" presId="urn:microsoft.com/office/officeart/2005/8/layout/hList1"/>
    <dgm:cxn modelId="{6D8D71FC-DC0E-42DF-BD8A-44D25A14B216}" type="presParOf" srcId="{9CA838C2-7AAD-AA4E-8DC5-6AE2DF188E30}" destId="{00DD86D2-BC25-CC4B-A502-871D639770CD}" srcOrd="0" destOrd="0" presId="urn:microsoft.com/office/officeart/2005/8/layout/hList1"/>
    <dgm:cxn modelId="{186182D6-87E1-4BDB-81EB-33129C2CBF65}" type="presParOf" srcId="{9CA838C2-7AAD-AA4E-8DC5-6AE2DF188E30}" destId="{B5253D08-21AA-9D4D-9F41-FC5624033E73}" srcOrd="1" destOrd="0" presId="urn:microsoft.com/office/officeart/2005/8/layout/hList1"/>
    <dgm:cxn modelId="{8D951734-CD9D-4D2B-BF7B-CB2DC7AF1D3D}" type="presParOf" srcId="{558EED9C-616B-BE4F-BC68-633B5916E7D7}" destId="{B49EEA45-4374-2746-91F5-29BE2489151C}" srcOrd="7" destOrd="0" presId="urn:microsoft.com/office/officeart/2005/8/layout/hList1"/>
    <dgm:cxn modelId="{6E2830F6-2371-48E2-852F-E80DC9BA6AEC}" type="presParOf" srcId="{558EED9C-616B-BE4F-BC68-633B5916E7D7}" destId="{E076E290-2207-C741-8429-76B542EB8302}" srcOrd="8" destOrd="0" presId="urn:microsoft.com/office/officeart/2005/8/layout/hList1"/>
    <dgm:cxn modelId="{D992EDE5-648B-490A-899D-294CD4FB456D}" type="presParOf" srcId="{E076E290-2207-C741-8429-76B542EB8302}" destId="{F7BBF11B-C4A1-BC48-9E27-B3BD49C3D2A3}" srcOrd="0" destOrd="0" presId="urn:microsoft.com/office/officeart/2005/8/layout/hList1"/>
    <dgm:cxn modelId="{93C92758-7514-42D7-9423-8DCC3CB2D870}" type="presParOf" srcId="{E076E290-2207-C741-8429-76B542EB8302}" destId="{7D19CBF3-0C5A-1A47-AC9A-FCEDF22687D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C88482-5DC1-48B3-969E-447770C7AF66}" type="doc">
      <dgm:prSet loTypeId="urn:microsoft.com/office/officeart/2005/8/layout/process1" loCatId="process" qsTypeId="urn:microsoft.com/office/officeart/2005/8/quickstyle/simple1" qsCatId="simple" csTypeId="urn:microsoft.com/office/officeart/2005/8/colors/accent1_2" csCatId="accent1" phldr="1"/>
      <dgm:spPr/>
    </dgm:pt>
    <dgm:pt modelId="{91068FD9-DB2D-43E2-9308-CB63EC39E1E7}">
      <dgm:prSet phldrT="[Text]" custT="1"/>
      <dgm:spPr/>
      <dgm:t>
        <a:bodyPr/>
        <a:lstStyle/>
        <a:p>
          <a:r>
            <a:rPr lang="en-US" sz="1600" baseline="0"/>
            <a:t>Contact tracing</a:t>
          </a:r>
        </a:p>
        <a:p>
          <a:r>
            <a:rPr lang="en-US" sz="1600" baseline="0"/>
            <a:t>Vaccine hesitancy and health communication</a:t>
          </a:r>
        </a:p>
        <a:p>
          <a:r>
            <a:rPr lang="en-US" sz="1600" baseline="0"/>
            <a:t>Workforce</a:t>
          </a:r>
        </a:p>
        <a:p>
          <a:r>
            <a:rPr lang="en-US" sz="1600" baseline="0"/>
            <a:t>Mental/behavioral health</a:t>
          </a:r>
        </a:p>
        <a:p>
          <a:r>
            <a:rPr lang="en-US" sz="1600" baseline="0"/>
            <a:t>Long-term care facilities</a:t>
          </a:r>
        </a:p>
        <a:p>
          <a:r>
            <a:rPr lang="en-US" sz="1600" baseline="0"/>
            <a:t>Opioids/SUD</a:t>
          </a:r>
        </a:p>
        <a:p>
          <a:r>
            <a:rPr lang="en-US" sz="1600" baseline="0"/>
            <a:t>Effects of COVID on existing HHS programs (e.g., payment models)</a:t>
          </a:r>
        </a:p>
        <a:p>
          <a:r>
            <a:rPr lang="en-US" sz="1600" baseline="0"/>
            <a:t>Racial and ethnic disparities</a:t>
          </a:r>
        </a:p>
        <a:p>
          <a:r>
            <a:rPr lang="en-US" sz="1600" baseline="0"/>
            <a:t>Education/Schools</a:t>
          </a:r>
        </a:p>
        <a:p>
          <a:r>
            <a:rPr lang="en-US" sz="1600" baseline="0"/>
            <a:t>Medicare/Medicaid waivers and flexibilities</a:t>
          </a:r>
        </a:p>
      </dgm:t>
    </dgm:pt>
    <dgm:pt modelId="{3DA42B86-8000-4656-924A-ED060EE1C2C0}" type="parTrans" cxnId="{F0603034-AE07-4618-A0D5-1C1512473DD0}">
      <dgm:prSet/>
      <dgm:spPr/>
      <dgm:t>
        <a:bodyPr/>
        <a:lstStyle/>
        <a:p>
          <a:endParaRPr lang="en-US"/>
        </a:p>
      </dgm:t>
    </dgm:pt>
    <dgm:pt modelId="{BD3E1393-404D-42A7-9306-70E1AFAC52E9}" type="sibTrans" cxnId="{F0603034-AE07-4618-A0D5-1C1512473DD0}">
      <dgm:prSet/>
      <dgm:spPr/>
      <dgm:t>
        <a:bodyPr/>
        <a:lstStyle/>
        <a:p>
          <a:endParaRPr lang="en-US"/>
        </a:p>
      </dgm:t>
    </dgm:pt>
    <dgm:pt modelId="{AC172008-074D-4748-998E-8EDBF550D83C}">
      <dgm:prSet phldrT="[Text]" custT="1"/>
      <dgm:spPr/>
      <dgm:t>
        <a:bodyPr/>
        <a:lstStyle/>
        <a:p>
          <a:r>
            <a:rPr lang="en-US" sz="1600" dirty="0"/>
            <a:t>COVID as a chronic condition/disability</a:t>
          </a:r>
        </a:p>
        <a:p>
          <a:r>
            <a:rPr lang="en-US" sz="1600" dirty="0"/>
            <a:t>Future pandemics and public health emergency preparedness</a:t>
          </a:r>
        </a:p>
        <a:p>
          <a:r>
            <a:rPr lang="en-US" sz="1600" dirty="0"/>
            <a:t>Longitudinal studies (e.g., mental/behavioral health, long-term effects on health care workforce, long-term effects on children and education)</a:t>
          </a:r>
        </a:p>
        <a:p>
          <a:r>
            <a:rPr lang="en-US" sz="1600" dirty="0"/>
            <a:t>Long-term care facilities</a:t>
          </a:r>
        </a:p>
        <a:p>
          <a:r>
            <a:rPr lang="en-US" sz="1600" dirty="0"/>
            <a:t>Health equity</a:t>
          </a:r>
        </a:p>
        <a:p>
          <a:r>
            <a:rPr lang="en-US" sz="1600" dirty="0"/>
            <a:t>Evaluating changes to the healthcare delivery system (e.g., telehealth) </a:t>
          </a:r>
        </a:p>
        <a:p>
          <a:r>
            <a:rPr lang="en-US" sz="1600" dirty="0"/>
            <a:t>Updated policies and regulatory changes to Medicare/Medicaid</a:t>
          </a:r>
        </a:p>
      </dgm:t>
    </dgm:pt>
    <dgm:pt modelId="{106052AA-8A53-41D6-AF5E-27823549C6FE}" type="parTrans" cxnId="{E6F02B03-664F-40B5-A228-6E4C5302E992}">
      <dgm:prSet/>
      <dgm:spPr/>
      <dgm:t>
        <a:bodyPr/>
        <a:lstStyle/>
        <a:p>
          <a:endParaRPr lang="en-US"/>
        </a:p>
      </dgm:t>
    </dgm:pt>
    <dgm:pt modelId="{92D08F63-C7A1-49A4-8F55-3BEEBF3878DC}" type="sibTrans" cxnId="{E6F02B03-664F-40B5-A228-6E4C5302E992}">
      <dgm:prSet/>
      <dgm:spPr/>
      <dgm:t>
        <a:bodyPr/>
        <a:lstStyle/>
        <a:p>
          <a:endParaRPr lang="en-US"/>
        </a:p>
      </dgm:t>
    </dgm:pt>
    <dgm:pt modelId="{269FF39B-4785-429C-83D8-F934B9091F28}" type="pres">
      <dgm:prSet presAssocID="{7AC88482-5DC1-48B3-969E-447770C7AF66}" presName="Name0" presStyleCnt="0">
        <dgm:presLayoutVars>
          <dgm:dir/>
          <dgm:resizeHandles val="exact"/>
        </dgm:presLayoutVars>
      </dgm:prSet>
      <dgm:spPr/>
    </dgm:pt>
    <dgm:pt modelId="{E5654F51-5EE1-408B-A353-652A518B5BE6}" type="pres">
      <dgm:prSet presAssocID="{91068FD9-DB2D-43E2-9308-CB63EC39E1E7}" presName="node" presStyleLbl="node1" presStyleIdx="0" presStyleCnt="2" custScaleX="93229" custScaleY="102791">
        <dgm:presLayoutVars>
          <dgm:bulletEnabled val="1"/>
        </dgm:presLayoutVars>
      </dgm:prSet>
      <dgm:spPr/>
    </dgm:pt>
    <dgm:pt modelId="{7084E943-D08D-44D9-9D26-EF27C94FB863}" type="pres">
      <dgm:prSet presAssocID="{BD3E1393-404D-42A7-9306-70E1AFAC52E9}" presName="sibTrans" presStyleLbl="sibTrans2D1" presStyleIdx="0" presStyleCnt="1" custScaleX="164388" custScaleY="141661" custLinFactNeighborX="1376"/>
      <dgm:spPr/>
    </dgm:pt>
    <dgm:pt modelId="{898B162C-293F-41D0-914F-ABFC0D4A4FC1}" type="pres">
      <dgm:prSet presAssocID="{BD3E1393-404D-42A7-9306-70E1AFAC52E9}" presName="connectorText" presStyleLbl="sibTrans2D1" presStyleIdx="0" presStyleCnt="1"/>
      <dgm:spPr/>
    </dgm:pt>
    <dgm:pt modelId="{524050E3-BD65-4484-B5F4-75BDF6D2812B}" type="pres">
      <dgm:prSet presAssocID="{AC172008-074D-4748-998E-8EDBF550D83C}" presName="node" presStyleLbl="node1" presStyleIdx="1" presStyleCnt="2" custScaleX="94992">
        <dgm:presLayoutVars>
          <dgm:bulletEnabled val="1"/>
        </dgm:presLayoutVars>
      </dgm:prSet>
      <dgm:spPr/>
    </dgm:pt>
  </dgm:ptLst>
  <dgm:cxnLst>
    <dgm:cxn modelId="{E6F02B03-664F-40B5-A228-6E4C5302E992}" srcId="{7AC88482-5DC1-48B3-969E-447770C7AF66}" destId="{AC172008-074D-4748-998E-8EDBF550D83C}" srcOrd="1" destOrd="0" parTransId="{106052AA-8A53-41D6-AF5E-27823549C6FE}" sibTransId="{92D08F63-C7A1-49A4-8F55-3BEEBF3878DC}"/>
    <dgm:cxn modelId="{13F38E0B-74E8-4149-B8BF-FE5DA9D473AA}" type="presOf" srcId="{91068FD9-DB2D-43E2-9308-CB63EC39E1E7}" destId="{E5654F51-5EE1-408B-A353-652A518B5BE6}" srcOrd="0" destOrd="0" presId="urn:microsoft.com/office/officeart/2005/8/layout/process1"/>
    <dgm:cxn modelId="{CDC70E30-596F-40AB-9DC7-75D74B970540}" type="presOf" srcId="{7AC88482-5DC1-48B3-969E-447770C7AF66}" destId="{269FF39B-4785-429C-83D8-F934B9091F28}" srcOrd="0" destOrd="0" presId="urn:microsoft.com/office/officeart/2005/8/layout/process1"/>
    <dgm:cxn modelId="{F0603034-AE07-4618-A0D5-1C1512473DD0}" srcId="{7AC88482-5DC1-48B3-969E-447770C7AF66}" destId="{91068FD9-DB2D-43E2-9308-CB63EC39E1E7}" srcOrd="0" destOrd="0" parTransId="{3DA42B86-8000-4656-924A-ED060EE1C2C0}" sibTransId="{BD3E1393-404D-42A7-9306-70E1AFAC52E9}"/>
    <dgm:cxn modelId="{E9EB6F71-F23D-44C5-B4CF-541F39C9983C}" type="presOf" srcId="{AC172008-074D-4748-998E-8EDBF550D83C}" destId="{524050E3-BD65-4484-B5F4-75BDF6D2812B}" srcOrd="0" destOrd="0" presId="urn:microsoft.com/office/officeart/2005/8/layout/process1"/>
    <dgm:cxn modelId="{E42269AA-4103-4BF4-8FB5-10763D8209F1}" type="presOf" srcId="{BD3E1393-404D-42A7-9306-70E1AFAC52E9}" destId="{7084E943-D08D-44D9-9D26-EF27C94FB863}" srcOrd="0" destOrd="0" presId="urn:microsoft.com/office/officeart/2005/8/layout/process1"/>
    <dgm:cxn modelId="{2D2569AC-BFC3-4C13-B3DA-47146B94DA86}" type="presOf" srcId="{BD3E1393-404D-42A7-9306-70E1AFAC52E9}" destId="{898B162C-293F-41D0-914F-ABFC0D4A4FC1}" srcOrd="1" destOrd="0" presId="urn:microsoft.com/office/officeart/2005/8/layout/process1"/>
    <dgm:cxn modelId="{A85DF0F8-BAE5-43B3-A950-FDE4FA19FA7A}" type="presParOf" srcId="{269FF39B-4785-429C-83D8-F934B9091F28}" destId="{E5654F51-5EE1-408B-A353-652A518B5BE6}" srcOrd="0" destOrd="0" presId="urn:microsoft.com/office/officeart/2005/8/layout/process1"/>
    <dgm:cxn modelId="{0A9E40AC-E8E7-48DF-8F9E-47EBB132CE24}" type="presParOf" srcId="{269FF39B-4785-429C-83D8-F934B9091F28}" destId="{7084E943-D08D-44D9-9D26-EF27C94FB863}" srcOrd="1" destOrd="0" presId="urn:microsoft.com/office/officeart/2005/8/layout/process1"/>
    <dgm:cxn modelId="{8400A412-9B83-4CE9-A0B9-E57344C67C22}" type="presParOf" srcId="{7084E943-D08D-44D9-9D26-EF27C94FB863}" destId="{898B162C-293F-41D0-914F-ABFC0D4A4FC1}" srcOrd="0" destOrd="0" presId="urn:microsoft.com/office/officeart/2005/8/layout/process1"/>
    <dgm:cxn modelId="{6D83319C-579A-48FA-A329-222A90D78AED}" type="presParOf" srcId="{269FF39B-4785-429C-83D8-F934B9091F28}" destId="{524050E3-BD65-4484-B5F4-75BDF6D2812B}"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05E82-2D0F-CE4D-AB9F-FA9D05930747}">
      <dsp:nvSpPr>
        <dsp:cNvPr id="0" name=""/>
        <dsp:cNvSpPr/>
      </dsp:nvSpPr>
      <dsp:spPr>
        <a:xfrm>
          <a:off x="3963" y="50756"/>
          <a:ext cx="1519404" cy="3986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rtl="0">
            <a:lnSpc>
              <a:spcPct val="90000"/>
            </a:lnSpc>
            <a:spcBef>
              <a:spcPct val="0"/>
            </a:spcBef>
            <a:spcAft>
              <a:spcPct val="35000"/>
            </a:spcAft>
            <a:buNone/>
          </a:pPr>
          <a:r>
            <a:rPr lang="en-US" sz="1100" kern="1200"/>
            <a:t>Issue Briefs</a:t>
          </a:r>
          <a:r>
            <a:rPr lang="en-US" sz="1100" kern="1200">
              <a:latin typeface="Calibri" panose="020F0502020204030204"/>
            </a:rPr>
            <a:t> and White Papers</a:t>
          </a:r>
          <a:endParaRPr lang="en-US" sz="1100" kern="1200"/>
        </a:p>
      </dsp:txBody>
      <dsp:txXfrm>
        <a:off x="3963" y="50756"/>
        <a:ext cx="1519404" cy="398633"/>
      </dsp:txXfrm>
    </dsp:sp>
    <dsp:sp modelId="{B34D455B-5D68-6841-99BA-5FF3393B03B3}">
      <dsp:nvSpPr>
        <dsp:cNvPr id="0" name=""/>
        <dsp:cNvSpPr/>
      </dsp:nvSpPr>
      <dsp:spPr>
        <a:xfrm>
          <a:off x="3963" y="449390"/>
          <a:ext cx="1519404" cy="42273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t>The </a:t>
          </a:r>
          <a:r>
            <a:rPr lang="en-US" sz="1100" kern="1200">
              <a:hlinkClick xmlns:r="http://schemas.openxmlformats.org/officeDocument/2006/relationships" r:id="rId1"/>
            </a:rPr>
            <a:t>promise of telehealth</a:t>
          </a:r>
          <a:r>
            <a:rPr lang="en-US" sz="1100" kern="1200"/>
            <a:t> for addressing COVID-19</a:t>
          </a:r>
        </a:p>
        <a:p>
          <a:pPr marL="57150" lvl="1" indent="-57150" algn="l" defTabSz="488950">
            <a:lnSpc>
              <a:spcPct val="90000"/>
            </a:lnSpc>
            <a:spcBef>
              <a:spcPct val="0"/>
            </a:spcBef>
            <a:spcAft>
              <a:spcPct val="15000"/>
            </a:spcAft>
            <a:buChar char="•"/>
          </a:pPr>
          <a:r>
            <a:rPr lang="en-US" sz="1100" kern="1200"/>
            <a:t>The </a:t>
          </a:r>
          <a:r>
            <a:rPr lang="en-US" sz="1100" kern="1200">
              <a:hlinkClick xmlns:r="http://schemas.openxmlformats.org/officeDocument/2006/relationships" r:id="rId2"/>
            </a:rPr>
            <a:t>expansion of telehealth</a:t>
          </a:r>
          <a:r>
            <a:rPr lang="en-US" sz="1100" kern="1200"/>
            <a:t>: equity considerations for policymakers, providers, and payers</a:t>
          </a:r>
        </a:p>
        <a:p>
          <a:pPr marL="57150" lvl="1" indent="-57150" algn="l" defTabSz="488950" rtl="0">
            <a:lnSpc>
              <a:spcPct val="90000"/>
            </a:lnSpc>
            <a:spcBef>
              <a:spcPct val="0"/>
            </a:spcBef>
            <a:spcAft>
              <a:spcPct val="15000"/>
            </a:spcAft>
            <a:buChar char="•"/>
          </a:pPr>
          <a:r>
            <a:rPr lang="en-US" sz="1100" kern="1200">
              <a:hlinkClick xmlns:r="http://schemas.openxmlformats.org/officeDocument/2006/relationships" r:id="rId2"/>
            </a:rPr>
            <a:t>Using </a:t>
          </a:r>
          <a:r>
            <a:rPr lang="en-US" sz="1100" kern="1200">
              <a:latin typeface="Calibri" panose="020F0502020204030204"/>
              <a:hlinkClick xmlns:r="http://schemas.openxmlformats.org/officeDocument/2006/relationships" r:id="rId2"/>
            </a:rPr>
            <a:t>telehealth</a:t>
          </a:r>
          <a:r>
            <a:rPr lang="en-US" sz="1100" u="none" kern="1200">
              <a:latin typeface="Calibri" panose="020F0502020204030204"/>
            </a:rPr>
            <a:t> </a:t>
          </a:r>
          <a:r>
            <a:rPr lang="en-US" sz="1100" kern="1200">
              <a:latin typeface="Calibri" panose="020F0502020204030204"/>
            </a:rPr>
            <a:t>to</a:t>
          </a:r>
          <a:r>
            <a:rPr lang="en-US" sz="1100" kern="1200"/>
            <a:t> meet the challenges of the opioid epidemic during </a:t>
          </a:r>
          <a:r>
            <a:rPr lang="en-US" sz="1100" kern="1200">
              <a:latin typeface="Calibri" panose="020F0502020204030204"/>
            </a:rPr>
            <a:t>COVID-19</a:t>
          </a:r>
          <a:endParaRPr lang="en-US" sz="1100" kern="1200"/>
        </a:p>
        <a:p>
          <a:pPr marL="57150" lvl="1" indent="-57150" algn="l" defTabSz="488950" rtl="0">
            <a:lnSpc>
              <a:spcPct val="90000"/>
            </a:lnSpc>
            <a:spcBef>
              <a:spcPct val="0"/>
            </a:spcBef>
            <a:spcAft>
              <a:spcPct val="15000"/>
            </a:spcAft>
            <a:buChar char="•"/>
          </a:pPr>
          <a:r>
            <a:rPr lang="en-US" sz="1100" kern="1200">
              <a:latin typeface="Calibri" panose="020F0502020204030204"/>
            </a:rPr>
            <a:t>The </a:t>
          </a:r>
          <a:r>
            <a:rPr lang="en-US" sz="1100" kern="1200">
              <a:latin typeface="Calibri" panose="020F0502020204030204"/>
              <a:hlinkClick xmlns:r="http://schemas.openxmlformats.org/officeDocument/2006/relationships" r:id="rId3"/>
            </a:rPr>
            <a:t>importance of community health workers</a:t>
          </a:r>
          <a:r>
            <a:rPr lang="en-US" sz="1100" kern="1200">
              <a:latin typeface="Calibri" panose="020F0502020204030204"/>
            </a:rPr>
            <a:t> for meeting the challenges of the COVID-19 pandemic</a:t>
          </a:r>
        </a:p>
        <a:p>
          <a:pPr marL="57150" lvl="1" indent="-57150" algn="l" defTabSz="488950" rtl="0">
            <a:lnSpc>
              <a:spcPct val="90000"/>
            </a:lnSpc>
            <a:spcBef>
              <a:spcPct val="0"/>
            </a:spcBef>
            <a:spcAft>
              <a:spcPct val="15000"/>
            </a:spcAft>
            <a:buChar char="•"/>
          </a:pPr>
          <a:r>
            <a:rPr lang="en-US" sz="1100" kern="1200">
              <a:latin typeface="Calibri" panose="020F0502020204030204"/>
            </a:rPr>
            <a:t>COVID-19 </a:t>
          </a:r>
          <a:r>
            <a:rPr lang="en-US" sz="1100" kern="1200">
              <a:latin typeface="Calibri" panose="020F0502020204030204"/>
              <a:hlinkClick xmlns:r="http://schemas.openxmlformats.org/officeDocument/2006/relationships" r:id="rId4"/>
            </a:rPr>
            <a:t>prevalence and mortality rates in primary care</a:t>
          </a:r>
          <a:r>
            <a:rPr lang="en-US" sz="1100" kern="1200">
              <a:latin typeface="Calibri" panose="020F0502020204030204"/>
            </a:rPr>
            <a:t> health professional shortage </a:t>
          </a:r>
          <a:r>
            <a:rPr lang="en-US" sz="1100" u="none" kern="1200">
              <a:latin typeface="Calibri" panose="020F0502020204030204"/>
            </a:rPr>
            <a:t>areas</a:t>
          </a:r>
          <a:endParaRPr lang="en-US" sz="1100" kern="1200">
            <a:latin typeface="Calibri" panose="020F0502020204030204"/>
          </a:endParaRPr>
        </a:p>
        <a:p>
          <a:pPr marL="57150" lvl="1" indent="-57150" algn="l" defTabSz="488950" rtl="0">
            <a:lnSpc>
              <a:spcPct val="90000"/>
            </a:lnSpc>
            <a:spcBef>
              <a:spcPct val="0"/>
            </a:spcBef>
            <a:spcAft>
              <a:spcPct val="15000"/>
            </a:spcAft>
            <a:buChar char="•"/>
          </a:pPr>
          <a:r>
            <a:rPr lang="en-US" sz="1100" u="sng" kern="1200">
              <a:hlinkClick xmlns:r="http://schemas.openxmlformats.org/officeDocument/2006/relationships" r:id="rId5"/>
            </a:rPr>
            <a:t>Recommendations</a:t>
          </a:r>
          <a:r>
            <a:rPr lang="en-US" sz="1100" kern="1200"/>
            <a:t> to address the nursing shortage</a:t>
          </a:r>
          <a:endParaRPr lang="en-US" sz="1100" kern="1200">
            <a:latin typeface="Calibri" panose="020F0502020204030204"/>
          </a:endParaRPr>
        </a:p>
      </dsp:txBody>
      <dsp:txXfrm>
        <a:off x="3963" y="449390"/>
        <a:ext cx="1519404" cy="4227300"/>
      </dsp:txXfrm>
    </dsp:sp>
    <dsp:sp modelId="{35CB1D3C-F31F-401B-9C25-7EE35D35B360}">
      <dsp:nvSpPr>
        <dsp:cNvPr id="0" name=""/>
        <dsp:cNvSpPr/>
      </dsp:nvSpPr>
      <dsp:spPr>
        <a:xfrm>
          <a:off x="1736085" y="50756"/>
          <a:ext cx="1519404" cy="398633"/>
        </a:xfrm>
        <a:prstGeom prst="rect">
          <a:avLst/>
        </a:prstGeom>
        <a:solidFill>
          <a:schemeClr val="accent3">
            <a:hueOff val="-780468"/>
            <a:satOff val="-2262"/>
            <a:lumOff val="883"/>
            <a:alphaOff val="0"/>
          </a:schemeClr>
        </a:solidFill>
        <a:ln w="12700" cap="flat" cmpd="sng" algn="ctr">
          <a:solidFill>
            <a:schemeClr val="accent3">
              <a:hueOff val="-780468"/>
              <a:satOff val="-2262"/>
              <a:lumOff val="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panose="020F0502020204030204"/>
            </a:rPr>
            <a:t>Blog Posts</a:t>
          </a:r>
        </a:p>
      </dsp:txBody>
      <dsp:txXfrm>
        <a:off x="1736085" y="50756"/>
        <a:ext cx="1519404" cy="398633"/>
      </dsp:txXfrm>
    </dsp:sp>
    <dsp:sp modelId="{8476217E-110B-4658-B65B-D92188EE2E76}">
      <dsp:nvSpPr>
        <dsp:cNvPr id="0" name=""/>
        <dsp:cNvSpPr/>
      </dsp:nvSpPr>
      <dsp:spPr>
        <a:xfrm>
          <a:off x="1736085" y="449390"/>
          <a:ext cx="1519404" cy="4227300"/>
        </a:xfrm>
        <a:prstGeom prst="rect">
          <a:avLst/>
        </a:prstGeom>
        <a:solidFill>
          <a:schemeClr val="accent3">
            <a:tint val="40000"/>
            <a:alpha val="90000"/>
            <a:hueOff val="-1198870"/>
            <a:satOff val="983"/>
            <a:lumOff val="137"/>
            <a:alphaOff val="0"/>
          </a:schemeClr>
        </a:solidFill>
        <a:ln w="12700" cap="flat" cmpd="sng" algn="ctr">
          <a:solidFill>
            <a:schemeClr val="accent3">
              <a:tint val="40000"/>
              <a:alpha val="90000"/>
              <a:hueOff val="-1198870"/>
              <a:satOff val="983"/>
              <a:lumOff val="1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Calibri" panose="020F0502020204030204"/>
              <a:hlinkClick xmlns:r="http://schemas.openxmlformats.org/officeDocument/2006/relationships" r:id="rId6"/>
            </a:rPr>
            <a:t>Coronavirus clinical trials landscape</a:t>
          </a:r>
          <a:r>
            <a:rPr lang="en-US" sz="1100" kern="1200">
              <a:latin typeface="Calibri" panose="020F0502020204030204"/>
            </a:rPr>
            <a:t>: why clinical trials are vital to addressing COVID-19 and how IMPAQ is helping track them</a:t>
          </a:r>
        </a:p>
        <a:p>
          <a:pPr marL="57150" lvl="1" indent="-57150" algn="l" defTabSz="488950" rtl="0">
            <a:lnSpc>
              <a:spcPct val="90000"/>
            </a:lnSpc>
            <a:spcBef>
              <a:spcPct val="0"/>
            </a:spcBef>
            <a:spcAft>
              <a:spcPct val="15000"/>
            </a:spcAft>
            <a:buChar char="•"/>
          </a:pPr>
          <a:r>
            <a:rPr lang="en-US" sz="1100" kern="1200">
              <a:latin typeface="Calibri" panose="020F0502020204030204"/>
              <a:hlinkClick xmlns:r="http://schemas.openxmlformats.org/officeDocument/2006/relationships" r:id="rId7"/>
            </a:rPr>
            <a:t>Achieving and sustaining herd immunity</a:t>
          </a:r>
          <a:r>
            <a:rPr lang="en-US" sz="1100" kern="1200">
              <a:latin typeface="Calibri" panose="020F0502020204030204"/>
            </a:rPr>
            <a:t>: coverage policies for COVID-19 vaccination in 2021 and beyond</a:t>
          </a:r>
        </a:p>
        <a:p>
          <a:pPr marL="57150" lvl="1" indent="-57150" algn="l" defTabSz="488950" rtl="0">
            <a:lnSpc>
              <a:spcPct val="90000"/>
            </a:lnSpc>
            <a:spcBef>
              <a:spcPct val="0"/>
            </a:spcBef>
            <a:spcAft>
              <a:spcPct val="15000"/>
            </a:spcAft>
            <a:buChar char="•"/>
          </a:pPr>
          <a:r>
            <a:rPr lang="en-US" sz="1100" kern="1200">
              <a:latin typeface="Calibri" panose="020F0502020204030204"/>
              <a:hlinkClick xmlns:r="http://schemas.openxmlformats.org/officeDocument/2006/relationships" r:id="rId8"/>
            </a:rPr>
            <a:t>Fighting two battles</a:t>
          </a:r>
          <a:r>
            <a:rPr lang="en-US" sz="1100" kern="1200">
              <a:latin typeface="Calibri" panose="020F0502020204030204"/>
            </a:rPr>
            <a:t>: how CMS is addressing the opioid epidemic in the time of COVID-19</a:t>
          </a:r>
        </a:p>
        <a:p>
          <a:pPr marL="57150" lvl="1" indent="-57150" algn="l" defTabSz="488950">
            <a:lnSpc>
              <a:spcPct val="90000"/>
            </a:lnSpc>
            <a:spcBef>
              <a:spcPct val="0"/>
            </a:spcBef>
            <a:spcAft>
              <a:spcPct val="15000"/>
            </a:spcAft>
            <a:buChar char="•"/>
          </a:pPr>
          <a:r>
            <a:rPr lang="en-US" sz="1100" kern="1200">
              <a:hlinkClick xmlns:r="http://schemas.openxmlformats.org/officeDocument/2006/relationships" r:id="rId9"/>
            </a:rPr>
            <a:t>New telehealth executive order &amp; rules</a:t>
          </a:r>
          <a:r>
            <a:rPr lang="en-US" sz="1100" kern="1200"/>
            <a:t>: what are the long-term implications </a:t>
          </a:r>
          <a:endParaRPr lang="en-US" sz="1100" kern="1200">
            <a:latin typeface="Calibri" panose="020F0502020204030204"/>
          </a:endParaRPr>
        </a:p>
      </dsp:txBody>
      <dsp:txXfrm>
        <a:off x="1736085" y="449390"/>
        <a:ext cx="1519404" cy="4227300"/>
      </dsp:txXfrm>
    </dsp:sp>
    <dsp:sp modelId="{8B2CADF3-7006-C248-88DB-7EE7E49EE6CA}">
      <dsp:nvSpPr>
        <dsp:cNvPr id="0" name=""/>
        <dsp:cNvSpPr/>
      </dsp:nvSpPr>
      <dsp:spPr>
        <a:xfrm>
          <a:off x="3468207" y="50756"/>
          <a:ext cx="1519404" cy="398633"/>
        </a:xfrm>
        <a:prstGeom prst="rect">
          <a:avLst/>
        </a:prstGeom>
        <a:solidFill>
          <a:schemeClr val="accent3">
            <a:hueOff val="-1560936"/>
            <a:satOff val="-4523"/>
            <a:lumOff val="1766"/>
            <a:alphaOff val="0"/>
          </a:schemeClr>
        </a:solidFill>
        <a:ln w="12700" cap="flat" cmpd="sng" algn="ctr">
          <a:solidFill>
            <a:schemeClr val="accent3">
              <a:hueOff val="-1560936"/>
              <a:satOff val="-4523"/>
              <a:lumOff val="17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Webinars</a:t>
          </a:r>
        </a:p>
      </dsp:txBody>
      <dsp:txXfrm>
        <a:off x="3468207" y="50756"/>
        <a:ext cx="1519404" cy="398633"/>
      </dsp:txXfrm>
    </dsp:sp>
    <dsp:sp modelId="{662FE459-3863-824E-943E-DCE13A610F34}">
      <dsp:nvSpPr>
        <dsp:cNvPr id="0" name=""/>
        <dsp:cNvSpPr/>
      </dsp:nvSpPr>
      <dsp:spPr>
        <a:xfrm>
          <a:off x="3468207" y="449390"/>
          <a:ext cx="1519404" cy="4227300"/>
        </a:xfrm>
        <a:prstGeom prst="rect">
          <a:avLst/>
        </a:prstGeom>
        <a:solidFill>
          <a:schemeClr val="accent3">
            <a:tint val="40000"/>
            <a:alpha val="90000"/>
            <a:hueOff val="-2397740"/>
            <a:satOff val="1966"/>
            <a:lumOff val="275"/>
            <a:alphaOff val="0"/>
          </a:schemeClr>
        </a:solidFill>
        <a:ln w="12700" cap="flat" cmpd="sng" algn="ctr">
          <a:solidFill>
            <a:schemeClr val="accent3">
              <a:tint val="40000"/>
              <a:alpha val="90000"/>
              <a:hueOff val="-2397740"/>
              <a:satOff val="1966"/>
              <a:lumOff val="27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a:hlinkClick xmlns:r="http://schemas.openxmlformats.org/officeDocument/2006/relationships" r:id="rId10"/>
            </a:rPr>
            <a:t>During and after </a:t>
          </a:r>
          <a:r>
            <a:rPr lang="en-US" sz="1100" kern="1200">
              <a:latin typeface="Calibri" panose="020F0502020204030204"/>
              <a:hlinkClick xmlns:r="http://schemas.openxmlformats.org/officeDocument/2006/relationships" r:id="rId10"/>
            </a:rPr>
            <a:t>COVID-19</a:t>
          </a:r>
          <a:r>
            <a:rPr lang="en-US" sz="1100" kern="1200">
              <a:latin typeface="Calibri" panose="020F0502020204030204"/>
            </a:rPr>
            <a:t>: </a:t>
          </a:r>
          <a:r>
            <a:rPr lang="en-US" sz="1100" kern="1200"/>
            <a:t>readiness and rapid system redesign to optimize chronic condition care</a:t>
          </a:r>
        </a:p>
        <a:p>
          <a:pPr marL="57150" lvl="1" indent="-57150" algn="l" defTabSz="488950" rtl="0">
            <a:lnSpc>
              <a:spcPct val="90000"/>
            </a:lnSpc>
            <a:spcBef>
              <a:spcPct val="0"/>
            </a:spcBef>
            <a:spcAft>
              <a:spcPct val="15000"/>
            </a:spcAft>
            <a:buChar char="•"/>
          </a:pPr>
          <a:r>
            <a:rPr lang="en-US" sz="1100" kern="1200">
              <a:hlinkClick xmlns:r="http://schemas.openxmlformats.org/officeDocument/2006/relationships" r:id="rId11"/>
            </a:rPr>
            <a:t>Mental health first aid in schools</a:t>
          </a:r>
          <a:r>
            <a:rPr lang="en-US" sz="1100" kern="1200"/>
            <a:t>: connecting public health, policy,</a:t>
          </a:r>
          <a:r>
            <a:rPr lang="en-US" sz="1100" kern="1200">
              <a:latin typeface="Calibri" panose="020F0502020204030204"/>
            </a:rPr>
            <a:t> and</a:t>
          </a:r>
          <a:r>
            <a:rPr lang="en-US" sz="1100" kern="1200"/>
            <a:t> equity in COVID-19</a:t>
          </a:r>
        </a:p>
        <a:p>
          <a:pPr marL="57150" lvl="1" indent="-57150" algn="l" defTabSz="488950" rtl="0">
            <a:lnSpc>
              <a:spcPct val="90000"/>
            </a:lnSpc>
            <a:spcBef>
              <a:spcPct val="0"/>
            </a:spcBef>
            <a:spcAft>
              <a:spcPct val="15000"/>
            </a:spcAft>
            <a:buChar char="•"/>
          </a:pPr>
          <a:r>
            <a:rPr lang="en-US" sz="1100" kern="1200">
              <a:latin typeface="Calibri" panose="020F0502020204030204"/>
              <a:hlinkClick xmlns:r="http://schemas.openxmlformats.org/officeDocument/2006/relationships" r:id="rId12"/>
            </a:rPr>
            <a:t>Hesistancy, equity, and transparency</a:t>
          </a:r>
          <a:r>
            <a:rPr lang="en-US" sz="1100" kern="1200">
              <a:latin typeface="Calibri" panose="020F0502020204030204"/>
            </a:rPr>
            <a:t>: rolling out the COVID-19 vaccine</a:t>
          </a:r>
        </a:p>
        <a:p>
          <a:pPr marL="57150" lvl="1" indent="-57150" algn="l" defTabSz="488950" rtl="0">
            <a:lnSpc>
              <a:spcPct val="90000"/>
            </a:lnSpc>
            <a:spcBef>
              <a:spcPct val="0"/>
            </a:spcBef>
            <a:spcAft>
              <a:spcPct val="15000"/>
            </a:spcAft>
            <a:buChar char="•"/>
          </a:pPr>
          <a:r>
            <a:rPr lang="en-US" sz="1100" kern="1200">
              <a:latin typeface="Calibri" panose="020F0502020204030204"/>
              <a:hlinkClick xmlns:r="http://schemas.openxmlformats.org/officeDocument/2006/relationships" r:id="rId13"/>
            </a:rPr>
            <a:t>Health equity in the time of COVID-19</a:t>
          </a:r>
          <a:r>
            <a:rPr lang="en-US" sz="1100" kern="1200">
              <a:latin typeface="Calibri" panose="020F0502020204030204"/>
            </a:rPr>
            <a:t>: fixing broken systems to serve communities of color</a:t>
          </a:r>
        </a:p>
      </dsp:txBody>
      <dsp:txXfrm>
        <a:off x="3468207" y="449390"/>
        <a:ext cx="1519404" cy="4227300"/>
      </dsp:txXfrm>
    </dsp:sp>
    <dsp:sp modelId="{00DD86D2-BC25-CC4B-A502-871D639770CD}">
      <dsp:nvSpPr>
        <dsp:cNvPr id="0" name=""/>
        <dsp:cNvSpPr/>
      </dsp:nvSpPr>
      <dsp:spPr>
        <a:xfrm>
          <a:off x="5200328" y="50756"/>
          <a:ext cx="1519404" cy="398633"/>
        </a:xfrm>
        <a:prstGeom prst="rect">
          <a:avLst/>
        </a:prstGeom>
        <a:solidFill>
          <a:schemeClr val="accent3">
            <a:hueOff val="-2341404"/>
            <a:satOff val="-6785"/>
            <a:lumOff val="2648"/>
            <a:alphaOff val="0"/>
          </a:schemeClr>
        </a:solidFill>
        <a:ln w="12700" cap="flat" cmpd="sng" algn="ctr">
          <a:solidFill>
            <a:schemeClr val="accent3">
              <a:hueOff val="-2341404"/>
              <a:satOff val="-6785"/>
              <a:lumOff val="26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Podcasts</a:t>
          </a:r>
        </a:p>
      </dsp:txBody>
      <dsp:txXfrm>
        <a:off x="5200328" y="50756"/>
        <a:ext cx="1519404" cy="398633"/>
      </dsp:txXfrm>
    </dsp:sp>
    <dsp:sp modelId="{B5253D08-21AA-9D4D-9F41-FC5624033E73}">
      <dsp:nvSpPr>
        <dsp:cNvPr id="0" name=""/>
        <dsp:cNvSpPr/>
      </dsp:nvSpPr>
      <dsp:spPr>
        <a:xfrm>
          <a:off x="5200328" y="449390"/>
          <a:ext cx="1519404" cy="4227300"/>
        </a:xfrm>
        <a:prstGeom prst="rect">
          <a:avLst/>
        </a:prstGeom>
        <a:solidFill>
          <a:schemeClr val="accent3">
            <a:tint val="40000"/>
            <a:alpha val="90000"/>
            <a:hueOff val="-3596610"/>
            <a:satOff val="2948"/>
            <a:lumOff val="412"/>
            <a:alphaOff val="0"/>
          </a:schemeClr>
        </a:solidFill>
        <a:ln w="12700" cap="flat" cmpd="sng" algn="ctr">
          <a:solidFill>
            <a:schemeClr val="accent3">
              <a:tint val="40000"/>
              <a:alpha val="90000"/>
              <a:hueOff val="-3596610"/>
              <a:satOff val="2948"/>
              <a:lumOff val="4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kern="1200">
              <a:hlinkClick xmlns:r="http://schemas.openxmlformats.org/officeDocument/2006/relationships" r:id="rId14"/>
            </a:rPr>
            <a:t>Responding to the challenges</a:t>
          </a:r>
          <a:r>
            <a:rPr lang="en-US" sz="1100" kern="1200"/>
            <a:t> of the COVID-19 pandemic (series of podcasts from AIR </a:t>
          </a:r>
          <a:r>
            <a:rPr lang="en-US" sz="1100" kern="1200">
              <a:latin typeface="Calibri" panose="020F0502020204030204"/>
            </a:rPr>
            <a:t>Human</a:t>
          </a:r>
          <a:r>
            <a:rPr lang="en-US" sz="1100" kern="1200"/>
            <a:t> </a:t>
          </a:r>
          <a:r>
            <a:rPr lang="en-US" sz="1100" kern="1200">
              <a:latin typeface="Calibri" panose="020F0502020204030204"/>
            </a:rPr>
            <a:t>Services</a:t>
          </a:r>
          <a:r>
            <a:rPr lang="en-US" sz="1100" kern="1200"/>
            <a:t> related to youth development, disability, unemployment and the workplace, and foster care)</a:t>
          </a:r>
        </a:p>
      </dsp:txBody>
      <dsp:txXfrm>
        <a:off x="5200328" y="449390"/>
        <a:ext cx="1519404" cy="4227300"/>
      </dsp:txXfrm>
    </dsp:sp>
    <dsp:sp modelId="{F7BBF11B-C4A1-BC48-9E27-B3BD49C3D2A3}">
      <dsp:nvSpPr>
        <dsp:cNvPr id="0" name=""/>
        <dsp:cNvSpPr/>
      </dsp:nvSpPr>
      <dsp:spPr>
        <a:xfrm>
          <a:off x="6932450" y="50756"/>
          <a:ext cx="1519404" cy="398633"/>
        </a:xfrm>
        <a:prstGeom prst="rect">
          <a:avLst/>
        </a:prstGeom>
        <a:solidFill>
          <a:schemeClr val="accent3">
            <a:hueOff val="-3121871"/>
            <a:satOff val="-9046"/>
            <a:lumOff val="3531"/>
            <a:alphaOff val="0"/>
          </a:schemeClr>
        </a:solidFill>
        <a:ln w="12700" cap="flat" cmpd="sng" algn="ctr">
          <a:solidFill>
            <a:schemeClr val="accent3">
              <a:hueOff val="-3121871"/>
              <a:satOff val="-9046"/>
              <a:lumOff val="3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FAQs and Q&amp;As</a:t>
          </a:r>
        </a:p>
      </dsp:txBody>
      <dsp:txXfrm>
        <a:off x="6932450" y="50756"/>
        <a:ext cx="1519404" cy="398633"/>
      </dsp:txXfrm>
    </dsp:sp>
    <dsp:sp modelId="{7D19CBF3-0C5A-1A47-AC9A-FCEDF22687D1}">
      <dsp:nvSpPr>
        <dsp:cNvPr id="0" name=""/>
        <dsp:cNvSpPr/>
      </dsp:nvSpPr>
      <dsp:spPr>
        <a:xfrm>
          <a:off x="6932450" y="449390"/>
          <a:ext cx="1519404" cy="4227300"/>
        </a:xfrm>
        <a:prstGeom prst="rect">
          <a:avLst/>
        </a:prstGeom>
        <a:solidFill>
          <a:schemeClr val="accent3">
            <a:tint val="40000"/>
            <a:alpha val="90000"/>
            <a:hueOff val="-4795480"/>
            <a:satOff val="3931"/>
            <a:lumOff val="549"/>
            <a:alphaOff val="0"/>
          </a:schemeClr>
        </a:solidFill>
        <a:ln w="12700" cap="flat" cmpd="sng" algn="ctr">
          <a:solidFill>
            <a:schemeClr val="accent3">
              <a:tint val="40000"/>
              <a:alpha val="90000"/>
              <a:hueOff val="-4795480"/>
              <a:satOff val="3931"/>
              <a:lumOff val="5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rtl="0">
            <a:lnSpc>
              <a:spcPct val="90000"/>
            </a:lnSpc>
            <a:spcBef>
              <a:spcPct val="0"/>
            </a:spcBef>
            <a:spcAft>
              <a:spcPct val="15000"/>
            </a:spcAft>
            <a:buChar char="•"/>
          </a:pPr>
          <a:r>
            <a:rPr lang="en-US" sz="1100" kern="1200">
              <a:hlinkClick xmlns:r="http://schemas.openxmlformats.org/officeDocument/2006/relationships" r:id="rId15"/>
            </a:rPr>
            <a:t>Plain language FAQ</a:t>
          </a:r>
          <a:r>
            <a:rPr lang="en-US" sz="1100" kern="1200"/>
            <a:t> on COVID-19 and the vaccine</a:t>
          </a:r>
        </a:p>
        <a:p>
          <a:pPr marL="57150" lvl="1" indent="-57150" algn="l" defTabSz="488950" rtl="0">
            <a:lnSpc>
              <a:spcPct val="90000"/>
            </a:lnSpc>
            <a:spcBef>
              <a:spcPct val="0"/>
            </a:spcBef>
            <a:spcAft>
              <a:spcPct val="15000"/>
            </a:spcAft>
            <a:buChar char="•"/>
          </a:pPr>
          <a:r>
            <a:rPr lang="en-US" sz="1100" kern="1200"/>
            <a:t>An </a:t>
          </a:r>
          <a:r>
            <a:rPr lang="en-US" sz="1100" kern="1200">
              <a:hlinkClick xmlns:r="http://schemas.openxmlformats.org/officeDocument/2006/relationships" r:id="rId16"/>
            </a:rPr>
            <a:t>emerging narrative</a:t>
          </a:r>
          <a:r>
            <a:rPr lang="en-US" sz="1100" kern="1200"/>
            <a:t> on Latino health disparities and implications in the COVID-19 era</a:t>
          </a:r>
        </a:p>
        <a:p>
          <a:pPr marL="57150" lvl="1" indent="-57150" algn="l" defTabSz="488950">
            <a:lnSpc>
              <a:spcPct val="90000"/>
            </a:lnSpc>
            <a:spcBef>
              <a:spcPct val="0"/>
            </a:spcBef>
            <a:spcAft>
              <a:spcPct val="15000"/>
            </a:spcAft>
            <a:buChar char="•"/>
          </a:pPr>
          <a:r>
            <a:rPr lang="en-US" sz="1100" kern="1200"/>
            <a:t>What do </a:t>
          </a:r>
          <a:r>
            <a:rPr lang="en-US" sz="1100" kern="1200">
              <a:hlinkClick xmlns:r="http://schemas.openxmlformats.org/officeDocument/2006/relationships" r:id="rId17"/>
            </a:rPr>
            <a:t>rising rates of anxiety and depression</a:t>
          </a:r>
          <a:r>
            <a:rPr lang="en-US" sz="1100" kern="1200"/>
            <a:t> mean for families, schools, and communities?</a:t>
          </a:r>
        </a:p>
        <a:p>
          <a:pPr marL="57150" lvl="1" indent="-57150" algn="l" defTabSz="488950" rtl="0">
            <a:lnSpc>
              <a:spcPct val="90000"/>
            </a:lnSpc>
            <a:spcBef>
              <a:spcPct val="0"/>
            </a:spcBef>
            <a:spcAft>
              <a:spcPct val="15000"/>
            </a:spcAft>
            <a:buChar char="•"/>
          </a:pPr>
          <a:r>
            <a:rPr lang="en-US" sz="1100" kern="1200">
              <a:hlinkClick xmlns:r="http://schemas.openxmlformats.org/officeDocument/2006/relationships" r:id="rId18"/>
            </a:rPr>
            <a:t>Kathleen Guarino</a:t>
          </a:r>
          <a:r>
            <a:rPr lang="en-US" sz="1100" kern="1200">
              <a:latin typeface="Calibri" panose="020F0502020204030204"/>
            </a:rPr>
            <a:t> on</a:t>
          </a:r>
          <a:r>
            <a:rPr lang="en-US" sz="1100" kern="1200"/>
            <a:t> mental health during a health crisis</a:t>
          </a:r>
        </a:p>
      </dsp:txBody>
      <dsp:txXfrm>
        <a:off x="6932450" y="449390"/>
        <a:ext cx="1519404" cy="422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54F51-5EE1-408B-A353-652A518B5BE6}">
      <dsp:nvSpPr>
        <dsp:cNvPr id="0" name=""/>
        <dsp:cNvSpPr/>
      </dsp:nvSpPr>
      <dsp:spPr>
        <a:xfrm>
          <a:off x="1770" y="0"/>
          <a:ext cx="3453754" cy="41932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baseline="0"/>
            <a:t>Contact tracing</a:t>
          </a:r>
        </a:p>
        <a:p>
          <a:pPr marL="0" lvl="0" indent="0" algn="ctr" defTabSz="711200">
            <a:lnSpc>
              <a:spcPct val="90000"/>
            </a:lnSpc>
            <a:spcBef>
              <a:spcPct val="0"/>
            </a:spcBef>
            <a:spcAft>
              <a:spcPct val="35000"/>
            </a:spcAft>
            <a:buNone/>
          </a:pPr>
          <a:r>
            <a:rPr lang="en-US" sz="1600" kern="1200" baseline="0"/>
            <a:t>Vaccine hesitancy and health communication</a:t>
          </a:r>
        </a:p>
        <a:p>
          <a:pPr marL="0" lvl="0" indent="0" algn="ctr" defTabSz="711200">
            <a:lnSpc>
              <a:spcPct val="90000"/>
            </a:lnSpc>
            <a:spcBef>
              <a:spcPct val="0"/>
            </a:spcBef>
            <a:spcAft>
              <a:spcPct val="35000"/>
            </a:spcAft>
            <a:buNone/>
          </a:pPr>
          <a:r>
            <a:rPr lang="en-US" sz="1600" kern="1200" baseline="0"/>
            <a:t>Workforce</a:t>
          </a:r>
        </a:p>
        <a:p>
          <a:pPr marL="0" lvl="0" indent="0" algn="ctr" defTabSz="711200">
            <a:lnSpc>
              <a:spcPct val="90000"/>
            </a:lnSpc>
            <a:spcBef>
              <a:spcPct val="0"/>
            </a:spcBef>
            <a:spcAft>
              <a:spcPct val="35000"/>
            </a:spcAft>
            <a:buNone/>
          </a:pPr>
          <a:r>
            <a:rPr lang="en-US" sz="1600" kern="1200" baseline="0"/>
            <a:t>Mental/behavioral health</a:t>
          </a:r>
        </a:p>
        <a:p>
          <a:pPr marL="0" lvl="0" indent="0" algn="ctr" defTabSz="711200">
            <a:lnSpc>
              <a:spcPct val="90000"/>
            </a:lnSpc>
            <a:spcBef>
              <a:spcPct val="0"/>
            </a:spcBef>
            <a:spcAft>
              <a:spcPct val="35000"/>
            </a:spcAft>
            <a:buNone/>
          </a:pPr>
          <a:r>
            <a:rPr lang="en-US" sz="1600" kern="1200" baseline="0"/>
            <a:t>Long-term care facilities</a:t>
          </a:r>
        </a:p>
        <a:p>
          <a:pPr marL="0" lvl="0" indent="0" algn="ctr" defTabSz="711200">
            <a:lnSpc>
              <a:spcPct val="90000"/>
            </a:lnSpc>
            <a:spcBef>
              <a:spcPct val="0"/>
            </a:spcBef>
            <a:spcAft>
              <a:spcPct val="35000"/>
            </a:spcAft>
            <a:buNone/>
          </a:pPr>
          <a:r>
            <a:rPr lang="en-US" sz="1600" kern="1200" baseline="0"/>
            <a:t>Opioids/SUD</a:t>
          </a:r>
        </a:p>
        <a:p>
          <a:pPr marL="0" lvl="0" indent="0" algn="ctr" defTabSz="711200">
            <a:lnSpc>
              <a:spcPct val="90000"/>
            </a:lnSpc>
            <a:spcBef>
              <a:spcPct val="0"/>
            </a:spcBef>
            <a:spcAft>
              <a:spcPct val="35000"/>
            </a:spcAft>
            <a:buNone/>
          </a:pPr>
          <a:r>
            <a:rPr lang="en-US" sz="1600" kern="1200" baseline="0"/>
            <a:t>Effects of COVID on existing HHS programs (e.g., payment models)</a:t>
          </a:r>
        </a:p>
        <a:p>
          <a:pPr marL="0" lvl="0" indent="0" algn="ctr" defTabSz="711200">
            <a:lnSpc>
              <a:spcPct val="90000"/>
            </a:lnSpc>
            <a:spcBef>
              <a:spcPct val="0"/>
            </a:spcBef>
            <a:spcAft>
              <a:spcPct val="35000"/>
            </a:spcAft>
            <a:buNone/>
          </a:pPr>
          <a:r>
            <a:rPr lang="en-US" sz="1600" kern="1200" baseline="0"/>
            <a:t>Racial and ethnic disparities</a:t>
          </a:r>
        </a:p>
        <a:p>
          <a:pPr marL="0" lvl="0" indent="0" algn="ctr" defTabSz="711200">
            <a:lnSpc>
              <a:spcPct val="90000"/>
            </a:lnSpc>
            <a:spcBef>
              <a:spcPct val="0"/>
            </a:spcBef>
            <a:spcAft>
              <a:spcPct val="35000"/>
            </a:spcAft>
            <a:buNone/>
          </a:pPr>
          <a:r>
            <a:rPr lang="en-US" sz="1600" kern="1200" baseline="0"/>
            <a:t>Education/Schools</a:t>
          </a:r>
        </a:p>
        <a:p>
          <a:pPr marL="0" lvl="0" indent="0" algn="ctr" defTabSz="711200">
            <a:lnSpc>
              <a:spcPct val="90000"/>
            </a:lnSpc>
            <a:spcBef>
              <a:spcPct val="0"/>
            </a:spcBef>
            <a:spcAft>
              <a:spcPct val="35000"/>
            </a:spcAft>
            <a:buNone/>
          </a:pPr>
          <a:r>
            <a:rPr lang="en-US" sz="1600" kern="1200" baseline="0"/>
            <a:t>Medicare/Medicaid waivers and flexibilities</a:t>
          </a:r>
        </a:p>
      </dsp:txBody>
      <dsp:txXfrm>
        <a:off x="102927" y="101157"/>
        <a:ext cx="3251440" cy="3990919"/>
      </dsp:txXfrm>
    </dsp:sp>
    <dsp:sp modelId="{7084E943-D08D-44D9-9D26-EF27C94FB863}">
      <dsp:nvSpPr>
        <dsp:cNvPr id="0" name=""/>
        <dsp:cNvSpPr/>
      </dsp:nvSpPr>
      <dsp:spPr>
        <a:xfrm>
          <a:off x="3583948" y="1445869"/>
          <a:ext cx="1291059" cy="13014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a:lnSpc>
              <a:spcPct val="90000"/>
            </a:lnSpc>
            <a:spcBef>
              <a:spcPct val="0"/>
            </a:spcBef>
            <a:spcAft>
              <a:spcPct val="35000"/>
            </a:spcAft>
            <a:buNone/>
          </a:pPr>
          <a:endParaRPr lang="en-US" sz="5500" kern="1200"/>
        </a:p>
      </dsp:txBody>
      <dsp:txXfrm>
        <a:off x="3583948" y="1706168"/>
        <a:ext cx="903741" cy="780896"/>
      </dsp:txXfrm>
    </dsp:sp>
    <dsp:sp modelId="{524050E3-BD65-4484-B5F4-75BDF6D2812B}">
      <dsp:nvSpPr>
        <dsp:cNvPr id="0" name=""/>
        <dsp:cNvSpPr/>
      </dsp:nvSpPr>
      <dsp:spPr>
        <a:xfrm>
          <a:off x="4937362" y="56927"/>
          <a:ext cx="3519066" cy="40793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COVID as a chronic condition/disability</a:t>
          </a:r>
        </a:p>
        <a:p>
          <a:pPr marL="0" lvl="0" indent="0" algn="ctr" defTabSz="711200">
            <a:lnSpc>
              <a:spcPct val="90000"/>
            </a:lnSpc>
            <a:spcBef>
              <a:spcPct val="0"/>
            </a:spcBef>
            <a:spcAft>
              <a:spcPct val="35000"/>
            </a:spcAft>
            <a:buNone/>
          </a:pPr>
          <a:r>
            <a:rPr lang="en-US" sz="1600" kern="1200" dirty="0"/>
            <a:t>Future pandemics and public health emergency preparedness</a:t>
          </a:r>
        </a:p>
        <a:p>
          <a:pPr marL="0" lvl="0" indent="0" algn="ctr" defTabSz="711200">
            <a:lnSpc>
              <a:spcPct val="90000"/>
            </a:lnSpc>
            <a:spcBef>
              <a:spcPct val="0"/>
            </a:spcBef>
            <a:spcAft>
              <a:spcPct val="35000"/>
            </a:spcAft>
            <a:buNone/>
          </a:pPr>
          <a:r>
            <a:rPr lang="en-US" sz="1600" kern="1200" dirty="0"/>
            <a:t>Longitudinal studies (e.g., mental/behavioral health, long-term effects on health care workforce, long-term effects on children and education)</a:t>
          </a:r>
        </a:p>
        <a:p>
          <a:pPr marL="0" lvl="0" indent="0" algn="ctr" defTabSz="711200">
            <a:lnSpc>
              <a:spcPct val="90000"/>
            </a:lnSpc>
            <a:spcBef>
              <a:spcPct val="0"/>
            </a:spcBef>
            <a:spcAft>
              <a:spcPct val="35000"/>
            </a:spcAft>
            <a:buNone/>
          </a:pPr>
          <a:r>
            <a:rPr lang="en-US" sz="1600" kern="1200" dirty="0"/>
            <a:t>Long-term care facilities</a:t>
          </a:r>
        </a:p>
        <a:p>
          <a:pPr marL="0" lvl="0" indent="0" algn="ctr" defTabSz="711200">
            <a:lnSpc>
              <a:spcPct val="90000"/>
            </a:lnSpc>
            <a:spcBef>
              <a:spcPct val="0"/>
            </a:spcBef>
            <a:spcAft>
              <a:spcPct val="35000"/>
            </a:spcAft>
            <a:buNone/>
          </a:pPr>
          <a:r>
            <a:rPr lang="en-US" sz="1600" kern="1200" dirty="0"/>
            <a:t>Health equity</a:t>
          </a:r>
        </a:p>
        <a:p>
          <a:pPr marL="0" lvl="0" indent="0" algn="ctr" defTabSz="711200">
            <a:lnSpc>
              <a:spcPct val="90000"/>
            </a:lnSpc>
            <a:spcBef>
              <a:spcPct val="0"/>
            </a:spcBef>
            <a:spcAft>
              <a:spcPct val="35000"/>
            </a:spcAft>
            <a:buNone/>
          </a:pPr>
          <a:r>
            <a:rPr lang="en-US" sz="1600" kern="1200" dirty="0"/>
            <a:t>Evaluating changes to the healthcare delivery system (e.g., telehealth) </a:t>
          </a:r>
        </a:p>
        <a:p>
          <a:pPr marL="0" lvl="0" indent="0" algn="ctr" defTabSz="711200">
            <a:lnSpc>
              <a:spcPct val="90000"/>
            </a:lnSpc>
            <a:spcBef>
              <a:spcPct val="0"/>
            </a:spcBef>
            <a:spcAft>
              <a:spcPct val="35000"/>
            </a:spcAft>
            <a:buNone/>
          </a:pPr>
          <a:r>
            <a:rPr lang="en-US" sz="1600" kern="1200" dirty="0"/>
            <a:t>Updated policies and regulatory changes to Medicare/Medicaid</a:t>
          </a:r>
        </a:p>
      </dsp:txBody>
      <dsp:txXfrm>
        <a:off x="5040432" y="159997"/>
        <a:ext cx="3312926" cy="387323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E29E1-67EE-40FC-ADB5-18ADF8B628A3}" type="datetimeFigureOut">
              <a:rPr lang="en-US" smtClean="0"/>
              <a:t>5/3/2023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E8A404-ACBC-47C8-9153-764E9C3831E4}" type="slidenum">
              <a:rPr lang="en-US" smtClean="0"/>
              <a:t>‹#›</a:t>
            </a:fld>
            <a:endParaRPr lang="en-US"/>
          </a:p>
        </p:txBody>
      </p:sp>
    </p:spTree>
    <p:extLst>
      <p:ext uri="{BB962C8B-B14F-4D97-AF65-F5344CB8AC3E}">
        <p14:creationId xmlns:p14="http://schemas.microsoft.com/office/powerpoint/2010/main" val="1644532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1</a:t>
            </a:fld>
            <a:endParaRPr lang="en-US"/>
          </a:p>
        </p:txBody>
      </p:sp>
    </p:spTree>
    <p:extLst>
      <p:ext uri="{BB962C8B-B14F-4D97-AF65-F5344CB8AC3E}">
        <p14:creationId xmlns:p14="http://schemas.microsoft.com/office/powerpoint/2010/main" val="2579893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13</a:t>
            </a:fld>
            <a:endParaRPr lang="en-US"/>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7895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14</a:t>
            </a:fld>
            <a:endParaRPr lang="en-US"/>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8029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15</a:t>
            </a:fld>
            <a:endParaRPr lang="en-US"/>
          </a:p>
        </p:txBody>
      </p:sp>
    </p:spTree>
    <p:extLst>
      <p:ext uri="{BB962C8B-B14F-4D97-AF65-F5344CB8AC3E}">
        <p14:creationId xmlns:p14="http://schemas.microsoft.com/office/powerpoint/2010/main" val="2379450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16</a:t>
            </a:fld>
            <a:endParaRPr lang="en-US"/>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8646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17</a:t>
            </a:fld>
            <a:endParaRPr lang="en-US"/>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50093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18</a:t>
            </a:fld>
            <a:endParaRPr lang="en-US"/>
          </a:p>
        </p:txBody>
      </p:sp>
    </p:spTree>
    <p:extLst>
      <p:ext uri="{BB962C8B-B14F-4D97-AF65-F5344CB8AC3E}">
        <p14:creationId xmlns:p14="http://schemas.microsoft.com/office/powerpoint/2010/main" val="2054053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21</a:t>
            </a:fld>
            <a:endParaRPr lang="en-US"/>
          </a:p>
        </p:txBody>
      </p:sp>
    </p:spTree>
    <p:extLst>
      <p:ext uri="{BB962C8B-B14F-4D97-AF65-F5344CB8AC3E}">
        <p14:creationId xmlns:p14="http://schemas.microsoft.com/office/powerpoint/2010/main" val="270853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24</a:t>
            </a:fld>
            <a:endParaRPr lang="en-US"/>
          </a:p>
        </p:txBody>
      </p:sp>
    </p:spTree>
    <p:extLst>
      <p:ext uri="{BB962C8B-B14F-4D97-AF65-F5344CB8AC3E}">
        <p14:creationId xmlns:p14="http://schemas.microsoft.com/office/powerpoint/2010/main" val="1926845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4F2D4-6104-46A2-B90A-3C360EC68CD7}" type="slidenum">
              <a:rPr lang="en-US" smtClean="0"/>
              <a:t>25</a:t>
            </a:fld>
            <a:endParaRPr lang="en-US"/>
          </a:p>
        </p:txBody>
      </p:sp>
    </p:spTree>
    <p:extLst>
      <p:ext uri="{BB962C8B-B14F-4D97-AF65-F5344CB8AC3E}">
        <p14:creationId xmlns:p14="http://schemas.microsoft.com/office/powerpoint/2010/main" val="274051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4F2D4-6104-46A2-B90A-3C360EC68CD7}" type="slidenum">
              <a:rPr lang="en-US" smtClean="0"/>
              <a:t>26</a:t>
            </a:fld>
            <a:endParaRPr lang="en-US"/>
          </a:p>
        </p:txBody>
      </p:sp>
    </p:spTree>
    <p:extLst>
      <p:ext uri="{BB962C8B-B14F-4D97-AF65-F5344CB8AC3E}">
        <p14:creationId xmlns:p14="http://schemas.microsoft.com/office/powerpoint/2010/main" val="173135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9F9670F-B05C-4E29-9927-D8558D7BA470}" type="slidenum">
              <a:rPr lang="en-US" smtClean="0"/>
              <a:pPr/>
              <a:t>2</a:t>
            </a:fld>
            <a:endParaRPr lang="en-US"/>
          </a:p>
        </p:txBody>
      </p:sp>
      <p:sp>
        <p:nvSpPr>
          <p:cNvPr id="9" name="Slide Image Placeholder 8">
            <a:extLst>
              <a:ext uri="{FF2B5EF4-FFF2-40B4-BE49-F238E27FC236}">
                <a16:creationId xmlns:a16="http://schemas.microsoft.com/office/drawing/2014/main" id="{5C3D1257-90D6-4B06-96E6-427F792EDF37}"/>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D67144F1-529D-4FFA-9395-238980B5DD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585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B4F2D4-6104-46A2-B90A-3C360EC68CD7}" type="slidenum">
              <a:rPr lang="en-US" smtClean="0"/>
              <a:t>27</a:t>
            </a:fld>
            <a:endParaRPr lang="en-US"/>
          </a:p>
        </p:txBody>
      </p:sp>
    </p:spTree>
    <p:extLst>
      <p:ext uri="{BB962C8B-B14F-4D97-AF65-F5344CB8AC3E}">
        <p14:creationId xmlns:p14="http://schemas.microsoft.com/office/powerpoint/2010/main" val="1734617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31</a:t>
            </a:fld>
            <a:endParaRPr lang="en-US"/>
          </a:p>
        </p:txBody>
      </p:sp>
    </p:spTree>
    <p:extLst>
      <p:ext uri="{BB962C8B-B14F-4D97-AF65-F5344CB8AC3E}">
        <p14:creationId xmlns:p14="http://schemas.microsoft.com/office/powerpoint/2010/main" val="345590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3</a:t>
            </a:fld>
            <a:endParaRPr lang="en-US"/>
          </a:p>
        </p:txBody>
      </p:sp>
    </p:spTree>
    <p:extLst>
      <p:ext uri="{BB962C8B-B14F-4D97-AF65-F5344CB8AC3E}">
        <p14:creationId xmlns:p14="http://schemas.microsoft.com/office/powerpoint/2010/main" val="4008372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2B4F2D4-6104-46A2-B90A-3C360EC68CD7}" type="slidenum">
              <a:rPr kumimoji="0" lang="en-US" sz="1000" b="0" i="0" u="none" strike="noStrike" kern="1200" cap="none" spc="0" normalizeH="0" baseline="0" noProof="0" smtClean="0">
                <a:ln>
                  <a:noFill/>
                </a:ln>
                <a:solidFill>
                  <a:srgbClr val="595959"/>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srgbClr val="595959"/>
              </a:solidFill>
              <a:effectLst/>
              <a:uLnTx/>
              <a:uFillTx/>
              <a:latin typeface="Calibri"/>
              <a:ea typeface="+mn-ea"/>
              <a:cs typeface="+mn-cs"/>
            </a:endParaRPr>
          </a:p>
        </p:txBody>
      </p:sp>
    </p:spTree>
    <p:extLst>
      <p:ext uri="{BB962C8B-B14F-4D97-AF65-F5344CB8AC3E}">
        <p14:creationId xmlns:p14="http://schemas.microsoft.com/office/powerpoint/2010/main" val="960062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E8A404-ACBC-47C8-9153-764E9C3831E4}" type="slidenum">
              <a:rPr lang="en-US" smtClean="0"/>
              <a:t>8</a:t>
            </a:fld>
            <a:endParaRPr lang="en-US"/>
          </a:p>
        </p:txBody>
      </p:sp>
    </p:spTree>
    <p:extLst>
      <p:ext uri="{BB962C8B-B14F-4D97-AF65-F5344CB8AC3E}">
        <p14:creationId xmlns:p14="http://schemas.microsoft.com/office/powerpoint/2010/main" val="2529390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9</a:t>
            </a:fld>
            <a:endParaRPr lang="en-US"/>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68764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10</a:t>
            </a:fld>
            <a:endParaRPr lang="en-US"/>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36310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11</a:t>
            </a:fld>
            <a:endParaRPr lang="en-US"/>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545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54DC83E-89B8-4806-9A94-7D2BAA520DC6}" type="slidenum">
              <a:rPr lang="en-US" smtClean="0"/>
              <a:pPr/>
              <a:t>12</a:t>
            </a:fld>
            <a:endParaRPr lang="en-US"/>
          </a:p>
        </p:txBody>
      </p:sp>
      <p:sp>
        <p:nvSpPr>
          <p:cNvPr id="9" name="Slide Image Placeholder 8">
            <a:extLst>
              <a:ext uri="{FF2B5EF4-FFF2-40B4-BE49-F238E27FC236}">
                <a16:creationId xmlns:a16="http://schemas.microsoft.com/office/drawing/2014/main" id="{83F2B3B2-21DB-4AB0-BD30-EA85354A956F}"/>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A15ABDD-04D6-4DF9-B2CF-D6DA4D29CFB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8931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7471" y="886968"/>
            <a:ext cx="8357616" cy="2002536"/>
          </a:xfrm>
        </p:spPr>
        <p:txBody>
          <a:bodyPr anchor="b">
            <a:normAutofit/>
          </a:bodyPr>
          <a:lstStyle>
            <a:lvl1pPr algn="l">
              <a:defRPr sz="4400" b="0">
                <a:solidFill>
                  <a:schemeClr val="bg1"/>
                </a:solidFill>
                <a:latin typeface="+mj-lt"/>
                <a:ea typeface="Tahoma" panose="020B0604030504040204" pitchFamily="34" charset="0"/>
                <a:cs typeface="Arial" panose="020B0604020202020204" pitchFamily="34" charset="0"/>
              </a:defRPr>
            </a:lvl1pPr>
          </a:lstStyle>
          <a:p>
            <a:r>
              <a:rPr lang="en-US"/>
              <a:t>Presentation Title</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1"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5" name="Subtitle">
            <a:extLst>
              <a:ext uri="{FF2B5EF4-FFF2-40B4-BE49-F238E27FC236}">
                <a16:creationId xmlns:a16="http://schemas.microsoft.com/office/drawing/2014/main" id="{503C6AED-0DE0-47E4-A81C-6336093669F5}"/>
              </a:ext>
            </a:extLst>
          </p:cNvPr>
          <p:cNvSpPr>
            <a:spLocks noGrp="1"/>
          </p:cNvSpPr>
          <p:nvPr>
            <p:ph type="body" sz="quarter" idx="12" hasCustomPrompt="1"/>
          </p:nvPr>
        </p:nvSpPr>
        <p:spPr>
          <a:xfrm>
            <a:off x="342900" y="3276601"/>
            <a:ext cx="8354616" cy="695325"/>
          </a:xfrm>
        </p:spPr>
        <p:txBody>
          <a:bodyPr>
            <a:normAutofit/>
          </a:bodyPr>
          <a:lstStyle>
            <a:lvl1pPr marL="0" indent="0">
              <a:buNone/>
              <a:defRPr sz="2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a:t>Presentation Subtitle</a:t>
            </a:r>
          </a:p>
        </p:txBody>
      </p:sp>
      <p:sp>
        <p:nvSpPr>
          <p:cNvPr id="12" name="Presenters 3">
            <a:extLst>
              <a:ext uri="{FF2B5EF4-FFF2-40B4-BE49-F238E27FC236}">
                <a16:creationId xmlns:a16="http://schemas.microsoft.com/office/drawing/2014/main" id="{92723639-909B-4FF5-85E7-4F5DDDD84DFB}"/>
              </a:ext>
            </a:extLst>
          </p:cNvPr>
          <p:cNvSpPr>
            <a:spLocks noGrp="1"/>
          </p:cNvSpPr>
          <p:nvPr>
            <p:ph type="body" sz="quarter" idx="13" hasCustomPrompt="1"/>
          </p:nvPr>
        </p:nvSpPr>
        <p:spPr>
          <a:xfrm>
            <a:off x="342900" y="4128534"/>
            <a:ext cx="8354616" cy="791308"/>
          </a:xfrm>
        </p:spPr>
        <p:txBody>
          <a:bodyPr>
            <a:normAutofit/>
          </a:bodyPr>
          <a:lstStyle>
            <a:lvl1pPr marL="0" indent="0">
              <a:buNone/>
              <a:defRPr sz="14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a:t>Presenter’s Name | Presenter’s Name | Presenter’s Name or</a:t>
            </a:r>
            <a:br>
              <a:rPr lang="en-US"/>
            </a:br>
            <a:r>
              <a:rPr lang="en-US"/>
              <a:t>Presenter’s Name, Title | Presenter’s Name, Title</a:t>
            </a:r>
          </a:p>
        </p:txBody>
      </p:sp>
      <p:sp>
        <p:nvSpPr>
          <p:cNvPr id="13" name="Location-Date">
            <a:extLst>
              <a:ext uri="{FF2B5EF4-FFF2-40B4-BE49-F238E27FC236}">
                <a16:creationId xmlns:a16="http://schemas.microsoft.com/office/drawing/2014/main" id="{2ADB9052-C0CF-4CF9-9F42-1E338D9FF411}"/>
              </a:ext>
            </a:extLst>
          </p:cNvPr>
          <p:cNvSpPr>
            <a:spLocks noGrp="1"/>
          </p:cNvSpPr>
          <p:nvPr>
            <p:ph type="body" sz="quarter" idx="14" hasCustomPrompt="1"/>
          </p:nvPr>
        </p:nvSpPr>
        <p:spPr>
          <a:xfrm>
            <a:off x="342900" y="4990329"/>
            <a:ext cx="8354616" cy="1016633"/>
          </a:xfrm>
        </p:spPr>
        <p:txBody>
          <a:bodyPr>
            <a:normAutofit/>
          </a:bodyPr>
          <a:lstStyle>
            <a:lvl1pPr marL="0" indent="0">
              <a:buNone/>
              <a:defRPr sz="1800">
                <a:solidFill>
                  <a:schemeClr val="bg1"/>
                </a:solidFill>
              </a:defRPr>
            </a:lvl1pPr>
            <a:lvl2pPr marL="240030" indent="0">
              <a:buNone/>
              <a:defRPr>
                <a:solidFill>
                  <a:schemeClr val="bg1"/>
                </a:solidFill>
              </a:defRPr>
            </a:lvl2pPr>
            <a:lvl3pPr marL="480060" indent="0">
              <a:buNone/>
              <a:defRPr>
                <a:solidFill>
                  <a:schemeClr val="bg1"/>
                </a:solidFill>
              </a:defRPr>
            </a:lvl3pPr>
            <a:lvl4pPr marL="720090" indent="0">
              <a:buNone/>
              <a:defRPr>
                <a:solidFill>
                  <a:schemeClr val="bg1"/>
                </a:solidFill>
              </a:defRPr>
            </a:lvl4pPr>
            <a:lvl5pPr marL="960120" indent="0">
              <a:buNone/>
              <a:defRPr>
                <a:solidFill>
                  <a:schemeClr val="bg1"/>
                </a:solidFill>
              </a:defRPr>
            </a:lvl5pPr>
          </a:lstStyle>
          <a:p>
            <a:pPr lvl="0"/>
            <a:r>
              <a:rPr lang="en-US"/>
              <a:t>Presentation Purpose or Location | Month 2021</a:t>
            </a:r>
          </a:p>
        </p:txBody>
      </p:sp>
      <p:sp>
        <p:nvSpPr>
          <p:cNvPr id="10" name="AIR.ORG">
            <a:extLst>
              <a:ext uri="{FF2B5EF4-FFF2-40B4-BE49-F238E27FC236}">
                <a16:creationId xmlns:a16="http://schemas.microsoft.com/office/drawing/2014/main" id="{6D35682F-2DFC-6D4A-9319-B6DB0F0EC6C2}"/>
              </a:ext>
            </a:extLst>
          </p:cNvPr>
          <p:cNvSpPr txBox="1"/>
          <p:nvPr userDrawn="1"/>
        </p:nvSpPr>
        <p:spPr>
          <a:xfrm>
            <a:off x="342900" y="6400412"/>
            <a:ext cx="4572000" cy="261610"/>
          </a:xfrm>
          <a:prstGeom prst="rect">
            <a:avLst/>
          </a:prstGeom>
          <a:noFill/>
        </p:spPr>
        <p:txBody>
          <a:bodyPr wrap="square" lIns="0" anchor="b">
            <a:spAutoFit/>
          </a:bodyPr>
          <a:lstStyle/>
          <a:p>
            <a:pPr algn="l"/>
            <a:r>
              <a:rPr lang="en-US" sz="1100" b="0" i="0" spc="150">
                <a:solidFill>
                  <a:srgbClr val="D1EEFC"/>
                </a:solidFill>
                <a:latin typeface="Calibri"/>
                <a:ea typeface="Calibri"/>
                <a:cs typeface="Calibri"/>
              </a:rPr>
              <a:t>AMERICAN INSTITUTES FOR RESEARCH® | AIR.ORG</a:t>
            </a:r>
          </a:p>
        </p:txBody>
      </p:sp>
      <p:sp>
        <p:nvSpPr>
          <p:cNvPr id="16" name="Rectangle 15">
            <a:extLst>
              <a:ext uri="{FF2B5EF4-FFF2-40B4-BE49-F238E27FC236}">
                <a16:creationId xmlns:a16="http://schemas.microsoft.com/office/drawing/2014/main" id="{334C93F6-2B7A-4A6F-AC53-16A48FFC9FE9}"/>
              </a:ext>
            </a:extLst>
          </p:cNvPr>
          <p:cNvSpPr/>
          <p:nvPr userDrawn="1"/>
        </p:nvSpPr>
        <p:spPr>
          <a:xfrm>
            <a:off x="4229100" y="6415800"/>
            <a:ext cx="4572000" cy="215444"/>
          </a:xfrm>
          <a:prstGeom prst="rect">
            <a:avLst/>
          </a:prstGeom>
        </p:spPr>
        <p:txBody>
          <a:bodyPr rIns="0" anchor="b">
            <a:spAutoFit/>
          </a:bodyPr>
          <a:lstStyle/>
          <a:p>
            <a:pPr algn="r"/>
            <a:r>
              <a:rPr lang="en-US" sz="800">
                <a:solidFill>
                  <a:srgbClr val="D1EEFC"/>
                </a:solidFill>
              </a:rPr>
              <a:t>Copyright © 2021 American Institutes for Research®. All rights reserved.</a:t>
            </a:r>
          </a:p>
        </p:txBody>
      </p:sp>
      <p:pic>
        <p:nvPicPr>
          <p:cNvPr id="11" name="Picture 10" descr="Logo of American Institutes for Research. Advancing Evidence. Improving Lives.">
            <a:extLst>
              <a:ext uri="{FF2B5EF4-FFF2-40B4-BE49-F238E27FC236}">
                <a16:creationId xmlns:a16="http://schemas.microsoft.com/office/drawing/2014/main" id="{B26C1D55-0666-419D-98D4-CE89EAEA345D}"/>
              </a:ext>
            </a:extLst>
          </p:cNvPr>
          <p:cNvPicPr>
            <a:picLocks noChangeAspect="1"/>
          </p:cNvPicPr>
          <p:nvPr userDrawn="1"/>
        </p:nvPicPr>
        <p:blipFill>
          <a:blip r:embed="rId3"/>
          <a:stretch>
            <a:fillRect/>
          </a:stretch>
        </p:blipFill>
        <p:spPr>
          <a:xfrm>
            <a:off x="6851857" y="549515"/>
            <a:ext cx="1845659" cy="934403"/>
          </a:xfrm>
          <a:prstGeom prst="rect">
            <a:avLst/>
          </a:prstGeom>
        </p:spPr>
      </p:pic>
    </p:spTree>
    <p:extLst>
      <p:ext uri="{BB962C8B-B14F-4D97-AF65-F5344CB8AC3E}">
        <p14:creationId xmlns:p14="http://schemas.microsoft.com/office/powerpoint/2010/main" val="4267272845"/>
      </p:ext>
    </p:extLst>
  </p:cSld>
  <p:clrMapOvr>
    <a:masterClrMapping/>
  </p:clrMapOvr>
  <p:extLst>
    <p:ext uri="{DCECCB84-F9BA-43D5-87BE-67443E8EF086}">
      <p15:sldGuideLst xmlns:p15="http://schemas.microsoft.com/office/powerpoint/2012/main">
        <p15:guide id="1" orient="horz" pos="3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8CB7CF-CC09-49D0-99AE-CFF8C6B6B8D0}"/>
              </a:ext>
            </a:extLst>
          </p:cNvPr>
          <p:cNvSpPr>
            <a:spLocks noGrp="1"/>
          </p:cNvSpPr>
          <p:nvPr>
            <p:ph type="title" hasCustomPrompt="1"/>
          </p:nvPr>
        </p:nvSpPr>
        <p:spPr>
          <a:xfrm>
            <a:off x="344043" y="0"/>
            <a:ext cx="4227957" cy="1078992"/>
          </a:xfrm>
        </p:spPr>
        <p:txBody>
          <a:bodyPr/>
          <a:lstStyle/>
          <a:p>
            <a:r>
              <a:rPr lang="en-US"/>
              <a:t>Photo Right</a:t>
            </a:r>
          </a:p>
        </p:txBody>
      </p:sp>
      <p:sp>
        <p:nvSpPr>
          <p:cNvPr id="6" name="Text Placeholder 5">
            <a:extLst>
              <a:ext uri="{FF2B5EF4-FFF2-40B4-BE49-F238E27FC236}">
                <a16:creationId xmlns:a16="http://schemas.microsoft.com/office/drawing/2014/main" id="{CBFF159F-406D-4556-8165-B6A00636A465}"/>
              </a:ext>
            </a:extLst>
          </p:cNvPr>
          <p:cNvSpPr>
            <a:spLocks noGrp="1"/>
          </p:cNvSpPr>
          <p:nvPr>
            <p:ph type="body" sz="quarter" idx="20" hasCustomPrompt="1"/>
          </p:nvPr>
        </p:nvSpPr>
        <p:spPr>
          <a:xfrm>
            <a:off x="344043" y="1168401"/>
            <a:ext cx="1182291" cy="54864"/>
          </a:xfrm>
          <a:solidFill>
            <a:schemeClr val="accent2"/>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1"/>
            <a:ext cx="4273550" cy="6199632"/>
          </a:xfrm>
          <a:solidFill>
            <a:schemeClr val="bg2">
              <a:lumMod val="90000"/>
            </a:schemeClr>
          </a:solidFill>
        </p:spPr>
        <p:txBody>
          <a:bodyPr anchor="ctr" anchorCtr="0">
            <a:normAutofit/>
          </a:bodyPr>
          <a:lstStyle>
            <a:lvl1pPr marL="0" indent="0" algn="ctr">
              <a:buNone/>
              <a:defRPr sz="2200"/>
            </a:lvl1pPr>
          </a:lstStyle>
          <a:p>
            <a:r>
              <a:rPr lang="en-US"/>
              <a:t>Click icon to add picture</a:t>
            </a:r>
          </a:p>
        </p:txBody>
      </p:sp>
      <p:sp>
        <p:nvSpPr>
          <p:cNvPr id="7" name="Content Placeholder 6">
            <a:extLst>
              <a:ext uri="{FF2B5EF4-FFF2-40B4-BE49-F238E27FC236}">
                <a16:creationId xmlns:a16="http://schemas.microsoft.com/office/drawing/2014/main" id="{4C9E54D4-C9CC-4D0C-9208-2E399B84E40D}"/>
              </a:ext>
            </a:extLst>
          </p:cNvPr>
          <p:cNvSpPr>
            <a:spLocks noGrp="1"/>
          </p:cNvSpPr>
          <p:nvPr>
            <p:ph sz="quarter" idx="19"/>
          </p:nvPr>
        </p:nvSpPr>
        <p:spPr>
          <a:xfrm>
            <a:off x="347472" y="1307592"/>
            <a:ext cx="4229100" cy="4498848"/>
          </a:xfr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1" y="5806441"/>
            <a:ext cx="4229099" cy="365125"/>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pic>
        <p:nvPicPr>
          <p:cNvPr id="9" name="Picture 8">
            <a:extLst>
              <a:ext uri="{FF2B5EF4-FFF2-40B4-BE49-F238E27FC236}">
                <a16:creationId xmlns:a16="http://schemas.microsoft.com/office/drawing/2014/main" id="{802434CA-8237-4614-85F2-C0F5629E3614}"/>
              </a:ext>
            </a:extLst>
          </p:cNvPr>
          <p:cNvPicPr>
            <a:picLocks noChangeAspect="1"/>
          </p:cNvPicPr>
          <p:nvPr userDrawn="1"/>
        </p:nvPicPr>
        <p:blipFill>
          <a:blip r:embed="rId2"/>
          <a:stretch>
            <a:fillRect/>
          </a:stretch>
        </p:blipFill>
        <p:spPr>
          <a:xfrm>
            <a:off x="7686151" y="6381749"/>
            <a:ext cx="996315" cy="304800"/>
          </a:xfrm>
          <a:prstGeom prst="rect">
            <a:avLst/>
          </a:prstGeom>
        </p:spPr>
      </p:pic>
      <p:sp>
        <p:nvSpPr>
          <p:cNvPr id="10" name="AIR.org">
            <a:extLst>
              <a:ext uri="{FF2B5EF4-FFF2-40B4-BE49-F238E27FC236}">
                <a16:creationId xmlns:a16="http://schemas.microsoft.com/office/drawing/2014/main" id="{4038CAF3-5570-469F-9BAF-3E4CEE5B3A7E}"/>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bg2"/>
                </a:solidFill>
              </a:rPr>
              <a:t>| AIR.ORG</a:t>
            </a:r>
          </a:p>
        </p:txBody>
      </p:sp>
      <p:sp>
        <p:nvSpPr>
          <p:cNvPr id="2" name="Slide Number Placeholder 1">
            <a:extLst>
              <a:ext uri="{FF2B5EF4-FFF2-40B4-BE49-F238E27FC236}">
                <a16:creationId xmlns:a16="http://schemas.microsoft.com/office/drawing/2014/main" id="{2782F3D8-379E-47D7-BC84-364C825920AB}"/>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75168832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Lef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1"/>
            <a:ext cx="4273550" cy="6199632"/>
          </a:xfrm>
          <a:solidFill>
            <a:schemeClr val="bg2">
              <a:lumMod val="90000"/>
            </a:schemeClr>
          </a:solidFill>
        </p:spPr>
        <p:txBody>
          <a:bodyPr anchor="ctr" anchorCtr="0"/>
          <a:lstStyle>
            <a:lvl1pPr marL="0" indent="0" algn="ctr">
              <a:buNone/>
              <a:defRPr/>
            </a:lvl1pPr>
          </a:lstStyle>
          <a:p>
            <a:r>
              <a:rPr lang="en-US"/>
              <a:t>Click icon to add picture</a:t>
            </a:r>
          </a:p>
        </p:txBody>
      </p:sp>
      <p:sp>
        <p:nvSpPr>
          <p:cNvPr id="3" name="Title 2">
            <a:extLst>
              <a:ext uri="{FF2B5EF4-FFF2-40B4-BE49-F238E27FC236}">
                <a16:creationId xmlns:a16="http://schemas.microsoft.com/office/drawing/2014/main" id="{39DD277D-A317-467D-B83C-D84A9F885803}"/>
              </a:ext>
            </a:extLst>
          </p:cNvPr>
          <p:cNvSpPr>
            <a:spLocks noGrp="1"/>
          </p:cNvSpPr>
          <p:nvPr>
            <p:ph type="title" hasCustomPrompt="1"/>
          </p:nvPr>
        </p:nvSpPr>
        <p:spPr>
          <a:xfrm>
            <a:off x="4577761" y="0"/>
            <a:ext cx="4222195" cy="1078992"/>
          </a:xfrm>
        </p:spPr>
        <p:txBody>
          <a:bodyPr/>
          <a:lstStyle/>
          <a:p>
            <a:r>
              <a:rPr lang="en-US"/>
              <a:t>Photo Right</a:t>
            </a:r>
          </a:p>
        </p:txBody>
      </p:sp>
      <p:sp>
        <p:nvSpPr>
          <p:cNvPr id="8" name="Text Placeholder 5">
            <a:extLst>
              <a:ext uri="{FF2B5EF4-FFF2-40B4-BE49-F238E27FC236}">
                <a16:creationId xmlns:a16="http://schemas.microsoft.com/office/drawing/2014/main" id="{22AAA1CF-F665-4787-BCAD-41E2FD14D64D}"/>
              </a:ext>
            </a:extLst>
          </p:cNvPr>
          <p:cNvSpPr>
            <a:spLocks noGrp="1"/>
          </p:cNvSpPr>
          <p:nvPr>
            <p:ph type="body" sz="quarter" idx="20" hasCustomPrompt="1"/>
          </p:nvPr>
        </p:nvSpPr>
        <p:spPr>
          <a:xfrm>
            <a:off x="4577761" y="1168401"/>
            <a:ext cx="1182291" cy="54864"/>
          </a:xfrm>
          <a:solidFill>
            <a:schemeClr val="accent2"/>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6" name="Content Placeholder 5">
            <a:extLst>
              <a:ext uri="{FF2B5EF4-FFF2-40B4-BE49-F238E27FC236}">
                <a16:creationId xmlns:a16="http://schemas.microsoft.com/office/drawing/2014/main" id="{CFB4CE17-B9A2-4429-8BEA-8DAC33B7CC82}"/>
              </a:ext>
            </a:extLst>
          </p:cNvPr>
          <p:cNvSpPr>
            <a:spLocks noGrp="1"/>
          </p:cNvSpPr>
          <p:nvPr>
            <p:ph sz="quarter" idx="19"/>
          </p:nvPr>
        </p:nvSpPr>
        <p:spPr>
          <a:xfrm>
            <a:off x="4569666" y="1307592"/>
            <a:ext cx="4230290" cy="4498848"/>
          </a:xfr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1" y="5806441"/>
            <a:ext cx="4229099" cy="365125"/>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pic>
        <p:nvPicPr>
          <p:cNvPr id="9" name="Picture 8">
            <a:extLst>
              <a:ext uri="{FF2B5EF4-FFF2-40B4-BE49-F238E27FC236}">
                <a16:creationId xmlns:a16="http://schemas.microsoft.com/office/drawing/2014/main" id="{163BC64F-45AB-47A5-B705-F8C12843FE63}"/>
              </a:ext>
            </a:extLst>
          </p:cNvPr>
          <p:cNvPicPr>
            <a:picLocks noChangeAspect="1"/>
          </p:cNvPicPr>
          <p:nvPr userDrawn="1"/>
        </p:nvPicPr>
        <p:blipFill>
          <a:blip r:embed="rId2"/>
          <a:stretch>
            <a:fillRect/>
          </a:stretch>
        </p:blipFill>
        <p:spPr>
          <a:xfrm>
            <a:off x="7686151" y="6381749"/>
            <a:ext cx="996315" cy="304800"/>
          </a:xfrm>
          <a:prstGeom prst="rect">
            <a:avLst/>
          </a:prstGeom>
        </p:spPr>
      </p:pic>
      <p:sp>
        <p:nvSpPr>
          <p:cNvPr id="10" name="AIR.org">
            <a:extLst>
              <a:ext uri="{FF2B5EF4-FFF2-40B4-BE49-F238E27FC236}">
                <a16:creationId xmlns:a16="http://schemas.microsoft.com/office/drawing/2014/main" id="{B4C415D7-9581-413E-93E1-12EEE3D6A313}"/>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bg2"/>
                </a:solidFill>
              </a:rPr>
              <a:t>| AIR.ORG</a:t>
            </a:r>
          </a:p>
        </p:txBody>
      </p:sp>
      <p:sp>
        <p:nvSpPr>
          <p:cNvPr id="2" name="Slide Number Placeholder 1">
            <a:extLst>
              <a:ext uri="{FF2B5EF4-FFF2-40B4-BE49-F238E27FC236}">
                <a16:creationId xmlns:a16="http://schemas.microsoft.com/office/drawing/2014/main" id="{7F484657-EDB7-49B3-A41E-27E7A74592B7}"/>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63638251"/>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7B62-AE1F-4F38-A777-728C8348459E}"/>
              </a:ext>
            </a:extLst>
          </p:cNvPr>
          <p:cNvSpPr>
            <a:spLocks noGrp="1"/>
          </p:cNvSpPr>
          <p:nvPr>
            <p:ph type="title" hasCustomPrompt="1"/>
          </p:nvPr>
        </p:nvSpPr>
        <p:spPr>
          <a:xfrm>
            <a:off x="344043" y="110799"/>
            <a:ext cx="8455914" cy="332399"/>
          </a:xfrm>
        </p:spPr>
        <p:txBody>
          <a:bodyPr>
            <a:spAutoFit/>
          </a:bodyPr>
          <a:lstStyle>
            <a:lvl1pPr>
              <a:defRPr sz="2400"/>
            </a:lvl1pPr>
          </a:lstStyle>
          <a:p>
            <a:r>
              <a:rPr lang="en-US"/>
              <a:t>Title Only</a:t>
            </a:r>
          </a:p>
        </p:txBody>
      </p:sp>
      <p:pic>
        <p:nvPicPr>
          <p:cNvPr id="4" name="Picture 3">
            <a:extLst>
              <a:ext uri="{FF2B5EF4-FFF2-40B4-BE49-F238E27FC236}">
                <a16:creationId xmlns:a16="http://schemas.microsoft.com/office/drawing/2014/main" id="{20FFA7A0-6439-41AE-9788-747813269A66}"/>
              </a:ext>
            </a:extLst>
          </p:cNvPr>
          <p:cNvPicPr>
            <a:picLocks noChangeAspect="1"/>
          </p:cNvPicPr>
          <p:nvPr userDrawn="1"/>
        </p:nvPicPr>
        <p:blipFill>
          <a:blip r:embed="rId2"/>
          <a:stretch>
            <a:fillRect/>
          </a:stretch>
        </p:blipFill>
        <p:spPr>
          <a:xfrm>
            <a:off x="7686151" y="6381749"/>
            <a:ext cx="996315" cy="304800"/>
          </a:xfrm>
          <a:prstGeom prst="rect">
            <a:avLst/>
          </a:prstGeom>
        </p:spPr>
      </p:pic>
      <p:sp>
        <p:nvSpPr>
          <p:cNvPr id="6" name="AIR.org">
            <a:extLst>
              <a:ext uri="{FF2B5EF4-FFF2-40B4-BE49-F238E27FC236}">
                <a16:creationId xmlns:a16="http://schemas.microsoft.com/office/drawing/2014/main" id="{2BB1F451-9AE4-4DEB-AA61-0CC7488FF2C0}"/>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bg2"/>
                </a:solidFill>
              </a:rPr>
              <a:t>| AIR.ORG</a:t>
            </a:r>
          </a:p>
        </p:txBody>
      </p:sp>
      <p:sp>
        <p:nvSpPr>
          <p:cNvPr id="3" name="Slide Number Placeholder 2">
            <a:extLst>
              <a:ext uri="{FF2B5EF4-FFF2-40B4-BE49-F238E27FC236}">
                <a16:creationId xmlns:a16="http://schemas.microsoft.com/office/drawing/2014/main" id="{2E569D37-05E5-4BF7-AC8C-B3BF8A276572}"/>
              </a:ext>
            </a:extLst>
          </p:cNvPr>
          <p:cNvSpPr>
            <a:spLocks noGrp="1"/>
          </p:cNvSpPr>
          <p:nvPr>
            <p:ph type="sldNum" sz="quarter" idx="1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05585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bleed photo">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48481"/>
            <a:ext cx="8503920" cy="747897"/>
          </a:xfr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a:ln>
                  <a:noFill/>
                </a:ln>
                <a:solidFill>
                  <a:srgbClr val="595959"/>
                </a:solidFill>
                <a:effectLst/>
                <a:uLnTx/>
                <a:uFillTx/>
                <a:latin typeface="+mj-lt"/>
                <a:cs typeface="Calibri"/>
              </a:rPr>
              <a:t>Slide Title Placeholder. </a:t>
            </a:r>
            <a:br>
              <a:rPr kumimoji="0" lang="en-US" sz="1800" b="0" i="0" u="none" strike="noStrike" kern="1200" cap="none" spc="0" normalizeH="0" baseline="0" noProof="0">
                <a:ln>
                  <a:noFill/>
                </a:ln>
                <a:solidFill>
                  <a:srgbClr val="595959"/>
                </a:solidFill>
                <a:effectLst/>
                <a:uLnTx/>
                <a:uFillTx/>
                <a:latin typeface="+mj-lt"/>
                <a:cs typeface="Calibri"/>
              </a:rPr>
            </a:br>
            <a:r>
              <a:rPr kumimoji="0" lang="en-US" sz="1800" b="0" i="0" u="none" strike="noStrike" kern="1200" cap="none" spc="0" normalizeH="0" baseline="0" noProof="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a:p>
        </p:txBody>
      </p:sp>
      <p:sp>
        <p:nvSpPr>
          <p:cNvPr id="3" name="Picture Placeholder 2"/>
          <p:cNvSpPr>
            <a:spLocks noGrp="1"/>
          </p:cNvSpPr>
          <p:nvPr>
            <p:ph type="pic" sz="quarter" idx="10" hasCustomPrompt="1"/>
          </p:nvPr>
        </p:nvSpPr>
        <p:spPr>
          <a:xfrm>
            <a:off x="0" y="0"/>
            <a:ext cx="9144000" cy="6858000"/>
          </a:xfrm>
        </p:spPr>
        <p:txBody>
          <a:bodyPr/>
          <a:lstStyle>
            <a:lvl1pPr marL="0" indent="0" algn="l">
              <a:buNone/>
              <a:defRPr/>
            </a:lvl1pPr>
          </a:lstStyle>
          <a:p>
            <a:r>
              <a:rPr lang="en-US"/>
              <a:t>Full-Bleed Photo layout. Click on the icon at the center of the slide to add a picture.</a:t>
            </a:r>
          </a:p>
        </p:txBody>
      </p:sp>
    </p:spTree>
    <p:extLst>
      <p:ext uri="{BB962C8B-B14F-4D97-AF65-F5344CB8AC3E}">
        <p14:creationId xmlns:p14="http://schemas.microsoft.com/office/powerpoint/2010/main" val="2791710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esenter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79756D-9862-4A36-A2E6-FA5020BD3CAF}"/>
              </a:ext>
            </a:extLst>
          </p:cNvPr>
          <p:cNvSpPr>
            <a:spLocks noGrp="1"/>
          </p:cNvSpPr>
          <p:nvPr>
            <p:ph type="title" hasCustomPrompt="1"/>
          </p:nvPr>
        </p:nvSpPr>
        <p:spPr/>
        <p:txBody>
          <a:bodyPr/>
          <a:lstStyle/>
          <a:p>
            <a:r>
              <a:rPr lang="en-US"/>
              <a:t>Meet the Presenters</a:t>
            </a:r>
          </a:p>
        </p:txBody>
      </p:sp>
      <p:sp>
        <p:nvSpPr>
          <p:cNvPr id="51" name="Picture Placeholder 1">
            <a:extLst>
              <a:ext uri="{FF2B5EF4-FFF2-40B4-BE49-F238E27FC236}">
                <a16:creationId xmlns:a16="http://schemas.microsoft.com/office/drawing/2014/main" id="{2BE7D2E4-BBB1-4B4E-816A-2B6268CBAA42}"/>
              </a:ext>
            </a:extLst>
          </p:cNvPr>
          <p:cNvSpPr>
            <a:spLocks noGrp="1"/>
          </p:cNvSpPr>
          <p:nvPr>
            <p:ph type="pic" sz="quarter" idx="41" hasCustomPrompt="1"/>
          </p:nvPr>
        </p:nvSpPr>
        <p:spPr>
          <a:xfrm>
            <a:off x="457200"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2" name="Name 1">
            <a:extLst>
              <a:ext uri="{FF2B5EF4-FFF2-40B4-BE49-F238E27FC236}">
                <a16:creationId xmlns:a16="http://schemas.microsoft.com/office/drawing/2014/main" id="{B5D96F09-0FD6-4384-9C90-FC22E591F373}"/>
              </a:ext>
            </a:extLst>
          </p:cNvPr>
          <p:cNvSpPr>
            <a:spLocks noGrp="1"/>
          </p:cNvSpPr>
          <p:nvPr>
            <p:ph type="body" sz="quarter" idx="42" hasCustomPrompt="1"/>
          </p:nvPr>
        </p:nvSpPr>
        <p:spPr>
          <a:xfrm>
            <a:off x="457200"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First Presenter</a:t>
            </a:r>
          </a:p>
        </p:txBody>
      </p:sp>
      <p:sp>
        <p:nvSpPr>
          <p:cNvPr id="16" name="Text Placeholder 5">
            <a:extLst>
              <a:ext uri="{FF2B5EF4-FFF2-40B4-BE49-F238E27FC236}">
                <a16:creationId xmlns:a16="http://schemas.microsoft.com/office/drawing/2014/main" id="{93AD3706-63C1-409E-9A2D-A800E267D953}"/>
              </a:ext>
            </a:extLst>
          </p:cNvPr>
          <p:cNvSpPr>
            <a:spLocks noGrp="1"/>
          </p:cNvSpPr>
          <p:nvPr>
            <p:ph type="body" sz="quarter" idx="20" hasCustomPrompt="1"/>
          </p:nvPr>
        </p:nvSpPr>
        <p:spPr>
          <a:xfrm>
            <a:off x="628500"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3" name="Bio 1">
            <a:extLst>
              <a:ext uri="{FF2B5EF4-FFF2-40B4-BE49-F238E27FC236}">
                <a16:creationId xmlns:a16="http://schemas.microsoft.com/office/drawing/2014/main" id="{E76963AC-BE11-44C0-AB5C-3078DA1B4CD6}"/>
              </a:ext>
            </a:extLst>
          </p:cNvPr>
          <p:cNvSpPr>
            <a:spLocks noGrp="1"/>
          </p:cNvSpPr>
          <p:nvPr>
            <p:ph type="body" sz="quarter" idx="43" hasCustomPrompt="1"/>
          </p:nvPr>
        </p:nvSpPr>
        <p:spPr>
          <a:xfrm>
            <a:off x="457200"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54" name="Picture Placeholder 1">
            <a:extLst>
              <a:ext uri="{FF2B5EF4-FFF2-40B4-BE49-F238E27FC236}">
                <a16:creationId xmlns:a16="http://schemas.microsoft.com/office/drawing/2014/main" id="{A0DA1A41-2CE9-49ED-BD33-3B4A406E97E1}"/>
              </a:ext>
            </a:extLst>
          </p:cNvPr>
          <p:cNvSpPr>
            <a:spLocks noGrp="1"/>
          </p:cNvSpPr>
          <p:nvPr>
            <p:ph type="pic" sz="quarter" idx="44" hasCustomPrompt="1"/>
          </p:nvPr>
        </p:nvSpPr>
        <p:spPr>
          <a:xfrm>
            <a:off x="2738247"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5" name="Name 1">
            <a:extLst>
              <a:ext uri="{FF2B5EF4-FFF2-40B4-BE49-F238E27FC236}">
                <a16:creationId xmlns:a16="http://schemas.microsoft.com/office/drawing/2014/main" id="{0C995BA3-868A-4621-8FFF-39F3FCA74A14}"/>
              </a:ext>
            </a:extLst>
          </p:cNvPr>
          <p:cNvSpPr>
            <a:spLocks noGrp="1"/>
          </p:cNvSpPr>
          <p:nvPr>
            <p:ph type="body" sz="quarter" idx="45" hasCustomPrompt="1"/>
          </p:nvPr>
        </p:nvSpPr>
        <p:spPr>
          <a:xfrm>
            <a:off x="2738247"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Second Presenter</a:t>
            </a:r>
          </a:p>
        </p:txBody>
      </p:sp>
      <p:sp>
        <p:nvSpPr>
          <p:cNvPr id="18" name="Text Placeholder 5">
            <a:extLst>
              <a:ext uri="{FF2B5EF4-FFF2-40B4-BE49-F238E27FC236}">
                <a16:creationId xmlns:a16="http://schemas.microsoft.com/office/drawing/2014/main" id="{F60444B6-DEEC-4C47-98B6-A65ED1432952}"/>
              </a:ext>
            </a:extLst>
          </p:cNvPr>
          <p:cNvSpPr>
            <a:spLocks noGrp="1"/>
          </p:cNvSpPr>
          <p:nvPr>
            <p:ph type="body" sz="quarter" idx="53" hasCustomPrompt="1"/>
          </p:nvPr>
        </p:nvSpPr>
        <p:spPr>
          <a:xfrm>
            <a:off x="2930271"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6" name="Bio 1">
            <a:extLst>
              <a:ext uri="{FF2B5EF4-FFF2-40B4-BE49-F238E27FC236}">
                <a16:creationId xmlns:a16="http://schemas.microsoft.com/office/drawing/2014/main" id="{42E7C7EB-9DA5-4342-BFC3-D45A6E4DEEA4}"/>
              </a:ext>
            </a:extLst>
          </p:cNvPr>
          <p:cNvSpPr>
            <a:spLocks noGrp="1"/>
          </p:cNvSpPr>
          <p:nvPr>
            <p:ph type="body" sz="quarter" idx="46" hasCustomPrompt="1"/>
          </p:nvPr>
        </p:nvSpPr>
        <p:spPr>
          <a:xfrm>
            <a:off x="2738247"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57" name="Picture Placeholder 1">
            <a:extLst>
              <a:ext uri="{FF2B5EF4-FFF2-40B4-BE49-F238E27FC236}">
                <a16:creationId xmlns:a16="http://schemas.microsoft.com/office/drawing/2014/main" id="{35E14FEF-869F-4A5D-992B-E152EB084833}"/>
              </a:ext>
            </a:extLst>
          </p:cNvPr>
          <p:cNvSpPr>
            <a:spLocks noGrp="1"/>
          </p:cNvSpPr>
          <p:nvPr>
            <p:ph type="pic" sz="quarter" idx="47" hasCustomPrompt="1"/>
          </p:nvPr>
        </p:nvSpPr>
        <p:spPr>
          <a:xfrm>
            <a:off x="501929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58" name="Name 1">
            <a:extLst>
              <a:ext uri="{FF2B5EF4-FFF2-40B4-BE49-F238E27FC236}">
                <a16:creationId xmlns:a16="http://schemas.microsoft.com/office/drawing/2014/main" id="{DDA7FE58-39FD-400B-9B48-3DB36CEB8341}"/>
              </a:ext>
            </a:extLst>
          </p:cNvPr>
          <p:cNvSpPr>
            <a:spLocks noGrp="1"/>
          </p:cNvSpPr>
          <p:nvPr>
            <p:ph type="body" sz="quarter" idx="48" hasCustomPrompt="1"/>
          </p:nvPr>
        </p:nvSpPr>
        <p:spPr>
          <a:xfrm>
            <a:off x="5019294"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Third Presenter</a:t>
            </a:r>
          </a:p>
        </p:txBody>
      </p:sp>
      <p:sp>
        <p:nvSpPr>
          <p:cNvPr id="19" name="Text Placeholder 5">
            <a:extLst>
              <a:ext uri="{FF2B5EF4-FFF2-40B4-BE49-F238E27FC236}">
                <a16:creationId xmlns:a16="http://schemas.microsoft.com/office/drawing/2014/main" id="{DCE69B5C-A8A5-46D1-A483-38AACC3C45AD}"/>
              </a:ext>
            </a:extLst>
          </p:cNvPr>
          <p:cNvSpPr>
            <a:spLocks noGrp="1"/>
          </p:cNvSpPr>
          <p:nvPr>
            <p:ph type="body" sz="quarter" idx="54" hasCustomPrompt="1"/>
          </p:nvPr>
        </p:nvSpPr>
        <p:spPr>
          <a:xfrm>
            <a:off x="5211318"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59" name="Bio 1">
            <a:extLst>
              <a:ext uri="{FF2B5EF4-FFF2-40B4-BE49-F238E27FC236}">
                <a16:creationId xmlns:a16="http://schemas.microsoft.com/office/drawing/2014/main" id="{C92D1B9E-3420-4156-8158-1F59E007A578}"/>
              </a:ext>
            </a:extLst>
          </p:cNvPr>
          <p:cNvSpPr>
            <a:spLocks noGrp="1"/>
          </p:cNvSpPr>
          <p:nvPr>
            <p:ph type="body" sz="quarter" idx="49" hasCustomPrompt="1"/>
          </p:nvPr>
        </p:nvSpPr>
        <p:spPr>
          <a:xfrm>
            <a:off x="5019294"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60" name="Picture Placeholder 1">
            <a:extLst>
              <a:ext uri="{FF2B5EF4-FFF2-40B4-BE49-F238E27FC236}">
                <a16:creationId xmlns:a16="http://schemas.microsoft.com/office/drawing/2014/main" id="{58B570CF-39E3-4FC3-A51F-FA349268FB90}"/>
              </a:ext>
            </a:extLst>
          </p:cNvPr>
          <p:cNvSpPr>
            <a:spLocks noGrp="1"/>
          </p:cNvSpPr>
          <p:nvPr>
            <p:ph type="pic" sz="quarter" idx="50" hasCustomPrompt="1"/>
          </p:nvPr>
        </p:nvSpPr>
        <p:spPr>
          <a:xfrm>
            <a:off x="7300341"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61" name="Name 1">
            <a:extLst>
              <a:ext uri="{FF2B5EF4-FFF2-40B4-BE49-F238E27FC236}">
                <a16:creationId xmlns:a16="http://schemas.microsoft.com/office/drawing/2014/main" id="{455380DC-A821-4B2B-8D93-C9758F7EE942}"/>
              </a:ext>
            </a:extLst>
          </p:cNvPr>
          <p:cNvSpPr>
            <a:spLocks noGrp="1"/>
          </p:cNvSpPr>
          <p:nvPr>
            <p:ph type="body" sz="quarter" idx="51" hasCustomPrompt="1"/>
          </p:nvPr>
        </p:nvSpPr>
        <p:spPr>
          <a:xfrm>
            <a:off x="7300341"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Fourth Presenter</a:t>
            </a:r>
          </a:p>
        </p:txBody>
      </p:sp>
      <p:sp>
        <p:nvSpPr>
          <p:cNvPr id="20" name="Text Placeholder 5">
            <a:extLst>
              <a:ext uri="{FF2B5EF4-FFF2-40B4-BE49-F238E27FC236}">
                <a16:creationId xmlns:a16="http://schemas.microsoft.com/office/drawing/2014/main" id="{EDE00998-ADFE-48AB-A1E9-450F0F6965E3}"/>
              </a:ext>
            </a:extLst>
          </p:cNvPr>
          <p:cNvSpPr>
            <a:spLocks noGrp="1"/>
          </p:cNvSpPr>
          <p:nvPr>
            <p:ph type="body" sz="quarter" idx="55" hasCustomPrompt="1"/>
          </p:nvPr>
        </p:nvSpPr>
        <p:spPr>
          <a:xfrm>
            <a:off x="7492365"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62" name="Bio 1">
            <a:extLst>
              <a:ext uri="{FF2B5EF4-FFF2-40B4-BE49-F238E27FC236}">
                <a16:creationId xmlns:a16="http://schemas.microsoft.com/office/drawing/2014/main" id="{A6AC17DD-B06C-498E-981B-098EF82E3982}"/>
              </a:ext>
            </a:extLst>
          </p:cNvPr>
          <p:cNvSpPr>
            <a:spLocks noGrp="1"/>
          </p:cNvSpPr>
          <p:nvPr>
            <p:ph type="body" sz="quarter" idx="52" hasCustomPrompt="1"/>
          </p:nvPr>
        </p:nvSpPr>
        <p:spPr>
          <a:xfrm>
            <a:off x="7300341"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2" name="Slide Number Placeholder 1">
            <a:extLst>
              <a:ext uri="{FF2B5EF4-FFF2-40B4-BE49-F238E27FC236}">
                <a16:creationId xmlns:a16="http://schemas.microsoft.com/office/drawing/2014/main" id="{04998144-0708-45FA-9524-084E92DBB91C}"/>
              </a:ext>
            </a:extLst>
          </p:cNvPr>
          <p:cNvSpPr>
            <a:spLocks noGrp="1"/>
          </p:cNvSpPr>
          <p:nvPr>
            <p:ph type="sldNum" sz="quarter" idx="56"/>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875117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a:t>References</a:t>
            </a:r>
          </a:p>
        </p:txBody>
      </p:sp>
      <p:sp>
        <p:nvSpPr>
          <p:cNvPr id="5" name="Content">
            <a:extLst>
              <a:ext uri="{FF2B5EF4-FFF2-40B4-BE49-F238E27FC236}">
                <a16:creationId xmlns:a16="http://schemas.microsoft.com/office/drawing/2014/main" id="{3F54BA3E-11D3-4590-A654-0FFF12190E16}"/>
              </a:ext>
            </a:extLst>
          </p:cNvPr>
          <p:cNvSpPr>
            <a:spLocks noGrp="1"/>
          </p:cNvSpPr>
          <p:nvPr>
            <p:ph type="body" sz="quarter" idx="16" hasCustomPrompt="1"/>
          </p:nvPr>
        </p:nvSpPr>
        <p:spPr>
          <a:xfrm>
            <a:off x="342900" y="1308100"/>
            <a:ext cx="8459788" cy="4498975"/>
          </a:xfrm>
        </p:spPr>
        <p:txBody>
          <a:bodyPr tIns="18288">
            <a:normAutofit/>
          </a:bodyPr>
          <a:lstStyle>
            <a:lvl1pPr marL="347472" indent="-347472">
              <a:buNone/>
              <a:defRPr sz="1800" i="0"/>
            </a:lvl1pPr>
            <a:lvl2pPr marL="240030" indent="0">
              <a:buNone/>
              <a:defRPr sz="1800"/>
            </a:lvl2pPr>
            <a:lvl3pPr marL="480060" indent="0">
              <a:buNone/>
              <a:defRPr sz="1800"/>
            </a:lvl3pPr>
            <a:lvl4pPr marL="720090" indent="0">
              <a:buNone/>
              <a:defRPr sz="1800"/>
            </a:lvl4pPr>
            <a:lvl5pPr marL="960120" indent="0">
              <a:buNone/>
              <a:defRPr sz="1800"/>
            </a:lvl5pPr>
          </a:lstStyle>
          <a:p>
            <a:pPr lvl="0"/>
            <a:r>
              <a:rPr lang="en-US"/>
              <a:t>References are 18 point with a 0.5” hanging indent and follow APA 6th Edition guidelines.</a:t>
            </a:r>
          </a:p>
        </p:txBody>
      </p:sp>
      <p:sp>
        <p:nvSpPr>
          <p:cNvPr id="2" name="Slide Number Placeholder 1">
            <a:extLst>
              <a:ext uri="{FF2B5EF4-FFF2-40B4-BE49-F238E27FC236}">
                <a16:creationId xmlns:a16="http://schemas.microsoft.com/office/drawing/2014/main" id="{E995C5E7-0CCE-47F7-A686-953260412F61}"/>
              </a:ext>
            </a:extLst>
          </p:cNvPr>
          <p:cNvSpPr>
            <a:spLocks noGrp="1"/>
          </p:cNvSpPr>
          <p:nvPr>
            <p:ph type="sldNum" sz="quarter" idx="17"/>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765667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7472" y="886968"/>
            <a:ext cx="5266944" cy="2002536"/>
          </a:xfrm>
        </p:spPr>
        <p:txBody>
          <a:bodyPr anchor="b">
            <a:normAutofit/>
          </a:bodyPr>
          <a:lstStyle>
            <a:lvl1pPr algn="l">
              <a:defRPr sz="2400" b="0" cap="all" baseline="0">
                <a:solidFill>
                  <a:schemeClr val="bg1"/>
                </a:solidFill>
                <a:latin typeface="+mj-lt"/>
                <a:ea typeface="Tahoma" panose="020B0604030504040204" pitchFamily="34" charset="0"/>
                <a:cs typeface="Arial" panose="020B0604020202020204" pitchFamily="34" charset="0"/>
              </a:defRPr>
            </a:lvl1pPr>
          </a:lstStyle>
          <a:p>
            <a:r>
              <a:rPr lang="en-US"/>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6"/>
            <a:ext cx="5204956" cy="1904895"/>
          </a:xfrm>
        </p:spPr>
        <p:txBody>
          <a:bodyPr>
            <a:normAutofit/>
          </a:bodyPr>
          <a:lstStyle>
            <a:lvl1pPr marL="0" indent="0" algn="l">
              <a:lnSpc>
                <a:spcPct val="140000"/>
              </a:lnSpc>
              <a:spcBef>
                <a:spcPts val="0"/>
              </a:spcBef>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Presenter’s Job Title</a:t>
            </a:r>
            <a:br>
              <a:rPr lang="en-US"/>
            </a:br>
            <a:r>
              <a:rPr lang="en-US"/>
              <a:t>+1.202.403.XXXX</a:t>
            </a:r>
            <a:br>
              <a:rPr lang="en-US"/>
            </a:br>
            <a:r>
              <a:rPr lang="en-US"/>
              <a:t>email.address@air.org</a:t>
            </a:r>
          </a:p>
        </p:txBody>
      </p:sp>
      <p:pic>
        <p:nvPicPr>
          <p:cNvPr id="9" name="Picture 8" descr="Logo of American Institutes for Research. Advancing Evidence. Improving Lives.">
            <a:extLst>
              <a:ext uri="{FF2B5EF4-FFF2-40B4-BE49-F238E27FC236}">
                <a16:creationId xmlns:a16="http://schemas.microsoft.com/office/drawing/2014/main" id="{F723C159-3BBE-C54D-9392-2FCBB0C4E7A9}"/>
              </a:ext>
            </a:extLst>
          </p:cNvPr>
          <p:cNvPicPr>
            <a:picLocks noChangeAspect="1"/>
          </p:cNvPicPr>
          <p:nvPr userDrawn="1"/>
        </p:nvPicPr>
        <p:blipFill>
          <a:blip r:embed="rId3"/>
          <a:stretch>
            <a:fillRect/>
          </a:stretch>
        </p:blipFill>
        <p:spPr>
          <a:xfrm>
            <a:off x="6764133" y="549515"/>
            <a:ext cx="1845659" cy="934403"/>
          </a:xfrm>
          <a:prstGeom prst="rect">
            <a:avLst/>
          </a:prstGeom>
        </p:spPr>
      </p:pic>
      <p:sp>
        <p:nvSpPr>
          <p:cNvPr id="10" name="TextBox 9">
            <a:extLst>
              <a:ext uri="{FF2B5EF4-FFF2-40B4-BE49-F238E27FC236}">
                <a16:creationId xmlns:a16="http://schemas.microsoft.com/office/drawing/2014/main" id="{6D35682F-2DFC-6D4A-9319-B6DB0F0EC6C2}"/>
              </a:ext>
            </a:extLst>
          </p:cNvPr>
          <p:cNvSpPr txBox="1"/>
          <p:nvPr userDrawn="1"/>
        </p:nvSpPr>
        <p:spPr>
          <a:xfrm>
            <a:off x="342900" y="5737218"/>
            <a:ext cx="4572000" cy="261610"/>
          </a:xfrm>
          <a:prstGeom prst="rect">
            <a:avLst/>
          </a:prstGeom>
          <a:noFill/>
        </p:spPr>
        <p:txBody>
          <a:bodyPr wrap="square" lIns="0" anchor="b">
            <a:spAutoFit/>
          </a:bodyPr>
          <a:lstStyle/>
          <a:p>
            <a:pPr algn="l"/>
            <a:r>
              <a:rPr lang="en-US" sz="1100" b="0" i="0" spc="150">
                <a:solidFill>
                  <a:srgbClr val="D1EEFC"/>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1"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342900" y="5958723"/>
            <a:ext cx="6788743"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solidFill>
                  <a:schemeClr val="bg2"/>
                </a:solidFill>
              </a:rPr>
              <a:t>Notice of Trademark: “American Institutes for Research” and “AIR” are registered trademarks. All other brand, product, or company names are trademarks or registered trademarks of their respective owners.</a:t>
            </a:r>
          </a:p>
          <a:p>
            <a:endParaRPr lang="en-US" sz="600">
              <a:solidFill>
                <a:schemeClr val="bg2"/>
              </a:solidFill>
            </a:endParaRPr>
          </a:p>
          <a:p>
            <a:r>
              <a:rPr lang="en-US" sz="600">
                <a:solidFill>
                  <a:schemeClr val="bg2"/>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62476" y="6522703"/>
            <a:ext cx="463268" cy="106889"/>
          </a:xfr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bg2"/>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a:t>XXXXX_MO/21</a:t>
            </a:r>
          </a:p>
        </p:txBody>
      </p:sp>
    </p:spTree>
    <p:extLst>
      <p:ext uri="{BB962C8B-B14F-4D97-AF65-F5344CB8AC3E}">
        <p14:creationId xmlns:p14="http://schemas.microsoft.com/office/powerpoint/2010/main" val="2880809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Heavy">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a:t>Text Heavy Layout for Instructional Text</a:t>
            </a:r>
          </a:p>
        </p:txBody>
      </p:sp>
      <p:sp>
        <p:nvSpPr>
          <p:cNvPr id="10" name="Content Placeholder"/>
          <p:cNvSpPr>
            <a:spLocks noGrp="1"/>
          </p:cNvSpPr>
          <p:nvPr>
            <p:ph idx="1" hasCustomPrompt="1"/>
          </p:nvPr>
        </p:nvSpPr>
        <p:spPr>
          <a:xfrm>
            <a:off x="347472"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800"/>
            </a:lvl2pPr>
            <a:lvl3pPr marL="342900" indent="-171450">
              <a:lnSpc>
                <a:spcPct val="105000"/>
              </a:lnSpc>
              <a:spcBef>
                <a:spcPts val="450"/>
              </a:spcBef>
              <a:buFont typeface="Calibri" panose="020F0502020204030204" pitchFamily="34" charset="0"/>
              <a:buChar char="–"/>
              <a:defRPr sz="1800"/>
            </a:lvl3pPr>
            <a:lvl4pPr marL="514350" indent="-171450">
              <a:lnSpc>
                <a:spcPct val="105000"/>
              </a:lnSpc>
              <a:spcBef>
                <a:spcPts val="450"/>
              </a:spcBef>
              <a:buFont typeface="Calibri" panose="020F0502020204030204" pitchFamily="34" charset="0"/>
              <a:buChar char="»"/>
              <a:defRPr sz="1800"/>
            </a:lvl4pPr>
            <a:lvl5pPr marL="685800" indent="-171450">
              <a:lnSpc>
                <a:spcPct val="105000"/>
              </a:lnSpc>
              <a:spcBef>
                <a:spcPts val="450"/>
              </a:spcBef>
              <a:buSzPct val="110000"/>
              <a:buFont typeface="Arial" panose="020B0604020202020204" pitchFamily="34" charset="0"/>
              <a:buChar char="•"/>
              <a:defRPr sz="1800"/>
            </a:lvl5pPr>
            <a:lvl6pPr marL="857250" indent="-171450">
              <a:lnSpc>
                <a:spcPct val="105000"/>
              </a:lnSpc>
              <a:spcBef>
                <a:spcPts val="450"/>
              </a:spcBef>
              <a:buFont typeface="Calibri" panose="020F0502020204030204" pitchFamily="34" charset="0"/>
              <a:buChar char="–"/>
              <a:defRPr sz="180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745EA419-568C-4AC6-9D01-46EE7DB162DF}"/>
              </a:ext>
            </a:extLst>
          </p:cNvPr>
          <p:cNvSpPr>
            <a:spLocks noGrp="1"/>
          </p:cNvSpPr>
          <p:nvPr>
            <p:ph type="sldNum" sz="quarter" idx="15"/>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2307529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w-Lead-in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2900" y="1307592"/>
            <a:ext cx="8458200" cy="1143000"/>
          </a:xfrm>
          <a:solidFill>
            <a:schemeClr val="bg2"/>
          </a:solidFill>
        </p:spPr>
        <p:txBody>
          <a:bodyPr lIns="118872" rIns="118872">
            <a:noAutofit/>
          </a:bodyPr>
          <a:lstStyle>
            <a:lvl1pPr marL="0" indent="0">
              <a:buNone/>
              <a:defRPr sz="1500"/>
            </a:lvl1pPr>
            <a:lvl2pPr>
              <a:defRPr sz="1500"/>
            </a:lvl2pPr>
            <a:lvl3pPr>
              <a:defRPr sz="1500"/>
            </a:lvl3pPr>
            <a:lvl4pPr>
              <a:defRPr sz="1500"/>
            </a:lvl4pPr>
            <a:lvl5pPr>
              <a:defRPr sz="1500"/>
            </a:lvl5pPr>
          </a:lstStyle>
          <a:p>
            <a:pPr lvl="0"/>
            <a:r>
              <a:rPr lang="en-US"/>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4"/>
            <a:ext cx="8458200" cy="3171825"/>
          </a:xfrm>
        </p:spPr>
        <p:txBody>
          <a:bodyPr>
            <a:normAutofit/>
          </a:bodyPr>
          <a:lstStyle>
            <a:lvl1pPr>
              <a:defRPr sz="1500"/>
            </a:lvl1pPr>
            <a:lvl2pPr>
              <a:defRPr sz="1500"/>
            </a:lvl2pPr>
            <a:lvl3pPr>
              <a:defRPr sz="1500"/>
            </a:lvl3pPr>
            <a:lvl4pPr>
              <a:defRPr sz="1500"/>
            </a:lvl4pPr>
            <a:lvl5pPr>
              <a:defRPr sz="15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D3E68E7D-1C63-4CEA-B8CE-6EFBFCDFB6AF}"/>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920164099"/>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Dark">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2900" y="1307592"/>
            <a:ext cx="8455819" cy="4498848"/>
          </a:xfrm>
        </p:spPr>
        <p:txBody>
          <a:bodyPr/>
          <a:lstStyle>
            <a:lvl1pPr>
              <a:defRPr/>
            </a:lvl1pPr>
            <a:lvl4pPr>
              <a:defRPr/>
            </a:lvl4pPr>
          </a:lstStyle>
          <a:p>
            <a:pPr lvl="0"/>
            <a:r>
              <a:rPr lang="en-US"/>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Bullet 2</a:t>
            </a:r>
          </a:p>
          <a:p>
            <a:pPr lvl="2"/>
            <a:r>
              <a:rPr lang="en-US"/>
              <a:t>Bullet 3</a:t>
            </a:r>
          </a:p>
          <a:p>
            <a:pPr lvl="3"/>
            <a:r>
              <a:rPr lang="en-US"/>
              <a:t>Bullet 4</a:t>
            </a:r>
          </a:p>
          <a:p>
            <a:pPr lvl="4"/>
            <a:r>
              <a:rPr lang="en-US"/>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75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E3B686E0-935F-48AB-86D9-C0CA09FEB3A7}"/>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77005346"/>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4867-9753-46CB-BC1B-30E1F4FF0AF0}"/>
              </a:ext>
            </a:extLst>
          </p:cNvPr>
          <p:cNvSpPr>
            <a:spLocks noGrp="1"/>
          </p:cNvSpPr>
          <p:nvPr>
            <p:ph type="title" hasCustomPrompt="1"/>
          </p:nvPr>
        </p:nvSpPr>
        <p:spPr/>
        <p:txBody>
          <a:bodyPr/>
          <a:lstStyle/>
          <a:p>
            <a:r>
              <a:rPr lang="en-US"/>
              <a:t>Agenda</a:t>
            </a:r>
          </a:p>
        </p:txBody>
      </p:sp>
      <p:sp>
        <p:nvSpPr>
          <p:cNvPr id="24" name="Text Placeholder"/>
          <p:cNvSpPr>
            <a:spLocks noGrp="1"/>
          </p:cNvSpPr>
          <p:nvPr userDrawn="1">
            <p:ph type="body" sz="quarter" idx="10" hasCustomPrompt="1"/>
          </p:nvPr>
        </p:nvSpPr>
        <p:spPr>
          <a:xfrm>
            <a:off x="347472" y="1307592"/>
            <a:ext cx="8455914" cy="4498848"/>
          </a:xfrm>
        </p:spPr>
        <p:txBody>
          <a:bodyPr tIns="0" anchor="t" anchorCtr="0">
            <a:normAutofit/>
          </a:bodyPr>
          <a:lstStyle>
            <a:lvl1pPr marL="342900" indent="-342900">
              <a:lnSpc>
                <a:spcPct val="125000"/>
              </a:lnSpc>
              <a:spcBef>
                <a:spcPts val="1350"/>
              </a:spcBef>
              <a:buClr>
                <a:schemeClr val="tx1"/>
              </a:buClr>
              <a:buFont typeface="+mj-lt"/>
              <a:buAutoNum type="arabicPeriod"/>
              <a:defRPr sz="2200" baseline="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baseline="0"/>
            </a:lvl4pPr>
            <a:lvl5pPr marL="1714500" indent="-342900">
              <a:lnSpc>
                <a:spcPct val="125000"/>
              </a:lnSpc>
              <a:spcBef>
                <a:spcPts val="450"/>
              </a:spcBef>
              <a:buClr>
                <a:schemeClr val="tx1"/>
              </a:buClr>
              <a:buFont typeface="+mj-lt"/>
              <a:buAutoNum type="alphaLcParenR"/>
              <a:defRPr sz="2200"/>
            </a:lvl5pPr>
          </a:lstStyle>
          <a:p>
            <a:pPr lvl="0"/>
            <a:r>
              <a:rPr lang="en-US"/>
              <a:t>Click to insert agenda items.</a:t>
            </a:r>
          </a:p>
          <a:p>
            <a:pPr lvl="1"/>
            <a:r>
              <a:rPr lang="en-US"/>
              <a:t>Second level</a:t>
            </a:r>
          </a:p>
          <a:p>
            <a:pPr lvl="2"/>
            <a:r>
              <a:rPr lang="en-US"/>
              <a:t>Third level</a:t>
            </a:r>
          </a:p>
          <a:p>
            <a:pPr lvl="3"/>
            <a:r>
              <a:rPr lang="en-US"/>
              <a:t>Fourth level</a:t>
            </a:r>
          </a:p>
          <a:p>
            <a:pPr lvl="4"/>
            <a:r>
              <a:rPr lang="en-US"/>
              <a:t>Fifth level</a:t>
            </a:r>
          </a:p>
          <a:p>
            <a:pPr lvl="0"/>
            <a:r>
              <a:rPr lang="en-US"/>
              <a:t>Second agenda item</a:t>
            </a:r>
          </a:p>
          <a:p>
            <a:pPr lvl="0"/>
            <a:r>
              <a:rPr lang="en-US"/>
              <a:t>Third agenda item</a:t>
            </a:r>
          </a:p>
        </p:txBody>
      </p:sp>
      <p:sp>
        <p:nvSpPr>
          <p:cNvPr id="3" name="Slide Number Placeholder 2">
            <a:extLst>
              <a:ext uri="{FF2B5EF4-FFF2-40B4-BE49-F238E27FC236}">
                <a16:creationId xmlns:a16="http://schemas.microsoft.com/office/drawing/2014/main" id="{3347051F-83ED-4060-82C6-AA4E24A06C60}"/>
              </a:ext>
            </a:extLst>
          </p:cNvPr>
          <p:cNvSpPr>
            <a:spLocks noGrp="1"/>
          </p:cNvSpPr>
          <p:nvPr>
            <p:ph type="sldNum" sz="quarter" idx="1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922185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72F2-DA27-4171-8207-EE9E0994F27B}"/>
              </a:ext>
            </a:extLst>
          </p:cNvPr>
          <p:cNvSpPr>
            <a:spLocks noGrp="1"/>
          </p:cNvSpPr>
          <p:nvPr>
            <p:ph type="title" hasCustomPrompt="1"/>
          </p:nvPr>
        </p:nvSpPr>
        <p:spPr/>
        <p:txBody>
          <a:bodyPr/>
          <a:lstStyle>
            <a:lvl1pPr>
              <a:defRPr/>
            </a:lvl1pPr>
          </a:lstStyle>
          <a:p>
            <a:r>
              <a:rPr lang="en-US"/>
              <a:t>Agenda</a:t>
            </a:r>
          </a:p>
        </p:txBody>
      </p:sp>
      <p:sp>
        <p:nvSpPr>
          <p:cNvPr id="24" name="Text Placeholder"/>
          <p:cNvSpPr>
            <a:spLocks noGrp="1"/>
          </p:cNvSpPr>
          <p:nvPr userDrawn="1">
            <p:ph type="body" sz="quarter" idx="10" hasCustomPrompt="1"/>
          </p:nvPr>
        </p:nvSpPr>
        <p:spPr>
          <a:xfrm>
            <a:off x="347472" y="1307592"/>
            <a:ext cx="8455914" cy="4498848"/>
          </a:xfrm>
          <a:prstGeom prst="rect">
            <a:avLst/>
          </a:prstGeom>
        </p:spPr>
        <p:txBody>
          <a:bodyPr tIns="0" anchor="t" anchorCtr="0">
            <a:normAutofit/>
          </a:bodyPr>
          <a:lstStyle>
            <a:lvl1pPr marL="342900" indent="-342900">
              <a:lnSpc>
                <a:spcPct val="125000"/>
              </a:lnSpc>
              <a:spcBef>
                <a:spcPts val="2250"/>
              </a:spcBef>
              <a:buClr>
                <a:schemeClr val="tx1"/>
              </a:buClr>
              <a:buFont typeface="+mj-lt"/>
              <a:buAutoNum type="arabicPeriod"/>
              <a:defRPr sz="2200" baseline="0"/>
            </a:lvl1pPr>
            <a:lvl2pPr marL="685800" indent="-342900">
              <a:lnSpc>
                <a:spcPct val="125000"/>
              </a:lnSpc>
              <a:spcBef>
                <a:spcPts val="900"/>
              </a:spcBef>
              <a:buClr>
                <a:schemeClr val="tx1"/>
              </a:buClr>
              <a:buFont typeface="+mj-lt"/>
              <a:buAutoNum type="alphaLcPeriod"/>
              <a:defRPr sz="2200"/>
            </a:lvl2pPr>
            <a:lvl3pPr marL="1028700" indent="-342900">
              <a:lnSpc>
                <a:spcPct val="125000"/>
              </a:lnSpc>
              <a:spcBef>
                <a:spcPts val="900"/>
              </a:spcBef>
              <a:buClr>
                <a:schemeClr val="tx1"/>
              </a:buClr>
              <a:buFont typeface="+mj-lt"/>
              <a:buAutoNum type="romanLcPeriod"/>
              <a:defRPr sz="2200"/>
            </a:lvl3pPr>
            <a:lvl4pPr marL="1371600" indent="-342900">
              <a:lnSpc>
                <a:spcPct val="125000"/>
              </a:lnSpc>
              <a:spcBef>
                <a:spcPts val="900"/>
              </a:spcBef>
              <a:buClr>
                <a:schemeClr val="tx1"/>
              </a:buClr>
              <a:buSzPct val="100000"/>
              <a:buFont typeface="+mj-lt"/>
              <a:buAutoNum type="arabicParenR"/>
              <a:defRPr sz="2200" baseline="0"/>
            </a:lvl4pPr>
            <a:lvl5pPr marL="1714500" indent="-342900">
              <a:lnSpc>
                <a:spcPct val="125000"/>
              </a:lnSpc>
              <a:spcBef>
                <a:spcPts val="900"/>
              </a:spcBef>
              <a:buClr>
                <a:schemeClr val="tx1"/>
              </a:buClr>
              <a:buFont typeface="+mj-lt"/>
              <a:buAutoNum type="alphaLcParenR"/>
              <a:defRPr sz="2200"/>
            </a:lvl5pPr>
          </a:lstStyle>
          <a:p>
            <a:pPr lvl="0"/>
            <a:r>
              <a:rPr lang="en-US"/>
              <a:t>Click to insert agenda items.</a:t>
            </a:r>
          </a:p>
          <a:p>
            <a:pPr lvl="1"/>
            <a:r>
              <a:rPr lang="en-US"/>
              <a:t>Second level</a:t>
            </a:r>
          </a:p>
          <a:p>
            <a:pPr lvl="2"/>
            <a:r>
              <a:rPr lang="en-US"/>
              <a:t>Third level</a:t>
            </a:r>
          </a:p>
          <a:p>
            <a:pPr lvl="3"/>
            <a:r>
              <a:rPr lang="en-US"/>
              <a:t>Fourth level</a:t>
            </a:r>
          </a:p>
          <a:p>
            <a:pPr lvl="4"/>
            <a:r>
              <a:rPr lang="en-US"/>
              <a:t>Fifth level</a:t>
            </a:r>
          </a:p>
          <a:p>
            <a:pPr lvl="0"/>
            <a:r>
              <a:rPr lang="en-US"/>
              <a:t>Second agenda item</a:t>
            </a:r>
          </a:p>
          <a:p>
            <a:pPr lvl="0"/>
            <a:r>
              <a:rPr lang="en-US"/>
              <a:t>Third agenda item</a:t>
            </a:r>
          </a:p>
        </p:txBody>
      </p:sp>
      <p:sp>
        <p:nvSpPr>
          <p:cNvPr id="3" name="Slide Number Placeholder 2">
            <a:extLst>
              <a:ext uri="{FF2B5EF4-FFF2-40B4-BE49-F238E27FC236}">
                <a16:creationId xmlns:a16="http://schemas.microsoft.com/office/drawing/2014/main" id="{402ED633-93C3-4D4A-ABB6-1CA7E4C5A30F}"/>
              </a:ext>
            </a:extLst>
          </p:cNvPr>
          <p:cNvSpPr>
            <a:spLocks noGrp="1"/>
          </p:cNvSpPr>
          <p:nvPr>
            <p:ph type="sldNum" sz="quarter" idx="1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438092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Divider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1267161"/>
            <a:ext cx="7886700" cy="2108110"/>
          </a:xfrm>
          <a:prstGeom prst="rect">
            <a:avLst/>
          </a:prstGeom>
        </p:spPr>
        <p:txBody>
          <a:bodyPr anchor="b">
            <a:normAutofit/>
          </a:bodyPr>
          <a:lstStyle>
            <a:lvl1pPr algn="l">
              <a:defRPr sz="4200" b="1">
                <a:solidFill>
                  <a:schemeClr val="accent1"/>
                </a:solidFill>
              </a:defRPr>
            </a:lvl1pPr>
          </a:lstStyle>
          <a:p>
            <a:r>
              <a:rPr lang="en-US"/>
              <a:t>Section Header</a:t>
            </a:r>
          </a:p>
        </p:txBody>
      </p:sp>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Logo of American Institutes for Research. Advancing Evidence. Improving Lives.">
            <a:extLst>
              <a:ext uri="{FF2B5EF4-FFF2-40B4-BE49-F238E27FC236}">
                <a16:creationId xmlns:a16="http://schemas.microsoft.com/office/drawing/2014/main" id="{93DA0603-0830-4DD9-B2AA-72CD1BAA6570}"/>
              </a:ext>
            </a:extLst>
          </p:cNvPr>
          <p:cNvPicPr>
            <a:picLocks noChangeAspect="1"/>
          </p:cNvPicPr>
          <p:nvPr userDrawn="1"/>
        </p:nvPicPr>
        <p:blipFill>
          <a:blip r:embed="rId3"/>
          <a:srcRect/>
          <a:stretch/>
        </p:blipFill>
        <p:spPr>
          <a:xfrm>
            <a:off x="6779419" y="554774"/>
            <a:ext cx="1450181" cy="750094"/>
          </a:xfrm>
          <a:prstGeom prst="rect">
            <a:avLst/>
          </a:prstGeom>
        </p:spPr>
      </p:pic>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1"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342901" y="3842377"/>
            <a:ext cx="7886699" cy="1655762"/>
          </a:xfrm>
          <a:prstGeom prst="rect">
            <a:avLst/>
          </a:prstGeom>
        </p:spPr>
        <p:txBody>
          <a:bodyPr>
            <a:normAutofit/>
          </a:bodyPr>
          <a:lstStyle>
            <a:lvl1pPr marL="0" indent="0" algn="l">
              <a:buNone/>
              <a:defRPr sz="22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1" name="TextBox 10">
            <a:extLst>
              <a:ext uri="{FF2B5EF4-FFF2-40B4-BE49-F238E27FC236}">
                <a16:creationId xmlns:a16="http://schemas.microsoft.com/office/drawing/2014/main" id="{711DE7C2-BA4C-444C-A9E3-A23249B67B68}"/>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accent1"/>
                </a:solidFill>
              </a:rPr>
              <a:t>| AIR.ORG</a:t>
            </a:r>
          </a:p>
        </p:txBody>
      </p:sp>
      <p:sp>
        <p:nvSpPr>
          <p:cNvPr id="4" name="Slide Number Placeholder 3">
            <a:extLst>
              <a:ext uri="{FF2B5EF4-FFF2-40B4-BE49-F238E27FC236}">
                <a16:creationId xmlns:a16="http://schemas.microsoft.com/office/drawing/2014/main" id="{50DC38E7-8245-44C7-B6D8-086DBDBAB8F3}"/>
              </a:ext>
            </a:extLst>
          </p:cNvPr>
          <p:cNvSpPr>
            <a:spLocks noGrp="1"/>
          </p:cNvSpPr>
          <p:nvPr>
            <p:ph type="sldNum" sz="quarter" idx="1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813240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C9B5-244A-41A3-9EB9-BA00EC6FAF54}"/>
              </a:ext>
            </a:extLst>
          </p:cNvPr>
          <p:cNvSpPr>
            <a:spLocks noGrp="1"/>
          </p:cNvSpPr>
          <p:nvPr>
            <p:ph type="title" hasCustomPrompt="1"/>
          </p:nvPr>
        </p:nvSpPr>
        <p:spPr/>
        <p:txBody>
          <a:bodyPr/>
          <a:lstStyle/>
          <a:p>
            <a:r>
              <a:rPr lang="en-US"/>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7472" y="1307592"/>
            <a:ext cx="8455819" cy="4498848"/>
          </a:xfrm>
          <a:prstGeom prst="rect">
            <a:avLst/>
          </a:prstGeom>
        </p:spPr>
        <p:txBody>
          <a:bodyPr>
            <a:normAutofit/>
          </a:bodyPr>
          <a:lstStyle>
            <a:lvl1pPr>
              <a:defRPr sz="2200"/>
            </a:lvl1pPr>
            <a:lvl2pPr>
              <a:defRPr sz="2200"/>
            </a:lvl2pPr>
            <a:lvl3pPr>
              <a:defRPr sz="2200"/>
            </a:lvl3pPr>
            <a:lvl4pPr>
              <a:defRPr sz="2200"/>
            </a:lvl4pPr>
            <a:lvl5pPr>
              <a:defRPr sz="2200"/>
            </a:lvl5pPr>
          </a:lstStyle>
          <a:p>
            <a:pPr lvl="0"/>
            <a:r>
              <a:rPr lang="en-US"/>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Bullet 2</a:t>
            </a:r>
          </a:p>
          <a:p>
            <a:pPr lvl="2"/>
            <a:r>
              <a:rPr lang="en-US"/>
              <a:t>Bullet 3</a:t>
            </a:r>
          </a:p>
          <a:p>
            <a:pPr lvl="3"/>
            <a:r>
              <a:rPr lang="en-US"/>
              <a:t>Bullet 4</a:t>
            </a:r>
          </a:p>
          <a:p>
            <a:pPr lvl="4"/>
            <a:r>
              <a:rPr lang="en-US"/>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61A18E35-8061-4C8C-A64E-6170C4339AA9}"/>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620991094"/>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rst Level No Bullet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47978C-CA68-4D50-84C4-2853219D22CC}"/>
              </a:ext>
            </a:extLst>
          </p:cNvPr>
          <p:cNvSpPr>
            <a:spLocks noGrp="1"/>
          </p:cNvSpPr>
          <p:nvPr>
            <p:ph type="title" hasCustomPrompt="1"/>
          </p:nvPr>
        </p:nvSpPr>
        <p:spPr/>
        <p:txBody>
          <a:bodyPr/>
          <a:lstStyle/>
          <a:p>
            <a:r>
              <a:rPr lang="en-US"/>
              <a:t>First Level No Bullet</a:t>
            </a:r>
          </a:p>
        </p:txBody>
      </p:sp>
      <p:sp>
        <p:nvSpPr>
          <p:cNvPr id="4" name="Content Placeholder 3"/>
          <p:cNvSpPr>
            <a:spLocks noGrp="1"/>
          </p:cNvSpPr>
          <p:nvPr>
            <p:ph sz="quarter" idx="14" hasCustomPrompt="1"/>
          </p:nvPr>
        </p:nvSpPr>
        <p:spPr>
          <a:xfrm>
            <a:off x="347472" y="1307592"/>
            <a:ext cx="8455914" cy="4498848"/>
          </a:xfrm>
          <a:prstGeom prst="rect">
            <a:avLst/>
          </a:prstGeom>
        </p:spPr>
        <p:txBody>
          <a:bodyPr>
            <a:noAutofit/>
          </a:bodyPr>
          <a:lstStyle>
            <a:lvl1pPr marL="0" indent="0">
              <a:lnSpc>
                <a:spcPct val="125000"/>
              </a:lnSpc>
              <a:spcBef>
                <a:spcPts val="1350"/>
              </a:spcBef>
              <a:buClr>
                <a:schemeClr val="tx1"/>
              </a:buClr>
              <a:buNone/>
              <a:defRPr sz="22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22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22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22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22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B9E6EB3E-F6A2-4278-B277-43C429E35F02}"/>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7944721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Lead-i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4803A5-DB37-4304-9E17-56B3ADC8E10A}"/>
              </a:ext>
            </a:extLst>
          </p:cNvPr>
          <p:cNvSpPr>
            <a:spLocks noGrp="1"/>
          </p:cNvSpPr>
          <p:nvPr>
            <p:ph type="title" hasCustomPrompt="1"/>
          </p:nvPr>
        </p:nvSpPr>
        <p:spPr/>
        <p:txBody>
          <a:bodyPr/>
          <a:lstStyle/>
          <a:p>
            <a:r>
              <a:rPr lang="en-US"/>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7472" y="1307592"/>
            <a:ext cx="8458200" cy="1143000"/>
          </a:xfrm>
          <a:prstGeom prst="rect">
            <a:avLst/>
          </a:prstGeom>
          <a:solidFill>
            <a:schemeClr val="accent6"/>
          </a:solidFill>
        </p:spPr>
        <p:txBody>
          <a:bodyPr lIns="118872" tIns="18288" rIns="118872">
            <a:noAutofit/>
          </a:bodyPr>
          <a:lstStyle>
            <a:lvl1pPr marL="0" indent="0">
              <a:buNone/>
              <a:defRPr sz="1800"/>
            </a:lvl1pPr>
            <a:lvl2pPr>
              <a:defRPr sz="1500"/>
            </a:lvl2pPr>
            <a:lvl3pPr>
              <a:defRPr sz="1500"/>
            </a:lvl3pPr>
            <a:lvl4pPr>
              <a:defRPr sz="1500"/>
            </a:lvl4pPr>
            <a:lvl5pPr>
              <a:defRPr sz="1500"/>
            </a:lvl5pPr>
          </a:lstStyle>
          <a:p>
            <a:pPr lvl="0"/>
            <a:r>
              <a:rPr lang="en-US"/>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4"/>
            <a:ext cx="8458200" cy="3171825"/>
          </a:xfrm>
          <a:prstGeom prst="rect">
            <a:avLst/>
          </a:prstGeom>
        </p:spPr>
        <p:txBody>
          <a:bodyPr>
            <a:normAutofit/>
          </a:bodyPr>
          <a:lstStyle>
            <a:lvl1pPr>
              <a:defRPr sz="1800"/>
            </a:lvl1pPr>
            <a:lvl2pPr>
              <a:defRPr sz="1800"/>
            </a:lvl2pPr>
            <a:lvl3pPr>
              <a:defRPr sz="1800"/>
            </a:lvl3pPr>
            <a:lvl4pPr>
              <a:defRPr sz="1800"/>
            </a:lvl4pPr>
            <a:lvl5pPr>
              <a:defRPr sz="18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61E4B7B4-7024-4DAC-B81F-183FBB32C6F9}"/>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021227639"/>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a:xfrm>
            <a:off x="344043" y="0"/>
            <a:ext cx="8455914" cy="1078992"/>
          </a:xfrm>
          <a:prstGeom prst="rect">
            <a:avLst/>
          </a:prstGeom>
        </p:spPr>
        <p:txBody>
          <a:bodyPr/>
          <a:lstStyle/>
          <a:p>
            <a:r>
              <a:rPr lang="en-US"/>
              <a:t>Right and Left Content</a:t>
            </a:r>
          </a:p>
        </p:txBody>
      </p:sp>
      <p:sp>
        <p:nvSpPr>
          <p:cNvPr id="3" name="Left Content"/>
          <p:cNvSpPr>
            <a:spLocks noGrp="1"/>
          </p:cNvSpPr>
          <p:nvPr>
            <p:ph sz="half" idx="1" hasCustomPrompt="1"/>
          </p:nvPr>
        </p:nvSpPr>
        <p:spPr>
          <a:xfrm>
            <a:off x="347472" y="1307592"/>
            <a:ext cx="4130136" cy="4498848"/>
          </a:xfrm>
          <a:prstGeom prst="rect">
            <a:avLst/>
          </a:prstGeom>
        </p:spPr>
        <p:txBody>
          <a:bodyPr>
            <a:noAutofit/>
          </a:bodyPr>
          <a:lstStyle>
            <a:lvl1pPr>
              <a:defRPr sz="2200"/>
            </a:lvl1pPr>
            <a:lvl2pPr>
              <a:defRPr sz="2200"/>
            </a:lvl2pPr>
            <a:lvl3pPr>
              <a:defRPr sz="2200"/>
            </a:lvl3pPr>
            <a:lvl4pPr>
              <a:defRPr sz="2200"/>
            </a:lvl4pPr>
            <a:lvl5pPr>
              <a:defRPr sz="2200"/>
            </a:lvl5pPr>
          </a:lstStyle>
          <a:p>
            <a:pPr lvl="0"/>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1" y="1307592"/>
            <a:ext cx="4130136" cy="4498848"/>
          </a:xfrm>
          <a:prstGeom prst="rect">
            <a:avLst/>
          </a:prstGeom>
        </p:spPr>
        <p:txBody>
          <a:bodyPr>
            <a:noAutofit/>
          </a:bodyPr>
          <a:lstStyle>
            <a:lvl1pPr>
              <a:defRPr sz="2200"/>
            </a:lvl1pPr>
            <a:lvl2pPr>
              <a:defRPr sz="2200"/>
            </a:lvl2pPr>
            <a:lvl3pPr>
              <a:defRPr sz="2200"/>
            </a:lvl3pPr>
            <a:lvl4pPr>
              <a:defRPr sz="2200"/>
            </a:lvl4pPr>
            <a:lvl5pPr>
              <a:defRPr sz="2200"/>
            </a:lvl5pPr>
          </a:lstStyle>
          <a:p>
            <a:pPr lvl="0"/>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Font typeface="Arial" panose="020B0604020202020204" pitchFamily="34" charse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5" name="Slide Number Placeholder 4">
            <a:extLst>
              <a:ext uri="{FF2B5EF4-FFF2-40B4-BE49-F238E27FC236}">
                <a16:creationId xmlns:a16="http://schemas.microsoft.com/office/drawing/2014/main" id="{FB4B83F5-22B2-4593-9A22-EB8E2E77BC8A}"/>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7150033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ed Lis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4043" y="0"/>
            <a:ext cx="8455914" cy="1078992"/>
          </a:xfrm>
          <a:prstGeom prst="rect">
            <a:avLst/>
          </a:prstGeom>
        </p:spPr>
        <p:txBody>
          <a:bodyPr/>
          <a:lstStyle/>
          <a:p>
            <a:r>
              <a:rPr lang="en-US"/>
              <a:t>Ordered List</a:t>
            </a:r>
          </a:p>
        </p:txBody>
      </p:sp>
      <p:sp>
        <p:nvSpPr>
          <p:cNvPr id="5" name="Content"/>
          <p:cNvSpPr>
            <a:spLocks noGrp="1"/>
          </p:cNvSpPr>
          <p:nvPr>
            <p:ph sz="quarter" idx="17" hasCustomPrompt="1"/>
          </p:nvPr>
        </p:nvSpPr>
        <p:spPr>
          <a:xfrm>
            <a:off x="347472" y="1307592"/>
            <a:ext cx="8455914" cy="4498848"/>
          </a:xfrm>
          <a:prstGeom prst="rect">
            <a:avLst/>
          </a:prstGeom>
        </p:spPr>
        <p:txBody>
          <a:bodyPr>
            <a:normAutofit/>
          </a:bodyPr>
          <a:lstStyle>
            <a:lvl1pPr marL="342900" indent="-342900">
              <a:lnSpc>
                <a:spcPct val="125000"/>
              </a:lnSpc>
              <a:spcBef>
                <a:spcPts val="450"/>
              </a:spcBef>
              <a:buClr>
                <a:schemeClr val="tx2"/>
              </a:buClr>
              <a:buFont typeface="+mj-lt"/>
              <a:buAutoNum type="arabicPeriod"/>
              <a:defRPr sz="2200" baseline="0"/>
            </a:lvl1pPr>
            <a:lvl2pPr marL="685800" indent="-342900">
              <a:lnSpc>
                <a:spcPct val="125000"/>
              </a:lnSpc>
              <a:spcBef>
                <a:spcPts val="450"/>
              </a:spcBef>
              <a:buClr>
                <a:schemeClr val="tx2"/>
              </a:buClr>
              <a:buFont typeface="+mj-lt"/>
              <a:buAutoNum type="alphaLcPeriod"/>
              <a:defRPr sz="2200"/>
            </a:lvl2pPr>
            <a:lvl3pPr marL="1028700" indent="-342900">
              <a:lnSpc>
                <a:spcPct val="125000"/>
              </a:lnSpc>
              <a:spcBef>
                <a:spcPts val="450"/>
              </a:spcBef>
              <a:buClr>
                <a:schemeClr val="tx2"/>
              </a:buClr>
              <a:buFont typeface="+mj-lt"/>
              <a:buAutoNum type="romanLcPeriod"/>
              <a:defRPr sz="2200"/>
            </a:lvl3pPr>
            <a:lvl4pPr marL="1371600" indent="-342900">
              <a:lnSpc>
                <a:spcPct val="125000"/>
              </a:lnSpc>
              <a:spcBef>
                <a:spcPts val="450"/>
              </a:spcBef>
              <a:buClr>
                <a:schemeClr val="tx2"/>
              </a:buClr>
              <a:buSzPct val="100000"/>
              <a:buFont typeface="+mj-lt"/>
              <a:buAutoNum type="arabicParenR"/>
              <a:defRPr sz="2200"/>
            </a:lvl4pPr>
            <a:lvl5pPr marL="1714500" indent="-342900">
              <a:lnSpc>
                <a:spcPct val="125000"/>
              </a:lnSpc>
              <a:spcBef>
                <a:spcPts val="450"/>
              </a:spcBef>
              <a:buClr>
                <a:schemeClr val="tx2"/>
              </a:buClr>
              <a:buFont typeface="+mj-lt"/>
              <a:buAutoNum type="alphaLcParenR"/>
              <a:defRPr sz="2200"/>
            </a:lvl5pPr>
          </a:lstStyle>
          <a:p>
            <a:pPr lvl="0"/>
            <a:r>
              <a:rPr lang="en-US"/>
              <a:t>Arabic numerals</a:t>
            </a:r>
          </a:p>
          <a:p>
            <a:pPr lvl="1"/>
            <a:r>
              <a:rPr lang="en-US"/>
              <a:t>Lowercase letters</a:t>
            </a:r>
          </a:p>
          <a:p>
            <a:pPr lvl="2"/>
            <a:r>
              <a:rPr lang="en-US"/>
              <a:t>Lowercase Roman numerals</a:t>
            </a:r>
          </a:p>
          <a:p>
            <a:pPr lvl="3"/>
            <a:r>
              <a:rPr lang="en-US"/>
              <a:t>Arabic numerals</a:t>
            </a:r>
          </a:p>
          <a:p>
            <a:pPr lvl="4"/>
            <a:r>
              <a:rPr lang="en-US"/>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74621959-EAC4-4EB5-9EFF-ACE1A04F2897}"/>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703258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Ordered Lis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0"/>
            <a:ext cx="8458200" cy="1078992"/>
          </a:xfrm>
          <a:prstGeom prst="rect">
            <a:avLst/>
          </a:prstGeom>
        </p:spPr>
        <p:txBody>
          <a:bodyPr/>
          <a:lstStyle>
            <a:lvl1pPr>
              <a:defRPr/>
            </a:lvl1pPr>
          </a:lstStyle>
          <a:p>
            <a:r>
              <a:rPr lang="en-US"/>
              <a:t>Right and Left Ordered List</a:t>
            </a:r>
          </a:p>
        </p:txBody>
      </p:sp>
      <p:sp>
        <p:nvSpPr>
          <p:cNvPr id="14" name="Left Content"/>
          <p:cNvSpPr>
            <a:spLocks noGrp="1"/>
          </p:cNvSpPr>
          <p:nvPr>
            <p:ph sz="quarter" idx="18" hasCustomPrompt="1"/>
          </p:nvPr>
        </p:nvSpPr>
        <p:spPr>
          <a:xfrm>
            <a:off x="347472" y="1307592"/>
            <a:ext cx="4176522" cy="4498848"/>
          </a:xfrm>
          <a:prstGeom prst="rect">
            <a:avLst/>
          </a:prstGeom>
        </p:spPr>
        <p:txBody>
          <a:bodyPr>
            <a:normAutofit/>
          </a:bodyPr>
          <a:lstStyle>
            <a:lvl1pPr marL="342900" indent="-342900">
              <a:lnSpc>
                <a:spcPct val="125000"/>
              </a:lnSpc>
              <a:spcBef>
                <a:spcPts val="450"/>
              </a:spcBef>
              <a:buClr>
                <a:schemeClr val="tx1"/>
              </a:buClr>
              <a:buFont typeface="+mj-lt"/>
              <a:buAutoNum type="arabicPeriod"/>
              <a:defRPr sz="220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a:lvl4pPr>
            <a:lvl5pPr marL="1714500" indent="-342900">
              <a:lnSpc>
                <a:spcPct val="125000"/>
              </a:lnSpc>
              <a:spcBef>
                <a:spcPts val="450"/>
              </a:spcBef>
              <a:buClr>
                <a:schemeClr val="tx1"/>
              </a:buClr>
              <a:buFont typeface="+mj-lt"/>
              <a:buAutoNum type="alphaLcParenR"/>
              <a:defRPr sz="22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16" name="Right Content"/>
          <p:cNvSpPr>
            <a:spLocks noGrp="1"/>
          </p:cNvSpPr>
          <p:nvPr>
            <p:ph sz="quarter" idx="19" hasCustomPrompt="1"/>
          </p:nvPr>
        </p:nvSpPr>
        <p:spPr>
          <a:xfrm>
            <a:off x="4624578" y="1307592"/>
            <a:ext cx="4176522" cy="4498848"/>
          </a:xfrm>
          <a:prstGeom prst="rect">
            <a:avLst/>
          </a:prstGeom>
        </p:spPr>
        <p:txBody>
          <a:bodyPr>
            <a:normAutofit/>
          </a:bodyPr>
          <a:lstStyle>
            <a:lvl1pPr marL="342900" indent="-342900">
              <a:lnSpc>
                <a:spcPct val="125000"/>
              </a:lnSpc>
              <a:spcBef>
                <a:spcPts val="450"/>
              </a:spcBef>
              <a:buClr>
                <a:schemeClr val="tx1"/>
              </a:buClr>
              <a:buFont typeface="+mj-lt"/>
              <a:buAutoNum type="arabicPeriod"/>
              <a:defRPr sz="220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a:lvl4pPr>
            <a:lvl5pPr marL="1714500" indent="-342900">
              <a:lnSpc>
                <a:spcPct val="125000"/>
              </a:lnSpc>
              <a:spcBef>
                <a:spcPts val="450"/>
              </a:spcBef>
              <a:buClr>
                <a:schemeClr val="tx1"/>
              </a:buClr>
              <a:buFont typeface="+mj-lt"/>
              <a:buAutoNum type="alphaLcParenR"/>
              <a:defRPr sz="22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702945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B5D5DBA3-9C1D-40FF-942F-B18BA27C3011}"/>
              </a:ext>
            </a:extLst>
          </p:cNvPr>
          <p:cNvSpPr>
            <a:spLocks noGrp="1"/>
          </p:cNvSpPr>
          <p:nvPr>
            <p:ph type="sldNum" sz="quarter" idx="2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41476717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Righ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10F3A2-BEF2-4786-A999-B17194A0B918}"/>
              </a:ext>
            </a:extLst>
          </p:cNvPr>
          <p:cNvGrpSpPr/>
          <p:nvPr userDrawn="1"/>
        </p:nvGrpSpPr>
        <p:grpSpPr>
          <a:xfrm>
            <a:off x="0" y="-1"/>
            <a:ext cx="9141714" cy="6263640"/>
            <a:chOff x="0" y="-1"/>
            <a:chExt cx="12188952" cy="6263640"/>
          </a:xfrm>
        </p:grpSpPr>
        <p:sp>
          <p:nvSpPr>
            <p:cNvPr id="8" name="Rectangle 7">
              <a:extLst>
                <a:ext uri="{FF2B5EF4-FFF2-40B4-BE49-F238E27FC236}">
                  <a16:creationId xmlns:a16="http://schemas.microsoft.com/office/drawing/2014/main" id="{9A8F7B14-682D-4233-85CA-50010FE36286}"/>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a:extLst>
                <a:ext uri="{FF2B5EF4-FFF2-40B4-BE49-F238E27FC236}">
                  <a16:creationId xmlns:a16="http://schemas.microsoft.com/office/drawing/2014/main" id="{3F1F8E4D-57D6-4549-928D-D304486F6C02}"/>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itle 1">
            <a:extLst>
              <a:ext uri="{FF2B5EF4-FFF2-40B4-BE49-F238E27FC236}">
                <a16:creationId xmlns:a16="http://schemas.microsoft.com/office/drawing/2014/main" id="{8F58A8C6-8D25-4FCF-9F38-DA52D70390BE}"/>
              </a:ext>
            </a:extLst>
          </p:cNvPr>
          <p:cNvSpPr>
            <a:spLocks noGrp="1"/>
          </p:cNvSpPr>
          <p:nvPr>
            <p:ph type="title" hasCustomPrompt="1"/>
          </p:nvPr>
        </p:nvSpPr>
        <p:spPr>
          <a:xfrm>
            <a:off x="344043" y="0"/>
            <a:ext cx="4231386" cy="1078992"/>
          </a:xfrm>
          <a:prstGeom prst="rect">
            <a:avLst/>
          </a:prstGeom>
        </p:spPr>
        <p:txBody>
          <a:bodyPr/>
          <a:lstStyle>
            <a:lvl1pPr>
              <a:defRPr/>
            </a:lvl1pPr>
          </a:lstStyle>
          <a:p>
            <a:r>
              <a:rPr lang="en-US"/>
              <a:t>Photo Right</a:t>
            </a:r>
          </a:p>
        </p:txBody>
      </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4870450" y="1"/>
            <a:ext cx="4273550" cy="6208111"/>
          </a:xfrm>
          <a:prstGeom prst="rect">
            <a:avLst/>
          </a:prstGeom>
          <a:solidFill>
            <a:schemeClr val="bg2">
              <a:lumMod val="90000"/>
            </a:schemeClr>
          </a:solidFill>
        </p:spPr>
        <p:txBody>
          <a:bodyPr anchor="ctr" anchorCtr="0">
            <a:normAutofit/>
          </a:bodyPr>
          <a:lstStyle>
            <a:lvl1pPr marL="0" indent="0" algn="ctr">
              <a:buNone/>
              <a:defRPr sz="2200"/>
            </a:lvl1pPr>
          </a:lstStyle>
          <a:p>
            <a:endParaRPr lang="en-US"/>
          </a:p>
        </p:txBody>
      </p:sp>
      <p:sp>
        <p:nvSpPr>
          <p:cNvPr id="10" name="Content Placeholder 9">
            <a:extLst>
              <a:ext uri="{FF2B5EF4-FFF2-40B4-BE49-F238E27FC236}">
                <a16:creationId xmlns:a16="http://schemas.microsoft.com/office/drawing/2014/main" id="{1A93F841-614D-48D2-9AE1-7CAB467DC410}"/>
              </a:ext>
            </a:extLst>
          </p:cNvPr>
          <p:cNvSpPr>
            <a:spLocks noGrp="1"/>
          </p:cNvSpPr>
          <p:nvPr>
            <p:ph sz="quarter" idx="19"/>
          </p:nvPr>
        </p:nvSpPr>
        <p:spPr>
          <a:xfrm>
            <a:off x="347472" y="1307592"/>
            <a:ext cx="4229100" cy="4498848"/>
          </a:xfrm>
          <a:prstGeom prst="rect">
            <a:avLst/>
          </a:prstGeo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342901" y="5806441"/>
            <a:ext cx="4229099" cy="365125"/>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11" name="Text Placeholder 5">
            <a:extLst>
              <a:ext uri="{FF2B5EF4-FFF2-40B4-BE49-F238E27FC236}">
                <a16:creationId xmlns:a16="http://schemas.microsoft.com/office/drawing/2014/main" id="{D152C64A-D068-4EAE-9585-85EBABEC8420}"/>
              </a:ext>
            </a:extLst>
          </p:cNvPr>
          <p:cNvSpPr>
            <a:spLocks noGrp="1"/>
          </p:cNvSpPr>
          <p:nvPr>
            <p:ph type="body" sz="quarter" idx="20" hasCustomPrompt="1"/>
          </p:nvPr>
        </p:nvSpPr>
        <p:spPr>
          <a:xfrm>
            <a:off x="344043" y="1168401"/>
            <a:ext cx="1182291" cy="54864"/>
          </a:xfrm>
          <a:solidFill>
            <a:schemeClr val="accent2"/>
          </a:solidFill>
          <a:ln>
            <a:noFill/>
          </a:ln>
        </p:spPr>
        <p:txBody>
          <a:bodyPr>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3" name="Slide Number Placeholder 2">
            <a:extLst>
              <a:ext uri="{FF2B5EF4-FFF2-40B4-BE49-F238E27FC236}">
                <a16:creationId xmlns:a16="http://schemas.microsoft.com/office/drawing/2014/main" id="{5EEF902A-CCA0-499C-9901-642D27570DC6}"/>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967645298"/>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Left ">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174E58E-D641-4FEE-B488-4DF3A88FA3A6}"/>
              </a:ext>
            </a:extLst>
          </p:cNvPr>
          <p:cNvGrpSpPr/>
          <p:nvPr userDrawn="1"/>
        </p:nvGrpSpPr>
        <p:grpSpPr>
          <a:xfrm>
            <a:off x="0" y="-1"/>
            <a:ext cx="9141714" cy="6263640"/>
            <a:chOff x="0" y="-1"/>
            <a:chExt cx="12188952" cy="6263640"/>
          </a:xfrm>
        </p:grpSpPr>
        <p:sp>
          <p:nvSpPr>
            <p:cNvPr id="10" name="Rectangle 9">
              <a:extLst>
                <a:ext uri="{FF2B5EF4-FFF2-40B4-BE49-F238E27FC236}">
                  <a16:creationId xmlns:a16="http://schemas.microsoft.com/office/drawing/2014/main" id="{61AB8A63-25A9-4DEB-8C89-246724B8E051}"/>
                </a:ext>
              </a:extLst>
            </p:cNvPr>
            <p:cNvSpPr/>
            <p:nvPr userDrawn="1"/>
          </p:nvSpPr>
          <p:spPr>
            <a:xfrm>
              <a:off x="0" y="-1"/>
              <a:ext cx="12188952" cy="6263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sp>
          <p:nvSpPr>
            <p:cNvPr id="13" name="Rectangle 12">
              <a:extLst>
                <a:ext uri="{FF2B5EF4-FFF2-40B4-BE49-F238E27FC236}">
                  <a16:creationId xmlns:a16="http://schemas.microsoft.com/office/drawing/2014/main" id="{E8E07EC1-306B-4081-9004-8C362F4F37E5}"/>
                </a:ext>
              </a:extLst>
            </p:cNvPr>
            <p:cNvSpPr/>
            <p:nvPr userDrawn="1"/>
          </p:nvSpPr>
          <p:spPr>
            <a:xfrm>
              <a:off x="0" y="6212839"/>
              <a:ext cx="12188952" cy="5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a:p>
          </p:txBody>
        </p:sp>
      </p:grpSp>
      <p:sp>
        <p:nvSpPr>
          <p:cNvPr id="12" name="Picture Placeholder 11">
            <a:extLst>
              <a:ext uri="{FF2B5EF4-FFF2-40B4-BE49-F238E27FC236}">
                <a16:creationId xmlns:a16="http://schemas.microsoft.com/office/drawing/2014/main" id="{968B73D7-AD06-4846-8FA8-D632994E7B6F}"/>
              </a:ext>
            </a:extLst>
          </p:cNvPr>
          <p:cNvSpPr>
            <a:spLocks noGrp="1"/>
          </p:cNvSpPr>
          <p:nvPr>
            <p:ph type="pic" sz="quarter" idx="15"/>
          </p:nvPr>
        </p:nvSpPr>
        <p:spPr>
          <a:xfrm>
            <a:off x="1" y="1"/>
            <a:ext cx="4273550" cy="6208111"/>
          </a:xfrm>
          <a:prstGeom prst="rect">
            <a:avLst/>
          </a:prstGeom>
          <a:solidFill>
            <a:schemeClr val="bg2">
              <a:lumMod val="90000"/>
            </a:schemeClr>
          </a:solidFill>
        </p:spPr>
        <p:txBody>
          <a:bodyPr anchor="ctr" anchorCtr="0">
            <a:normAutofit/>
          </a:bodyPr>
          <a:lstStyle>
            <a:lvl1pPr marL="0" indent="0" algn="ctr">
              <a:buNone/>
              <a:defRPr sz="2200"/>
            </a:lvl1pPr>
          </a:lstStyle>
          <a:p>
            <a:endParaRPr lang="en-US"/>
          </a:p>
        </p:txBody>
      </p:sp>
      <p:sp>
        <p:nvSpPr>
          <p:cNvPr id="2" name="Title 1">
            <a:extLst>
              <a:ext uri="{FF2B5EF4-FFF2-40B4-BE49-F238E27FC236}">
                <a16:creationId xmlns:a16="http://schemas.microsoft.com/office/drawing/2014/main" id="{0BD64140-19F4-440B-9AB3-0D3B539E3611}"/>
              </a:ext>
            </a:extLst>
          </p:cNvPr>
          <p:cNvSpPr>
            <a:spLocks noGrp="1"/>
          </p:cNvSpPr>
          <p:nvPr>
            <p:ph type="title" hasCustomPrompt="1"/>
          </p:nvPr>
        </p:nvSpPr>
        <p:spPr>
          <a:xfrm>
            <a:off x="4570856" y="0"/>
            <a:ext cx="4229101" cy="1078992"/>
          </a:xfrm>
          <a:prstGeom prst="rect">
            <a:avLst/>
          </a:prstGeom>
        </p:spPr>
        <p:txBody>
          <a:bodyPr/>
          <a:lstStyle>
            <a:lvl1pPr>
              <a:defRPr/>
            </a:lvl1pPr>
          </a:lstStyle>
          <a:p>
            <a:r>
              <a:rPr lang="en-US"/>
              <a:t>Photo Left</a:t>
            </a:r>
          </a:p>
        </p:txBody>
      </p:sp>
      <p:sp>
        <p:nvSpPr>
          <p:cNvPr id="14" name="Text Placeholder 5">
            <a:extLst>
              <a:ext uri="{FF2B5EF4-FFF2-40B4-BE49-F238E27FC236}">
                <a16:creationId xmlns:a16="http://schemas.microsoft.com/office/drawing/2014/main" id="{E5B00605-1303-482A-BE62-310D91AC2CE1}"/>
              </a:ext>
            </a:extLst>
          </p:cNvPr>
          <p:cNvSpPr>
            <a:spLocks noGrp="1"/>
          </p:cNvSpPr>
          <p:nvPr>
            <p:ph type="body" sz="quarter" idx="20" hasCustomPrompt="1"/>
          </p:nvPr>
        </p:nvSpPr>
        <p:spPr>
          <a:xfrm>
            <a:off x="4577761" y="1168401"/>
            <a:ext cx="1182291" cy="54864"/>
          </a:xfrm>
          <a:solidFill>
            <a:schemeClr val="accent2"/>
          </a:solidFill>
          <a:ln>
            <a:noFill/>
          </a:ln>
        </p:spPr>
        <p:txBody>
          <a:bodyPr>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6" name="Content Placeholder 5">
            <a:extLst>
              <a:ext uri="{FF2B5EF4-FFF2-40B4-BE49-F238E27FC236}">
                <a16:creationId xmlns:a16="http://schemas.microsoft.com/office/drawing/2014/main" id="{EA41D7EB-2C64-402E-9D78-831AB280A0F6}"/>
              </a:ext>
            </a:extLst>
          </p:cNvPr>
          <p:cNvSpPr>
            <a:spLocks noGrp="1"/>
          </p:cNvSpPr>
          <p:nvPr>
            <p:ph sz="quarter" idx="19"/>
          </p:nvPr>
        </p:nvSpPr>
        <p:spPr>
          <a:xfrm>
            <a:off x="4570857" y="1307592"/>
            <a:ext cx="4229100" cy="4498848"/>
          </a:xfrm>
          <a:prstGeom prst="rect">
            <a:avLst/>
          </a:prstGeom>
        </p:spPr>
        <p:txBody>
          <a:bodyPr>
            <a:normAutofit/>
          </a:bodyPr>
          <a:lstStyle>
            <a:lvl1pPr>
              <a:defRPr sz="2200"/>
            </a:lvl1pPr>
            <a:lvl2pPr>
              <a:defRPr sz="2200"/>
            </a:lvl2pPr>
            <a:lvl3pPr>
              <a:defRPr sz="2200"/>
            </a:lvl3pPr>
            <a:lvl4pPr>
              <a:defRPr sz="2200"/>
            </a:lvl4pPr>
            <a:lvl5pPr>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29F239-E453-144F-9922-A57A5A1AF5E1}"/>
              </a:ext>
            </a:extLst>
          </p:cNvPr>
          <p:cNvSpPr>
            <a:spLocks noGrp="1"/>
          </p:cNvSpPr>
          <p:nvPr>
            <p:ph type="body" sz="quarter" idx="14" hasCustomPrompt="1"/>
          </p:nvPr>
        </p:nvSpPr>
        <p:spPr>
          <a:xfrm>
            <a:off x="4572001" y="5806441"/>
            <a:ext cx="4229099" cy="365125"/>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F00FE4D6-90F3-4C03-858B-FF86BB293963}"/>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071285436"/>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2900" y="1267161"/>
            <a:ext cx="7886700" cy="2108110"/>
          </a:xfrm>
        </p:spPr>
        <p:txBody>
          <a:bodyPr anchor="b">
            <a:normAutofit/>
          </a:bodyPr>
          <a:lstStyle>
            <a:lvl1pPr algn="l">
              <a:defRPr sz="4200" b="0">
                <a:solidFill>
                  <a:schemeClr val="bg1"/>
                </a:solidFill>
              </a:defRPr>
            </a:lvl1pPr>
          </a:lstStyle>
          <a:p>
            <a:r>
              <a:rPr lang="en-US"/>
              <a:t>Section Header</a:t>
            </a:r>
          </a:p>
        </p:txBody>
      </p:sp>
      <p:sp>
        <p:nvSpPr>
          <p:cNvPr id="10" name="Rectangle 9">
            <a:extLst>
              <a:ext uri="{FF2B5EF4-FFF2-40B4-BE49-F238E27FC236}">
                <a16:creationId xmlns:a16="http://schemas.microsoft.com/office/drawing/2014/main" id="{0DD9749A-ABD0-7547-A474-005AEE004704}"/>
              </a:ext>
            </a:extLst>
          </p:cNvPr>
          <p:cNvSpPr/>
          <p:nvPr userDrawn="1"/>
        </p:nvSpPr>
        <p:spPr>
          <a:xfrm>
            <a:off x="0" y="0"/>
            <a:ext cx="9144000" cy="129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2" name="Straight Connector 11">
            <a:extLst>
              <a:ext uri="{FF2B5EF4-FFF2-40B4-BE49-F238E27FC236}">
                <a16:creationId xmlns:a16="http://schemas.microsoft.com/office/drawing/2014/main" id="{1E046CC7-33CA-0343-B226-D13B5AA5BB3C}"/>
              </a:ext>
            </a:extLst>
          </p:cNvPr>
          <p:cNvCxnSpPr/>
          <p:nvPr userDrawn="1"/>
        </p:nvCxnSpPr>
        <p:spPr>
          <a:xfrm>
            <a:off x="342901" y="3607347"/>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084FAC7-B699-5C43-941C-43B27DBDD813}"/>
              </a:ext>
            </a:extLst>
          </p:cNvPr>
          <p:cNvSpPr>
            <a:spLocks noGrp="1"/>
          </p:cNvSpPr>
          <p:nvPr>
            <p:ph type="subTitle" idx="1"/>
          </p:nvPr>
        </p:nvSpPr>
        <p:spPr>
          <a:xfrm>
            <a:off x="342901" y="3842377"/>
            <a:ext cx="7886699" cy="1655762"/>
          </a:xfrm>
        </p:spPr>
        <p:txBody>
          <a:bodyPr>
            <a:normAutofit/>
          </a:bodyPr>
          <a:lstStyle>
            <a:lvl1pPr marL="0" indent="0" algn="l">
              <a:buNone/>
              <a:defRPr sz="22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9" name="TextBox 8">
            <a:extLst>
              <a:ext uri="{FF2B5EF4-FFF2-40B4-BE49-F238E27FC236}">
                <a16:creationId xmlns:a16="http://schemas.microsoft.com/office/drawing/2014/main" id="{E9EA62D6-46F1-4DD5-8EA1-03F1F9EFD7A6}"/>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bg2"/>
                </a:solidFill>
              </a:rPr>
              <a:t>| AIR.ORG</a:t>
            </a:r>
          </a:p>
        </p:txBody>
      </p:sp>
      <p:pic>
        <p:nvPicPr>
          <p:cNvPr id="11" name="Picture 10" descr="Logo of American Institutes for Research. Advancing Evidence. Improving Lives.">
            <a:extLst>
              <a:ext uri="{FF2B5EF4-FFF2-40B4-BE49-F238E27FC236}">
                <a16:creationId xmlns:a16="http://schemas.microsoft.com/office/drawing/2014/main" id="{FA1B9F58-D4D8-4C4E-A6D4-71C94E3543A8}"/>
              </a:ext>
            </a:extLst>
          </p:cNvPr>
          <p:cNvPicPr>
            <a:picLocks noChangeAspect="1"/>
          </p:cNvPicPr>
          <p:nvPr userDrawn="1"/>
        </p:nvPicPr>
        <p:blipFill>
          <a:blip r:embed="rId3"/>
          <a:stretch>
            <a:fillRect/>
          </a:stretch>
        </p:blipFill>
        <p:spPr>
          <a:xfrm>
            <a:off x="6851857" y="549515"/>
            <a:ext cx="1845659" cy="934403"/>
          </a:xfrm>
          <a:prstGeom prst="rect">
            <a:avLst/>
          </a:prstGeom>
        </p:spPr>
      </p:pic>
      <p:sp>
        <p:nvSpPr>
          <p:cNvPr id="4" name="Slide Number Placeholder 3">
            <a:extLst>
              <a:ext uri="{FF2B5EF4-FFF2-40B4-BE49-F238E27FC236}">
                <a16:creationId xmlns:a16="http://schemas.microsoft.com/office/drawing/2014/main" id="{A66B1AC1-0488-4CF9-BFAC-7B4950E97E02}"/>
              </a:ext>
            </a:extLst>
          </p:cNvPr>
          <p:cNvSpPr>
            <a:spLocks noGrp="1"/>
          </p:cNvSpPr>
          <p:nvPr>
            <p:ph type="sldNum" sz="quarter" idx="1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368637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7721-B48E-4EB9-AB7B-C812E9E268E2}"/>
              </a:ext>
            </a:extLst>
          </p:cNvPr>
          <p:cNvSpPr>
            <a:spLocks noGrp="1"/>
          </p:cNvSpPr>
          <p:nvPr>
            <p:ph type="title" hasCustomPrompt="1"/>
          </p:nvPr>
        </p:nvSpPr>
        <p:spPr>
          <a:xfrm>
            <a:off x="344043" y="110799"/>
            <a:ext cx="8455914" cy="332399"/>
          </a:xfrm>
        </p:spPr>
        <p:txBody>
          <a:bodyPr anchor="b" anchorCtr="0">
            <a:spAutoFit/>
          </a:bodyPr>
          <a:lstStyle>
            <a:lvl1pPr>
              <a:defRPr sz="2400"/>
            </a:lvl1pPr>
          </a:lstStyle>
          <a:p>
            <a:r>
              <a:rPr lang="en-US"/>
              <a:t>Title Only</a:t>
            </a:r>
          </a:p>
        </p:txBody>
      </p:sp>
      <p:pic>
        <p:nvPicPr>
          <p:cNvPr id="4" name="Picture 3" descr="Logo of American Institutes for Research. Advancing Evidence. Improving Lives.">
            <a:extLst>
              <a:ext uri="{FF2B5EF4-FFF2-40B4-BE49-F238E27FC236}">
                <a16:creationId xmlns:a16="http://schemas.microsoft.com/office/drawing/2014/main" id="{92C9ECAB-353E-4AB5-87D4-38E9535FCA9F}"/>
              </a:ext>
            </a:extLst>
          </p:cNvPr>
          <p:cNvPicPr>
            <a:picLocks noChangeAspect="1"/>
          </p:cNvPicPr>
          <p:nvPr userDrawn="1"/>
        </p:nvPicPr>
        <p:blipFill rotWithShape="1">
          <a:blip r:embed="rId2"/>
          <a:srcRect b="44058"/>
          <a:stretch/>
        </p:blipFill>
        <p:spPr>
          <a:xfrm>
            <a:off x="7743306" y="6369634"/>
            <a:ext cx="1243013" cy="359672"/>
          </a:xfrm>
          <a:prstGeom prst="rect">
            <a:avLst/>
          </a:prstGeom>
        </p:spPr>
      </p:pic>
      <p:sp>
        <p:nvSpPr>
          <p:cNvPr id="5" name="TextBox 4">
            <a:extLst>
              <a:ext uri="{FF2B5EF4-FFF2-40B4-BE49-F238E27FC236}">
                <a16:creationId xmlns:a16="http://schemas.microsoft.com/office/drawing/2014/main" id="{5A6CA451-0B8D-4A54-ACE7-5A6CA15D1F23}"/>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accent1"/>
                </a:solidFill>
              </a:rPr>
              <a:t>| AIR.ORG</a:t>
            </a:r>
          </a:p>
        </p:txBody>
      </p:sp>
      <p:sp>
        <p:nvSpPr>
          <p:cNvPr id="3" name="Slide Number Placeholder 2">
            <a:extLst>
              <a:ext uri="{FF2B5EF4-FFF2-40B4-BE49-F238E27FC236}">
                <a16:creationId xmlns:a16="http://schemas.microsoft.com/office/drawing/2014/main" id="{546E686F-0B5E-41A4-A77E-0BED2139081D}"/>
              </a:ext>
            </a:extLst>
          </p:cNvPr>
          <p:cNvSpPr>
            <a:spLocks noGrp="1"/>
          </p:cNvSpPr>
          <p:nvPr>
            <p:ph type="sldNum" sz="quarter" idx="1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916596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Full-bleed photo">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848481"/>
            <a:ext cx="8503920" cy="747897"/>
          </a:xfrm>
          <a:prstGeom prst="rect">
            <a:avLst/>
          </a:prstGeom>
        </p:spPr>
        <p:txBody>
          <a:bodyPr>
            <a:spAutoFit/>
          </a:bodyPr>
          <a:lstStyle>
            <a:lvl1pPr>
              <a:defRPr kumimoji="0" lang="en-US" sz="1800" b="0" i="0" u="none" strike="noStrike" kern="1200" cap="none" spc="0" normalizeH="0" baseline="0" noProof="0" smtClean="0">
                <a:ln>
                  <a:noFill/>
                </a:ln>
                <a:solidFill>
                  <a:srgbClr val="595959"/>
                </a:solidFill>
                <a:effectLst/>
                <a:uLnTx/>
                <a:uFillTx/>
                <a:cs typeface="Calibri"/>
              </a:defRPr>
            </a:lvl1pPr>
          </a:lstStyle>
          <a:p>
            <a:r>
              <a:rPr kumimoji="0" lang="en-US" sz="1800" b="0" i="0" u="none" strike="noStrike" kern="1200" cap="none" spc="0" normalizeH="0" baseline="0" noProof="0">
                <a:ln>
                  <a:noFill/>
                </a:ln>
                <a:solidFill>
                  <a:srgbClr val="595959"/>
                </a:solidFill>
                <a:effectLst/>
                <a:uLnTx/>
                <a:uFillTx/>
                <a:latin typeface="+mj-lt"/>
                <a:cs typeface="Calibri"/>
              </a:rPr>
              <a:t>Slide Title Placeholder. </a:t>
            </a:r>
            <a:br>
              <a:rPr kumimoji="0" lang="en-US" sz="1800" b="0" i="0" u="none" strike="noStrike" kern="1200" cap="none" spc="0" normalizeH="0" baseline="0" noProof="0">
                <a:ln>
                  <a:noFill/>
                </a:ln>
                <a:solidFill>
                  <a:srgbClr val="595959"/>
                </a:solidFill>
                <a:effectLst/>
                <a:uLnTx/>
                <a:uFillTx/>
                <a:latin typeface="+mj-lt"/>
                <a:cs typeface="Calibri"/>
              </a:rPr>
            </a:br>
            <a:r>
              <a:rPr kumimoji="0" lang="en-US" sz="1800" b="0" i="0" u="none" strike="noStrike" kern="1200" cap="none" spc="0" normalizeH="0" baseline="0" noProof="0">
                <a:ln>
                  <a:noFill/>
                </a:ln>
                <a:solidFill>
                  <a:srgbClr val="595959"/>
                </a:solidFill>
                <a:effectLst/>
                <a:uLnTx/>
                <a:uFillTx/>
                <a:latin typeface="+mj-lt"/>
                <a:cs typeface="Calibri"/>
              </a:rPr>
              <a:t>This slide title will not appear in slide presentations. It fulfills the Section 508 requirement that every slide has a unique slide title.</a:t>
            </a:r>
            <a:endParaRPr lang="en-US"/>
          </a:p>
        </p:txBody>
      </p:sp>
      <p:sp>
        <p:nvSpPr>
          <p:cNvPr id="3" name="Picture Placeholder 2"/>
          <p:cNvSpPr>
            <a:spLocks noGrp="1"/>
          </p:cNvSpPr>
          <p:nvPr>
            <p:ph type="pic" sz="quarter" idx="10" hasCustomPrompt="1"/>
          </p:nvPr>
        </p:nvSpPr>
        <p:spPr>
          <a:xfrm>
            <a:off x="0" y="0"/>
            <a:ext cx="9144000" cy="6858000"/>
          </a:xfrm>
          <a:prstGeom prst="rect">
            <a:avLst/>
          </a:prstGeom>
        </p:spPr>
        <p:txBody>
          <a:bodyPr/>
          <a:lstStyle>
            <a:lvl1pPr marL="0" indent="0" algn="l">
              <a:buNone/>
              <a:defRPr/>
            </a:lvl1pPr>
          </a:lstStyle>
          <a:p>
            <a:r>
              <a:rPr lang="en-US"/>
              <a:t>Full-Bleed Photo layout. Click on the icon at the center of the slide to add a picture.</a:t>
            </a:r>
          </a:p>
        </p:txBody>
      </p:sp>
    </p:spTree>
    <p:extLst>
      <p:ext uri="{BB962C8B-B14F-4D97-AF65-F5344CB8AC3E}">
        <p14:creationId xmlns:p14="http://schemas.microsoft.com/office/powerpoint/2010/main" val="3404164837"/>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resent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B8A9-417C-4496-9048-8DCE77F92C9C}"/>
              </a:ext>
            </a:extLst>
          </p:cNvPr>
          <p:cNvSpPr>
            <a:spLocks noGrp="1"/>
          </p:cNvSpPr>
          <p:nvPr>
            <p:ph type="title" hasCustomPrompt="1"/>
          </p:nvPr>
        </p:nvSpPr>
        <p:spPr>
          <a:xfrm>
            <a:off x="344043" y="-24494"/>
            <a:ext cx="8455914" cy="1078992"/>
          </a:xfrm>
          <a:prstGeom prst="rect">
            <a:avLst/>
          </a:prstGeom>
        </p:spPr>
        <p:txBody>
          <a:bodyPr/>
          <a:lstStyle>
            <a:lvl1pPr>
              <a:defRPr/>
            </a:lvl1pPr>
          </a:lstStyle>
          <a:p>
            <a:r>
              <a:rPr lang="en-US"/>
              <a:t>Meet the Presenters</a:t>
            </a:r>
          </a:p>
        </p:txBody>
      </p:sp>
      <p:sp>
        <p:nvSpPr>
          <p:cNvPr id="24" name="Picture Placeholder 1">
            <a:extLst>
              <a:ext uri="{FF2B5EF4-FFF2-40B4-BE49-F238E27FC236}">
                <a16:creationId xmlns:a16="http://schemas.microsoft.com/office/drawing/2014/main" id="{95852B35-B5EC-4BA1-B31D-0D0D4B9A919F}"/>
              </a:ext>
            </a:extLst>
          </p:cNvPr>
          <p:cNvSpPr>
            <a:spLocks noGrp="1"/>
          </p:cNvSpPr>
          <p:nvPr>
            <p:ph type="pic" sz="quarter" idx="41" hasCustomPrompt="1"/>
          </p:nvPr>
        </p:nvSpPr>
        <p:spPr>
          <a:xfrm>
            <a:off x="457200" y="1996064"/>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25" name="Name 1">
            <a:extLst>
              <a:ext uri="{FF2B5EF4-FFF2-40B4-BE49-F238E27FC236}">
                <a16:creationId xmlns:a16="http://schemas.microsoft.com/office/drawing/2014/main" id="{0E98F84D-DABA-4AE4-8395-8E0CF0DEDBAC}"/>
              </a:ext>
            </a:extLst>
          </p:cNvPr>
          <p:cNvSpPr>
            <a:spLocks noGrp="1"/>
          </p:cNvSpPr>
          <p:nvPr>
            <p:ph type="body" sz="quarter" idx="42" hasCustomPrompt="1"/>
          </p:nvPr>
        </p:nvSpPr>
        <p:spPr>
          <a:xfrm>
            <a:off x="457200" y="3612806"/>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First Presenter</a:t>
            </a:r>
          </a:p>
        </p:txBody>
      </p:sp>
      <p:sp>
        <p:nvSpPr>
          <p:cNvPr id="16" name="Text Placeholder 5">
            <a:extLst>
              <a:ext uri="{FF2B5EF4-FFF2-40B4-BE49-F238E27FC236}">
                <a16:creationId xmlns:a16="http://schemas.microsoft.com/office/drawing/2014/main" id="{6A22C03D-B665-4C9A-8D34-9A921F9DFA2C}"/>
              </a:ext>
            </a:extLst>
          </p:cNvPr>
          <p:cNvSpPr>
            <a:spLocks noGrp="1"/>
          </p:cNvSpPr>
          <p:nvPr>
            <p:ph type="body" sz="quarter" idx="20" hasCustomPrompt="1"/>
          </p:nvPr>
        </p:nvSpPr>
        <p:spPr>
          <a:xfrm>
            <a:off x="628500"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26" name="Bio 1">
            <a:extLst>
              <a:ext uri="{FF2B5EF4-FFF2-40B4-BE49-F238E27FC236}">
                <a16:creationId xmlns:a16="http://schemas.microsoft.com/office/drawing/2014/main" id="{85CD5E1F-C154-4411-BF51-A4E4670001D5}"/>
              </a:ext>
            </a:extLst>
          </p:cNvPr>
          <p:cNvSpPr>
            <a:spLocks noGrp="1"/>
          </p:cNvSpPr>
          <p:nvPr>
            <p:ph type="body" sz="quarter" idx="43" hasCustomPrompt="1"/>
          </p:nvPr>
        </p:nvSpPr>
        <p:spPr>
          <a:xfrm>
            <a:off x="457200" y="4134014"/>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27" name="Picture Placeholder 1">
            <a:extLst>
              <a:ext uri="{FF2B5EF4-FFF2-40B4-BE49-F238E27FC236}">
                <a16:creationId xmlns:a16="http://schemas.microsoft.com/office/drawing/2014/main" id="{DC891517-3C93-456E-861E-9519B0D36C49}"/>
              </a:ext>
            </a:extLst>
          </p:cNvPr>
          <p:cNvSpPr>
            <a:spLocks noGrp="1"/>
          </p:cNvSpPr>
          <p:nvPr>
            <p:ph type="pic" sz="quarter" idx="44" hasCustomPrompt="1"/>
          </p:nvPr>
        </p:nvSpPr>
        <p:spPr>
          <a:xfrm>
            <a:off x="2738247"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28" name="Name 1">
            <a:extLst>
              <a:ext uri="{FF2B5EF4-FFF2-40B4-BE49-F238E27FC236}">
                <a16:creationId xmlns:a16="http://schemas.microsoft.com/office/drawing/2014/main" id="{6DAB84A8-8D7D-41D2-9EE4-3824A7D3F3CD}"/>
              </a:ext>
            </a:extLst>
          </p:cNvPr>
          <p:cNvSpPr>
            <a:spLocks noGrp="1"/>
          </p:cNvSpPr>
          <p:nvPr>
            <p:ph type="body" sz="quarter" idx="45" hasCustomPrompt="1"/>
          </p:nvPr>
        </p:nvSpPr>
        <p:spPr>
          <a:xfrm>
            <a:off x="2738247"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Second Presenter</a:t>
            </a:r>
          </a:p>
        </p:txBody>
      </p:sp>
      <p:sp>
        <p:nvSpPr>
          <p:cNvPr id="17" name="Text Placeholder 5">
            <a:extLst>
              <a:ext uri="{FF2B5EF4-FFF2-40B4-BE49-F238E27FC236}">
                <a16:creationId xmlns:a16="http://schemas.microsoft.com/office/drawing/2014/main" id="{8273CA26-9D8F-4CE9-95AD-3F5D41FB77E2}"/>
              </a:ext>
            </a:extLst>
          </p:cNvPr>
          <p:cNvSpPr>
            <a:spLocks noGrp="1"/>
          </p:cNvSpPr>
          <p:nvPr>
            <p:ph type="body" sz="quarter" idx="53" hasCustomPrompt="1"/>
          </p:nvPr>
        </p:nvSpPr>
        <p:spPr>
          <a:xfrm>
            <a:off x="2930271"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29" name="Bio 1">
            <a:extLst>
              <a:ext uri="{FF2B5EF4-FFF2-40B4-BE49-F238E27FC236}">
                <a16:creationId xmlns:a16="http://schemas.microsoft.com/office/drawing/2014/main" id="{AEB5611B-1E44-41AC-BA06-DB12A7EA0C77}"/>
              </a:ext>
            </a:extLst>
          </p:cNvPr>
          <p:cNvSpPr>
            <a:spLocks noGrp="1"/>
          </p:cNvSpPr>
          <p:nvPr>
            <p:ph type="body" sz="quarter" idx="46" hasCustomPrompt="1"/>
          </p:nvPr>
        </p:nvSpPr>
        <p:spPr>
          <a:xfrm>
            <a:off x="2738247"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30" name="Picture Placeholder 1">
            <a:extLst>
              <a:ext uri="{FF2B5EF4-FFF2-40B4-BE49-F238E27FC236}">
                <a16:creationId xmlns:a16="http://schemas.microsoft.com/office/drawing/2014/main" id="{408D5519-E4D6-4A9F-8081-C54CFF2DEFC4}"/>
              </a:ext>
            </a:extLst>
          </p:cNvPr>
          <p:cNvSpPr>
            <a:spLocks noGrp="1"/>
          </p:cNvSpPr>
          <p:nvPr>
            <p:ph type="pic" sz="quarter" idx="47" hasCustomPrompt="1"/>
          </p:nvPr>
        </p:nvSpPr>
        <p:spPr>
          <a:xfrm>
            <a:off x="5019294"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31" name="Name 1">
            <a:extLst>
              <a:ext uri="{FF2B5EF4-FFF2-40B4-BE49-F238E27FC236}">
                <a16:creationId xmlns:a16="http://schemas.microsoft.com/office/drawing/2014/main" id="{E79C3C09-E3A6-4656-AE36-ED70E2B16C59}"/>
              </a:ext>
            </a:extLst>
          </p:cNvPr>
          <p:cNvSpPr>
            <a:spLocks noGrp="1"/>
          </p:cNvSpPr>
          <p:nvPr>
            <p:ph type="body" sz="quarter" idx="48" hasCustomPrompt="1"/>
          </p:nvPr>
        </p:nvSpPr>
        <p:spPr>
          <a:xfrm>
            <a:off x="5019294"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Third Presenter</a:t>
            </a:r>
          </a:p>
        </p:txBody>
      </p:sp>
      <p:sp>
        <p:nvSpPr>
          <p:cNvPr id="18" name="Text Placeholder 5">
            <a:extLst>
              <a:ext uri="{FF2B5EF4-FFF2-40B4-BE49-F238E27FC236}">
                <a16:creationId xmlns:a16="http://schemas.microsoft.com/office/drawing/2014/main" id="{F45FF2CC-6298-44A1-A6AA-59D4190D895E}"/>
              </a:ext>
            </a:extLst>
          </p:cNvPr>
          <p:cNvSpPr>
            <a:spLocks noGrp="1"/>
          </p:cNvSpPr>
          <p:nvPr>
            <p:ph type="body" sz="quarter" idx="54" hasCustomPrompt="1"/>
          </p:nvPr>
        </p:nvSpPr>
        <p:spPr>
          <a:xfrm>
            <a:off x="5211318"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32" name="Bio 1">
            <a:extLst>
              <a:ext uri="{FF2B5EF4-FFF2-40B4-BE49-F238E27FC236}">
                <a16:creationId xmlns:a16="http://schemas.microsoft.com/office/drawing/2014/main" id="{E00AE01C-AA6F-4CE0-9E2A-463B6A05F147}"/>
              </a:ext>
            </a:extLst>
          </p:cNvPr>
          <p:cNvSpPr>
            <a:spLocks noGrp="1"/>
          </p:cNvSpPr>
          <p:nvPr>
            <p:ph type="body" sz="quarter" idx="49" hasCustomPrompt="1"/>
          </p:nvPr>
        </p:nvSpPr>
        <p:spPr>
          <a:xfrm>
            <a:off x="5019294"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33" name="Picture Placeholder 1">
            <a:extLst>
              <a:ext uri="{FF2B5EF4-FFF2-40B4-BE49-F238E27FC236}">
                <a16:creationId xmlns:a16="http://schemas.microsoft.com/office/drawing/2014/main" id="{FE92EC8D-923E-4D75-9009-335DAE0F20F3}"/>
              </a:ext>
            </a:extLst>
          </p:cNvPr>
          <p:cNvSpPr>
            <a:spLocks noGrp="1"/>
          </p:cNvSpPr>
          <p:nvPr>
            <p:ph type="pic" sz="quarter" idx="50" hasCustomPrompt="1"/>
          </p:nvPr>
        </p:nvSpPr>
        <p:spPr>
          <a:xfrm>
            <a:off x="7300341" y="2020558"/>
            <a:ext cx="1499616" cy="1499616"/>
          </a:xfrm>
          <a:prstGeom prst="ellipse">
            <a:avLst/>
          </a:prstGeom>
          <a:solidFill>
            <a:schemeClr val="bg2"/>
          </a:solidFill>
        </p:spPr>
        <p:txBody>
          <a:bodyPr rtlCol="0" anchor="t" anchorCtr="0">
            <a:noAutofit/>
          </a:bodyPr>
          <a:lstStyle>
            <a:lvl1pPr marL="0" indent="0" algn="ctr">
              <a:lnSpc>
                <a:spcPct val="100000"/>
              </a:lnSpc>
              <a:spcBef>
                <a:spcPts val="0"/>
              </a:spcBef>
              <a:buNone/>
              <a:defRPr sz="800" baseline="0">
                <a:solidFill>
                  <a:schemeClr val="tx1"/>
                </a:solidFill>
              </a:defRPr>
            </a:lvl1pPr>
          </a:lstStyle>
          <a:p>
            <a:pPr lvl="0"/>
            <a:r>
              <a:rPr lang="en-US" noProof="0"/>
              <a:t>Crop images to same height and width (square)</a:t>
            </a:r>
            <a:br>
              <a:rPr lang="en-US" noProof="0"/>
            </a:br>
            <a:r>
              <a:rPr lang="en-US" noProof="0"/>
              <a:t>before inserting.</a:t>
            </a:r>
          </a:p>
          <a:p>
            <a:pPr lvl="0"/>
            <a:endParaRPr lang="en-US" noProof="0"/>
          </a:p>
          <a:p>
            <a:pPr lvl="0"/>
            <a:endParaRPr lang="en-US" noProof="0"/>
          </a:p>
          <a:p>
            <a:pPr lvl="0"/>
            <a:r>
              <a:rPr lang="en-US" noProof="0"/>
              <a:t>Photos with 150 dpi or higher resolution are recommended.</a:t>
            </a:r>
          </a:p>
        </p:txBody>
      </p:sp>
      <p:sp>
        <p:nvSpPr>
          <p:cNvPr id="34" name="Name 1">
            <a:extLst>
              <a:ext uri="{FF2B5EF4-FFF2-40B4-BE49-F238E27FC236}">
                <a16:creationId xmlns:a16="http://schemas.microsoft.com/office/drawing/2014/main" id="{E1304F2F-39C4-4D04-8141-3F410CD8BE4B}"/>
              </a:ext>
            </a:extLst>
          </p:cNvPr>
          <p:cNvSpPr>
            <a:spLocks noGrp="1"/>
          </p:cNvSpPr>
          <p:nvPr>
            <p:ph type="body" sz="quarter" idx="51" hasCustomPrompt="1"/>
          </p:nvPr>
        </p:nvSpPr>
        <p:spPr>
          <a:xfrm>
            <a:off x="7300341" y="3637300"/>
            <a:ext cx="1499616" cy="369887"/>
          </a:xfrm>
          <a:prstGeom prst="rect">
            <a:avLst/>
          </a:prstGeom>
        </p:spPr>
        <p:txBody>
          <a:bodyPr>
            <a:normAutofit/>
          </a:bodyPr>
          <a:lstStyle>
            <a:lvl1pPr marL="0" indent="0" algn="ctr">
              <a:lnSpc>
                <a:spcPct val="100000"/>
              </a:lnSpc>
              <a:spcBef>
                <a:spcPts val="0"/>
              </a:spcBef>
              <a:buNone/>
              <a:defRPr sz="1400" b="1">
                <a:solidFill>
                  <a:schemeClr val="tx1"/>
                </a:solidFill>
              </a:defRPr>
            </a:lvl1pPr>
          </a:lstStyle>
          <a:p>
            <a:pPr lvl="0"/>
            <a:r>
              <a:rPr lang="en-US"/>
              <a:t>Fourth Presenter</a:t>
            </a:r>
          </a:p>
        </p:txBody>
      </p:sp>
      <p:sp>
        <p:nvSpPr>
          <p:cNvPr id="19" name="Text Placeholder 5">
            <a:extLst>
              <a:ext uri="{FF2B5EF4-FFF2-40B4-BE49-F238E27FC236}">
                <a16:creationId xmlns:a16="http://schemas.microsoft.com/office/drawing/2014/main" id="{5F0F655E-12CA-469C-BF89-F208F26E5EBC}"/>
              </a:ext>
            </a:extLst>
          </p:cNvPr>
          <p:cNvSpPr>
            <a:spLocks noGrp="1"/>
          </p:cNvSpPr>
          <p:nvPr>
            <p:ph type="body" sz="quarter" idx="55" hasCustomPrompt="1"/>
          </p:nvPr>
        </p:nvSpPr>
        <p:spPr>
          <a:xfrm>
            <a:off x="7492365" y="4034436"/>
            <a:ext cx="1115568" cy="27432"/>
          </a:xfrm>
          <a:solidFill>
            <a:schemeClr val="accent6"/>
          </a:solidFill>
          <a:ln>
            <a:noFill/>
          </a:ln>
        </p:spPr>
        <p:txBody>
          <a:bodyPr wrap="none">
            <a:noAutofit/>
          </a:bodyPr>
          <a:lstStyle>
            <a:lvl1pPr marL="0" indent="0">
              <a:buNone/>
              <a:defRPr sz="100"/>
            </a:lvl1pPr>
            <a:lvl2pPr marL="240030" indent="0">
              <a:buNone/>
              <a:defRPr/>
            </a:lvl2pPr>
            <a:lvl3pPr marL="480060" indent="0">
              <a:buNone/>
              <a:defRPr/>
            </a:lvl3pPr>
            <a:lvl4pPr marL="720090" indent="0">
              <a:buNone/>
              <a:defRPr/>
            </a:lvl4pPr>
            <a:lvl5pPr marL="960120" indent="0">
              <a:buNone/>
              <a:defRPr/>
            </a:lvl5pPr>
          </a:lstStyle>
          <a:p>
            <a:pPr lvl="0"/>
            <a:r>
              <a:rPr lang="en-US"/>
              <a:t> </a:t>
            </a:r>
          </a:p>
        </p:txBody>
      </p:sp>
      <p:sp>
        <p:nvSpPr>
          <p:cNvPr id="35" name="Bio 1">
            <a:extLst>
              <a:ext uri="{FF2B5EF4-FFF2-40B4-BE49-F238E27FC236}">
                <a16:creationId xmlns:a16="http://schemas.microsoft.com/office/drawing/2014/main" id="{CA2E6193-D9E7-4266-BB3A-0C9DDEAD962A}"/>
              </a:ext>
            </a:extLst>
          </p:cNvPr>
          <p:cNvSpPr>
            <a:spLocks noGrp="1"/>
          </p:cNvSpPr>
          <p:nvPr>
            <p:ph type="body" sz="quarter" idx="52" hasCustomPrompt="1"/>
          </p:nvPr>
        </p:nvSpPr>
        <p:spPr>
          <a:xfrm>
            <a:off x="7300341" y="4158508"/>
            <a:ext cx="1499616" cy="1142655"/>
          </a:xfrm>
          <a:prstGeom prst="rect">
            <a:avLst/>
          </a:prstGeom>
        </p:spPr>
        <p:txBody>
          <a:bodyPr>
            <a:normAutofit/>
          </a:bodyPr>
          <a:lstStyle>
            <a:lvl1pPr marL="0" indent="0" algn="ctr">
              <a:lnSpc>
                <a:spcPct val="125000"/>
              </a:lnSpc>
              <a:spcBef>
                <a:spcPts val="0"/>
              </a:spcBef>
              <a:buNone/>
              <a:defRPr sz="1400" i="1">
                <a:solidFill>
                  <a:schemeClr val="tx1"/>
                </a:solidFill>
              </a:defRPr>
            </a:lvl1pPr>
          </a:lstStyle>
          <a:p>
            <a:pPr lvl="0"/>
            <a:r>
              <a:rPr lang="en-US"/>
              <a:t>Organization</a:t>
            </a:r>
            <a:br>
              <a:rPr lang="en-US"/>
            </a:br>
            <a:r>
              <a:rPr lang="en-US"/>
              <a:t>Job Title</a:t>
            </a:r>
            <a:br>
              <a:rPr lang="en-US"/>
            </a:br>
            <a:r>
              <a:rPr lang="en-US"/>
              <a:t>Phone Number</a:t>
            </a:r>
            <a:br>
              <a:rPr lang="en-US"/>
            </a:br>
            <a:r>
              <a:rPr lang="en-US"/>
              <a:t>Email Address</a:t>
            </a:r>
          </a:p>
        </p:txBody>
      </p:sp>
      <p:sp>
        <p:nvSpPr>
          <p:cNvPr id="3" name="Slide Number Placeholder 2">
            <a:extLst>
              <a:ext uri="{FF2B5EF4-FFF2-40B4-BE49-F238E27FC236}">
                <a16:creationId xmlns:a16="http://schemas.microsoft.com/office/drawing/2014/main" id="{B951ADC7-04C8-4692-9E73-5508CC23B761}"/>
              </a:ext>
            </a:extLst>
          </p:cNvPr>
          <p:cNvSpPr>
            <a:spLocks noGrp="1"/>
          </p:cNvSpPr>
          <p:nvPr>
            <p:ph type="sldNum" sz="quarter" idx="56"/>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42742116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References Dark">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a:t>References</a:t>
            </a:r>
          </a:p>
        </p:txBody>
      </p:sp>
      <p:sp>
        <p:nvSpPr>
          <p:cNvPr id="5" name="Content">
            <a:extLst>
              <a:ext uri="{FF2B5EF4-FFF2-40B4-BE49-F238E27FC236}">
                <a16:creationId xmlns:a16="http://schemas.microsoft.com/office/drawing/2014/main" id="{3F54BA3E-11D3-4590-A654-0FFF12190E16}"/>
              </a:ext>
            </a:extLst>
          </p:cNvPr>
          <p:cNvSpPr>
            <a:spLocks noGrp="1"/>
          </p:cNvSpPr>
          <p:nvPr>
            <p:ph type="body" sz="quarter" idx="16" hasCustomPrompt="1"/>
          </p:nvPr>
        </p:nvSpPr>
        <p:spPr>
          <a:xfrm>
            <a:off x="342900" y="1308100"/>
            <a:ext cx="8459788" cy="4498975"/>
          </a:xfrm>
        </p:spPr>
        <p:txBody>
          <a:bodyPr tIns="18288">
            <a:normAutofit/>
          </a:bodyPr>
          <a:lstStyle>
            <a:lvl1pPr marL="347472" indent="-347472">
              <a:buNone/>
              <a:defRPr sz="1800" i="0"/>
            </a:lvl1pPr>
            <a:lvl2pPr marL="240030" indent="0">
              <a:buNone/>
              <a:defRPr sz="1800"/>
            </a:lvl2pPr>
            <a:lvl3pPr marL="480060" indent="0">
              <a:buNone/>
              <a:defRPr sz="1800"/>
            </a:lvl3pPr>
            <a:lvl4pPr marL="720090" indent="0">
              <a:buNone/>
              <a:defRPr sz="1800"/>
            </a:lvl4pPr>
            <a:lvl5pPr marL="960120" indent="0">
              <a:buNone/>
              <a:defRPr sz="1800"/>
            </a:lvl5pPr>
          </a:lstStyle>
          <a:p>
            <a:pPr lvl="0"/>
            <a:r>
              <a:rPr lang="en-US"/>
              <a:t>References are 18 point with a 0.5” hanging indent and follow APA 6th Edition guidelines.</a:t>
            </a:r>
          </a:p>
        </p:txBody>
      </p:sp>
      <p:sp>
        <p:nvSpPr>
          <p:cNvPr id="2" name="Slide Number Placeholder 1">
            <a:extLst>
              <a:ext uri="{FF2B5EF4-FFF2-40B4-BE49-F238E27FC236}">
                <a16:creationId xmlns:a16="http://schemas.microsoft.com/office/drawing/2014/main" id="{B87BEAF2-95B4-42BC-A3E8-B62DBD65FB52}"/>
              </a:ext>
            </a:extLst>
          </p:cNvPr>
          <p:cNvSpPr>
            <a:spLocks noGrp="1"/>
          </p:cNvSpPr>
          <p:nvPr>
            <p:ph type="sldNum" sz="quarter" idx="17"/>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543360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3A7B-8838-0344-AFBC-927F05E302E6}"/>
              </a:ext>
            </a:extLst>
          </p:cNvPr>
          <p:cNvSpPr>
            <a:spLocks noGrp="1"/>
          </p:cNvSpPr>
          <p:nvPr>
            <p:ph type="ctrTitle" hasCustomPrompt="1"/>
          </p:nvPr>
        </p:nvSpPr>
        <p:spPr>
          <a:xfrm>
            <a:off x="347472" y="886968"/>
            <a:ext cx="5266944" cy="2002536"/>
          </a:xfrm>
          <a:prstGeom prst="rect">
            <a:avLst/>
          </a:prstGeom>
        </p:spPr>
        <p:txBody>
          <a:bodyPr anchor="b">
            <a:normAutofit/>
          </a:bodyPr>
          <a:lstStyle>
            <a:lvl1pPr algn="l">
              <a:defRPr sz="2400" b="1" cap="all" baseline="0">
                <a:solidFill>
                  <a:schemeClr val="accent1"/>
                </a:solidFill>
                <a:latin typeface="+mj-lt"/>
                <a:ea typeface="Tahoma" panose="020B0604030504040204" pitchFamily="34" charset="0"/>
                <a:cs typeface="Arial" panose="020B0604020202020204" pitchFamily="34" charset="0"/>
              </a:defRPr>
            </a:lvl1pPr>
          </a:lstStyle>
          <a:p>
            <a:r>
              <a:rPr lang="en-US"/>
              <a:t>Presenter’s Name</a:t>
            </a:r>
          </a:p>
        </p:txBody>
      </p:sp>
      <p:sp>
        <p:nvSpPr>
          <p:cNvPr id="3" name="Subtitle 2">
            <a:extLst>
              <a:ext uri="{FF2B5EF4-FFF2-40B4-BE49-F238E27FC236}">
                <a16:creationId xmlns:a16="http://schemas.microsoft.com/office/drawing/2014/main" id="{A084FAC7-B699-5C43-941C-43B27DBDD813}"/>
              </a:ext>
            </a:extLst>
          </p:cNvPr>
          <p:cNvSpPr>
            <a:spLocks noGrp="1"/>
          </p:cNvSpPr>
          <p:nvPr>
            <p:ph type="subTitle" idx="1" hasCustomPrompt="1"/>
          </p:nvPr>
        </p:nvSpPr>
        <p:spPr>
          <a:xfrm>
            <a:off x="342900" y="3356916"/>
            <a:ext cx="5204956" cy="1904895"/>
          </a:xfrm>
          <a:prstGeom prst="rect">
            <a:avLst/>
          </a:prstGeom>
        </p:spPr>
        <p:txBody>
          <a:bodyPr>
            <a:normAutofit/>
          </a:bodyPr>
          <a:lstStyle>
            <a:lvl1pPr marL="0" indent="0" algn="l">
              <a:lnSpc>
                <a:spcPct val="140000"/>
              </a:lnSpc>
              <a:spcBef>
                <a:spcPts val="0"/>
              </a:spcBef>
              <a:buNone/>
              <a:defRPr sz="18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Presenter’s Job Title</a:t>
            </a:r>
            <a:br>
              <a:rPr lang="en-US"/>
            </a:br>
            <a:r>
              <a:rPr lang="en-US"/>
              <a:t>+1.202.403.XXXX</a:t>
            </a:r>
            <a:br>
              <a:rPr lang="en-US"/>
            </a:br>
            <a:r>
              <a:rPr lang="en-US"/>
              <a:t>email.address@air.org</a:t>
            </a:r>
          </a:p>
        </p:txBody>
      </p:sp>
      <p:sp>
        <p:nvSpPr>
          <p:cNvPr id="10" name="TextBox 9">
            <a:extLst>
              <a:ext uri="{FF2B5EF4-FFF2-40B4-BE49-F238E27FC236}">
                <a16:creationId xmlns:a16="http://schemas.microsoft.com/office/drawing/2014/main" id="{6D35682F-2DFC-6D4A-9319-B6DB0F0EC6C2}"/>
              </a:ext>
            </a:extLst>
          </p:cNvPr>
          <p:cNvSpPr txBox="1"/>
          <p:nvPr userDrawn="1"/>
        </p:nvSpPr>
        <p:spPr>
          <a:xfrm>
            <a:off x="342900" y="5737218"/>
            <a:ext cx="4572000" cy="261610"/>
          </a:xfrm>
          <a:prstGeom prst="rect">
            <a:avLst/>
          </a:prstGeom>
          <a:noFill/>
        </p:spPr>
        <p:txBody>
          <a:bodyPr wrap="square" lIns="0" anchor="b">
            <a:spAutoFit/>
          </a:bodyPr>
          <a:lstStyle/>
          <a:p>
            <a:pPr algn="l"/>
            <a:r>
              <a:rPr lang="en-US" sz="1100" b="0" i="0" spc="150">
                <a:solidFill>
                  <a:schemeClr val="accent1"/>
                </a:solidFill>
                <a:latin typeface="Calibri"/>
                <a:ea typeface="Calibri"/>
                <a:cs typeface="Calibri"/>
              </a:rPr>
              <a:t>AMERICAN INSTITUTES FOR RESEARCH® | AIR.ORG</a:t>
            </a:r>
          </a:p>
        </p:txBody>
      </p:sp>
      <p:cxnSp>
        <p:nvCxnSpPr>
          <p:cNvPr id="15" name="Straight Connector 14">
            <a:extLst>
              <a:ext uri="{FF2B5EF4-FFF2-40B4-BE49-F238E27FC236}">
                <a16:creationId xmlns:a16="http://schemas.microsoft.com/office/drawing/2014/main" id="{EC6DD846-B96B-8F47-BA63-6F35DD0EF90F}"/>
              </a:ext>
            </a:extLst>
          </p:cNvPr>
          <p:cNvCxnSpPr/>
          <p:nvPr userDrawn="1"/>
        </p:nvCxnSpPr>
        <p:spPr>
          <a:xfrm>
            <a:off x="342901" y="3119990"/>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3" name="Footer Placeholder 2">
            <a:extLst>
              <a:ext uri="{FF2B5EF4-FFF2-40B4-BE49-F238E27FC236}">
                <a16:creationId xmlns:a16="http://schemas.microsoft.com/office/drawing/2014/main" id="{07ABF179-7A3C-CB4D-A769-D7B523E3AB0A}"/>
              </a:ext>
            </a:extLst>
          </p:cNvPr>
          <p:cNvSpPr txBox="1">
            <a:spLocks/>
          </p:cNvSpPr>
          <p:nvPr userDrawn="1"/>
        </p:nvSpPr>
        <p:spPr>
          <a:xfrm>
            <a:off x="342900" y="5958723"/>
            <a:ext cx="6788743" cy="670868"/>
          </a:xfrm>
          <a:prstGeom prst="rect">
            <a:avLst/>
          </a:prstGeom>
        </p:spPr>
        <p:txBody>
          <a:bodyPr lIns="0"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
                <a:solidFill>
                  <a:schemeClr val="accent1"/>
                </a:solidFill>
              </a:rPr>
              <a:t>Notice of Trademark: “American Institutes for Research” and “AIR” are registered trademarks. All other brand, product, or company names are trademarks or registered trademarks of their respective owners.</a:t>
            </a:r>
          </a:p>
          <a:p>
            <a:endParaRPr lang="en-US" sz="600">
              <a:solidFill>
                <a:schemeClr val="accent1"/>
              </a:solidFill>
            </a:endParaRPr>
          </a:p>
          <a:p>
            <a:r>
              <a:rPr lang="en-US" sz="600">
                <a:solidFill>
                  <a:schemeClr val="accent1"/>
                </a:solidFill>
              </a:rPr>
              <a:t>Copyright © 2021 American Institutes for Research®. All rights reserved. No part of this publication may be reproduced, distributed, or transmitted in any form or by any means, including photocopying, recording, website display, or other electronic or mechanical methods, without the prior written permission of the American Institutes for Research. For permission requests, please use the Contact Us form on AIR.ORG.</a:t>
            </a:r>
          </a:p>
        </p:txBody>
      </p:sp>
      <p:sp>
        <p:nvSpPr>
          <p:cNvPr id="5" name="Text Placeholder 4">
            <a:extLst>
              <a:ext uri="{FF2B5EF4-FFF2-40B4-BE49-F238E27FC236}">
                <a16:creationId xmlns:a16="http://schemas.microsoft.com/office/drawing/2014/main" id="{9679E1F9-D407-4EAC-8FF8-E2890603F3A1}"/>
              </a:ext>
            </a:extLst>
          </p:cNvPr>
          <p:cNvSpPr>
            <a:spLocks noGrp="1"/>
          </p:cNvSpPr>
          <p:nvPr>
            <p:ph type="body" sz="quarter" idx="10" hasCustomPrompt="1"/>
          </p:nvPr>
        </p:nvSpPr>
        <p:spPr>
          <a:xfrm>
            <a:off x="8262476" y="6522703"/>
            <a:ext cx="463268" cy="106889"/>
          </a:xfrm>
          <a:prstGeom prst="rect">
            <a:avLst/>
          </a:prstGeom>
        </p:spPr>
        <p:txBody>
          <a:bodyPr wrap="none" lIns="0" tIns="0" rIns="0" bIns="0" anchor="b" anchorCtr="0">
            <a:spAutoFit/>
          </a:bodyPr>
          <a:lstStyle>
            <a:lvl1pPr marL="0" indent="0" algn="r">
              <a:buNone/>
              <a:defRPr kumimoji="0" lang="en-US" sz="600" u="none" strike="noStrike" cap="none" spc="0" normalizeH="0" baseline="0" dirty="0" smtClean="0">
                <a:ln>
                  <a:noFill/>
                </a:ln>
                <a:solidFill>
                  <a:schemeClr val="accent1"/>
                </a:solidFill>
                <a:effectLst/>
                <a:uLnTx/>
                <a:uFillTx/>
                <a:cs typeface="Calibri"/>
              </a:defRPr>
            </a:lvl1pPr>
            <a:lvl2pPr>
              <a:defRPr lang="en-US" sz="1350" dirty="0" smtClean="0">
                <a:cs typeface="+mn-cs"/>
              </a:defRPr>
            </a:lvl2pPr>
            <a:lvl3pPr>
              <a:defRPr lang="en-US" sz="1350" dirty="0" smtClean="0">
                <a:cs typeface="+mn-cs"/>
              </a:defRPr>
            </a:lvl3pPr>
            <a:lvl4pPr>
              <a:defRPr lang="en-US" sz="1350" dirty="0" smtClean="0">
                <a:cs typeface="+mn-cs"/>
              </a:defRPr>
            </a:lvl4pPr>
            <a:lvl5pPr>
              <a:defRPr lang="en-US" sz="1350" dirty="0">
                <a:cs typeface="+mn-cs"/>
              </a:defRPr>
            </a:lvl5pPr>
          </a:lstStyle>
          <a:p>
            <a:pPr marR="0" lvl="0" fontAlgn="auto">
              <a:spcBef>
                <a:spcPts val="1350"/>
              </a:spcBef>
              <a:spcAft>
                <a:spcPts val="0"/>
              </a:spcAft>
              <a:buClr>
                <a:schemeClr val="tx1"/>
              </a:buClr>
              <a:buSzPct val="100000"/>
              <a:buFont typeface="Times New Roman" panose="02020603050405020304" pitchFamily="18" charset="0"/>
              <a:tabLst/>
            </a:pPr>
            <a:r>
              <a:rPr lang="en-US"/>
              <a:t>XXXXX_MO/21</a:t>
            </a:r>
          </a:p>
        </p:txBody>
      </p:sp>
      <p:pic>
        <p:nvPicPr>
          <p:cNvPr id="11" name="Picture 10" descr="Logo of American Institutes for Research. Advancing Evidence. Improving Lives.">
            <a:extLst>
              <a:ext uri="{FF2B5EF4-FFF2-40B4-BE49-F238E27FC236}">
                <a16:creationId xmlns:a16="http://schemas.microsoft.com/office/drawing/2014/main" id="{074E58EB-C315-4D95-8BB2-EFA74AF79189}"/>
              </a:ext>
            </a:extLst>
          </p:cNvPr>
          <p:cNvPicPr>
            <a:picLocks noChangeAspect="1"/>
          </p:cNvPicPr>
          <p:nvPr userDrawn="1"/>
        </p:nvPicPr>
        <p:blipFill>
          <a:blip r:embed="rId3"/>
          <a:srcRect/>
          <a:stretch/>
        </p:blipFill>
        <p:spPr>
          <a:xfrm>
            <a:off x="6629591" y="549514"/>
            <a:ext cx="1864519" cy="964406"/>
          </a:xfrm>
          <a:prstGeom prst="rect">
            <a:avLst/>
          </a:prstGeom>
        </p:spPr>
      </p:pic>
    </p:spTree>
    <p:extLst>
      <p:ext uri="{BB962C8B-B14F-4D97-AF65-F5344CB8AC3E}">
        <p14:creationId xmlns:p14="http://schemas.microsoft.com/office/powerpoint/2010/main" val="30560009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Heavy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44043" y="0"/>
            <a:ext cx="8455914" cy="1078992"/>
          </a:xfrm>
          <a:prstGeom prst="rect">
            <a:avLst/>
          </a:prstGeom>
        </p:spPr>
        <p:txBody>
          <a:bodyPr/>
          <a:lstStyle>
            <a:lvl1pPr>
              <a:defRPr baseline="0"/>
            </a:lvl1pPr>
          </a:lstStyle>
          <a:p>
            <a:r>
              <a:rPr lang="en-US"/>
              <a:t>Text Heavy Layout for Instructional Text</a:t>
            </a:r>
          </a:p>
        </p:txBody>
      </p:sp>
      <p:sp>
        <p:nvSpPr>
          <p:cNvPr id="10" name="Content Placeholder"/>
          <p:cNvSpPr>
            <a:spLocks noGrp="1"/>
          </p:cNvSpPr>
          <p:nvPr>
            <p:ph idx="1" hasCustomPrompt="1"/>
          </p:nvPr>
        </p:nvSpPr>
        <p:spPr>
          <a:xfrm>
            <a:off x="347472" y="1307592"/>
            <a:ext cx="8455914" cy="4498848"/>
          </a:xfrm>
          <a:prstGeom prst="rect">
            <a:avLst/>
          </a:prstGeom>
          <a:ln>
            <a:noFill/>
          </a:ln>
        </p:spPr>
        <p:txBody>
          <a:bodyPr vert="horz" lIns="0" tIns="0" rIns="0" bIns="0" rtlCol="0">
            <a:normAutofit/>
          </a:bodyPr>
          <a:lstStyle>
            <a:lvl1pPr marL="0" marR="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sz="1800" baseline="0"/>
            </a:lvl1pPr>
            <a:lvl2pPr marL="171450" indent="-171450">
              <a:lnSpc>
                <a:spcPct val="105000"/>
              </a:lnSpc>
              <a:spcBef>
                <a:spcPts val="450"/>
              </a:spcBef>
              <a:buFont typeface="Arial" panose="020B0604020202020204" pitchFamily="34" charset="0"/>
              <a:buChar char="•"/>
              <a:defRPr sz="1800"/>
            </a:lvl2pPr>
            <a:lvl3pPr marL="342900" indent="-171450">
              <a:lnSpc>
                <a:spcPct val="105000"/>
              </a:lnSpc>
              <a:spcBef>
                <a:spcPts val="450"/>
              </a:spcBef>
              <a:buFont typeface="Calibri" panose="020F0502020204030204" pitchFamily="34" charset="0"/>
              <a:buChar char="–"/>
              <a:defRPr sz="1800"/>
            </a:lvl3pPr>
            <a:lvl4pPr marL="514350" indent="-171450">
              <a:lnSpc>
                <a:spcPct val="105000"/>
              </a:lnSpc>
              <a:spcBef>
                <a:spcPts val="450"/>
              </a:spcBef>
              <a:buFont typeface="Calibri" panose="020F0502020204030204" pitchFamily="34" charset="0"/>
              <a:buChar char="»"/>
              <a:defRPr sz="1800"/>
            </a:lvl4pPr>
            <a:lvl5pPr marL="685800" indent="-171450">
              <a:lnSpc>
                <a:spcPct val="105000"/>
              </a:lnSpc>
              <a:spcBef>
                <a:spcPts val="450"/>
              </a:spcBef>
              <a:buSzPct val="110000"/>
              <a:buFont typeface="Arial" panose="020B0604020202020204" pitchFamily="34" charset="0"/>
              <a:buChar char="•"/>
              <a:defRPr sz="1800"/>
            </a:lvl5pPr>
            <a:lvl6pPr marL="857250" indent="-171450">
              <a:lnSpc>
                <a:spcPct val="105000"/>
              </a:lnSpc>
              <a:spcBef>
                <a:spcPts val="450"/>
              </a:spcBef>
              <a:buFont typeface="Calibri" panose="020F0502020204030204" pitchFamily="34" charset="0"/>
              <a:buChar char="–"/>
              <a:defRPr sz="1800"/>
            </a:lvl6pPr>
          </a:lstStyle>
          <a:p>
            <a:pPr marL="0" marR="0" lvl="0" indent="0" algn="l" defTabSz="514350" rtl="0" eaLnBrk="1" fontAlgn="auto" latinLnBrk="0" hangingPunct="1">
              <a:lnSpc>
                <a:spcPct val="105000"/>
              </a:lnSpc>
              <a:spcBef>
                <a:spcPts val="338"/>
              </a:spcBef>
              <a:spcAft>
                <a:spcPts val="0"/>
              </a:spcAft>
              <a:buClrTx/>
              <a:buSzPct val="100000"/>
              <a:buFont typeface="Arial" panose="020B0604020202020204" pitchFamily="34" charset="0"/>
              <a:buNone/>
              <a:tabLst/>
              <a:defRPr/>
            </a:pPr>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a:p>
            <a:pPr lvl="5"/>
            <a:r>
              <a:rPr lang="en-US"/>
              <a:t>Sixth Level</a:t>
            </a:r>
          </a:p>
        </p:txBody>
      </p:sp>
      <p:sp>
        <p:nvSpPr>
          <p:cNvPr id="8" name="Note Placeholder 3">
            <a:extLst>
              <a:ext uri="{FF2B5EF4-FFF2-40B4-BE49-F238E27FC236}">
                <a16:creationId xmlns:a16="http://schemas.microsoft.com/office/drawing/2014/main" id="{73B0D49A-7CCD-4481-B665-34C6068F55EE}"/>
              </a:ext>
            </a:extLst>
          </p:cNvPr>
          <p:cNvSpPr>
            <a:spLocks noGrp="1"/>
          </p:cNvSpPr>
          <p:nvPr>
            <p:ph type="body" sz="quarter" idx="14" hasCustomPrompt="1"/>
          </p:nvPr>
        </p:nvSpPr>
        <p:spPr>
          <a:xfrm>
            <a:off x="342901" y="5806276"/>
            <a:ext cx="8458200" cy="338328"/>
          </a:xfrm>
          <a:prstGeom prst="rect">
            <a:avLst/>
          </a:prstGeo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07330A56-9608-44EC-AEF7-60A01C0B2658}"/>
              </a:ext>
            </a:extLst>
          </p:cNvPr>
          <p:cNvSpPr>
            <a:spLocks noGrp="1"/>
          </p:cNvSpPr>
          <p:nvPr>
            <p:ph type="sldNum" sz="quarter" idx="15"/>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06340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3499E5-29E8-4432-9BA9-36DDCEB8971F}"/>
              </a:ext>
            </a:extLst>
          </p:cNvPr>
          <p:cNvSpPr>
            <a:spLocks noGrp="1"/>
          </p:cNvSpPr>
          <p:nvPr>
            <p:ph type="title" hasCustomPrompt="1"/>
          </p:nvPr>
        </p:nvSpPr>
        <p:spPr/>
        <p:txBody>
          <a:bodyPr/>
          <a:lstStyle>
            <a:lvl1pPr>
              <a:defRPr/>
            </a:lvl1pPr>
          </a:lstStyle>
          <a:p>
            <a:r>
              <a:rPr lang="en-US"/>
              <a:t>Title and Content</a:t>
            </a:r>
          </a:p>
        </p:txBody>
      </p:sp>
      <p:sp>
        <p:nvSpPr>
          <p:cNvPr id="5" name="Content Placeholder 4">
            <a:extLst>
              <a:ext uri="{FF2B5EF4-FFF2-40B4-BE49-F238E27FC236}">
                <a16:creationId xmlns:a16="http://schemas.microsoft.com/office/drawing/2014/main" id="{91CEAEE3-00A2-4A16-A25C-835906E99E4C}"/>
              </a:ext>
            </a:extLst>
          </p:cNvPr>
          <p:cNvSpPr>
            <a:spLocks noGrp="1"/>
          </p:cNvSpPr>
          <p:nvPr>
            <p:ph sz="quarter" idx="17" hasCustomPrompt="1"/>
          </p:nvPr>
        </p:nvSpPr>
        <p:spPr>
          <a:xfrm>
            <a:off x="347472" y="1307592"/>
            <a:ext cx="8455819" cy="4498848"/>
          </a:xfrm>
        </p:spPr>
        <p:txBody>
          <a:bodyPr/>
          <a:lstStyle>
            <a:lvl1pPr>
              <a:defRPr/>
            </a:lvl1pPr>
            <a:lvl4pPr>
              <a:defRPr/>
            </a:lvl4pPr>
          </a:lstStyle>
          <a:p>
            <a:pPr lvl="0"/>
            <a:r>
              <a:rPr lang="en-US"/>
              <a:t>Bullet 1.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Bullet 2</a:t>
            </a:r>
          </a:p>
          <a:p>
            <a:pPr lvl="2"/>
            <a:r>
              <a:rPr lang="en-US"/>
              <a:t>Bullet 3</a:t>
            </a:r>
          </a:p>
          <a:p>
            <a:pPr lvl="3"/>
            <a:r>
              <a:rPr lang="en-US"/>
              <a:t>Bullet 4</a:t>
            </a:r>
          </a:p>
          <a:p>
            <a:pPr lvl="4"/>
            <a:r>
              <a:rPr lang="en-US"/>
              <a:t>Bullet 5</a:t>
            </a:r>
          </a:p>
        </p:txBody>
      </p:sp>
      <p:sp>
        <p:nvSpPr>
          <p:cNvPr id="23" name="Note Placeholder 3">
            <a:extLst>
              <a:ext uri="{FF2B5EF4-FFF2-40B4-BE49-F238E27FC236}">
                <a16:creationId xmlns:a16="http://schemas.microsoft.com/office/drawing/2014/main" id="{FA0D4DFA-B38E-4523-8B37-BBEE0BDDE72E}"/>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EB79DC93-CDE8-42B9-BBB0-909793FDA3AE}"/>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27230539"/>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rst Level No Bulle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baseline="0"/>
            </a:lvl1pPr>
          </a:lstStyle>
          <a:p>
            <a:r>
              <a:rPr lang="en-US"/>
              <a:t>First Level No Bullet</a:t>
            </a:r>
          </a:p>
        </p:txBody>
      </p:sp>
      <p:sp>
        <p:nvSpPr>
          <p:cNvPr id="4" name="Content Placeholder 3"/>
          <p:cNvSpPr>
            <a:spLocks noGrp="1"/>
          </p:cNvSpPr>
          <p:nvPr>
            <p:ph sz="quarter" idx="14" hasCustomPrompt="1"/>
          </p:nvPr>
        </p:nvSpPr>
        <p:spPr>
          <a:xfrm>
            <a:off x="347472" y="1307592"/>
            <a:ext cx="8455914" cy="4498848"/>
          </a:xfrm>
        </p:spPr>
        <p:txBody>
          <a:bodyPr>
            <a:noAutofit/>
          </a:bodyPr>
          <a:lstStyle>
            <a:lvl1pPr marL="0" indent="0">
              <a:lnSpc>
                <a:spcPct val="125000"/>
              </a:lnSpc>
              <a:spcBef>
                <a:spcPts val="1350"/>
              </a:spcBef>
              <a:buClr>
                <a:schemeClr val="tx1"/>
              </a:buClr>
              <a:buNone/>
              <a:defRPr sz="2200">
                <a:solidFill>
                  <a:schemeClr val="tx2"/>
                </a:solidFill>
              </a:defRPr>
            </a:lvl1pPr>
            <a:lvl2pPr marL="240030" indent="-240030">
              <a:lnSpc>
                <a:spcPct val="125000"/>
              </a:lnSpc>
              <a:spcBef>
                <a:spcPts val="450"/>
              </a:spcBef>
              <a:buClr>
                <a:schemeClr val="tx1"/>
              </a:buClr>
              <a:buFont typeface="Times New Roman" panose="02020603050405020304" pitchFamily="18" charset="0"/>
              <a:buChar char="•"/>
              <a:defRPr sz="2200">
                <a:solidFill>
                  <a:schemeClr val="tx2"/>
                </a:solidFill>
              </a:defRPr>
            </a:lvl2pPr>
            <a:lvl3pPr marL="480060" indent="-240030">
              <a:lnSpc>
                <a:spcPct val="125000"/>
              </a:lnSpc>
              <a:spcBef>
                <a:spcPts val="450"/>
              </a:spcBef>
              <a:buClr>
                <a:schemeClr val="tx1"/>
              </a:buClr>
              <a:buFont typeface="Arial Narrow" panose="020B0606020202030204" pitchFamily="34" charset="0"/>
              <a:buChar char="–"/>
              <a:defRPr sz="2200">
                <a:solidFill>
                  <a:schemeClr val="tx2"/>
                </a:solidFill>
              </a:defRPr>
            </a:lvl3pPr>
            <a:lvl4pPr marL="720090" indent="-240030">
              <a:lnSpc>
                <a:spcPct val="125000"/>
              </a:lnSpc>
              <a:spcBef>
                <a:spcPts val="450"/>
              </a:spcBef>
              <a:buClr>
                <a:schemeClr val="tx1"/>
              </a:buClr>
              <a:buFont typeface="Arial Narrow" panose="020B0606020202030204" pitchFamily="34" charset="0"/>
              <a:buChar char="»"/>
              <a:defRPr sz="2200">
                <a:solidFill>
                  <a:schemeClr val="tx2"/>
                </a:solidFill>
              </a:defRPr>
            </a:lvl4pPr>
            <a:lvl5pPr marL="960120" indent="-240030">
              <a:lnSpc>
                <a:spcPct val="125000"/>
              </a:lnSpc>
              <a:spcBef>
                <a:spcPts val="450"/>
              </a:spcBef>
              <a:buClr>
                <a:schemeClr val="tx1"/>
              </a:buClr>
              <a:buFont typeface="Arial Narrow" panose="020B0606020202030204" pitchFamily="34" charset="0"/>
              <a:buChar char="◦"/>
              <a:defRPr sz="2200">
                <a:solidFill>
                  <a:schemeClr val="tx2"/>
                </a:solidFill>
              </a:defRPr>
            </a:lvl5pPr>
            <a:lvl6pPr marL="1200150" indent="-240030">
              <a:lnSpc>
                <a:spcPct val="125000"/>
              </a:lnSpc>
              <a:spcBef>
                <a:spcPts val="1350"/>
              </a:spcBef>
              <a:buClr>
                <a:schemeClr val="tx1"/>
              </a:buClr>
              <a:buFont typeface="Arial Narrow" panose="020B0606020202030204" pitchFamily="34" charset="0"/>
              <a:buChar char="›"/>
              <a:defRPr sz="1800" baseline="0">
                <a:solidFill>
                  <a:schemeClr val="tx1"/>
                </a:solidFill>
              </a:defRPr>
            </a:lvl6pPr>
          </a:lstStyle>
          <a:p>
            <a:pPr lvl="0"/>
            <a:r>
              <a:rPr lang="en-US"/>
              <a:t>Regular Text. Click here to add text or click on an icon below to add a table, graph, SmartArt object, or picture. The first text level has no bullet. Use the Increase List Level and Decrease List Level icons in the Paragraph group on the Home tab to move between first level (no bullet) and second level (round bullet) text.</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F84AE1BC-40C4-4FAD-B98B-DBD3B7BA52BE}"/>
              </a:ext>
            </a:extLst>
          </p:cNvPr>
          <p:cNvSpPr>
            <a:spLocks noGrp="1"/>
          </p:cNvSpPr>
          <p:nvPr>
            <p:ph type="body" sz="quarter" idx="17"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B3A08CD7-9B44-4C4F-9F5B-FC4CA4B423FC}"/>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427817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Lead-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8B60-8939-43D3-9881-45DEF52BCD41}"/>
              </a:ext>
            </a:extLst>
          </p:cNvPr>
          <p:cNvSpPr>
            <a:spLocks noGrp="1"/>
          </p:cNvSpPr>
          <p:nvPr>
            <p:ph type="title" hasCustomPrompt="1"/>
          </p:nvPr>
        </p:nvSpPr>
        <p:spPr/>
        <p:txBody>
          <a:bodyPr/>
          <a:lstStyle>
            <a:lvl1pPr>
              <a:defRPr/>
            </a:lvl1pPr>
          </a:lstStyle>
          <a:p>
            <a:r>
              <a:rPr lang="en-US"/>
              <a:t>Title and Content With Lead-in Paragraph</a:t>
            </a:r>
          </a:p>
        </p:txBody>
      </p:sp>
      <p:sp>
        <p:nvSpPr>
          <p:cNvPr id="4" name="Lead-in Placeholder 3">
            <a:extLst>
              <a:ext uri="{FF2B5EF4-FFF2-40B4-BE49-F238E27FC236}">
                <a16:creationId xmlns:a16="http://schemas.microsoft.com/office/drawing/2014/main" id="{D32E9536-91D3-4E92-BF19-C25BEEB40283}"/>
              </a:ext>
            </a:extLst>
          </p:cNvPr>
          <p:cNvSpPr>
            <a:spLocks noGrp="1"/>
          </p:cNvSpPr>
          <p:nvPr>
            <p:ph type="body" sz="quarter" idx="17" hasCustomPrompt="1"/>
          </p:nvPr>
        </p:nvSpPr>
        <p:spPr>
          <a:xfrm>
            <a:off x="347472" y="1307592"/>
            <a:ext cx="8458200" cy="1143000"/>
          </a:xfrm>
          <a:solidFill>
            <a:schemeClr val="bg2"/>
          </a:solidFill>
        </p:spPr>
        <p:txBody>
          <a:bodyPr lIns="118872" tIns="18288" rIns="118872">
            <a:noAutofit/>
          </a:bodyPr>
          <a:lstStyle>
            <a:lvl1pPr marL="0" indent="0">
              <a:buNone/>
              <a:defRPr sz="1800"/>
            </a:lvl1pPr>
            <a:lvl2pPr>
              <a:defRPr sz="1500"/>
            </a:lvl2pPr>
            <a:lvl3pPr>
              <a:defRPr sz="1500"/>
            </a:lvl3pPr>
            <a:lvl4pPr>
              <a:defRPr sz="1500"/>
            </a:lvl4pPr>
            <a:lvl5pPr>
              <a:defRPr sz="1500"/>
            </a:lvl5pPr>
          </a:lstStyle>
          <a:p>
            <a:pPr lvl="0"/>
            <a:r>
              <a:rPr lang="en-US"/>
              <a:t>Lead-in paragraph</a:t>
            </a:r>
          </a:p>
        </p:txBody>
      </p:sp>
      <p:sp>
        <p:nvSpPr>
          <p:cNvPr id="6" name="Content Placeholder 5">
            <a:extLst>
              <a:ext uri="{FF2B5EF4-FFF2-40B4-BE49-F238E27FC236}">
                <a16:creationId xmlns:a16="http://schemas.microsoft.com/office/drawing/2014/main" id="{A128698D-903A-4A32-BC3D-588F2292390E}"/>
              </a:ext>
            </a:extLst>
          </p:cNvPr>
          <p:cNvSpPr>
            <a:spLocks noGrp="1"/>
          </p:cNvSpPr>
          <p:nvPr>
            <p:ph sz="quarter" idx="20" hasCustomPrompt="1"/>
          </p:nvPr>
        </p:nvSpPr>
        <p:spPr>
          <a:xfrm>
            <a:off x="342900" y="2633664"/>
            <a:ext cx="8458200" cy="3171825"/>
          </a:xfrm>
        </p:spPr>
        <p:txBody>
          <a:bodyPr>
            <a:normAutofit/>
          </a:bodyPr>
          <a:lstStyle>
            <a:lvl1pPr>
              <a:defRPr sz="1800"/>
            </a:lvl1pPr>
            <a:lvl2pPr>
              <a:defRPr sz="1800"/>
            </a:lvl2pPr>
            <a:lvl3pPr>
              <a:defRPr sz="1800"/>
            </a:lvl3pPr>
            <a:lvl4pPr>
              <a:defRPr sz="1800"/>
            </a:lvl4pPr>
            <a:lvl5pPr>
              <a:defRPr sz="1800"/>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sp>
        <p:nvSpPr>
          <p:cNvPr id="8" name="Note Placeholder 3">
            <a:extLst>
              <a:ext uri="{FF2B5EF4-FFF2-40B4-BE49-F238E27FC236}">
                <a16:creationId xmlns:a16="http://schemas.microsoft.com/office/drawing/2014/main" id="{AF2CAEDF-A655-4DD9-A981-DBB495D58E8F}"/>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3" name="Slide Number Placeholder 2">
            <a:extLst>
              <a:ext uri="{FF2B5EF4-FFF2-40B4-BE49-F238E27FC236}">
                <a16:creationId xmlns:a16="http://schemas.microsoft.com/office/drawing/2014/main" id="{CDB21421-8E0E-489B-9103-5926736EF23B}"/>
              </a:ext>
            </a:extLst>
          </p:cNvPr>
          <p:cNvSpPr>
            <a:spLocks noGrp="1"/>
          </p:cNvSpPr>
          <p:nvPr>
            <p:ph type="sldNum" sz="quarter" idx="21"/>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2330118005"/>
      </p:ext>
    </p:extLst>
  </p:cSld>
  <p:clrMapOvr>
    <a:masterClrMapping/>
  </p:clrMapOvr>
  <p:extLst>
    <p:ext uri="{DCECCB84-F9BA-43D5-87BE-67443E8EF086}">
      <p15:sldGuideLst xmlns:p15="http://schemas.microsoft.com/office/powerpoint/2012/main">
        <p15:guide id="1" orient="horz" pos="600">
          <p15:clr>
            <a:srgbClr val="FBAE40"/>
          </p15:clr>
        </p15:guide>
        <p15:guide id="2" pos="288">
          <p15:clr>
            <a:srgbClr val="FBAE40"/>
          </p15:clr>
        </p15:guide>
        <p15:guide id="3" pos="73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B4ED-C386-4348-81C7-E7982A82A559}"/>
              </a:ext>
            </a:extLst>
          </p:cNvPr>
          <p:cNvSpPr>
            <a:spLocks noGrp="1"/>
          </p:cNvSpPr>
          <p:nvPr>
            <p:ph type="title" hasCustomPrompt="1"/>
          </p:nvPr>
        </p:nvSpPr>
        <p:spPr>
          <a:xfrm>
            <a:off x="344043" y="0"/>
            <a:ext cx="8455914" cy="1078992"/>
          </a:xfrm>
        </p:spPr>
        <p:txBody>
          <a:bodyPr/>
          <a:lstStyle>
            <a:lvl1pPr>
              <a:defRPr/>
            </a:lvl1pPr>
          </a:lstStyle>
          <a:p>
            <a:r>
              <a:rPr lang="en-US"/>
              <a:t>Right and Left Content</a:t>
            </a:r>
          </a:p>
        </p:txBody>
      </p:sp>
      <p:sp>
        <p:nvSpPr>
          <p:cNvPr id="3" name="Left Content"/>
          <p:cNvSpPr>
            <a:spLocks noGrp="1"/>
          </p:cNvSpPr>
          <p:nvPr>
            <p:ph sz="half" idx="1" hasCustomPrompt="1"/>
          </p:nvPr>
        </p:nvSpPr>
        <p:spPr>
          <a:xfrm>
            <a:off x="347472" y="1307592"/>
            <a:ext cx="4130136" cy="4498848"/>
          </a:xfrm>
        </p:spPr>
        <p:txBody>
          <a:bodyPr>
            <a:noAutofit/>
          </a:bodyPr>
          <a:lstStyle>
            <a:lvl1pPr>
              <a:defRPr sz="2200"/>
            </a:lvl1pPr>
            <a:lvl2pPr>
              <a:defRPr sz="2200"/>
            </a:lvl2pPr>
            <a:lvl3pPr>
              <a:defRPr sz="2200"/>
            </a:lvl3pPr>
            <a:lvl4pPr>
              <a:defRPr sz="2200"/>
            </a:lvl4pPr>
            <a:lvl5pPr>
              <a:defRPr sz="2200"/>
            </a:lvl5pPr>
          </a:lstStyle>
          <a:p>
            <a:pPr lvl="0"/>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p:txBody>
      </p:sp>
      <p:sp>
        <p:nvSpPr>
          <p:cNvPr id="8" name="Right Content">
            <a:extLst>
              <a:ext uri="{FF2B5EF4-FFF2-40B4-BE49-F238E27FC236}">
                <a16:creationId xmlns:a16="http://schemas.microsoft.com/office/drawing/2014/main" id="{484B7A05-FEA0-4FC5-88D7-67D4BE44383B}"/>
              </a:ext>
            </a:extLst>
          </p:cNvPr>
          <p:cNvSpPr>
            <a:spLocks noGrp="1"/>
          </p:cNvSpPr>
          <p:nvPr>
            <p:ph sz="half" idx="17" hasCustomPrompt="1"/>
          </p:nvPr>
        </p:nvSpPr>
        <p:spPr>
          <a:xfrm>
            <a:off x="4669821" y="1307592"/>
            <a:ext cx="4130136" cy="4498848"/>
          </a:xfrm>
        </p:spPr>
        <p:txBody>
          <a:bodyPr>
            <a:noAutofit/>
          </a:bodyPr>
          <a:lstStyle>
            <a:lvl1pPr>
              <a:defRPr sz="2200"/>
            </a:lvl1pPr>
            <a:lvl2pPr>
              <a:defRPr sz="2200"/>
            </a:lvl2pPr>
            <a:lvl3pPr>
              <a:defRPr sz="2200"/>
            </a:lvl3pPr>
            <a:lvl4pPr>
              <a:defRPr sz="2200"/>
            </a:lvl4pPr>
            <a:lvl5pPr>
              <a:defRPr sz="2200"/>
            </a:lvl5pPr>
          </a:lstStyle>
          <a:p>
            <a:pPr lvl="0"/>
            <a:r>
              <a:rPr lang="en-US"/>
              <a:t>Click here to add text, or click on an icon below to add a table, chart, SmartArt object, or picture. Use “Increase List Level” and “Decrease List Level” icons in the “Paragraph” group on the “Home” tab to move between text without bullets and text with bullets.</a:t>
            </a:r>
          </a:p>
          <a:p>
            <a:pPr lvl="1"/>
            <a:r>
              <a:rPr lang="en-US"/>
              <a:t>Second level</a:t>
            </a:r>
          </a:p>
          <a:p>
            <a:pPr lvl="2"/>
            <a:r>
              <a:rPr lang="en-US"/>
              <a:t>Third level</a:t>
            </a:r>
          </a:p>
          <a:p>
            <a:pPr lvl="3"/>
            <a:r>
              <a:rPr lang="en-US"/>
              <a:t>Fourth level</a:t>
            </a:r>
          </a:p>
          <a:p>
            <a:pPr lvl="4"/>
            <a:r>
              <a:rPr lang="en-US"/>
              <a:t>Fifth level</a:t>
            </a:r>
          </a:p>
        </p:txBody>
      </p:sp>
      <p:sp>
        <p:nvSpPr>
          <p:cNvPr id="10" name="Note Placeholder 3">
            <a:extLst>
              <a:ext uri="{FF2B5EF4-FFF2-40B4-BE49-F238E27FC236}">
                <a16:creationId xmlns:a16="http://schemas.microsoft.com/office/drawing/2014/main" id="{B1DFD400-A394-4A79-9BD8-2DDE10A63902}"/>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5" name="Slide Number Placeholder 4">
            <a:extLst>
              <a:ext uri="{FF2B5EF4-FFF2-40B4-BE49-F238E27FC236}">
                <a16:creationId xmlns:a16="http://schemas.microsoft.com/office/drawing/2014/main" id="{9BA4A3C4-255B-4231-AA88-C4762AB63556}"/>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302555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dered Lis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63A80-C4FE-47C7-AE59-5367AEE6BDC0}"/>
              </a:ext>
            </a:extLst>
          </p:cNvPr>
          <p:cNvSpPr>
            <a:spLocks noGrp="1"/>
          </p:cNvSpPr>
          <p:nvPr>
            <p:ph type="title" hasCustomPrompt="1"/>
          </p:nvPr>
        </p:nvSpPr>
        <p:spPr/>
        <p:txBody>
          <a:bodyPr/>
          <a:lstStyle/>
          <a:p>
            <a:r>
              <a:rPr lang="en-US"/>
              <a:t>Ordered List</a:t>
            </a:r>
          </a:p>
        </p:txBody>
      </p:sp>
      <p:sp>
        <p:nvSpPr>
          <p:cNvPr id="5" name="Content"/>
          <p:cNvSpPr>
            <a:spLocks noGrp="1"/>
          </p:cNvSpPr>
          <p:nvPr>
            <p:ph sz="quarter" idx="17" hasCustomPrompt="1"/>
          </p:nvPr>
        </p:nvSpPr>
        <p:spPr>
          <a:xfrm>
            <a:off x="347472" y="1307592"/>
            <a:ext cx="8455914" cy="4498848"/>
          </a:xfrm>
        </p:spPr>
        <p:txBody>
          <a:bodyPr>
            <a:normAutofit/>
          </a:bodyPr>
          <a:lstStyle>
            <a:lvl1pPr marL="342900" indent="-342900">
              <a:lnSpc>
                <a:spcPct val="125000"/>
              </a:lnSpc>
              <a:spcBef>
                <a:spcPts val="450"/>
              </a:spcBef>
              <a:buClr>
                <a:schemeClr val="tx2"/>
              </a:buClr>
              <a:buFont typeface="+mj-lt"/>
              <a:buAutoNum type="arabicPeriod"/>
              <a:defRPr sz="2200" baseline="0"/>
            </a:lvl1pPr>
            <a:lvl2pPr marL="685800" indent="-342900">
              <a:lnSpc>
                <a:spcPct val="125000"/>
              </a:lnSpc>
              <a:spcBef>
                <a:spcPts val="450"/>
              </a:spcBef>
              <a:buClr>
                <a:schemeClr val="tx2"/>
              </a:buClr>
              <a:buFont typeface="+mj-lt"/>
              <a:buAutoNum type="alphaLcPeriod"/>
              <a:defRPr sz="2200"/>
            </a:lvl2pPr>
            <a:lvl3pPr marL="1028700" indent="-342900">
              <a:lnSpc>
                <a:spcPct val="125000"/>
              </a:lnSpc>
              <a:spcBef>
                <a:spcPts val="450"/>
              </a:spcBef>
              <a:buClr>
                <a:schemeClr val="tx2"/>
              </a:buClr>
              <a:buFont typeface="+mj-lt"/>
              <a:buAutoNum type="romanLcPeriod"/>
              <a:defRPr sz="2200"/>
            </a:lvl3pPr>
            <a:lvl4pPr marL="1371600" indent="-342900">
              <a:lnSpc>
                <a:spcPct val="125000"/>
              </a:lnSpc>
              <a:spcBef>
                <a:spcPts val="450"/>
              </a:spcBef>
              <a:buClr>
                <a:schemeClr val="tx2"/>
              </a:buClr>
              <a:buSzPct val="100000"/>
              <a:buFont typeface="+mj-lt"/>
              <a:buAutoNum type="arabicParenR"/>
              <a:defRPr sz="2200"/>
            </a:lvl4pPr>
            <a:lvl5pPr marL="1714500" indent="-342900">
              <a:lnSpc>
                <a:spcPct val="125000"/>
              </a:lnSpc>
              <a:spcBef>
                <a:spcPts val="450"/>
              </a:spcBef>
              <a:buClr>
                <a:schemeClr val="tx2"/>
              </a:buClr>
              <a:buFont typeface="+mj-lt"/>
              <a:buAutoNum type="alphaLcParenR"/>
              <a:defRPr sz="2200"/>
            </a:lvl5pPr>
          </a:lstStyle>
          <a:p>
            <a:pPr lvl="0"/>
            <a:r>
              <a:rPr lang="en-US"/>
              <a:t>Arabic numerals</a:t>
            </a:r>
          </a:p>
          <a:p>
            <a:pPr lvl="1"/>
            <a:r>
              <a:rPr lang="en-US"/>
              <a:t>Lowercase letters</a:t>
            </a:r>
          </a:p>
          <a:p>
            <a:pPr lvl="2"/>
            <a:r>
              <a:rPr lang="en-US"/>
              <a:t>Lowercase Roman numerals</a:t>
            </a:r>
          </a:p>
          <a:p>
            <a:pPr lvl="3"/>
            <a:r>
              <a:rPr lang="en-US"/>
              <a:t>Arabic numerals</a:t>
            </a:r>
          </a:p>
          <a:p>
            <a:pPr lvl="4"/>
            <a:r>
              <a:rPr lang="en-US"/>
              <a:t>Lowercase letters</a:t>
            </a:r>
          </a:p>
        </p:txBody>
      </p:sp>
      <p:sp>
        <p:nvSpPr>
          <p:cNvPr id="6" name="Note Placeholder 3">
            <a:extLst>
              <a:ext uri="{FF2B5EF4-FFF2-40B4-BE49-F238E27FC236}">
                <a16:creationId xmlns:a16="http://schemas.microsoft.com/office/drawing/2014/main" id="{6FD3B461-E755-4B5F-91E5-CA559BC8556A}"/>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FCCA69E8-7290-45EF-B213-A7907E8FA079}"/>
              </a:ext>
            </a:extLst>
          </p:cNvPr>
          <p:cNvSpPr>
            <a:spLocks noGrp="1"/>
          </p:cNvSpPr>
          <p:nvPr>
            <p:ph type="sldNum" sz="quarter" idx="18"/>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53353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rdered Lis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5EDC0F-0478-43C1-AF59-7FF8B1826391}"/>
              </a:ext>
            </a:extLst>
          </p:cNvPr>
          <p:cNvSpPr>
            <a:spLocks noGrp="1"/>
          </p:cNvSpPr>
          <p:nvPr>
            <p:ph type="title" hasCustomPrompt="1"/>
          </p:nvPr>
        </p:nvSpPr>
        <p:spPr>
          <a:xfrm>
            <a:off x="344043" y="0"/>
            <a:ext cx="8455914" cy="1078992"/>
          </a:xfrm>
        </p:spPr>
        <p:txBody>
          <a:bodyPr/>
          <a:lstStyle>
            <a:lvl1pPr>
              <a:defRPr/>
            </a:lvl1pPr>
          </a:lstStyle>
          <a:p>
            <a:r>
              <a:rPr lang="en-US"/>
              <a:t>Right and Left Ordered List</a:t>
            </a:r>
          </a:p>
        </p:txBody>
      </p:sp>
      <p:sp>
        <p:nvSpPr>
          <p:cNvPr id="14" name="Left Content"/>
          <p:cNvSpPr>
            <a:spLocks noGrp="1"/>
          </p:cNvSpPr>
          <p:nvPr>
            <p:ph sz="quarter" idx="18" hasCustomPrompt="1"/>
          </p:nvPr>
        </p:nvSpPr>
        <p:spPr>
          <a:xfrm>
            <a:off x="347472"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220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a:lvl4pPr>
            <a:lvl5pPr marL="1714500" indent="-342900">
              <a:lnSpc>
                <a:spcPct val="125000"/>
              </a:lnSpc>
              <a:spcBef>
                <a:spcPts val="450"/>
              </a:spcBef>
              <a:buClr>
                <a:schemeClr val="tx1"/>
              </a:buClr>
              <a:buFont typeface="+mj-lt"/>
              <a:buAutoNum type="alphaLcParenR"/>
              <a:defRPr sz="22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16" name="Right Content"/>
          <p:cNvSpPr>
            <a:spLocks noGrp="1"/>
          </p:cNvSpPr>
          <p:nvPr>
            <p:ph sz="quarter" idx="19" hasCustomPrompt="1"/>
          </p:nvPr>
        </p:nvSpPr>
        <p:spPr>
          <a:xfrm>
            <a:off x="4623435" y="1307592"/>
            <a:ext cx="4176522" cy="4498848"/>
          </a:xfrm>
        </p:spPr>
        <p:txBody>
          <a:bodyPr>
            <a:normAutofit/>
          </a:bodyPr>
          <a:lstStyle>
            <a:lvl1pPr marL="342900" indent="-342900">
              <a:lnSpc>
                <a:spcPct val="125000"/>
              </a:lnSpc>
              <a:spcBef>
                <a:spcPts val="450"/>
              </a:spcBef>
              <a:buClr>
                <a:schemeClr val="tx1"/>
              </a:buClr>
              <a:buFont typeface="+mj-lt"/>
              <a:buAutoNum type="arabicPeriod"/>
              <a:defRPr sz="2200"/>
            </a:lvl1pPr>
            <a:lvl2pPr marL="685800" indent="-342900">
              <a:lnSpc>
                <a:spcPct val="125000"/>
              </a:lnSpc>
              <a:spcBef>
                <a:spcPts val="450"/>
              </a:spcBef>
              <a:buClr>
                <a:schemeClr val="tx1"/>
              </a:buClr>
              <a:buFont typeface="+mj-lt"/>
              <a:buAutoNum type="alphaLcPeriod"/>
              <a:defRPr sz="2200"/>
            </a:lvl2pPr>
            <a:lvl3pPr marL="1028700" indent="-342900">
              <a:lnSpc>
                <a:spcPct val="125000"/>
              </a:lnSpc>
              <a:spcBef>
                <a:spcPts val="450"/>
              </a:spcBef>
              <a:buClr>
                <a:schemeClr val="tx1"/>
              </a:buClr>
              <a:buFont typeface="+mj-lt"/>
              <a:buAutoNum type="romanLcPeriod"/>
              <a:defRPr sz="2200"/>
            </a:lvl3pPr>
            <a:lvl4pPr marL="1371600" indent="-342900">
              <a:lnSpc>
                <a:spcPct val="125000"/>
              </a:lnSpc>
              <a:spcBef>
                <a:spcPts val="450"/>
              </a:spcBef>
              <a:buClr>
                <a:schemeClr val="tx1"/>
              </a:buClr>
              <a:buSzPct val="100000"/>
              <a:buFont typeface="+mj-lt"/>
              <a:buAutoNum type="arabicParenR"/>
              <a:defRPr sz="2200"/>
            </a:lvl4pPr>
            <a:lvl5pPr marL="1714500" indent="-342900">
              <a:lnSpc>
                <a:spcPct val="125000"/>
              </a:lnSpc>
              <a:spcBef>
                <a:spcPts val="450"/>
              </a:spcBef>
              <a:buClr>
                <a:schemeClr val="tx1"/>
              </a:buClr>
              <a:buFont typeface="+mj-lt"/>
              <a:buAutoNum type="alphaLcParenR"/>
              <a:defRPr sz="2200"/>
            </a:lvl5pPr>
          </a:lstStyle>
          <a:p>
            <a:pPr lvl="0"/>
            <a:r>
              <a:rPr lang="en-US"/>
              <a:t>Click here to add an ordered list, or click on an icon below to add a table, graph, SmartArt object, or picture. </a:t>
            </a:r>
          </a:p>
          <a:p>
            <a:pPr lvl="1"/>
            <a:r>
              <a:rPr lang="en-US"/>
              <a:t>Second level</a:t>
            </a:r>
          </a:p>
          <a:p>
            <a:pPr lvl="2"/>
            <a:r>
              <a:rPr lang="en-US"/>
              <a:t>Third level</a:t>
            </a:r>
          </a:p>
          <a:p>
            <a:pPr lvl="3"/>
            <a:r>
              <a:rPr lang="en-US"/>
              <a:t>Fourth level</a:t>
            </a:r>
          </a:p>
          <a:p>
            <a:pPr lvl="4"/>
            <a:r>
              <a:rPr lang="en-US"/>
              <a:t>Fifth level</a:t>
            </a:r>
          </a:p>
        </p:txBody>
      </p:sp>
      <p:sp>
        <p:nvSpPr>
          <p:cNvPr id="7" name="Note Placeholder 3">
            <a:extLst>
              <a:ext uri="{FF2B5EF4-FFF2-40B4-BE49-F238E27FC236}">
                <a16:creationId xmlns:a16="http://schemas.microsoft.com/office/drawing/2014/main" id="{7B81A216-2AB7-43BC-AAF2-5F5E16A2268B}"/>
              </a:ext>
            </a:extLst>
          </p:cNvPr>
          <p:cNvSpPr>
            <a:spLocks noGrp="1"/>
          </p:cNvSpPr>
          <p:nvPr>
            <p:ph type="body" sz="quarter" idx="14" hasCustomPrompt="1"/>
          </p:nvPr>
        </p:nvSpPr>
        <p:spPr>
          <a:xfrm>
            <a:off x="342901" y="5806276"/>
            <a:ext cx="8458200" cy="338328"/>
          </a:xfrm>
        </p:spPr>
        <p:txBody>
          <a:bodyPr anchor="b" anchorCtr="0">
            <a:noAutofit/>
          </a:bodyPr>
          <a:lstStyle>
            <a:lvl1pPr marL="0" indent="0">
              <a:buNone/>
              <a:defRPr sz="1000"/>
            </a:lvl1pPr>
          </a:lstStyle>
          <a:p>
            <a:r>
              <a:rPr lang="en-US" i="1"/>
              <a:t>Note.</a:t>
            </a:r>
            <a:r>
              <a:rPr lang="en-US"/>
              <a:t> Placeholder for notes, sources, and permissions (if needed). “</a:t>
            </a:r>
            <a:r>
              <a:rPr lang="en-US" i="1"/>
              <a:t>Note.</a:t>
            </a:r>
            <a:r>
              <a:rPr lang="en-US"/>
              <a:t>” (including a period) is italicized.</a:t>
            </a:r>
          </a:p>
        </p:txBody>
      </p:sp>
      <p:sp>
        <p:nvSpPr>
          <p:cNvPr id="2" name="Slide Number Placeholder 1">
            <a:extLst>
              <a:ext uri="{FF2B5EF4-FFF2-40B4-BE49-F238E27FC236}">
                <a16:creationId xmlns:a16="http://schemas.microsoft.com/office/drawing/2014/main" id="{8C95D85F-969E-4515-A5CD-46CC216A1DB5}"/>
              </a:ext>
            </a:extLst>
          </p:cNvPr>
          <p:cNvSpPr>
            <a:spLocks noGrp="1"/>
          </p:cNvSpPr>
          <p:nvPr>
            <p:ph type="sldNum" sz="quarter" idx="20"/>
          </p:nvPr>
        </p:nvSpPr>
        <p:spPr/>
        <p:txBody>
          <a:bodyPr/>
          <a:lstStyle/>
          <a:p>
            <a:fld id="{7E1341B0-7904-4148-9082-6535FE1E4D20}" type="slidenum">
              <a:rPr lang="en-US" smtClean="0"/>
              <a:pPr/>
              <a:t>‹#›</a:t>
            </a:fld>
            <a:endParaRPr lang="en-US"/>
          </a:p>
        </p:txBody>
      </p:sp>
    </p:spTree>
    <p:extLst>
      <p:ext uri="{BB962C8B-B14F-4D97-AF65-F5344CB8AC3E}">
        <p14:creationId xmlns:p14="http://schemas.microsoft.com/office/powerpoint/2010/main" val="126269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6.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7.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6213B-E0CC-A64C-95D0-470B870DD7C3}"/>
              </a:ext>
            </a:extLst>
          </p:cNvPr>
          <p:cNvSpPr>
            <a:spLocks noGrp="1"/>
          </p:cNvSpPr>
          <p:nvPr>
            <p:ph type="title"/>
          </p:nvPr>
        </p:nvSpPr>
        <p:spPr>
          <a:xfrm>
            <a:off x="344043" y="0"/>
            <a:ext cx="8455914" cy="1078992"/>
          </a:xfrm>
          <a:prstGeom prst="rect">
            <a:avLst/>
          </a:prstGeom>
        </p:spPr>
        <p:txBody>
          <a:bodyPr vert="horz" lIns="0" tIns="0" rIns="0" bIns="0" rtlCol="0" anchor="b" anchorCtr="0">
            <a:normAutofit/>
          </a:bodyPr>
          <a:lstStyle/>
          <a:p>
            <a:r>
              <a:rPr lang="en-US"/>
              <a:t>Click to edit Master title style</a:t>
            </a:r>
          </a:p>
        </p:txBody>
      </p:sp>
      <p:pic>
        <p:nvPicPr>
          <p:cNvPr id="11" name="Picture 10">
            <a:extLst>
              <a:ext uri="{FF2B5EF4-FFF2-40B4-BE49-F238E27FC236}">
                <a16:creationId xmlns:a16="http://schemas.microsoft.com/office/drawing/2014/main" id="{3690C310-5598-47F6-9010-7C76AEE080C0}"/>
              </a:ext>
            </a:extLst>
          </p:cNvPr>
          <p:cNvPicPr>
            <a:picLocks noChangeAspect="1"/>
          </p:cNvPicPr>
          <p:nvPr userDrawn="1"/>
        </p:nvPicPr>
        <p:blipFill>
          <a:blip r:embed="rId22"/>
          <a:stretch>
            <a:fillRect/>
          </a:stretch>
        </p:blipFill>
        <p:spPr>
          <a:xfrm>
            <a:off x="7686151" y="6381749"/>
            <a:ext cx="996315" cy="304800"/>
          </a:xfrm>
          <a:prstGeom prst="rect">
            <a:avLst/>
          </a:prstGeom>
        </p:spPr>
      </p:pic>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347569"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4C6678-D1D5-284E-9A16-6E03EDFACA48}"/>
              </a:ext>
            </a:extLst>
          </p:cNvPr>
          <p:cNvSpPr>
            <a:spLocks noGrp="1"/>
          </p:cNvSpPr>
          <p:nvPr>
            <p:ph type="body" idx="1"/>
          </p:nvPr>
        </p:nvSpPr>
        <p:spPr>
          <a:xfrm>
            <a:off x="342900" y="1307592"/>
            <a:ext cx="8455914"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342900" y="6414903"/>
            <a:ext cx="259045" cy="261610"/>
          </a:xfrm>
          <a:prstGeom prst="rect">
            <a:avLst/>
          </a:prstGeom>
        </p:spPr>
        <p:txBody>
          <a:bodyPr vert="horz" wrap="none" lIns="0" tIns="45720" rIns="91440" bIns="45720" rtlCol="0" anchor="ctr">
            <a:noAutofit/>
          </a:bodyPr>
          <a:lstStyle>
            <a:lvl1pPr algn="r">
              <a:defRPr sz="1100">
                <a:solidFill>
                  <a:schemeClr val="bg2"/>
                </a:solidFill>
              </a:defRPr>
            </a:lvl1pPr>
          </a:lstStyle>
          <a:p>
            <a:fld id="{7E1341B0-7904-4148-9082-6535FE1E4D20}" type="slidenum">
              <a:rPr lang="en-US" smtClean="0"/>
              <a:pPr/>
              <a:t>‹#›</a:t>
            </a:fld>
            <a:endParaRPr lang="en-US"/>
          </a:p>
        </p:txBody>
      </p:sp>
      <p:sp>
        <p:nvSpPr>
          <p:cNvPr id="4" name="AIR.org">
            <a:extLst>
              <a:ext uri="{FF2B5EF4-FFF2-40B4-BE49-F238E27FC236}">
                <a16:creationId xmlns:a16="http://schemas.microsoft.com/office/drawing/2014/main" id="{514600ED-737F-4132-8905-51F0AF66D67C}"/>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bg2"/>
                </a:solidFill>
              </a:rPr>
              <a:t>| AIR.ORG</a:t>
            </a:r>
          </a:p>
        </p:txBody>
      </p:sp>
    </p:spTree>
    <p:extLst>
      <p:ext uri="{BB962C8B-B14F-4D97-AF65-F5344CB8AC3E}">
        <p14:creationId xmlns:p14="http://schemas.microsoft.com/office/powerpoint/2010/main" val="234953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00" r:id="rId12"/>
    <p:sldLayoutId id="2147483672" r:id="rId13"/>
    <p:sldLayoutId id="2147483696" r:id="rId14"/>
    <p:sldLayoutId id="2147483674" r:id="rId15"/>
    <p:sldLayoutId id="2147483675" r:id="rId16"/>
    <p:sldLayoutId id="2147483676" r:id="rId17"/>
    <p:sldLayoutId id="2147483703" r:id="rId18"/>
    <p:sldLayoutId id="2147483704" r:id="rId19"/>
  </p:sldLayoutIdLst>
  <p:hf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Arial" panose="020B0604020202020204" pitchFamily="34" charset="0"/>
        </a:defRPr>
      </a:lvl1pPr>
    </p:titleStyle>
    <p:bodyStyle>
      <a:lvl1pPr marL="240030" indent="-240030" algn="l" defTabSz="685800" rtl="0" eaLnBrk="1" latinLnBrk="0" hangingPunct="1">
        <a:lnSpc>
          <a:spcPct val="125000"/>
        </a:lnSpc>
        <a:spcBef>
          <a:spcPts val="750"/>
        </a:spcBef>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48006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2pPr>
      <a:lvl3pPr marL="72009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3pPr>
      <a:lvl4pPr marL="960120" indent="-240030" algn="l" defTabSz="685800" rtl="0" eaLnBrk="1" latinLnBrk="0" hangingPunct="1">
        <a:lnSpc>
          <a:spcPct val="125000"/>
        </a:lnSpc>
        <a:spcBef>
          <a:spcPts val="450"/>
        </a:spcBef>
        <a:buSzPct val="100000"/>
        <a:buFont typeface="Calibri" panose="020F0502020204030204" pitchFamily="34" charset="0"/>
        <a:buChar char="◦"/>
        <a:defRPr sz="2200" kern="1200">
          <a:solidFill>
            <a:schemeClr val="tx1"/>
          </a:solidFill>
          <a:latin typeface="+mn-lt"/>
          <a:ea typeface="+mn-ea"/>
          <a:cs typeface="Arial" panose="020B0604020202020204" pitchFamily="34" charset="0"/>
        </a:defRPr>
      </a:lvl4pPr>
      <a:lvl5pPr marL="1200150" indent="-240030" algn="l" defTabSz="685800" rtl="0" eaLnBrk="1" latinLnBrk="0" hangingPunct="1">
        <a:lnSpc>
          <a:spcPct val="125000"/>
        </a:lnSpc>
        <a:spcBef>
          <a:spcPts val="450"/>
        </a:spcBef>
        <a:buFont typeface="Arial" panose="020B0604020202020204" pitchFamily="34" charset="0"/>
        <a:buChar char="•"/>
        <a:defRPr sz="2200" kern="120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ctr" defTabSz="685800" rtl="0" eaLnBrk="1" latinLnBrk="0" hangingPunct="1">
        <a:defRPr sz="1600" kern="1200">
          <a:solidFill>
            <a:schemeClr val="tx1"/>
          </a:solidFill>
          <a:latin typeface="+mn-lt"/>
          <a:ea typeface="+mn-ea"/>
          <a:cs typeface="+mn-cs"/>
        </a:defRPr>
      </a:lvl1pPr>
      <a:lvl2pPr marL="0" algn="l" defTabSz="685800" rtl="0" eaLnBrk="1" latinLnBrk="0" hangingPunct="1">
        <a:defRPr sz="1600" kern="1200">
          <a:solidFill>
            <a:schemeClr val="tx1"/>
          </a:solidFill>
          <a:latin typeface="+mn-lt"/>
          <a:ea typeface="+mn-ea"/>
          <a:cs typeface="+mn-cs"/>
        </a:defRPr>
      </a:lvl2pPr>
      <a:lvl3pPr marL="342900" algn="l" defTabSz="685800" rtl="0" eaLnBrk="1" latinLnBrk="0" hangingPunct="1">
        <a:defRPr sz="1600" kern="1200">
          <a:solidFill>
            <a:schemeClr val="tx1"/>
          </a:solidFill>
          <a:latin typeface="+mn-lt"/>
          <a:ea typeface="+mn-ea"/>
          <a:cs typeface="+mn-cs"/>
        </a:defRPr>
      </a:lvl3pPr>
      <a:lvl4pPr marL="685800" algn="l" defTabSz="685800" rtl="0" eaLnBrk="1" latinLnBrk="0" hangingPunct="1">
        <a:defRPr sz="1600" kern="1200">
          <a:solidFill>
            <a:schemeClr val="tx1"/>
          </a:solidFill>
          <a:latin typeface="+mn-lt"/>
          <a:ea typeface="+mn-ea"/>
          <a:cs typeface="+mn-cs"/>
        </a:defRPr>
      </a:lvl4pPr>
      <a:lvl5pPr marL="1028700" algn="l" defTabSz="685800" rtl="0" eaLnBrk="1" latinLnBrk="0" hangingPunct="1">
        <a:defRPr sz="1600" kern="1200">
          <a:solidFill>
            <a:schemeClr val="tx1"/>
          </a:solidFill>
          <a:latin typeface="+mn-lt"/>
          <a:ea typeface="+mn-ea"/>
          <a:cs typeface="+mn-cs"/>
        </a:defRPr>
      </a:lvl5pPr>
      <a:lvl6pPr marL="1371600" algn="l" defTabSz="685800" rtl="0" eaLnBrk="1" latinLnBrk="0" hangingPunct="1">
        <a:defRPr sz="1600" kern="1200">
          <a:solidFill>
            <a:schemeClr val="tx1"/>
          </a:solidFill>
          <a:latin typeface="+mn-lt"/>
          <a:ea typeface="+mn-ea"/>
          <a:cs typeface="+mn-cs"/>
        </a:defRPr>
      </a:lvl6pPr>
      <a:lvl7pPr marL="1714500" algn="l" defTabSz="685800" rtl="0" eaLnBrk="1" latinLnBrk="0" hangingPunct="1">
        <a:defRPr sz="1600" kern="1200">
          <a:solidFill>
            <a:schemeClr val="tx1"/>
          </a:solidFill>
          <a:latin typeface="+mn-lt"/>
          <a:ea typeface="+mn-ea"/>
          <a:cs typeface="+mn-cs"/>
        </a:defRPr>
      </a:lvl7pPr>
      <a:lvl8pPr marL="2057400" algn="l" defTabSz="685800" rtl="0" eaLnBrk="1" latinLnBrk="0" hangingPunct="1">
        <a:defRPr sz="1600" kern="1200">
          <a:solidFill>
            <a:schemeClr val="tx1"/>
          </a:solidFill>
          <a:latin typeface="+mn-lt"/>
          <a:ea typeface="+mn-ea"/>
          <a:cs typeface="+mn-cs"/>
        </a:defRPr>
      </a:lvl8pPr>
      <a:lvl9pPr marL="2400300" algn="l" defTabSz="685800"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574827BE-39DC-484F-A93E-79876978C147}"/>
              </a:ext>
            </a:extLst>
          </p:cNvPr>
          <p:cNvSpPr>
            <a:spLocks noGrp="1"/>
          </p:cNvSpPr>
          <p:nvPr>
            <p:ph type="title"/>
          </p:nvPr>
        </p:nvSpPr>
        <p:spPr>
          <a:xfrm>
            <a:off x="344043" y="0"/>
            <a:ext cx="8455914" cy="1078992"/>
          </a:xfrm>
          <a:prstGeom prst="rect">
            <a:avLst/>
          </a:prstGeom>
        </p:spPr>
        <p:txBody>
          <a:bodyPr vert="horz" lIns="0" tIns="0" rIns="0" bIns="0" rtlCol="0" anchor="b" anchorCtr="0">
            <a:normAutofit/>
          </a:bodyPr>
          <a:lstStyle/>
          <a:p>
            <a:r>
              <a:rPr lang="en-US"/>
              <a:t>Click to edit Master title style</a:t>
            </a:r>
          </a:p>
        </p:txBody>
      </p:sp>
      <p:pic>
        <p:nvPicPr>
          <p:cNvPr id="12" name="Picture 11" descr="Logo of American Institutes for Research. Advancing Evidence. Improving Lives.">
            <a:extLst>
              <a:ext uri="{FF2B5EF4-FFF2-40B4-BE49-F238E27FC236}">
                <a16:creationId xmlns:a16="http://schemas.microsoft.com/office/drawing/2014/main" id="{85BB3C9D-49EE-449A-9216-4045C9650FFE}"/>
              </a:ext>
            </a:extLst>
          </p:cNvPr>
          <p:cNvPicPr>
            <a:picLocks noChangeAspect="1"/>
          </p:cNvPicPr>
          <p:nvPr userDrawn="1"/>
        </p:nvPicPr>
        <p:blipFill rotWithShape="1">
          <a:blip r:embed="rId19"/>
          <a:srcRect b="44058"/>
          <a:stretch/>
        </p:blipFill>
        <p:spPr>
          <a:xfrm>
            <a:off x="7743306" y="6369634"/>
            <a:ext cx="1243013" cy="359672"/>
          </a:xfrm>
          <a:prstGeom prst="rect">
            <a:avLst/>
          </a:prstGeom>
        </p:spPr>
      </p:pic>
      <p:cxnSp>
        <p:nvCxnSpPr>
          <p:cNvPr id="17" name="Straight Connector 16">
            <a:extLst>
              <a:ext uri="{FF2B5EF4-FFF2-40B4-BE49-F238E27FC236}">
                <a16:creationId xmlns:a16="http://schemas.microsoft.com/office/drawing/2014/main" id="{2D6C4672-AF0F-4581-A1F3-CB94E73DD38E}"/>
              </a:ext>
            </a:extLst>
          </p:cNvPr>
          <p:cNvCxnSpPr/>
          <p:nvPr userDrawn="1"/>
        </p:nvCxnSpPr>
        <p:spPr>
          <a:xfrm>
            <a:off x="347569"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37FADE61-AF78-481E-9705-DE1C8A2D4A2F}"/>
              </a:ext>
            </a:extLst>
          </p:cNvPr>
          <p:cNvSpPr>
            <a:spLocks noGrp="1"/>
          </p:cNvSpPr>
          <p:nvPr>
            <p:ph type="sldNum" sz="quarter" idx="4"/>
          </p:nvPr>
        </p:nvSpPr>
        <p:spPr>
          <a:xfrm>
            <a:off x="342900" y="6414903"/>
            <a:ext cx="259045" cy="261610"/>
          </a:xfrm>
          <a:prstGeom prst="rect">
            <a:avLst/>
          </a:prstGeom>
        </p:spPr>
        <p:txBody>
          <a:bodyPr vert="horz" wrap="none" lIns="0" tIns="45720" rIns="91440" bIns="45720" rtlCol="0" anchor="ctr">
            <a:noAutofit/>
          </a:bodyPr>
          <a:lstStyle>
            <a:lvl1pPr algn="r">
              <a:defRPr sz="1100">
                <a:solidFill>
                  <a:schemeClr val="accent1"/>
                </a:solidFill>
              </a:defRPr>
            </a:lvl1pPr>
          </a:lstStyle>
          <a:p>
            <a:fld id="{7E1341B0-7904-4148-9082-6535FE1E4D20}" type="slidenum">
              <a:rPr lang="en-US" smtClean="0"/>
              <a:pPr/>
              <a:t>‹#›</a:t>
            </a:fld>
            <a:endParaRPr lang="en-US"/>
          </a:p>
        </p:txBody>
      </p:sp>
      <p:sp>
        <p:nvSpPr>
          <p:cNvPr id="10" name="TextBox 9">
            <a:extLst>
              <a:ext uri="{FF2B5EF4-FFF2-40B4-BE49-F238E27FC236}">
                <a16:creationId xmlns:a16="http://schemas.microsoft.com/office/drawing/2014/main" id="{045DE55B-D75E-4CDC-A0F8-6C39191F09F2}"/>
              </a:ext>
            </a:extLst>
          </p:cNvPr>
          <p:cNvSpPr txBox="1"/>
          <p:nvPr userDrawn="1"/>
        </p:nvSpPr>
        <p:spPr>
          <a:xfrm>
            <a:off x="590550" y="6330823"/>
            <a:ext cx="1809750" cy="429768"/>
          </a:xfrm>
          <a:prstGeom prst="rect">
            <a:avLst/>
          </a:prstGeom>
        </p:spPr>
        <p:txBody>
          <a:bodyPr vert="horz" lIns="0" tIns="34290" rIns="68580" bIns="34290" rtlCol="0" anchor="ctr"/>
          <a:lstStyle>
            <a:defPPr>
              <a:defRPr lang="en-US"/>
            </a:defPPr>
            <a:lvl1pPr>
              <a:defRPr sz="1000" spc="300">
                <a:solidFill>
                  <a:schemeClr val="bg1"/>
                </a:solidFill>
                <a:ea typeface="Calibri"/>
                <a:cs typeface="Calibri"/>
              </a:defRPr>
            </a:lvl1pPr>
          </a:lstStyle>
          <a:p>
            <a:pPr lvl="0"/>
            <a:r>
              <a:rPr lang="en-US" sz="1100">
                <a:solidFill>
                  <a:schemeClr val="accent1"/>
                </a:solidFill>
              </a:rPr>
              <a:t>| AIR.ORG</a:t>
            </a:r>
          </a:p>
        </p:txBody>
      </p:sp>
      <p:cxnSp>
        <p:nvCxnSpPr>
          <p:cNvPr id="13" name="Straight Connector 12">
            <a:extLst>
              <a:ext uri="{FF2B5EF4-FFF2-40B4-BE49-F238E27FC236}">
                <a16:creationId xmlns:a16="http://schemas.microsoft.com/office/drawing/2014/main" id="{1A78597F-B323-4387-8E01-F7C03AF90498}"/>
              </a:ext>
            </a:extLst>
          </p:cNvPr>
          <p:cNvCxnSpPr/>
          <p:nvPr userDrawn="1"/>
        </p:nvCxnSpPr>
        <p:spPr>
          <a:xfrm>
            <a:off x="347569" y="1193858"/>
            <a:ext cx="1185401" cy="0"/>
          </a:xfrm>
          <a:prstGeom prst="line">
            <a:avLst/>
          </a:prstGeom>
          <a:ln w="57150">
            <a:solidFill>
              <a:srgbClr val="009DD6"/>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D12671E3-4C09-4FCF-A8F4-428218C80682}"/>
              </a:ext>
            </a:extLst>
          </p:cNvPr>
          <p:cNvSpPr>
            <a:spLocks noGrp="1"/>
          </p:cNvSpPr>
          <p:nvPr>
            <p:ph type="body" idx="1"/>
          </p:nvPr>
        </p:nvSpPr>
        <p:spPr>
          <a:xfrm>
            <a:off x="342900" y="1307592"/>
            <a:ext cx="8455914" cy="449884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205810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702" r:id="rId11"/>
    <p:sldLayoutId id="2147483689" r:id="rId12"/>
    <p:sldLayoutId id="2147483697" r:id="rId13"/>
    <p:sldLayoutId id="2147483699" r:id="rId14"/>
    <p:sldLayoutId id="2147483692" r:id="rId15"/>
    <p:sldLayoutId id="2147483693" r:id="rId16"/>
  </p:sldLayoutIdLst>
  <p:hf hdr="0" ftr="0" dt="0"/>
  <p:txStyles>
    <p:titleStyle>
      <a:lvl1pPr algn="l" defTabSz="685800" rtl="0" eaLnBrk="1" latinLnBrk="0" hangingPunct="1">
        <a:lnSpc>
          <a:spcPct val="90000"/>
        </a:lnSpc>
        <a:spcBef>
          <a:spcPct val="0"/>
        </a:spcBef>
        <a:buNone/>
        <a:defRPr sz="3200" b="1" kern="1200">
          <a:solidFill>
            <a:schemeClr val="accent1"/>
          </a:solidFill>
          <a:latin typeface="+mj-lt"/>
          <a:ea typeface="+mj-ea"/>
          <a:cs typeface="Arial" panose="020B0604020202020204" pitchFamily="34" charset="0"/>
        </a:defRPr>
      </a:lvl1pPr>
    </p:titleStyle>
    <p:bodyStyle>
      <a:lvl1pPr marL="240030" indent="-240030" algn="l" defTabSz="685800" rtl="0" eaLnBrk="1" latinLnBrk="0" hangingPunct="1">
        <a:lnSpc>
          <a:spcPct val="125000"/>
        </a:lnSpc>
        <a:spcBef>
          <a:spcPts val="750"/>
        </a:spcBef>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48006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2pPr>
      <a:lvl3pPr marL="72009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3pPr>
      <a:lvl4pPr marL="960120" indent="-240030" algn="l" defTabSz="685800" rtl="0" eaLnBrk="1" latinLnBrk="0" hangingPunct="1">
        <a:lnSpc>
          <a:spcPct val="125000"/>
        </a:lnSpc>
        <a:spcBef>
          <a:spcPts val="450"/>
        </a:spcBef>
        <a:buSzPct val="100000"/>
        <a:buFont typeface="Calibri" panose="020F0502020204030204" pitchFamily="34" charset="0"/>
        <a:buChar char="◦"/>
        <a:defRPr sz="2200" kern="1200">
          <a:solidFill>
            <a:schemeClr val="tx1"/>
          </a:solidFill>
          <a:latin typeface="+mn-lt"/>
          <a:ea typeface="+mn-ea"/>
          <a:cs typeface="Arial" panose="020B0604020202020204" pitchFamily="34" charset="0"/>
        </a:defRPr>
      </a:lvl4pPr>
      <a:lvl5pPr marL="1200150" indent="-240030" algn="l" defTabSz="685800" rtl="0" eaLnBrk="1" latinLnBrk="0" hangingPunct="1">
        <a:lnSpc>
          <a:spcPct val="125000"/>
        </a:lnSpc>
        <a:spcBef>
          <a:spcPts val="450"/>
        </a:spcBef>
        <a:buFont typeface="Arial" panose="020B0604020202020204" pitchFamily="34" charset="0"/>
        <a:buChar char="•"/>
        <a:defRPr sz="2200" kern="120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house.gov/meetings/AP/AP07/20210415/111441/HHRG-117-AP07-Wstate-BecerraX-20210415.pdf"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hhs.gov/about/budget/fy2021/index.html"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www.va.gov/budget/docs/summary/fy2022VAsBudgetRolloutBriefing.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hhs.gov/sites/default/files/fy-2022-budget-in-brief.pdf"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projects.propublica.org/coronavirus-contracts"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radx-up.org/about/"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D6A626-3723-4C68-8E0D-3989E41AC202}"/>
              </a:ext>
            </a:extLst>
          </p:cNvPr>
          <p:cNvSpPr>
            <a:spLocks noGrp="1"/>
          </p:cNvSpPr>
          <p:nvPr>
            <p:ph type="ctrTitle"/>
          </p:nvPr>
        </p:nvSpPr>
        <p:spPr/>
        <p:txBody>
          <a:bodyPr/>
          <a:lstStyle/>
          <a:p>
            <a:r>
              <a:rPr lang="en-US"/>
              <a:t>COVID</a:t>
            </a:r>
          </a:p>
        </p:txBody>
      </p:sp>
      <p:sp>
        <p:nvSpPr>
          <p:cNvPr id="8" name="Text Placeholder 7">
            <a:extLst>
              <a:ext uri="{FF2B5EF4-FFF2-40B4-BE49-F238E27FC236}">
                <a16:creationId xmlns:a16="http://schemas.microsoft.com/office/drawing/2014/main" id="{0F7200B4-F679-48CA-8F6D-3AAF0DEE94A3}"/>
              </a:ext>
            </a:extLst>
          </p:cNvPr>
          <p:cNvSpPr>
            <a:spLocks noGrp="1"/>
          </p:cNvSpPr>
          <p:nvPr>
            <p:ph type="body" sz="quarter" idx="12"/>
          </p:nvPr>
        </p:nvSpPr>
        <p:spPr/>
        <p:txBody>
          <a:bodyPr/>
          <a:lstStyle/>
          <a:p>
            <a:pPr lvl="0"/>
            <a:r>
              <a:rPr lang="en-US" dirty="0"/>
              <a:t>Priority Market Area</a:t>
            </a:r>
          </a:p>
        </p:txBody>
      </p:sp>
      <p:sp>
        <p:nvSpPr>
          <p:cNvPr id="7" name="Subtitle 6">
            <a:extLst>
              <a:ext uri="{FF2B5EF4-FFF2-40B4-BE49-F238E27FC236}">
                <a16:creationId xmlns:a16="http://schemas.microsoft.com/office/drawing/2014/main" id="{5402CFB2-2EEA-4A88-B003-289161070135}"/>
              </a:ext>
            </a:extLst>
          </p:cNvPr>
          <p:cNvSpPr>
            <a:spLocks noGrp="1"/>
          </p:cNvSpPr>
          <p:nvPr>
            <p:ph type="body" sz="quarter" idx="13"/>
          </p:nvPr>
        </p:nvSpPr>
        <p:spPr/>
        <p:txBody>
          <a:bodyPr/>
          <a:lstStyle/>
          <a:p>
            <a:pPr lvl="0"/>
            <a:r>
              <a:rPr lang="en-US" b="1" dirty="0"/>
              <a:t>Presenter: </a:t>
            </a:r>
            <a:r>
              <a:rPr lang="en-US" dirty="0"/>
              <a:t>Christine Jones</a:t>
            </a:r>
          </a:p>
          <a:p>
            <a:pPr lvl="0"/>
            <a:r>
              <a:rPr lang="en-US" b="1" dirty="0"/>
              <a:t>Team: </a:t>
            </a:r>
            <a:r>
              <a:rPr lang="en-US" dirty="0"/>
              <a:t>Sabeen Ali, Sara Borelli, Dajun Lin, Siying Liu, Kelly Peters, Rachel Shapiro </a:t>
            </a:r>
          </a:p>
        </p:txBody>
      </p:sp>
      <p:sp>
        <p:nvSpPr>
          <p:cNvPr id="9" name="Content Placeholder 8">
            <a:extLst>
              <a:ext uri="{FF2B5EF4-FFF2-40B4-BE49-F238E27FC236}">
                <a16:creationId xmlns:a16="http://schemas.microsoft.com/office/drawing/2014/main" id="{DAFA4748-BCA7-4CBC-8ADF-43C99738FC28}"/>
              </a:ext>
            </a:extLst>
          </p:cNvPr>
          <p:cNvSpPr>
            <a:spLocks noGrp="1"/>
          </p:cNvSpPr>
          <p:nvPr>
            <p:ph type="body" sz="quarter" idx="14"/>
          </p:nvPr>
        </p:nvSpPr>
        <p:spPr/>
        <p:txBody>
          <a:bodyPr/>
          <a:lstStyle/>
          <a:p>
            <a:r>
              <a:rPr lang="en-US" dirty="0"/>
              <a:t>Presentation to Business Development| September 2021</a:t>
            </a:r>
          </a:p>
        </p:txBody>
      </p:sp>
      <p:sp>
        <p:nvSpPr>
          <p:cNvPr id="2" name="TextBox 1">
            <a:extLst>
              <a:ext uri="{FF2B5EF4-FFF2-40B4-BE49-F238E27FC236}">
                <a16:creationId xmlns:a16="http://schemas.microsoft.com/office/drawing/2014/main" id="{F141059B-FD12-5F5B-BF5D-65550BFD93C0}"/>
              </a:ext>
            </a:extLst>
          </p:cNvPr>
          <p:cNvSpPr txBox="1"/>
          <p:nvPr/>
        </p:nvSpPr>
        <p:spPr>
          <a:xfrm>
            <a:off x="3200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52913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COVID Opportunities, by Topic: Principal Funders of Health Services and Policy Research</a:t>
            </a:r>
            <a:endParaRPr lang="en-US" b="0" dirty="0">
              <a:ea typeface="+mj-lt"/>
              <a:cs typeface="+mj-lt"/>
            </a:endParaRP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a:xfrm>
            <a:off x="342901" y="5806276"/>
            <a:ext cx="8661614" cy="338328"/>
          </a:xfrm>
        </p:spPr>
        <p:txBody>
          <a:bodyPr/>
          <a:lstStyle/>
          <a:p>
            <a:r>
              <a:rPr lang="en-US" i="1">
                <a:cs typeface="Arial"/>
              </a:rPr>
              <a:t>Note.</a:t>
            </a:r>
            <a:r>
              <a:rPr lang="en-US" dirty="0">
                <a:cs typeface="Arial"/>
              </a:rPr>
              <a:t> </a:t>
            </a:r>
            <a:r>
              <a:rPr lang="en-US">
                <a:ea typeface="+mn-lt"/>
                <a:cs typeface="+mn-lt"/>
              </a:rPr>
              <a:t>Data pulled from USASpending.gov, NIH/NLM HSRProj, and HHS TAGGS. Funding years limited to 2020-present. Contracts limited to health services research and COVID-19 as primary research topic. Blank = no relevant findings yielded in search.</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10</a:t>
            </a:fld>
            <a:endParaRPr lang="en-US"/>
          </a:p>
        </p:txBody>
      </p:sp>
      <p:graphicFrame>
        <p:nvGraphicFramePr>
          <p:cNvPr id="8" name="Table 4">
            <a:extLst>
              <a:ext uri="{FF2B5EF4-FFF2-40B4-BE49-F238E27FC236}">
                <a16:creationId xmlns:a16="http://schemas.microsoft.com/office/drawing/2014/main" id="{6C98CE10-4D48-4B2B-830D-58C7D3E9BBD5}"/>
              </a:ext>
            </a:extLst>
          </p:cNvPr>
          <p:cNvGraphicFramePr>
            <a:graphicFrameLocks noGrp="1"/>
          </p:cNvGraphicFramePr>
          <p:nvPr>
            <p:ph sz="quarter" idx="17"/>
            <p:extLst>
              <p:ext uri="{D42A27DB-BD31-4B8C-83A1-F6EECF244321}">
                <p14:modId xmlns:p14="http://schemas.microsoft.com/office/powerpoint/2010/main" val="67202663"/>
              </p:ext>
            </p:extLst>
          </p:nvPr>
        </p:nvGraphicFramePr>
        <p:xfrm>
          <a:off x="347663" y="1308100"/>
          <a:ext cx="8484914" cy="3463922"/>
        </p:xfrm>
        <a:graphic>
          <a:graphicData uri="http://schemas.openxmlformats.org/drawingml/2006/table">
            <a:tbl>
              <a:tblPr firstRow="1" bandRow="1">
                <a:tableStyleId>{577794B7-0F68-450A-8CF4-2D9CDB5CE098}</a:tableStyleId>
              </a:tblPr>
              <a:tblGrid>
                <a:gridCol w="3127579">
                  <a:extLst>
                    <a:ext uri="{9D8B030D-6E8A-4147-A177-3AD203B41FA5}">
                      <a16:colId xmlns:a16="http://schemas.microsoft.com/office/drawing/2014/main" val="856135131"/>
                    </a:ext>
                  </a:extLst>
                </a:gridCol>
                <a:gridCol w="1062538">
                  <a:extLst>
                    <a:ext uri="{9D8B030D-6E8A-4147-A177-3AD203B41FA5}">
                      <a16:colId xmlns:a16="http://schemas.microsoft.com/office/drawing/2014/main" val="4173090497"/>
                    </a:ext>
                  </a:extLst>
                </a:gridCol>
                <a:gridCol w="1062538">
                  <a:extLst>
                    <a:ext uri="{9D8B030D-6E8A-4147-A177-3AD203B41FA5}">
                      <a16:colId xmlns:a16="http://schemas.microsoft.com/office/drawing/2014/main" val="1407718030"/>
                    </a:ext>
                  </a:extLst>
                </a:gridCol>
                <a:gridCol w="982178">
                  <a:extLst>
                    <a:ext uri="{9D8B030D-6E8A-4147-A177-3AD203B41FA5}">
                      <a16:colId xmlns:a16="http://schemas.microsoft.com/office/drawing/2014/main" val="736891727"/>
                    </a:ext>
                  </a:extLst>
                </a:gridCol>
                <a:gridCol w="1133970">
                  <a:extLst>
                    <a:ext uri="{9D8B030D-6E8A-4147-A177-3AD203B41FA5}">
                      <a16:colId xmlns:a16="http://schemas.microsoft.com/office/drawing/2014/main" val="1058101489"/>
                    </a:ext>
                  </a:extLst>
                </a:gridCol>
                <a:gridCol w="1116111">
                  <a:extLst>
                    <a:ext uri="{9D8B030D-6E8A-4147-A177-3AD203B41FA5}">
                      <a16:colId xmlns:a16="http://schemas.microsoft.com/office/drawing/2014/main" val="2655792669"/>
                    </a:ext>
                  </a:extLst>
                </a:gridCol>
              </a:tblGrid>
              <a:tr h="370840">
                <a:tc>
                  <a:txBody>
                    <a:bodyPr/>
                    <a:lstStyle/>
                    <a:p>
                      <a:r>
                        <a:rPr lang="en-US"/>
                        <a:t>Topic</a:t>
                      </a:r>
                    </a:p>
                  </a:txBody>
                  <a:tcPr/>
                </a:tc>
                <a:tc>
                  <a:txBody>
                    <a:bodyPr/>
                    <a:lstStyle/>
                    <a:p>
                      <a:pPr lvl="0">
                        <a:buNone/>
                      </a:pPr>
                      <a:r>
                        <a:rPr lang="en-US" dirty="0"/>
                        <a:t>AHRQ</a:t>
                      </a:r>
                    </a:p>
                  </a:txBody>
                  <a:tcPr/>
                </a:tc>
                <a:tc>
                  <a:txBody>
                    <a:bodyPr/>
                    <a:lstStyle/>
                    <a:p>
                      <a:r>
                        <a:rPr lang="en-US"/>
                        <a:t>CDC</a:t>
                      </a:r>
                    </a:p>
                  </a:txBody>
                  <a:tcPr/>
                </a:tc>
                <a:tc>
                  <a:txBody>
                    <a:bodyPr/>
                    <a:lstStyle/>
                    <a:p>
                      <a:r>
                        <a:rPr lang="en-US"/>
                        <a:t>CMS</a:t>
                      </a:r>
                    </a:p>
                  </a:txBody>
                  <a:tcPr/>
                </a:tc>
                <a:tc>
                  <a:txBody>
                    <a:bodyPr/>
                    <a:lstStyle/>
                    <a:p>
                      <a:r>
                        <a:rPr lang="en-US"/>
                        <a:t>HRSA</a:t>
                      </a:r>
                    </a:p>
                  </a:txBody>
                  <a:tcPr/>
                </a:tc>
                <a:tc>
                  <a:txBody>
                    <a:bodyPr/>
                    <a:lstStyle/>
                    <a:p>
                      <a:r>
                        <a:rPr lang="en-US"/>
                        <a:t>NIH</a:t>
                      </a:r>
                    </a:p>
                  </a:txBody>
                  <a:tcPr/>
                </a:tc>
                <a:extLst>
                  <a:ext uri="{0D108BD9-81ED-4DB2-BD59-A6C34878D82A}">
                    <a16:rowId xmlns:a16="http://schemas.microsoft.com/office/drawing/2014/main" val="3975521305"/>
                  </a:ext>
                </a:extLst>
              </a:tr>
              <a:tr h="370840">
                <a:tc>
                  <a:txBody>
                    <a:bodyPr/>
                    <a:lstStyle/>
                    <a:p>
                      <a:pPr algn="l" fontAlgn="b"/>
                      <a:r>
                        <a:rPr lang="en-US" sz="1600" b="0" i="0" u="none" strike="noStrike">
                          <a:solidFill>
                            <a:srgbClr val="000000"/>
                          </a:solidFill>
                          <a:effectLst/>
                          <a:latin typeface="Calibri" panose="020F0502020204030204" pitchFamily="34" charset="0"/>
                        </a:rPr>
                        <a:t>COVID-19 Response/Readiness for future public health crisis</a:t>
                      </a:r>
                    </a:p>
                  </a:txBody>
                  <a:tcPr marL="9525" marR="9525" marT="9525" marB="0" anchor="ctr"/>
                </a:tc>
                <a:tc>
                  <a:txBody>
                    <a:bodyPr/>
                    <a:lstStyle/>
                    <a:p>
                      <a:pPr lvl="1" algn="ctr">
                        <a:buNone/>
                      </a:pPr>
                      <a:r>
                        <a:rPr lang="en-US" sz="1600" dirty="0"/>
                        <a:t>3; $246M</a:t>
                      </a:r>
                    </a:p>
                  </a:txBody>
                  <a:tcPr marL="9524" marR="9524" marT="9524" marB="0" anchor="ctr"/>
                </a:tc>
                <a:tc>
                  <a:txBody>
                    <a:bodyPr/>
                    <a:lstStyle/>
                    <a:p>
                      <a:pPr lvl="1" algn="ctr"/>
                      <a:r>
                        <a:rPr lang="en-US" sz="1600" dirty="0"/>
                        <a:t>5; $34M</a:t>
                      </a:r>
                    </a:p>
                  </a:txBody>
                  <a:tcPr marL="9525" marR="9525" marT="9525" marB="0" anchor="ctr"/>
                </a:tc>
                <a:tc>
                  <a:txBody>
                    <a:bodyPr/>
                    <a:lstStyle/>
                    <a:p>
                      <a:pPr lvl="1" algn="ctr"/>
                      <a:r>
                        <a:rPr lang="en-US" sz="1600" dirty="0"/>
                        <a:t>2; $2.8M</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600" dirty="0"/>
                        <a:t>3; $11M</a:t>
                      </a:r>
                    </a:p>
                  </a:txBody>
                  <a:tcPr marL="9525" marR="9525" marT="9525" marB="0" anchor="ctr"/>
                </a:tc>
                <a:extLst>
                  <a:ext uri="{0D108BD9-81ED-4DB2-BD59-A6C34878D82A}">
                    <a16:rowId xmlns:a16="http://schemas.microsoft.com/office/drawing/2014/main" val="694510742"/>
                  </a:ext>
                </a:extLst>
              </a:tr>
              <a:tr h="370839">
                <a:tc>
                  <a:txBody>
                    <a:bodyPr/>
                    <a:lstStyle/>
                    <a:p>
                      <a:pPr lvl="0" algn="l">
                        <a:buNone/>
                      </a:pPr>
                      <a:r>
                        <a:rPr lang="en-US" sz="1600" b="0" i="0" u="none" strike="noStrike">
                          <a:solidFill>
                            <a:srgbClr val="000000"/>
                          </a:solidFill>
                          <a:effectLst/>
                          <a:latin typeface="Calibri"/>
                        </a:rPr>
                        <a:t>Surveillance, Prevention</a:t>
                      </a:r>
                      <a:endParaRPr lang="en-US" sz="1600" b="0" i="0" u="none" strike="noStrike" dirty="0">
                        <a:solidFill>
                          <a:srgbClr val="000000"/>
                        </a:solidFill>
                        <a:effectLst/>
                        <a:latin typeface="Calibri"/>
                      </a:endParaRPr>
                    </a:p>
                  </a:txBody>
                  <a:tcPr marL="9524" marR="9524" marT="9524" marB="0" anchor="ctr"/>
                </a:tc>
                <a:tc>
                  <a:txBody>
                    <a:bodyPr/>
                    <a:lstStyle/>
                    <a:p>
                      <a:pPr lvl="1" algn="ctr">
                        <a:buNone/>
                      </a:pPr>
                      <a:endParaRPr lang="en-US" sz="1600" dirty="0"/>
                    </a:p>
                  </a:txBody>
                  <a:tcPr marL="9524" marR="9524" marT="9524" marB="0" anchor="ctr"/>
                </a:tc>
                <a:tc>
                  <a:txBody>
                    <a:bodyPr/>
                    <a:lstStyle/>
                    <a:p>
                      <a:pPr lvl="1" algn="ctr">
                        <a:buNone/>
                      </a:pPr>
                      <a:r>
                        <a:rPr lang="en-US" sz="1600" b="0" i="0" u="none" strike="noStrike" noProof="0" dirty="0">
                          <a:latin typeface="Calibri"/>
                        </a:rPr>
                        <a:t>9; $14.6M</a:t>
                      </a:r>
                      <a:endParaRPr lang="en-US" dirty="0"/>
                    </a:p>
                  </a:txBody>
                  <a:tcPr marL="9524" marR="9524" marT="9524" marB="0" anchor="ctr"/>
                </a:tc>
                <a:tc>
                  <a:txBody>
                    <a:bodyPr/>
                    <a:lstStyle/>
                    <a:p>
                      <a:pPr lvl="1" algn="ctr">
                        <a:buNone/>
                      </a:pPr>
                      <a:r>
                        <a:rPr lang="en-US" sz="1600" dirty="0"/>
                        <a:t>3; $4.2M</a:t>
                      </a:r>
                    </a:p>
                  </a:txBody>
                  <a:tcPr marL="9524" marR="9524" marT="9524" marB="0" anchor="ctr"/>
                </a:tc>
                <a:tc>
                  <a:txBody>
                    <a:bodyPr/>
                    <a:lstStyle/>
                    <a:p>
                      <a:pPr lvl="1" algn="ctr">
                        <a:buNone/>
                      </a:pPr>
                      <a:endParaRPr lang="en-US" sz="1600" dirty="0"/>
                    </a:p>
                  </a:txBody>
                  <a:tcPr marL="9524" marR="9524" marT="9524" marB="0" anchor="ctr"/>
                </a:tc>
                <a:tc>
                  <a:txBody>
                    <a:bodyPr/>
                    <a:lstStyle/>
                    <a:p>
                      <a:pPr lvl="1" algn="ctr">
                        <a:buNone/>
                      </a:pPr>
                      <a:r>
                        <a:rPr lang="en-US" sz="1600" dirty="0"/>
                        <a:t>2; $5M</a:t>
                      </a:r>
                    </a:p>
                  </a:txBody>
                  <a:tcPr marL="9524" marR="9524" marT="9524" marB="0" anchor="ctr"/>
                </a:tc>
                <a:extLst>
                  <a:ext uri="{0D108BD9-81ED-4DB2-BD59-A6C34878D82A}">
                    <a16:rowId xmlns:a16="http://schemas.microsoft.com/office/drawing/2014/main" val="15442091"/>
                  </a:ext>
                </a:extLst>
              </a:tr>
              <a:tr h="370840">
                <a:tc>
                  <a:txBody>
                    <a:bodyPr/>
                    <a:lstStyle/>
                    <a:p>
                      <a:pPr algn="l" fontAlgn="b"/>
                      <a:r>
                        <a:rPr lang="en-US" sz="1600" b="0" i="0" u="none" strike="noStrike">
                          <a:solidFill>
                            <a:srgbClr val="000000"/>
                          </a:solidFill>
                          <a:effectLst/>
                          <a:latin typeface="Calibri" panose="020F0502020204030204" pitchFamily="34" charset="0"/>
                        </a:rPr>
                        <a:t>Health equity</a:t>
                      </a:r>
                    </a:p>
                  </a:txBody>
                  <a:tcPr marL="9525" marR="9525" marT="9525" marB="0" anchor="ctr"/>
                </a:tc>
                <a:tc>
                  <a:txBody>
                    <a:bodyPr/>
                    <a:lstStyle/>
                    <a:p>
                      <a:pPr lvl="1" algn="ctr">
                        <a:buNone/>
                      </a:pPr>
                      <a:endParaRPr lang="en-US" sz="1600" dirty="0"/>
                    </a:p>
                  </a:txBody>
                  <a:tcPr marL="9524" marR="9524" marT="9524" marB="0" anchor="ctr"/>
                </a:tc>
                <a:tc>
                  <a:txBody>
                    <a:bodyPr/>
                    <a:lstStyle/>
                    <a:p>
                      <a:pPr lvl="1" algn="ctr"/>
                      <a:r>
                        <a:rPr lang="en-US" sz="1600" dirty="0"/>
                        <a:t>2; $1.3M</a:t>
                      </a:r>
                    </a:p>
                  </a:txBody>
                  <a:tcPr marL="9525" marR="9525" marT="9525" marB="0" anchor="ctr"/>
                </a:tc>
                <a:tc>
                  <a:txBody>
                    <a:bodyPr/>
                    <a:lstStyle/>
                    <a:p>
                      <a:pPr lvl="1" algn="ctr"/>
                      <a:endParaRPr lang="en-US" sz="1600" dirty="0"/>
                    </a:p>
                  </a:txBody>
                  <a:tcPr marL="9525" marR="9525" marT="9525" marB="0" anchor="ctr"/>
                </a:tc>
                <a:tc>
                  <a:txBody>
                    <a:bodyPr/>
                    <a:lstStyle/>
                    <a:p>
                      <a:pPr lvl="1" algn="ctr"/>
                      <a:endParaRPr lang="en-US" sz="1600" dirty="0"/>
                    </a:p>
                  </a:txBody>
                  <a:tcPr marL="9525" marR="9525" marT="9525" marB="0" anchor="ctr"/>
                </a:tc>
                <a:tc>
                  <a:txBody>
                    <a:bodyPr/>
                    <a:lstStyle/>
                    <a:p>
                      <a:pPr lvl="1" algn="ctr"/>
                      <a:endParaRPr lang="en-US" sz="1600" dirty="0"/>
                    </a:p>
                  </a:txBody>
                  <a:tcPr marL="9525" marR="9525" marT="9525" marB="0" anchor="ctr"/>
                </a:tc>
                <a:extLst>
                  <a:ext uri="{0D108BD9-81ED-4DB2-BD59-A6C34878D82A}">
                    <a16:rowId xmlns:a16="http://schemas.microsoft.com/office/drawing/2014/main" val="137281543"/>
                  </a:ext>
                </a:extLst>
              </a:tr>
              <a:tr h="370840">
                <a:tc>
                  <a:txBody>
                    <a:bodyPr/>
                    <a:lstStyle/>
                    <a:p>
                      <a:pPr algn="l" fontAlgn="b"/>
                      <a:r>
                        <a:rPr lang="en-US" sz="1600" b="0" i="0" u="none" strike="noStrike">
                          <a:solidFill>
                            <a:srgbClr val="000000"/>
                          </a:solidFill>
                          <a:effectLst/>
                          <a:latin typeface="Calibri" panose="020F0502020204030204" pitchFamily="34" charset="0"/>
                        </a:rPr>
                        <a:t>OUD/SUD</a:t>
                      </a:r>
                    </a:p>
                  </a:txBody>
                  <a:tcPr marL="9525" marR="9525" marT="9525" marB="0" anchor="ctr"/>
                </a:tc>
                <a:tc>
                  <a:txBody>
                    <a:bodyPr/>
                    <a:lstStyle/>
                    <a:p>
                      <a:pPr lvl="0" algn="ctr">
                        <a:buNone/>
                      </a:pPr>
                      <a:endParaRPr lang="en-US" sz="1600" b="0" i="0" u="none" strike="noStrike" dirty="0">
                        <a:solidFill>
                          <a:srgbClr val="000000"/>
                        </a:solidFill>
                        <a:effectLst/>
                        <a:latin typeface="Calibri"/>
                      </a:endParaRPr>
                    </a:p>
                  </a:txBody>
                  <a:tcPr marL="9524" marR="9524" marT="9524" marB="0" anchor="ctr"/>
                </a:tc>
                <a:tc>
                  <a:txBody>
                    <a:bodyPr/>
                    <a:lstStyle/>
                    <a:p>
                      <a:pPr algn="ctr" fontAlgn="ctr"/>
                      <a:endParaRPr lang="en-US" sz="1600" b="0" i="0" u="none" strike="noStrike" dirty="0">
                        <a:solidFill>
                          <a:srgbClr val="000000"/>
                        </a:solidFill>
                        <a:effectLst/>
                        <a:latin typeface="Calibri"/>
                      </a:endParaRPr>
                    </a:p>
                  </a:txBody>
                  <a:tcPr marL="9525" marR="9525" marT="9525" marB="0" anchor="ctr"/>
                </a:tc>
                <a:tc>
                  <a:txBody>
                    <a:bodyPr/>
                    <a:lstStyle/>
                    <a:p>
                      <a:pPr lvl="1" algn="ctr"/>
                      <a:endParaRPr lang="en-US" sz="1600" dirty="0"/>
                    </a:p>
                  </a:txBody>
                  <a:tcPr marL="9525" marR="9525" marT="9525" marB="0" anchor="ctr"/>
                </a:tc>
                <a:tc>
                  <a:txBody>
                    <a:bodyPr/>
                    <a:lstStyle/>
                    <a:p>
                      <a:pPr lvl="1" algn="ctr"/>
                      <a:endParaRPr lang="en-US" sz="1600" dirty="0"/>
                    </a:p>
                  </a:txBody>
                  <a:tcPr marL="9525" marR="9525" marT="9525" marB="0" anchor="ctr"/>
                </a:tc>
                <a:tc>
                  <a:txBody>
                    <a:bodyPr/>
                    <a:lstStyle/>
                    <a:p>
                      <a:pPr lvl="1" algn="ctr"/>
                      <a:endParaRPr lang="en-US" sz="1600" dirty="0"/>
                    </a:p>
                  </a:txBody>
                  <a:tcPr marL="9525" marR="9525" marT="9525" marB="0" anchor="ctr"/>
                </a:tc>
                <a:extLst>
                  <a:ext uri="{0D108BD9-81ED-4DB2-BD59-A6C34878D82A}">
                    <a16:rowId xmlns:a16="http://schemas.microsoft.com/office/drawing/2014/main" val="542556865"/>
                  </a:ext>
                </a:extLst>
              </a:tr>
              <a:tr h="370840">
                <a:tc>
                  <a:txBody>
                    <a:bodyPr/>
                    <a:lstStyle/>
                    <a:p>
                      <a:pPr algn="l" fontAlgn="b"/>
                      <a:r>
                        <a:rPr lang="en-US" sz="1600" b="0" i="0" u="none" strike="noStrike">
                          <a:solidFill>
                            <a:srgbClr val="000000"/>
                          </a:solidFill>
                          <a:effectLst/>
                          <a:latin typeface="Calibri" panose="020F0502020204030204" pitchFamily="34" charset="0"/>
                        </a:rPr>
                        <a:t>Mental Health</a:t>
                      </a:r>
                    </a:p>
                  </a:txBody>
                  <a:tcPr marL="9525" marR="9525" marT="9525" marB="0" anchor="ctr"/>
                </a:tc>
                <a:tc>
                  <a:txBody>
                    <a:bodyPr/>
                    <a:lstStyle/>
                    <a:p>
                      <a:pPr lvl="0" algn="ctr">
                        <a:buNone/>
                      </a:pPr>
                      <a:endParaRPr lang="en-US" sz="1600" b="0" i="0" u="none" strike="noStrike" dirty="0">
                        <a:solidFill>
                          <a:srgbClr val="000000"/>
                        </a:solidFill>
                        <a:effectLst/>
                        <a:latin typeface="Calibri"/>
                      </a:endParaRPr>
                    </a:p>
                  </a:txBody>
                  <a:tcPr marL="9524" marR="9524" marT="9524" marB="0" anchor="ctr"/>
                </a:tc>
                <a:tc>
                  <a:txBody>
                    <a:bodyPr/>
                    <a:lstStyle/>
                    <a:p>
                      <a:pPr lvl="0" algn="ctr">
                        <a:buNone/>
                      </a:pPr>
                      <a:r>
                        <a:rPr lang="en-US" sz="1600" b="0" i="0" u="none" strike="noStrike" noProof="0" dirty="0">
                          <a:solidFill>
                            <a:srgbClr val="000000"/>
                          </a:solidFill>
                          <a:effectLst/>
                          <a:latin typeface="Calibri"/>
                        </a:rPr>
                        <a:t>3; $1.5M</a:t>
                      </a:r>
                      <a:endParaRPr lang="en-US" dirty="0"/>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endParaRPr lang="en-US" sz="1600" dirty="0"/>
                    </a:p>
                  </a:txBody>
                  <a:tcPr marL="9525" marR="9525" marT="9525" marB="0" anchor="ctr"/>
                </a:tc>
                <a:extLst>
                  <a:ext uri="{0D108BD9-81ED-4DB2-BD59-A6C34878D82A}">
                    <a16:rowId xmlns:a16="http://schemas.microsoft.com/office/drawing/2014/main" val="2726011997"/>
                  </a:ext>
                </a:extLst>
              </a:tr>
              <a:tr h="370839">
                <a:tc>
                  <a:txBody>
                    <a:bodyPr/>
                    <a:lstStyle/>
                    <a:p>
                      <a:pPr lvl="0" algn="l">
                        <a:buNone/>
                      </a:pPr>
                      <a:r>
                        <a:rPr lang="en-US" sz="1600" b="0" i="0" u="none" strike="noStrike">
                          <a:solidFill>
                            <a:srgbClr val="000000"/>
                          </a:solidFill>
                          <a:effectLst/>
                          <a:latin typeface="Calibri"/>
                        </a:rPr>
                        <a:t>Health IT</a:t>
                      </a:r>
                      <a:endParaRPr lang="en-US" sz="1600" b="0" i="0" u="none" strike="noStrike" dirty="0">
                        <a:solidFill>
                          <a:srgbClr val="000000"/>
                        </a:solidFill>
                        <a:effectLst/>
                        <a:latin typeface="Calibri"/>
                      </a:endParaRPr>
                    </a:p>
                  </a:txBody>
                  <a:tcPr marL="9524" marR="9524" marT="9524" marB="0" anchor="ctr"/>
                </a:tc>
                <a:tc>
                  <a:txBody>
                    <a:bodyPr/>
                    <a:lstStyle/>
                    <a:p>
                      <a:pPr lvl="1" algn="ctr">
                        <a:buNone/>
                      </a:pPr>
                      <a:r>
                        <a:rPr lang="en-US" sz="1600" dirty="0"/>
                        <a:t>1; $675K</a:t>
                      </a:r>
                    </a:p>
                  </a:txBody>
                  <a:tcPr marL="9524" marR="9524" marT="9524" marB="0" anchor="ctr"/>
                </a:tc>
                <a:tc>
                  <a:txBody>
                    <a:bodyPr/>
                    <a:lstStyle/>
                    <a:p>
                      <a:pPr lvl="1" algn="ctr">
                        <a:buNone/>
                      </a:pPr>
                      <a:r>
                        <a:rPr lang="en-US" sz="1600" dirty="0"/>
                        <a:t>5; $1.25M</a:t>
                      </a:r>
                    </a:p>
                  </a:txBody>
                  <a:tcPr marL="9524" marR="9524" marT="9524" marB="0" anchor="ctr"/>
                </a:tc>
                <a:tc>
                  <a:txBody>
                    <a:bodyPr/>
                    <a:lstStyle/>
                    <a:p>
                      <a:pPr lvl="0" algn="ctr">
                        <a:buNone/>
                      </a:pPr>
                      <a:r>
                        <a:rPr lang="en-US" sz="1600" b="0" i="0" u="none" strike="noStrike" dirty="0">
                          <a:solidFill>
                            <a:srgbClr val="000000"/>
                          </a:solidFill>
                          <a:effectLst/>
                          <a:latin typeface="Calibri"/>
                        </a:rPr>
                        <a:t>1; $1.5M</a:t>
                      </a:r>
                    </a:p>
                  </a:txBody>
                  <a:tcPr marL="9524" marR="9524" marT="9524" marB="0" anchor="ctr"/>
                </a:tc>
                <a:tc>
                  <a:txBody>
                    <a:bodyPr/>
                    <a:lstStyle/>
                    <a:p>
                      <a:pPr lvl="0" algn="ctr">
                        <a:buNone/>
                      </a:pPr>
                      <a:r>
                        <a:rPr lang="en-US" sz="1600" b="0" i="0" u="none" strike="noStrike" dirty="0">
                          <a:solidFill>
                            <a:srgbClr val="000000"/>
                          </a:solidFill>
                          <a:effectLst/>
                          <a:latin typeface="Calibri"/>
                        </a:rPr>
                        <a:t>6; $23M</a:t>
                      </a:r>
                    </a:p>
                  </a:txBody>
                  <a:tcPr marL="9524" marR="9524" marT="9524" marB="0" anchor="ctr"/>
                </a:tc>
                <a:tc>
                  <a:txBody>
                    <a:bodyPr/>
                    <a:lstStyle/>
                    <a:p>
                      <a:pPr lvl="0" algn="ctr">
                        <a:buNone/>
                      </a:pPr>
                      <a:r>
                        <a:rPr lang="en-US" sz="1600" b="0" i="0" u="none" strike="noStrike" dirty="0">
                          <a:solidFill>
                            <a:srgbClr val="000000"/>
                          </a:solidFill>
                          <a:effectLst/>
                          <a:latin typeface="Calibri"/>
                        </a:rPr>
                        <a:t>5; $20.7M</a:t>
                      </a:r>
                    </a:p>
                  </a:txBody>
                  <a:tcPr marL="9524" marR="9524" marT="9524" marB="0" anchor="ctr"/>
                </a:tc>
                <a:extLst>
                  <a:ext uri="{0D108BD9-81ED-4DB2-BD59-A6C34878D82A}">
                    <a16:rowId xmlns:a16="http://schemas.microsoft.com/office/drawing/2014/main" val="3706419096"/>
                  </a:ext>
                </a:extLst>
              </a:tr>
              <a:tr h="370840">
                <a:tc>
                  <a:txBody>
                    <a:bodyPr/>
                    <a:lstStyle/>
                    <a:p>
                      <a:pPr algn="l" fontAlgn="b"/>
                      <a:r>
                        <a:rPr lang="en-US" sz="1600" b="0" i="0" u="none" strike="noStrike">
                          <a:solidFill>
                            <a:srgbClr val="000000"/>
                          </a:solidFill>
                          <a:effectLst/>
                          <a:latin typeface="Calibri" panose="020F0502020204030204" pitchFamily="34" charset="0"/>
                        </a:rPr>
                        <a:t>Housing</a:t>
                      </a:r>
                    </a:p>
                  </a:txBody>
                  <a:tcPr marL="9525" marR="9525" marT="9525" marB="0" anchor="ctr"/>
                </a:tc>
                <a:tc>
                  <a:txBody>
                    <a:bodyPr/>
                    <a:lstStyle/>
                    <a:p>
                      <a:pPr lvl="0" algn="ctr">
                        <a:buNone/>
                      </a:pPr>
                      <a:endParaRPr lang="en-US" sz="1600" b="0" i="0" u="none" strike="noStrike" dirty="0">
                        <a:solidFill>
                          <a:srgbClr val="000000"/>
                        </a:solidFill>
                        <a:effectLst/>
                        <a:latin typeface="Calibri"/>
                      </a:endParaRPr>
                    </a:p>
                  </a:txBody>
                  <a:tcPr marL="9524" marR="9524" marT="9524"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0" algn="ctr">
                        <a:buNone/>
                      </a:pPr>
                      <a:endParaRPr lang="en-US" sz="1600" b="0" i="0" u="none" strike="noStrike" dirty="0">
                        <a:solidFill>
                          <a:srgbClr val="000000"/>
                        </a:solidFill>
                        <a:effectLst/>
                        <a:latin typeface="Calibri"/>
                      </a:endParaRPr>
                    </a:p>
                  </a:txBody>
                  <a:tcPr marL="9525" marR="9525" marT="9525" marB="0" anchor="ctr"/>
                </a:tc>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15319037"/>
                  </a:ext>
                </a:extLst>
              </a:tr>
              <a:tr h="370839">
                <a:tc>
                  <a:txBody>
                    <a:bodyPr/>
                    <a:lstStyle/>
                    <a:p>
                      <a:pPr lvl="0" algn="l">
                        <a:buNone/>
                      </a:pPr>
                      <a:r>
                        <a:rPr lang="en-US" sz="1600" b="0" i="0" u="none" strike="noStrike">
                          <a:solidFill>
                            <a:srgbClr val="000000"/>
                          </a:solidFill>
                          <a:effectLst/>
                          <a:latin typeface="Calibri"/>
                        </a:rPr>
                        <a:t>GRANTS</a:t>
                      </a:r>
                      <a:endParaRPr lang="en-US" sz="1600" b="0" i="0" u="none" strike="noStrike" dirty="0">
                        <a:solidFill>
                          <a:srgbClr val="000000"/>
                        </a:solidFill>
                        <a:effectLst/>
                        <a:latin typeface="Calibri"/>
                      </a:endParaRPr>
                    </a:p>
                  </a:txBody>
                  <a:tcPr marL="9524" marR="9524" marT="9524" marB="0" anchor="ctr"/>
                </a:tc>
                <a:tc>
                  <a:txBody>
                    <a:bodyPr/>
                    <a:lstStyle/>
                    <a:p>
                      <a:pPr lvl="0" algn="ctr">
                        <a:buNone/>
                      </a:pPr>
                      <a:r>
                        <a:rPr lang="en-US" sz="1600" b="0" i="0" u="none" strike="noStrike" dirty="0">
                          <a:solidFill>
                            <a:srgbClr val="000000"/>
                          </a:solidFill>
                          <a:effectLst/>
                          <a:latin typeface="Calibri"/>
                        </a:rPr>
                        <a:t>16; $7.8M</a:t>
                      </a:r>
                    </a:p>
                  </a:txBody>
                  <a:tcPr marL="9524" marR="9524" marT="9524" marB="0" anchor="ctr"/>
                </a:tc>
                <a:tc>
                  <a:txBody>
                    <a:bodyPr/>
                    <a:lstStyle/>
                    <a:p>
                      <a:pPr lvl="0" algn="ctr">
                        <a:buNone/>
                      </a:pPr>
                      <a:r>
                        <a:rPr lang="en-US" sz="1600" b="0" i="0" u="none" strike="noStrike">
                          <a:solidFill>
                            <a:srgbClr val="000000"/>
                          </a:solidFill>
                          <a:effectLst/>
                          <a:latin typeface="Calibri"/>
                        </a:rPr>
                        <a:t>10, $24.5M</a:t>
                      </a:r>
                      <a:endParaRPr lang="en-US" sz="1600" b="0" i="0" u="none" strike="noStrike" dirty="0">
                        <a:solidFill>
                          <a:srgbClr val="000000"/>
                        </a:solidFill>
                        <a:effectLst/>
                        <a:latin typeface="Calibri"/>
                      </a:endParaRPr>
                    </a:p>
                  </a:txBody>
                  <a:tcPr marL="9524" marR="9524" marT="9524" marB="0" anchor="ctr"/>
                </a:tc>
                <a:tc>
                  <a:txBody>
                    <a:bodyPr/>
                    <a:lstStyle/>
                    <a:p>
                      <a:pPr lvl="0" algn="ctr">
                        <a:buNone/>
                      </a:pPr>
                      <a:endParaRPr lang="en-US" sz="1600" b="0" i="0" u="none" strike="noStrike" dirty="0">
                        <a:solidFill>
                          <a:srgbClr val="000000"/>
                        </a:solidFill>
                        <a:effectLst/>
                        <a:latin typeface="Calibri"/>
                      </a:endParaRPr>
                    </a:p>
                  </a:txBody>
                  <a:tcPr marL="9524" marR="9524" marT="9524" marB="0" anchor="ctr"/>
                </a:tc>
                <a:tc>
                  <a:txBody>
                    <a:bodyPr/>
                    <a:lstStyle/>
                    <a:p>
                      <a:pPr lvl="0" algn="ctr">
                        <a:buNone/>
                      </a:pPr>
                      <a:r>
                        <a:rPr lang="en-US" sz="1600" b="0" i="0" u="none" strike="noStrike" dirty="0">
                          <a:solidFill>
                            <a:srgbClr val="000000"/>
                          </a:solidFill>
                          <a:effectLst/>
                          <a:latin typeface="Calibri"/>
                        </a:rPr>
                        <a:t>65; $45M</a:t>
                      </a:r>
                    </a:p>
                  </a:txBody>
                  <a:tcPr marL="9524" marR="9524" marT="9524" marB="0" anchor="ctr"/>
                </a:tc>
                <a:tc>
                  <a:txBody>
                    <a:bodyPr/>
                    <a:lstStyle/>
                    <a:p>
                      <a:pPr lvl="0" algn="ctr">
                        <a:buNone/>
                      </a:pPr>
                      <a:r>
                        <a:rPr lang="en-US" sz="1600" b="0" i="0" u="none" strike="noStrike" dirty="0">
                          <a:solidFill>
                            <a:srgbClr val="000000"/>
                          </a:solidFill>
                          <a:effectLst/>
                          <a:latin typeface="Calibri"/>
                        </a:rPr>
                        <a:t>382; $668M</a:t>
                      </a:r>
                    </a:p>
                  </a:txBody>
                  <a:tcPr marL="9524" marR="9524" marT="9524" marB="0" anchor="ctr"/>
                </a:tc>
                <a:extLst>
                  <a:ext uri="{0D108BD9-81ED-4DB2-BD59-A6C34878D82A}">
                    <a16:rowId xmlns:a16="http://schemas.microsoft.com/office/drawing/2014/main" val="2942536309"/>
                  </a:ext>
                </a:extLst>
              </a:tr>
            </a:tbl>
          </a:graphicData>
        </a:graphic>
      </p:graphicFrame>
      <p:sp>
        <p:nvSpPr>
          <p:cNvPr id="3" name="TextBox 2">
            <a:extLst>
              <a:ext uri="{FF2B5EF4-FFF2-40B4-BE49-F238E27FC236}">
                <a16:creationId xmlns:a16="http://schemas.microsoft.com/office/drawing/2014/main" id="{1F5A181C-AC4A-41D8-8B29-A5674366A516}"/>
              </a:ext>
            </a:extLst>
          </p:cNvPr>
          <p:cNvSpPr txBox="1"/>
          <p:nvPr/>
        </p:nvSpPr>
        <p:spPr>
          <a:xfrm>
            <a:off x="246579" y="4857655"/>
            <a:ext cx="4653262" cy="338554"/>
          </a:xfrm>
          <a:prstGeom prst="rect">
            <a:avLst/>
          </a:prstGeom>
          <a:noFill/>
        </p:spPr>
        <p:txBody>
          <a:bodyPr wrap="none" rtlCol="0">
            <a:spAutoFit/>
          </a:bodyPr>
          <a:lstStyle/>
          <a:p>
            <a:r>
              <a:rPr lang="en-US" sz="1600" dirty="0"/>
              <a:t>Content within each cell= # of contracts; total $ value </a:t>
            </a:r>
          </a:p>
        </p:txBody>
      </p:sp>
    </p:spTree>
    <p:extLst>
      <p:ext uri="{BB962C8B-B14F-4D97-AF65-F5344CB8AC3E}">
        <p14:creationId xmlns:p14="http://schemas.microsoft.com/office/powerpoint/2010/main" val="238178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COVID Opportunities, by Topic: Principal Funders of Health Services and Policy Research, cont.</a:t>
            </a:r>
            <a:endParaRPr lang="en-US" b="0" dirty="0">
              <a:ea typeface="+mj-lt"/>
              <a:cs typeface="+mj-lt"/>
            </a:endParaRP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a:xfrm>
            <a:off x="342901" y="5806276"/>
            <a:ext cx="8661614" cy="338328"/>
          </a:xfrm>
        </p:spPr>
        <p:txBody>
          <a:bodyPr/>
          <a:lstStyle/>
          <a:p>
            <a:r>
              <a:rPr lang="en-US" i="1">
                <a:cs typeface="Arial"/>
              </a:rPr>
              <a:t>Note.</a:t>
            </a:r>
            <a:r>
              <a:rPr lang="en-US" dirty="0">
                <a:cs typeface="Arial"/>
              </a:rPr>
              <a:t> </a:t>
            </a:r>
            <a:r>
              <a:rPr lang="en-US">
                <a:ea typeface="+mn-lt"/>
                <a:cs typeface="+mn-lt"/>
              </a:rPr>
              <a:t>Data pulled from USASpending.gov, NIH/NLM HSRProj, and grants.gov. Funding years limited to 2020-present. Contracts limited to health services research and COVID-19 as primary research topic. Blank = no relevant findings yielded in search.</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11</a:t>
            </a:fld>
            <a:endParaRPr lang="en-US"/>
          </a:p>
        </p:txBody>
      </p:sp>
      <p:graphicFrame>
        <p:nvGraphicFramePr>
          <p:cNvPr id="8" name="Table 4">
            <a:extLst>
              <a:ext uri="{FF2B5EF4-FFF2-40B4-BE49-F238E27FC236}">
                <a16:creationId xmlns:a16="http://schemas.microsoft.com/office/drawing/2014/main" id="{6C98CE10-4D48-4B2B-830D-58C7D3E9BBD5}"/>
              </a:ext>
            </a:extLst>
          </p:cNvPr>
          <p:cNvGraphicFramePr>
            <a:graphicFrameLocks noGrp="1"/>
          </p:cNvGraphicFramePr>
          <p:nvPr>
            <p:ph sz="quarter" idx="17"/>
            <p:extLst>
              <p:ext uri="{D42A27DB-BD31-4B8C-83A1-F6EECF244321}">
                <p14:modId xmlns:p14="http://schemas.microsoft.com/office/powerpoint/2010/main" val="2591918174"/>
              </p:ext>
            </p:extLst>
          </p:nvPr>
        </p:nvGraphicFramePr>
        <p:xfrm>
          <a:off x="347663" y="1308100"/>
          <a:ext cx="8478082" cy="3463922"/>
        </p:xfrm>
        <a:graphic>
          <a:graphicData uri="http://schemas.openxmlformats.org/drawingml/2006/table">
            <a:tbl>
              <a:tblPr firstRow="1" bandRow="1">
                <a:tableStyleId>{577794B7-0F68-450A-8CF4-2D9CDB5CE098}</a:tableStyleId>
              </a:tblPr>
              <a:tblGrid>
                <a:gridCol w="3598397">
                  <a:extLst>
                    <a:ext uri="{9D8B030D-6E8A-4147-A177-3AD203B41FA5}">
                      <a16:colId xmlns:a16="http://schemas.microsoft.com/office/drawing/2014/main" val="856135131"/>
                    </a:ext>
                  </a:extLst>
                </a:gridCol>
                <a:gridCol w="1222489">
                  <a:extLst>
                    <a:ext uri="{9D8B030D-6E8A-4147-A177-3AD203B41FA5}">
                      <a16:colId xmlns:a16="http://schemas.microsoft.com/office/drawing/2014/main" val="4173090497"/>
                    </a:ext>
                  </a:extLst>
                </a:gridCol>
                <a:gridCol w="1222489">
                  <a:extLst>
                    <a:ext uri="{9D8B030D-6E8A-4147-A177-3AD203B41FA5}">
                      <a16:colId xmlns:a16="http://schemas.microsoft.com/office/drawing/2014/main" val="1407718030"/>
                    </a:ext>
                  </a:extLst>
                </a:gridCol>
                <a:gridCol w="1130032">
                  <a:extLst>
                    <a:ext uri="{9D8B030D-6E8A-4147-A177-3AD203B41FA5}">
                      <a16:colId xmlns:a16="http://schemas.microsoft.com/office/drawing/2014/main" val="736891727"/>
                    </a:ext>
                  </a:extLst>
                </a:gridCol>
                <a:gridCol w="1304675">
                  <a:extLst>
                    <a:ext uri="{9D8B030D-6E8A-4147-A177-3AD203B41FA5}">
                      <a16:colId xmlns:a16="http://schemas.microsoft.com/office/drawing/2014/main" val="1058101489"/>
                    </a:ext>
                  </a:extLst>
                </a:gridCol>
              </a:tblGrid>
              <a:tr h="370840">
                <a:tc>
                  <a:txBody>
                    <a:bodyPr/>
                    <a:lstStyle/>
                    <a:p>
                      <a:r>
                        <a:rPr lang="en-US"/>
                        <a:t>Topic</a:t>
                      </a:r>
                    </a:p>
                  </a:txBody>
                  <a:tcPr/>
                </a:tc>
                <a:tc>
                  <a:txBody>
                    <a:bodyPr/>
                    <a:lstStyle/>
                    <a:p>
                      <a:pPr lvl="0">
                        <a:buNone/>
                      </a:pPr>
                      <a:r>
                        <a:rPr lang="en-US"/>
                        <a:t>PCORI</a:t>
                      </a:r>
                      <a:endParaRPr lang="en-US" dirty="0"/>
                    </a:p>
                  </a:txBody>
                  <a:tcPr/>
                </a:tc>
                <a:tc>
                  <a:txBody>
                    <a:bodyPr/>
                    <a:lstStyle/>
                    <a:p>
                      <a:r>
                        <a:rPr lang="en-US"/>
                        <a:t>RWJF</a:t>
                      </a:r>
                    </a:p>
                  </a:txBody>
                  <a:tcPr/>
                </a:tc>
                <a:tc>
                  <a:txBody>
                    <a:bodyPr/>
                    <a:lstStyle/>
                    <a:p>
                      <a:r>
                        <a:rPr lang="en-US"/>
                        <a:t>SAMHSA</a:t>
                      </a:r>
                    </a:p>
                  </a:txBody>
                  <a:tcPr/>
                </a:tc>
                <a:tc>
                  <a:txBody>
                    <a:bodyPr/>
                    <a:lstStyle/>
                    <a:p>
                      <a:r>
                        <a:rPr lang="en-US"/>
                        <a:t>VA</a:t>
                      </a:r>
                    </a:p>
                  </a:txBody>
                  <a:tcPr/>
                </a:tc>
                <a:extLst>
                  <a:ext uri="{0D108BD9-81ED-4DB2-BD59-A6C34878D82A}">
                    <a16:rowId xmlns:a16="http://schemas.microsoft.com/office/drawing/2014/main" val="3975521305"/>
                  </a:ext>
                </a:extLst>
              </a:tr>
              <a:tr h="370840">
                <a:tc>
                  <a:txBody>
                    <a:bodyPr/>
                    <a:lstStyle/>
                    <a:p>
                      <a:pPr algn="l" fontAlgn="b"/>
                      <a:r>
                        <a:rPr lang="en-US" sz="1600" b="0" i="0" u="none" strike="noStrike">
                          <a:solidFill>
                            <a:srgbClr val="000000"/>
                          </a:solidFill>
                          <a:effectLst/>
                          <a:latin typeface="Calibri" panose="020F0502020204030204" pitchFamily="34" charset="0"/>
                        </a:rPr>
                        <a:t>COVID-19 Response/Readiness for future public health crisis</a:t>
                      </a:r>
                    </a:p>
                  </a:txBody>
                  <a:tcPr marL="9525" marR="9525" marT="9525" marB="0" anchor="ctr"/>
                </a:tc>
                <a:tc>
                  <a:txBody>
                    <a:bodyPr/>
                    <a:lstStyle/>
                    <a:p>
                      <a:pPr lvl="1" algn="ctr">
                        <a:buNone/>
                      </a:pPr>
                      <a:r>
                        <a:rPr lang="en-US" sz="1600" dirty="0"/>
                        <a:t>5; $48.5M</a:t>
                      </a:r>
                    </a:p>
                  </a:txBody>
                  <a:tcPr marL="9524" marR="9524" marT="9524" marB="0" anchor="ctr"/>
                </a:tc>
                <a:tc>
                  <a:txBody>
                    <a:bodyPr/>
                    <a:lstStyle/>
                    <a:p>
                      <a:pPr lvl="1" algn="ctr"/>
                      <a:endParaRPr lang="en-US" sz="1200" dirty="0"/>
                    </a:p>
                  </a:txBody>
                  <a:tcPr marL="9525" marR="9525" marT="9525" marB="0" anchor="ctr"/>
                </a:tc>
                <a:tc>
                  <a:txBody>
                    <a:bodyPr/>
                    <a:lstStyle/>
                    <a:p>
                      <a:pPr lvl="1" algn="ctr"/>
                      <a:endParaRPr lang="en-US" sz="1200" dirty="0"/>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94510742"/>
                  </a:ext>
                </a:extLst>
              </a:tr>
              <a:tr h="370839">
                <a:tc>
                  <a:txBody>
                    <a:bodyPr/>
                    <a:lstStyle/>
                    <a:p>
                      <a:pPr lvl="0" algn="l">
                        <a:buNone/>
                      </a:pPr>
                      <a:r>
                        <a:rPr lang="en-US" sz="1600" b="0" i="0" u="none" strike="noStrike" noProof="0">
                          <a:solidFill>
                            <a:srgbClr val="000000"/>
                          </a:solidFill>
                          <a:effectLst/>
                          <a:latin typeface="Calibri"/>
                        </a:rPr>
                        <a:t>Surveillance, Prevention</a:t>
                      </a:r>
                      <a:endParaRPr lang="en-US"/>
                    </a:p>
                  </a:txBody>
                  <a:tcPr marL="9524" marR="9524" marT="9524" marB="0" anchor="ctr"/>
                </a:tc>
                <a:tc>
                  <a:txBody>
                    <a:bodyPr/>
                    <a:lstStyle/>
                    <a:p>
                      <a:pPr lvl="1" algn="ctr">
                        <a:buNone/>
                      </a:pPr>
                      <a:r>
                        <a:rPr lang="en-US" sz="1600" dirty="0"/>
                        <a:t>2; $7.4M</a:t>
                      </a:r>
                    </a:p>
                  </a:txBody>
                  <a:tcPr marL="9524" marR="9524" marT="9524" marB="0" anchor="ctr"/>
                </a:tc>
                <a:tc>
                  <a:txBody>
                    <a:bodyPr/>
                    <a:lstStyle/>
                    <a:p>
                      <a:pPr lvl="1" algn="ctr">
                        <a:buNone/>
                      </a:pPr>
                      <a:endParaRPr lang="en-US" sz="1200" dirty="0"/>
                    </a:p>
                  </a:txBody>
                  <a:tcPr marL="9524" marR="9524" marT="9524" marB="0" anchor="ctr"/>
                </a:tc>
                <a:tc>
                  <a:txBody>
                    <a:bodyPr/>
                    <a:lstStyle/>
                    <a:p>
                      <a:pPr lvl="1" algn="ctr">
                        <a:buNone/>
                      </a:pPr>
                      <a:endParaRPr lang="en-US" sz="1200" dirty="0"/>
                    </a:p>
                  </a:txBody>
                  <a:tcPr marL="9524" marR="9524" marT="9524" marB="0" anchor="ctr"/>
                </a:tc>
                <a:tc>
                  <a:txBody>
                    <a:bodyPr/>
                    <a:lstStyle/>
                    <a:p>
                      <a:pPr lvl="1" algn="ctr">
                        <a:buNone/>
                      </a:pPr>
                      <a:endParaRPr lang="en-US" sz="1200" dirty="0"/>
                    </a:p>
                  </a:txBody>
                  <a:tcPr marL="9524" marR="9524" marT="9524" marB="0" anchor="ctr"/>
                </a:tc>
                <a:extLst>
                  <a:ext uri="{0D108BD9-81ED-4DB2-BD59-A6C34878D82A}">
                    <a16:rowId xmlns:a16="http://schemas.microsoft.com/office/drawing/2014/main" val="2398662623"/>
                  </a:ext>
                </a:extLst>
              </a:tr>
              <a:tr h="370840">
                <a:tc>
                  <a:txBody>
                    <a:bodyPr/>
                    <a:lstStyle/>
                    <a:p>
                      <a:pPr algn="l" fontAlgn="b"/>
                      <a:r>
                        <a:rPr lang="en-US" sz="1600" b="0" i="0" u="none" strike="noStrike">
                          <a:solidFill>
                            <a:srgbClr val="000000"/>
                          </a:solidFill>
                          <a:effectLst/>
                          <a:latin typeface="Calibri" panose="020F0502020204030204" pitchFamily="34" charset="0"/>
                        </a:rPr>
                        <a:t>Health equity</a:t>
                      </a:r>
                    </a:p>
                  </a:txBody>
                  <a:tcPr marL="9525" marR="9525" marT="9525" marB="0" anchor="ctr"/>
                </a:tc>
                <a:tc>
                  <a:txBody>
                    <a:bodyPr/>
                    <a:lstStyle/>
                    <a:p>
                      <a:pPr lvl="1" algn="ctr">
                        <a:buNone/>
                      </a:pPr>
                      <a:r>
                        <a:rPr lang="en-US" sz="1600" dirty="0"/>
                        <a:t>1; $1.5m</a:t>
                      </a:r>
                    </a:p>
                  </a:txBody>
                  <a:tcPr marL="9524" marR="9524" marT="9524" marB="0" anchor="ctr"/>
                </a:tc>
                <a:tc>
                  <a:txBody>
                    <a:bodyPr/>
                    <a:lstStyle/>
                    <a:p>
                      <a:pPr lvl="1" algn="ctr"/>
                      <a:endParaRPr lang="en-US" sz="1200" dirty="0"/>
                    </a:p>
                  </a:txBody>
                  <a:tcPr marL="9525" marR="9525" marT="9525" marB="0" anchor="ctr"/>
                </a:tc>
                <a:tc>
                  <a:txBody>
                    <a:bodyPr/>
                    <a:lstStyle/>
                    <a:p>
                      <a:pPr lvl="1" algn="ctr"/>
                      <a:endParaRPr lang="en-US" sz="1200" dirty="0"/>
                    </a:p>
                  </a:txBody>
                  <a:tcPr marL="9525" marR="9525" marT="9525" marB="0" anchor="ctr"/>
                </a:tc>
                <a:tc>
                  <a:txBody>
                    <a:bodyPr/>
                    <a:lstStyle/>
                    <a:p>
                      <a:pPr lvl="1" algn="ctr"/>
                      <a:endParaRPr lang="en-US" sz="1200" dirty="0"/>
                    </a:p>
                  </a:txBody>
                  <a:tcPr marL="9525" marR="9525" marT="9525" marB="0" anchor="ctr"/>
                </a:tc>
                <a:extLst>
                  <a:ext uri="{0D108BD9-81ED-4DB2-BD59-A6C34878D82A}">
                    <a16:rowId xmlns:a16="http://schemas.microsoft.com/office/drawing/2014/main" val="137281543"/>
                  </a:ext>
                </a:extLst>
              </a:tr>
              <a:tr h="370840">
                <a:tc>
                  <a:txBody>
                    <a:bodyPr/>
                    <a:lstStyle/>
                    <a:p>
                      <a:pPr algn="l" fontAlgn="b"/>
                      <a:r>
                        <a:rPr lang="en-US" sz="1600" b="0" i="0" u="none" strike="noStrike">
                          <a:solidFill>
                            <a:srgbClr val="000000"/>
                          </a:solidFill>
                          <a:effectLst/>
                          <a:latin typeface="Calibri" panose="020F0502020204030204" pitchFamily="34" charset="0"/>
                        </a:rPr>
                        <a:t>OUD/SUD</a:t>
                      </a:r>
                    </a:p>
                  </a:txBody>
                  <a:tcPr marL="9525" marR="9525" marT="9525" marB="0" anchor="ctr"/>
                </a:tc>
                <a:tc>
                  <a:txBody>
                    <a:bodyPr/>
                    <a:lstStyle/>
                    <a:p>
                      <a:pPr lvl="0" algn="ctr">
                        <a:buNone/>
                      </a:pPr>
                      <a:r>
                        <a:rPr lang="en-US" sz="1600" b="0" i="0" u="none" strike="noStrike" dirty="0">
                          <a:solidFill>
                            <a:srgbClr val="000000"/>
                          </a:solidFill>
                          <a:effectLst/>
                          <a:latin typeface="Calibri"/>
                        </a:rPr>
                        <a:t>1; 2.5m</a:t>
                      </a:r>
                    </a:p>
                  </a:txBody>
                  <a:tcPr marL="9524" marR="9524" marT="9524"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endParaRPr lang="en-US" sz="1200" dirty="0"/>
                    </a:p>
                  </a:txBody>
                  <a:tcPr marL="9525" marR="9525" marT="9525" marB="0" anchor="ctr"/>
                </a:tc>
                <a:tc>
                  <a:txBody>
                    <a:bodyPr/>
                    <a:lstStyle/>
                    <a:p>
                      <a:pPr lvl="1" algn="ctr"/>
                      <a:endParaRPr lang="en-US" sz="1200" dirty="0"/>
                    </a:p>
                  </a:txBody>
                  <a:tcPr marL="9525" marR="9525" marT="9525" marB="0" anchor="ctr"/>
                </a:tc>
                <a:extLst>
                  <a:ext uri="{0D108BD9-81ED-4DB2-BD59-A6C34878D82A}">
                    <a16:rowId xmlns:a16="http://schemas.microsoft.com/office/drawing/2014/main" val="542556865"/>
                  </a:ext>
                </a:extLst>
              </a:tr>
              <a:tr h="370840">
                <a:tc>
                  <a:txBody>
                    <a:bodyPr/>
                    <a:lstStyle/>
                    <a:p>
                      <a:pPr algn="l" fontAlgn="b"/>
                      <a:r>
                        <a:rPr lang="en-US" sz="1600" b="0" i="0" u="none" strike="noStrike">
                          <a:solidFill>
                            <a:srgbClr val="000000"/>
                          </a:solidFill>
                          <a:effectLst/>
                          <a:latin typeface="Calibri" panose="020F0502020204030204" pitchFamily="34" charset="0"/>
                        </a:rPr>
                        <a:t>Mental Health</a:t>
                      </a:r>
                    </a:p>
                  </a:txBody>
                  <a:tcPr marL="9525" marR="9525" marT="9525" marB="0" anchor="ctr"/>
                </a:tc>
                <a:tc>
                  <a:txBody>
                    <a:bodyPr/>
                    <a:lstStyle/>
                    <a:p>
                      <a:pPr lvl="0" algn="ctr">
                        <a:buNone/>
                      </a:pPr>
                      <a:r>
                        <a:rPr lang="en-US" sz="1600" b="0" i="0" u="none" strike="noStrike" dirty="0">
                          <a:solidFill>
                            <a:srgbClr val="000000"/>
                          </a:solidFill>
                          <a:effectLst/>
                          <a:latin typeface="Calibri"/>
                        </a:rPr>
                        <a:t>4; $11.5M</a:t>
                      </a:r>
                    </a:p>
                  </a:txBody>
                  <a:tcPr marL="9524" marR="9524" marT="9524"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6011997"/>
                  </a:ext>
                </a:extLst>
              </a:tr>
              <a:tr h="370839">
                <a:tc>
                  <a:txBody>
                    <a:bodyPr/>
                    <a:lstStyle/>
                    <a:p>
                      <a:pPr lvl="0" algn="l">
                        <a:buNone/>
                      </a:pPr>
                      <a:r>
                        <a:rPr lang="en-US" sz="1600" b="0" i="0" u="none" strike="noStrike">
                          <a:solidFill>
                            <a:srgbClr val="000000"/>
                          </a:solidFill>
                          <a:effectLst/>
                          <a:latin typeface="Calibri"/>
                        </a:rPr>
                        <a:t>Health IT</a:t>
                      </a:r>
                      <a:endParaRPr lang="en-US" sz="1600" b="0" i="0" u="none" strike="noStrike" dirty="0">
                        <a:solidFill>
                          <a:srgbClr val="000000"/>
                        </a:solidFill>
                        <a:effectLst/>
                        <a:latin typeface="Calibri"/>
                      </a:endParaRPr>
                    </a:p>
                  </a:txBody>
                  <a:tcPr marL="9524" marR="9524" marT="9524" marB="0" anchor="ctr"/>
                </a:tc>
                <a:tc>
                  <a:txBody>
                    <a:bodyPr/>
                    <a:lstStyle/>
                    <a:p>
                      <a:pPr lvl="1" algn="ctr">
                        <a:buNone/>
                      </a:pPr>
                      <a:r>
                        <a:rPr lang="en-US" sz="1600" dirty="0"/>
                        <a:t>1; $3M</a:t>
                      </a:r>
                    </a:p>
                  </a:txBody>
                  <a:tcPr marL="9524" marR="9524" marT="9524" marB="0" anchor="ctr"/>
                </a:tc>
                <a:tc>
                  <a:txBody>
                    <a:bodyPr/>
                    <a:lstStyle/>
                    <a:p>
                      <a:pPr lvl="1" algn="ctr">
                        <a:buNone/>
                      </a:pPr>
                      <a:endParaRPr lang="en-US" sz="1600" dirty="0"/>
                    </a:p>
                  </a:txBody>
                  <a:tcPr marL="9524" marR="9524" marT="9524" marB="0" anchor="ctr"/>
                </a:tc>
                <a:tc>
                  <a:txBody>
                    <a:bodyPr/>
                    <a:lstStyle/>
                    <a:p>
                      <a:pPr lvl="0" algn="ctr">
                        <a:buNone/>
                      </a:pPr>
                      <a:endParaRPr lang="en-US" sz="1600" b="0" i="0" u="none" strike="noStrike" dirty="0">
                        <a:solidFill>
                          <a:srgbClr val="000000"/>
                        </a:solidFill>
                        <a:effectLst/>
                        <a:latin typeface="Calibri"/>
                      </a:endParaRPr>
                    </a:p>
                  </a:txBody>
                  <a:tcPr marL="9524" marR="9524" marT="9524" marB="0" anchor="ctr"/>
                </a:tc>
                <a:tc>
                  <a:txBody>
                    <a:bodyPr/>
                    <a:lstStyle/>
                    <a:p>
                      <a:pPr lvl="1" algn="ctr">
                        <a:buNone/>
                      </a:pPr>
                      <a:endParaRPr lang="en-US" sz="1600" dirty="0"/>
                    </a:p>
                  </a:txBody>
                  <a:tcPr marL="9524" marR="9524" marT="9524" marB="0" anchor="ctr"/>
                </a:tc>
                <a:extLst>
                  <a:ext uri="{0D108BD9-81ED-4DB2-BD59-A6C34878D82A}">
                    <a16:rowId xmlns:a16="http://schemas.microsoft.com/office/drawing/2014/main" val="1813670799"/>
                  </a:ext>
                </a:extLst>
              </a:tr>
              <a:tr h="370840">
                <a:tc>
                  <a:txBody>
                    <a:bodyPr/>
                    <a:lstStyle/>
                    <a:p>
                      <a:pPr algn="l" fontAlgn="b"/>
                      <a:r>
                        <a:rPr lang="en-US" sz="1600" b="0" i="0" u="none" strike="noStrike">
                          <a:solidFill>
                            <a:srgbClr val="000000"/>
                          </a:solidFill>
                          <a:effectLst/>
                          <a:latin typeface="Calibri" panose="020F0502020204030204" pitchFamily="34" charset="0"/>
                        </a:rPr>
                        <a:t>Housing</a:t>
                      </a:r>
                    </a:p>
                  </a:txBody>
                  <a:tcPr marL="9525" marR="9525" marT="9525" marB="0" anchor="ctr"/>
                </a:tc>
                <a:tc>
                  <a:txBody>
                    <a:bodyPr/>
                    <a:lstStyle/>
                    <a:p>
                      <a:pPr lvl="0" algn="ctr">
                        <a:buNone/>
                      </a:pPr>
                      <a:r>
                        <a:rPr lang="en-US" sz="1600" b="0" i="0" u="none" strike="noStrike" dirty="0">
                          <a:solidFill>
                            <a:srgbClr val="000000"/>
                          </a:solidFill>
                          <a:effectLst/>
                          <a:latin typeface="Calibri"/>
                        </a:rPr>
                        <a:t>1; $2.5M</a:t>
                      </a:r>
                    </a:p>
                  </a:txBody>
                  <a:tcPr marL="9524" marR="9524" marT="9524"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15319037"/>
                  </a:ext>
                </a:extLst>
              </a:tr>
              <a:tr h="370839">
                <a:tc>
                  <a:txBody>
                    <a:bodyPr/>
                    <a:lstStyle/>
                    <a:p>
                      <a:pPr lvl="0" algn="l">
                        <a:buNone/>
                      </a:pPr>
                      <a:r>
                        <a:rPr lang="en-US" sz="1600" b="0" i="0" u="none" strike="noStrike">
                          <a:solidFill>
                            <a:srgbClr val="000000"/>
                          </a:solidFill>
                          <a:effectLst/>
                          <a:latin typeface="Calibri"/>
                        </a:rPr>
                        <a:t>GRANTS</a:t>
                      </a:r>
                      <a:endParaRPr lang="en-US" sz="1600" b="0" i="0" u="none" strike="noStrike" dirty="0">
                        <a:solidFill>
                          <a:srgbClr val="000000"/>
                        </a:solidFill>
                        <a:effectLst/>
                        <a:latin typeface="Calibri"/>
                      </a:endParaRPr>
                    </a:p>
                  </a:txBody>
                  <a:tcPr marL="9524" marR="9524" marT="9524" marB="0" anchor="ctr"/>
                </a:tc>
                <a:tc>
                  <a:txBody>
                    <a:bodyPr/>
                    <a:lstStyle/>
                    <a:p>
                      <a:pPr lvl="0" algn="ctr">
                        <a:buNone/>
                      </a:pPr>
                      <a:endParaRPr lang="en-US" sz="1600" b="0" i="0" u="none" strike="noStrike" dirty="0">
                        <a:solidFill>
                          <a:srgbClr val="000000"/>
                        </a:solidFill>
                        <a:effectLst/>
                        <a:latin typeface="Calibri"/>
                      </a:endParaRPr>
                    </a:p>
                  </a:txBody>
                  <a:tcPr marL="9524" marR="9524" marT="9524" marB="0" anchor="ctr"/>
                </a:tc>
                <a:tc>
                  <a:txBody>
                    <a:bodyPr/>
                    <a:lstStyle/>
                    <a:p>
                      <a:pPr lvl="0" algn="ctr">
                        <a:buNone/>
                      </a:pPr>
                      <a:r>
                        <a:rPr lang="en-US" sz="1600" b="0" i="0" u="none" strike="noStrike" dirty="0">
                          <a:solidFill>
                            <a:srgbClr val="000000"/>
                          </a:solidFill>
                          <a:effectLst/>
                          <a:latin typeface="Calibri"/>
                        </a:rPr>
                        <a:t>84; $30M</a:t>
                      </a:r>
                    </a:p>
                  </a:txBody>
                  <a:tcPr marL="9524" marR="9524" marT="9524" marB="0" anchor="ctr"/>
                </a:tc>
                <a:tc>
                  <a:txBody>
                    <a:bodyPr/>
                    <a:lstStyle/>
                    <a:p>
                      <a:pPr lvl="0" algn="ctr">
                        <a:buNone/>
                      </a:pPr>
                      <a:r>
                        <a:rPr lang="en-US" sz="1600" b="0" i="0" u="none" strike="noStrike" dirty="0">
                          <a:solidFill>
                            <a:srgbClr val="000000"/>
                          </a:solidFill>
                          <a:effectLst/>
                          <a:latin typeface="Calibri"/>
                        </a:rPr>
                        <a:t>92; $94M</a:t>
                      </a:r>
                    </a:p>
                  </a:txBody>
                  <a:tcPr marL="9524" marR="9524" marT="9524" marB="0" anchor="ctr"/>
                </a:tc>
                <a:tc>
                  <a:txBody>
                    <a:bodyPr/>
                    <a:lstStyle/>
                    <a:p>
                      <a:pPr lvl="0" algn="ctr">
                        <a:buNone/>
                      </a:pPr>
                      <a:r>
                        <a:rPr lang="en-US" sz="1600" b="0" i="0" u="none" strike="noStrike" dirty="0">
                          <a:solidFill>
                            <a:srgbClr val="000000"/>
                          </a:solidFill>
                          <a:effectLst/>
                          <a:latin typeface="Calibri"/>
                        </a:rPr>
                        <a:t>28; $88M</a:t>
                      </a:r>
                    </a:p>
                  </a:txBody>
                  <a:tcPr marL="9524" marR="9524" marT="9524" marB="0" anchor="ctr"/>
                </a:tc>
                <a:extLst>
                  <a:ext uri="{0D108BD9-81ED-4DB2-BD59-A6C34878D82A}">
                    <a16:rowId xmlns:a16="http://schemas.microsoft.com/office/drawing/2014/main" val="3545888649"/>
                  </a:ext>
                </a:extLst>
              </a:tr>
            </a:tbl>
          </a:graphicData>
        </a:graphic>
      </p:graphicFrame>
      <p:sp>
        <p:nvSpPr>
          <p:cNvPr id="6" name="TextBox 5">
            <a:extLst>
              <a:ext uri="{FF2B5EF4-FFF2-40B4-BE49-F238E27FC236}">
                <a16:creationId xmlns:a16="http://schemas.microsoft.com/office/drawing/2014/main" id="{A07374D0-05B0-40E1-9505-FBA3B1F01014}"/>
              </a:ext>
            </a:extLst>
          </p:cNvPr>
          <p:cNvSpPr txBox="1"/>
          <p:nvPr/>
        </p:nvSpPr>
        <p:spPr>
          <a:xfrm>
            <a:off x="215757" y="4816464"/>
            <a:ext cx="4653262" cy="338554"/>
          </a:xfrm>
          <a:prstGeom prst="rect">
            <a:avLst/>
          </a:prstGeom>
          <a:noFill/>
        </p:spPr>
        <p:txBody>
          <a:bodyPr wrap="none" rtlCol="0">
            <a:spAutoFit/>
          </a:bodyPr>
          <a:lstStyle/>
          <a:p>
            <a:r>
              <a:rPr lang="en-US" sz="1600" dirty="0"/>
              <a:t>Content within each cell= # of contracts; total $ value </a:t>
            </a:r>
          </a:p>
        </p:txBody>
      </p:sp>
    </p:spTree>
    <p:extLst>
      <p:ext uri="{BB962C8B-B14F-4D97-AF65-F5344CB8AC3E}">
        <p14:creationId xmlns:p14="http://schemas.microsoft.com/office/powerpoint/2010/main" val="161941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mj-lt"/>
                <a:cs typeface="+mj-lt"/>
              </a:rPr>
              <a:t>HHS FY 2022 Budgets Priorities</a:t>
            </a:r>
            <a:endParaRPr lang="en-US"/>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vert="horz" lIns="0" tIns="0" rIns="0" bIns="0" rtlCol="0" anchor="t">
            <a:normAutofit/>
          </a:bodyPr>
          <a:lstStyle/>
          <a:p>
            <a:r>
              <a:rPr lang="en-US" sz="2000" dirty="0">
                <a:ea typeface="+mn-lt"/>
                <a:cs typeface="+mn-lt"/>
              </a:rPr>
              <a:t>COVID-19 is directly related to two of HHS FY 2022 budget highlights: </a:t>
            </a:r>
            <a:endParaRPr lang="en-US" sz="2000" dirty="0">
              <a:solidFill>
                <a:srgbClr val="1C252D"/>
              </a:solidFill>
              <a:ea typeface="+mn-lt"/>
              <a:cs typeface="+mn-lt"/>
            </a:endParaRPr>
          </a:p>
          <a:p>
            <a:pPr lvl="1"/>
            <a:r>
              <a:rPr lang="en-US" sz="2000" dirty="0">
                <a:ea typeface="+mn-lt"/>
                <a:cs typeface="+mn-lt"/>
              </a:rPr>
              <a:t>Preparing for the next public health crisis</a:t>
            </a:r>
            <a:endParaRPr lang="en-US" sz="2000" dirty="0">
              <a:solidFill>
                <a:srgbClr val="1C252D"/>
              </a:solidFill>
              <a:ea typeface="+mn-lt"/>
              <a:cs typeface="+mn-lt"/>
            </a:endParaRPr>
          </a:p>
          <a:p>
            <a:pPr lvl="1"/>
            <a:r>
              <a:rPr lang="en-US" sz="2000" dirty="0">
                <a:ea typeface="+mn-lt"/>
                <a:cs typeface="+mn-lt"/>
              </a:rPr>
              <a:t>Promoting biomedical research</a:t>
            </a:r>
            <a:endParaRPr lang="en-US" sz="2000" dirty="0">
              <a:solidFill>
                <a:schemeClr val="tx2"/>
              </a:solidFill>
              <a:cs typeface="Calibri"/>
            </a:endParaRPr>
          </a:p>
          <a:p>
            <a:r>
              <a:rPr lang="en-US" sz="2000" dirty="0">
                <a:ea typeface="+mn-lt"/>
                <a:cs typeface="+mn-lt"/>
              </a:rPr>
              <a:t>COVID-19 is the context in which the other budget highlights are based upon:</a:t>
            </a:r>
            <a:endParaRPr lang="en-US" sz="2000" dirty="0">
              <a:solidFill>
                <a:schemeClr val="tx2"/>
              </a:solidFill>
              <a:cs typeface="Calibri"/>
            </a:endParaRPr>
          </a:p>
          <a:p>
            <a:pPr lvl="1"/>
            <a:r>
              <a:rPr lang="en-US" sz="2000" dirty="0">
                <a:ea typeface="+mn-lt"/>
                <a:cs typeface="+mn-lt"/>
              </a:rPr>
              <a:t>Caring for Americans through health and human services</a:t>
            </a:r>
            <a:endParaRPr lang="en-US" sz="2000" dirty="0">
              <a:solidFill>
                <a:schemeClr val="tx2"/>
              </a:solidFill>
              <a:cs typeface="Calibri"/>
            </a:endParaRPr>
          </a:p>
          <a:p>
            <a:pPr lvl="1"/>
            <a:r>
              <a:rPr lang="en-US" sz="2000" dirty="0">
                <a:ea typeface="+mn-lt"/>
                <a:cs typeface="+mn-lt"/>
              </a:rPr>
              <a:t>Investing in children’s futures</a:t>
            </a:r>
            <a:endParaRPr lang="en-US" sz="2000" dirty="0"/>
          </a:p>
          <a:p>
            <a:pPr lvl="1"/>
            <a:r>
              <a:rPr lang="en-US" sz="2000" dirty="0">
                <a:ea typeface="+mn-lt"/>
                <a:cs typeface="+mn-lt"/>
              </a:rPr>
              <a:t>Combating mental health and substance use crisis</a:t>
            </a:r>
            <a:endParaRPr lang="en-US" sz="2000" dirty="0"/>
          </a:p>
          <a:p>
            <a:pPr lvl="1"/>
            <a:r>
              <a:rPr lang="en-US" sz="2000" dirty="0">
                <a:ea typeface="+mn-lt"/>
                <a:cs typeface="+mn-lt"/>
              </a:rPr>
              <a:t>Funding core program operations</a:t>
            </a:r>
            <a:endParaRPr lang="en-US" sz="2000" dirty="0"/>
          </a:p>
          <a:p>
            <a:pPr lvl="1"/>
            <a:r>
              <a:rPr lang="en-US" sz="2000" dirty="0">
                <a:ea typeface="+mn-lt"/>
                <a:cs typeface="+mn-lt"/>
              </a:rPr>
              <a:t>Providing oversight and program integrity</a:t>
            </a:r>
          </a:p>
          <a:p>
            <a:endParaRPr lang="en-US" sz="1600" dirty="0"/>
          </a:p>
          <a:p>
            <a:pPr lvl="1"/>
            <a:endParaRPr lang="en-US" sz="1600" kern="1200" dirty="0">
              <a:solidFill>
                <a:schemeClr val="tx2"/>
              </a:solidFill>
              <a:effectLst/>
              <a:latin typeface="+mn-lt"/>
              <a:cs typeface="Calibri"/>
            </a:endParaRP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a:t>Note.</a:t>
            </a:r>
            <a:r>
              <a:rPr lang="en-US"/>
              <a:t> Secretary Becerra Written Budget Testimony. </a:t>
            </a:r>
            <a:r>
              <a:rPr lang="en-US">
                <a:hlinkClick r:id="rId3"/>
              </a:rPr>
              <a:t>https://docs.house.gov/meetings/AP/AP07/20210415/111441/HHRG-117-AP07-Wstate-BecerraX-20210415.pdf</a:t>
            </a:r>
            <a:r>
              <a:rPr lang="en-US"/>
              <a:t>  </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12</a:t>
            </a:fld>
            <a:endParaRPr lang="en-US"/>
          </a:p>
        </p:txBody>
      </p:sp>
    </p:spTree>
    <p:extLst>
      <p:ext uri="{BB962C8B-B14F-4D97-AF65-F5344CB8AC3E}">
        <p14:creationId xmlns:p14="http://schemas.microsoft.com/office/powerpoint/2010/main" val="36595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Arial"/>
              </a:rPr>
              <a:t>FY 2022 Budget with COVID Mentioned Directly or Indirectly, by Topic  </a:t>
            </a:r>
            <a:endParaRPr lang="en-US" dirty="0"/>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a:xfrm>
            <a:off x="342901" y="5806276"/>
            <a:ext cx="8661614" cy="338328"/>
          </a:xfrm>
        </p:spPr>
        <p:txBody>
          <a:bodyPr/>
          <a:lstStyle/>
          <a:p>
            <a:r>
              <a:rPr lang="en-US" i="1"/>
              <a:t>Note.</a:t>
            </a:r>
            <a:r>
              <a:rPr lang="en-US"/>
              <a:t> </a:t>
            </a:r>
            <a:r>
              <a:rPr lang="en-US">
                <a:cs typeface="Arial"/>
              </a:rPr>
              <a:t>1. HHS FY22 Budget Justifications to Congress. </a:t>
            </a:r>
            <a:r>
              <a:rPr lang="en-US">
                <a:ea typeface="+mn-lt"/>
                <a:cs typeface="+mn-lt"/>
                <a:hlinkClick r:id="rId3"/>
              </a:rPr>
              <a:t>https://www.hhs.gov/about/budget/fy2021/index.html</a:t>
            </a:r>
            <a:r>
              <a:rPr lang="en-US">
                <a:ea typeface="+mn-lt"/>
                <a:cs typeface="+mn-lt"/>
              </a:rPr>
              <a:t> </a:t>
            </a:r>
            <a:r>
              <a:rPr lang="en-US">
                <a:cs typeface="Calibri"/>
              </a:rPr>
              <a:t>2.</a:t>
            </a:r>
            <a:r>
              <a:rPr lang="en-US">
                <a:cs typeface="Arial"/>
              </a:rPr>
              <a:t> VA </a:t>
            </a:r>
            <a:r>
              <a:rPr lang="en-US">
                <a:ea typeface="+mn-lt"/>
                <a:cs typeface="+mn-lt"/>
              </a:rPr>
              <a:t>FY 2022 President's Budget Request. </a:t>
            </a:r>
            <a:r>
              <a:rPr lang="en-US">
                <a:ea typeface="+mn-lt"/>
                <a:cs typeface="+mn-lt"/>
                <a:hlinkClick r:id="rId4"/>
              </a:rPr>
              <a:t>https://www.va.gov/budget/docs/summary/fy2022VAsBudgetRolloutBriefing.pdf</a:t>
            </a:r>
            <a:r>
              <a:rPr lang="en-US">
                <a:ea typeface="+mn-lt"/>
                <a:cs typeface="+mn-lt"/>
              </a:rPr>
              <a:t>  </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13</a:t>
            </a:fld>
            <a:endParaRPr lang="en-US"/>
          </a:p>
        </p:txBody>
      </p:sp>
      <p:graphicFrame>
        <p:nvGraphicFramePr>
          <p:cNvPr id="8" name="Table 4">
            <a:extLst>
              <a:ext uri="{FF2B5EF4-FFF2-40B4-BE49-F238E27FC236}">
                <a16:creationId xmlns:a16="http://schemas.microsoft.com/office/drawing/2014/main" id="{6C98CE10-4D48-4B2B-830D-58C7D3E9BBD5}"/>
              </a:ext>
            </a:extLst>
          </p:cNvPr>
          <p:cNvGraphicFramePr>
            <a:graphicFrameLocks noGrp="1"/>
          </p:cNvGraphicFramePr>
          <p:nvPr>
            <p:ph sz="quarter" idx="17"/>
            <p:extLst>
              <p:ext uri="{D42A27DB-BD31-4B8C-83A1-F6EECF244321}">
                <p14:modId xmlns:p14="http://schemas.microsoft.com/office/powerpoint/2010/main" val="834555607"/>
              </p:ext>
            </p:extLst>
          </p:nvPr>
        </p:nvGraphicFramePr>
        <p:xfrm>
          <a:off x="347663" y="1308100"/>
          <a:ext cx="8455020" cy="3093085"/>
        </p:xfrm>
        <a:graphic>
          <a:graphicData uri="http://schemas.openxmlformats.org/drawingml/2006/table">
            <a:tbl>
              <a:tblPr firstRow="1" bandRow="1">
                <a:tableStyleId>{577794B7-0F68-450A-8CF4-2D9CDB5CE098}</a:tableStyleId>
              </a:tblPr>
              <a:tblGrid>
                <a:gridCol w="2785151">
                  <a:extLst>
                    <a:ext uri="{9D8B030D-6E8A-4147-A177-3AD203B41FA5}">
                      <a16:colId xmlns:a16="http://schemas.microsoft.com/office/drawing/2014/main" val="856135131"/>
                    </a:ext>
                  </a:extLst>
                </a:gridCol>
                <a:gridCol w="946205">
                  <a:extLst>
                    <a:ext uri="{9D8B030D-6E8A-4147-A177-3AD203B41FA5}">
                      <a16:colId xmlns:a16="http://schemas.microsoft.com/office/drawing/2014/main" val="1407718030"/>
                    </a:ext>
                  </a:extLst>
                </a:gridCol>
                <a:gridCol w="874644">
                  <a:extLst>
                    <a:ext uri="{9D8B030D-6E8A-4147-A177-3AD203B41FA5}">
                      <a16:colId xmlns:a16="http://schemas.microsoft.com/office/drawing/2014/main" val="736891727"/>
                    </a:ext>
                  </a:extLst>
                </a:gridCol>
                <a:gridCol w="1001864">
                  <a:extLst>
                    <a:ext uri="{9D8B030D-6E8A-4147-A177-3AD203B41FA5}">
                      <a16:colId xmlns:a16="http://schemas.microsoft.com/office/drawing/2014/main" val="1319961913"/>
                    </a:ext>
                  </a:extLst>
                </a:gridCol>
                <a:gridCol w="1009816">
                  <a:extLst>
                    <a:ext uri="{9D8B030D-6E8A-4147-A177-3AD203B41FA5}">
                      <a16:colId xmlns:a16="http://schemas.microsoft.com/office/drawing/2014/main" val="1058101489"/>
                    </a:ext>
                  </a:extLst>
                </a:gridCol>
                <a:gridCol w="993913">
                  <a:extLst>
                    <a:ext uri="{9D8B030D-6E8A-4147-A177-3AD203B41FA5}">
                      <a16:colId xmlns:a16="http://schemas.microsoft.com/office/drawing/2014/main" val="2655792669"/>
                    </a:ext>
                  </a:extLst>
                </a:gridCol>
                <a:gridCol w="843427">
                  <a:extLst>
                    <a:ext uri="{9D8B030D-6E8A-4147-A177-3AD203B41FA5}">
                      <a16:colId xmlns:a16="http://schemas.microsoft.com/office/drawing/2014/main" val="1611704879"/>
                    </a:ext>
                  </a:extLst>
                </a:gridCol>
              </a:tblGrid>
              <a:tr h="370840">
                <a:tc>
                  <a:txBody>
                    <a:bodyPr/>
                    <a:lstStyle/>
                    <a:p>
                      <a:r>
                        <a:rPr lang="en-US"/>
                        <a:t>Topic</a:t>
                      </a:r>
                    </a:p>
                  </a:txBody>
                  <a:tcPr/>
                </a:tc>
                <a:tc>
                  <a:txBody>
                    <a:bodyPr/>
                    <a:lstStyle/>
                    <a:p>
                      <a:r>
                        <a:rPr lang="en-US"/>
                        <a:t>CDC</a:t>
                      </a:r>
                    </a:p>
                  </a:txBody>
                  <a:tcPr/>
                </a:tc>
                <a:tc>
                  <a:txBody>
                    <a:bodyPr/>
                    <a:lstStyle/>
                    <a:p>
                      <a:r>
                        <a:rPr lang="en-US"/>
                        <a:t>CMS</a:t>
                      </a:r>
                    </a:p>
                  </a:txBody>
                  <a:tcPr/>
                </a:tc>
                <a:tc>
                  <a:txBody>
                    <a:bodyPr/>
                    <a:lstStyle/>
                    <a:p>
                      <a:r>
                        <a:rPr lang="en-US"/>
                        <a:t>SAMSHA</a:t>
                      </a:r>
                    </a:p>
                  </a:txBody>
                  <a:tcPr/>
                </a:tc>
                <a:tc>
                  <a:txBody>
                    <a:bodyPr/>
                    <a:lstStyle/>
                    <a:p>
                      <a:r>
                        <a:rPr lang="en-US"/>
                        <a:t>HRSA</a:t>
                      </a:r>
                    </a:p>
                  </a:txBody>
                  <a:tcPr/>
                </a:tc>
                <a:tc>
                  <a:txBody>
                    <a:bodyPr/>
                    <a:lstStyle/>
                    <a:p>
                      <a:r>
                        <a:rPr lang="en-US"/>
                        <a:t>NIH</a:t>
                      </a:r>
                    </a:p>
                  </a:txBody>
                  <a:tcPr/>
                </a:tc>
                <a:tc>
                  <a:txBody>
                    <a:bodyPr/>
                    <a:lstStyle/>
                    <a:p>
                      <a:r>
                        <a:rPr lang="en-US"/>
                        <a:t>VA</a:t>
                      </a:r>
                    </a:p>
                  </a:txBody>
                  <a:tcPr/>
                </a:tc>
                <a:extLst>
                  <a:ext uri="{0D108BD9-81ED-4DB2-BD59-A6C34878D82A}">
                    <a16:rowId xmlns:a16="http://schemas.microsoft.com/office/drawing/2014/main" val="3975521305"/>
                  </a:ext>
                </a:extLst>
              </a:tr>
              <a:tr h="370840">
                <a:tc>
                  <a:txBody>
                    <a:bodyPr/>
                    <a:lstStyle/>
                    <a:p>
                      <a:pPr algn="l" fontAlgn="b"/>
                      <a:r>
                        <a:rPr lang="en-US" sz="1600" b="0" i="0" u="none" strike="noStrike">
                          <a:solidFill>
                            <a:srgbClr val="000000"/>
                          </a:solidFill>
                          <a:effectLst/>
                          <a:latin typeface="Calibri" panose="020F0502020204030204" pitchFamily="34" charset="0"/>
                        </a:rPr>
                        <a:t>COVID-19 Response/Readiness for future public health crisis</a:t>
                      </a: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extLst>
                  <a:ext uri="{0D108BD9-81ED-4DB2-BD59-A6C34878D82A}">
                    <a16:rowId xmlns:a16="http://schemas.microsoft.com/office/drawing/2014/main" val="694510742"/>
                  </a:ext>
                </a:extLst>
              </a:tr>
              <a:tr h="370840">
                <a:tc>
                  <a:txBody>
                    <a:bodyPr/>
                    <a:lstStyle/>
                    <a:p>
                      <a:pPr algn="l" fontAlgn="b"/>
                      <a:r>
                        <a:rPr lang="en-US" sz="1600" b="0" i="0" u="none" strike="noStrike">
                          <a:solidFill>
                            <a:srgbClr val="000000"/>
                          </a:solidFill>
                          <a:effectLst/>
                          <a:latin typeface="Calibri" panose="020F0502020204030204" pitchFamily="34" charset="0"/>
                        </a:rPr>
                        <a:t>Health equity</a:t>
                      </a: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7281543"/>
                  </a:ext>
                </a:extLst>
              </a:tr>
              <a:tr h="370840">
                <a:tc>
                  <a:txBody>
                    <a:bodyPr/>
                    <a:lstStyle/>
                    <a:p>
                      <a:pPr algn="l" fontAlgn="b"/>
                      <a:r>
                        <a:rPr lang="en-US" sz="1600" b="0" i="0" u="none" strike="noStrike" dirty="0">
                          <a:solidFill>
                            <a:srgbClr val="000000"/>
                          </a:solidFill>
                          <a:effectLst/>
                          <a:latin typeface="Calibri" panose="020F0502020204030204" pitchFamily="34" charset="0"/>
                        </a:rPr>
                        <a:t>Stop diseases/end epidemics</a:t>
                      </a: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800307"/>
                  </a:ext>
                </a:extLst>
              </a:tr>
              <a:tr h="370840">
                <a:tc>
                  <a:txBody>
                    <a:bodyPr/>
                    <a:lstStyle/>
                    <a:p>
                      <a:pPr algn="l" fontAlgn="b"/>
                      <a:r>
                        <a:rPr lang="en-US" sz="1600" b="0" i="0" u="none" strike="noStrike">
                          <a:solidFill>
                            <a:srgbClr val="000000"/>
                          </a:solidFill>
                          <a:effectLst/>
                          <a:latin typeface="Calibri" panose="020F0502020204030204" pitchFamily="34" charset="0"/>
                        </a:rPr>
                        <a:t>OUD/SUD</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42556865"/>
                  </a:ext>
                </a:extLst>
              </a:tr>
              <a:tr h="370840">
                <a:tc>
                  <a:txBody>
                    <a:bodyPr/>
                    <a:lstStyle/>
                    <a:p>
                      <a:pPr algn="l" fontAlgn="b"/>
                      <a:r>
                        <a:rPr lang="en-US" sz="1600" b="0" i="0" u="none" strike="noStrike">
                          <a:solidFill>
                            <a:srgbClr val="000000"/>
                          </a:solidFill>
                          <a:effectLst/>
                          <a:latin typeface="Calibri" panose="020F0502020204030204" pitchFamily="34" charset="0"/>
                        </a:rPr>
                        <a:t>Mental Health</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6011997"/>
                  </a:ext>
                </a:extLst>
              </a:tr>
              <a:tr h="370840">
                <a:tc>
                  <a:txBody>
                    <a:bodyPr/>
                    <a:lstStyle/>
                    <a:p>
                      <a:pPr algn="l" fontAlgn="b"/>
                      <a:r>
                        <a:rPr lang="en-US" sz="1600" b="0" i="0" u="none" strike="noStrike">
                          <a:solidFill>
                            <a:srgbClr val="000000"/>
                          </a:solidFill>
                          <a:effectLst/>
                          <a:latin typeface="Calibri" panose="020F0502020204030204" pitchFamily="34" charset="0"/>
                        </a:rPr>
                        <a:t>Workforce</a:t>
                      </a: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a:t>●</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a:t>●</a:t>
                      </a:r>
                    </a:p>
                  </a:txBody>
                  <a:tcPr marL="9525" marR="9525" marT="9525" marB="0" anchor="ctr"/>
                </a:tc>
                <a:extLst>
                  <a:ext uri="{0D108BD9-81ED-4DB2-BD59-A6C34878D82A}">
                    <a16:rowId xmlns:a16="http://schemas.microsoft.com/office/drawing/2014/main" val="630331738"/>
                  </a:ext>
                </a:extLst>
              </a:tr>
              <a:tr h="370840">
                <a:tc>
                  <a:txBody>
                    <a:bodyPr/>
                    <a:lstStyle/>
                    <a:p>
                      <a:pPr algn="l" fontAlgn="b"/>
                      <a:r>
                        <a:rPr lang="en-US" sz="1600" b="0" i="0" u="none" strike="noStrike">
                          <a:solidFill>
                            <a:srgbClr val="000000"/>
                          </a:solidFill>
                          <a:effectLst/>
                          <a:latin typeface="Calibri" panose="020F0502020204030204" pitchFamily="34" charset="0"/>
                        </a:rPr>
                        <a:t>Housing</a:t>
                      </a: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lvl="1" algn="ctr"/>
                      <a:r>
                        <a:rPr lang="en-US" sz="1200" dirty="0"/>
                        <a:t>●</a:t>
                      </a:r>
                    </a:p>
                  </a:txBody>
                  <a:tcPr marL="9525" marR="9525" marT="9525" marB="0" anchor="ctr"/>
                </a:tc>
                <a:extLst>
                  <a:ext uri="{0D108BD9-81ED-4DB2-BD59-A6C34878D82A}">
                    <a16:rowId xmlns:a16="http://schemas.microsoft.com/office/drawing/2014/main" val="1515319037"/>
                  </a:ext>
                </a:extLst>
              </a:tr>
            </a:tbl>
          </a:graphicData>
        </a:graphic>
      </p:graphicFrame>
      <p:sp>
        <p:nvSpPr>
          <p:cNvPr id="6" name="Content Placeholder 17">
            <a:extLst>
              <a:ext uri="{FF2B5EF4-FFF2-40B4-BE49-F238E27FC236}">
                <a16:creationId xmlns:a16="http://schemas.microsoft.com/office/drawing/2014/main" id="{F2816863-65DF-4AFD-B587-386D9E09AE28}"/>
              </a:ext>
            </a:extLst>
          </p:cNvPr>
          <p:cNvSpPr txBox="1">
            <a:spLocks/>
          </p:cNvSpPr>
          <p:nvPr/>
        </p:nvSpPr>
        <p:spPr>
          <a:xfrm>
            <a:off x="347472" y="4494508"/>
            <a:ext cx="8452485" cy="1311932"/>
          </a:xfrm>
          <a:prstGeom prst="rect">
            <a:avLst/>
          </a:prstGeom>
        </p:spPr>
        <p:txBody>
          <a:bodyPr vert="horz" lIns="0" tIns="0" rIns="0" bIns="0" rtlCol="0" anchor="t">
            <a:normAutofit fontScale="92500"/>
          </a:bodyPr>
          <a:lstStyle>
            <a:lvl1pPr marL="240030" indent="-240030" algn="l" defTabSz="685800" rtl="0" eaLnBrk="1" latinLnBrk="0" hangingPunct="1">
              <a:lnSpc>
                <a:spcPct val="125000"/>
              </a:lnSpc>
              <a:spcBef>
                <a:spcPts val="750"/>
              </a:spcBef>
              <a:buFont typeface="Arial" panose="020B0604020202020204" pitchFamily="34" charset="0"/>
              <a:buChar char="•"/>
              <a:defRPr sz="2200" kern="1200">
                <a:solidFill>
                  <a:schemeClr val="tx1"/>
                </a:solidFill>
                <a:latin typeface="+mn-lt"/>
                <a:ea typeface="+mn-ea"/>
                <a:cs typeface="Arial" panose="020B0604020202020204" pitchFamily="34" charset="0"/>
              </a:defRPr>
            </a:lvl1pPr>
            <a:lvl2pPr marL="48006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2pPr>
            <a:lvl3pPr marL="72009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3pPr>
            <a:lvl4pPr marL="960120" indent="-240030" algn="l" defTabSz="685800" rtl="0" eaLnBrk="1" latinLnBrk="0" hangingPunct="1">
              <a:lnSpc>
                <a:spcPct val="125000"/>
              </a:lnSpc>
              <a:spcBef>
                <a:spcPts val="450"/>
              </a:spcBef>
              <a:buSzPct val="100000"/>
              <a:buFont typeface="Calibri" panose="020F0502020204030204" pitchFamily="34" charset="0"/>
              <a:buChar char="◦"/>
              <a:defRPr sz="2200" kern="1200">
                <a:solidFill>
                  <a:schemeClr val="tx1"/>
                </a:solidFill>
                <a:latin typeface="+mn-lt"/>
                <a:ea typeface="+mn-ea"/>
                <a:cs typeface="Arial" panose="020B0604020202020204" pitchFamily="34" charset="0"/>
              </a:defRPr>
            </a:lvl4pPr>
            <a:lvl5pPr marL="1200150" indent="-240030" algn="l" defTabSz="685800" rtl="0" eaLnBrk="1" latinLnBrk="0" hangingPunct="1">
              <a:lnSpc>
                <a:spcPct val="125000"/>
              </a:lnSpc>
              <a:spcBef>
                <a:spcPts val="450"/>
              </a:spcBef>
              <a:buFont typeface="Arial" panose="020B0604020202020204" pitchFamily="34" charset="0"/>
              <a:buChar char="•"/>
              <a:defRPr sz="2200" kern="120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500" i="1" dirty="0">
                <a:ea typeface="+mn-lt"/>
                <a:cs typeface="+mn-lt"/>
              </a:rPr>
              <a:t>Cannot separate out COVID budgets because the budgets are proposed for various programs of each agency. Except in cases where the proposed programs are directly related to COVID, such as vaccine distribution, mitigation, and vaccine confidence, which are not relevant for typical AIR capes, COVID is briefly mentioned as the background or not mentioned at all, which is especially the case for programs that are relevant for typical AIR capes.</a:t>
            </a:r>
          </a:p>
          <a:p>
            <a:endParaRPr lang="en-US" sz="1600" dirty="0"/>
          </a:p>
          <a:p>
            <a:pPr lvl="1"/>
            <a:endParaRPr lang="en-US" sz="1600" dirty="0">
              <a:solidFill>
                <a:schemeClr val="tx2"/>
              </a:solidFill>
              <a:cs typeface="Calibri"/>
            </a:endParaRPr>
          </a:p>
        </p:txBody>
      </p:sp>
    </p:spTree>
    <p:extLst>
      <p:ext uri="{BB962C8B-B14F-4D97-AF65-F5344CB8AC3E}">
        <p14:creationId xmlns:p14="http://schemas.microsoft.com/office/powerpoint/2010/main" val="2438147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34" y="0"/>
            <a:ext cx="8980687" cy="1100558"/>
          </a:xfrm>
        </p:spPr>
        <p:txBody>
          <a:bodyPr>
            <a:noAutofit/>
          </a:bodyPr>
          <a:lstStyle/>
          <a:p>
            <a:r>
              <a:rPr lang="en-US">
                <a:ea typeface="+mj-lt"/>
                <a:cs typeface="+mj-lt"/>
              </a:rPr>
              <a:t>Case Study: HHS FY 2022 Budget under American Rescue Plan</a:t>
            </a:r>
            <a:endParaRPr lang="en-US"/>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a:t>Note.</a:t>
            </a:r>
            <a:r>
              <a:rPr lang="en-US"/>
              <a:t> U.S. Department of Health &amp; Human Services, Fiscal Year 2022, Budget in Brief. </a:t>
            </a:r>
            <a:r>
              <a:rPr lang="en-US">
                <a:hlinkClick r:id="rId3"/>
              </a:rPr>
              <a:t>https://www.hhs.gov/sites/default/files/fy-2022-budget-in-brief.pdf</a:t>
            </a:r>
            <a:r>
              <a:rPr lang="en-US"/>
              <a:t> </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14</a:t>
            </a:fld>
            <a:endParaRPr lang="en-US"/>
          </a:p>
        </p:txBody>
      </p:sp>
      <p:sp>
        <p:nvSpPr>
          <p:cNvPr id="8" name="Content Placeholder 17">
            <a:extLst>
              <a:ext uri="{FF2B5EF4-FFF2-40B4-BE49-F238E27FC236}">
                <a16:creationId xmlns:a16="http://schemas.microsoft.com/office/drawing/2014/main" id="{1AC87D8D-845F-4784-ADA9-D41302C8C435}"/>
              </a:ext>
            </a:extLst>
          </p:cNvPr>
          <p:cNvSpPr>
            <a:spLocks noGrp="1"/>
          </p:cNvSpPr>
          <p:nvPr>
            <p:ph sz="quarter" idx="17"/>
          </p:nvPr>
        </p:nvSpPr>
        <p:spPr>
          <a:xfrm>
            <a:off x="347664" y="1308100"/>
            <a:ext cx="8453438" cy="4498175"/>
          </a:xfrm>
        </p:spPr>
        <p:txBody>
          <a:bodyPr vert="horz" lIns="0" tIns="0" rIns="0" bIns="0" numCol="2" rtlCol="0" anchor="t">
            <a:normAutofit fontScale="92500" lnSpcReduction="20000"/>
          </a:bodyPr>
          <a:lstStyle/>
          <a:p>
            <a:r>
              <a:rPr lang="en-US" sz="1400">
                <a:ea typeface="+mn-lt"/>
                <a:cs typeface="+mn-lt"/>
              </a:rPr>
              <a:t>The American Rescue Plan Act of 2021 (the “Act”) includes $160 billion in supplemental funding for programs at HHS that is:</a:t>
            </a:r>
            <a:endParaRPr lang="en-US" sz="1400">
              <a:ea typeface="+mn-lt"/>
            </a:endParaRPr>
          </a:p>
          <a:p>
            <a:pPr lvl="1"/>
            <a:r>
              <a:rPr lang="en-US" sz="1400" b="1">
                <a:ea typeface="+mn-lt"/>
                <a:cs typeface="+mn-lt"/>
              </a:rPr>
              <a:t>Mounting a national vaccination program, containing COVID-19, and safely reopening schools; </a:t>
            </a:r>
          </a:p>
          <a:p>
            <a:pPr lvl="2"/>
            <a:r>
              <a:rPr lang="en-US" sz="1400">
                <a:ea typeface="+mn-lt"/>
                <a:cs typeface="+mn-lt"/>
              </a:rPr>
              <a:t>Vaccine distribution, mitigation, and vaccine confidence</a:t>
            </a:r>
          </a:p>
          <a:p>
            <a:pPr lvl="2"/>
            <a:r>
              <a:rPr lang="en-US" sz="1400">
                <a:ea typeface="+mn-lt"/>
                <a:cs typeface="+mn-lt"/>
              </a:rPr>
              <a:t>Vaccines, therapeutics, and medical supplies</a:t>
            </a:r>
          </a:p>
          <a:p>
            <a:pPr lvl="2"/>
            <a:r>
              <a:rPr lang="en-US" sz="1400">
                <a:ea typeface="+mn-lt"/>
                <a:cs typeface="+mn-lt"/>
              </a:rPr>
              <a:t>Quality improvement organization targeted response for nursing home infection control</a:t>
            </a:r>
          </a:p>
          <a:p>
            <a:pPr lvl="2"/>
            <a:r>
              <a:rPr lang="en-US" sz="1400">
                <a:ea typeface="+mn-lt"/>
                <a:cs typeface="+mn-lt"/>
              </a:rPr>
              <a:t>Testing including school reopening</a:t>
            </a:r>
            <a:endParaRPr lang="en-US" sz="1400">
              <a:ea typeface="+mn-lt"/>
            </a:endParaRPr>
          </a:p>
          <a:p>
            <a:pPr lvl="1"/>
            <a:r>
              <a:rPr lang="en-US" sz="1400" b="1">
                <a:ea typeface="+mn-lt"/>
                <a:cs typeface="+mn-lt"/>
              </a:rPr>
              <a:t>Enhancing public health capacity;</a:t>
            </a:r>
          </a:p>
          <a:p>
            <a:pPr lvl="2"/>
            <a:r>
              <a:rPr lang="en-US" sz="1400">
                <a:ea typeface="+mn-lt"/>
                <a:cs typeface="+mn-lt"/>
              </a:rPr>
              <a:t>Data modernization</a:t>
            </a:r>
          </a:p>
          <a:p>
            <a:pPr lvl="2"/>
            <a:r>
              <a:rPr lang="en-US" sz="1400">
                <a:ea typeface="+mn-lt"/>
                <a:cs typeface="+mn-lt"/>
              </a:rPr>
              <a:t>Mental health and behavioral health training</a:t>
            </a:r>
          </a:p>
          <a:p>
            <a:pPr lvl="2"/>
            <a:r>
              <a:rPr lang="en-US" sz="1400">
                <a:ea typeface="+mn-lt"/>
                <a:cs typeface="+mn-lt"/>
              </a:rPr>
              <a:t>Health workforce; public health workforce</a:t>
            </a:r>
            <a:endParaRPr lang="en-US" sz="1400">
              <a:ea typeface="+mn-lt"/>
            </a:endParaRPr>
          </a:p>
          <a:p>
            <a:pPr lvl="1"/>
            <a:r>
              <a:rPr lang="en-US" sz="1400" b="1">
                <a:ea typeface="+mn-lt"/>
                <a:cs typeface="+mn-lt"/>
              </a:rPr>
              <a:t>Providing direct relief to Americans;</a:t>
            </a:r>
          </a:p>
          <a:p>
            <a:pPr lvl="2"/>
            <a:r>
              <a:rPr lang="en-US" sz="1400">
                <a:ea typeface="+mn-lt"/>
                <a:cs typeface="+mn-lt"/>
              </a:rPr>
              <a:t>Child and community-based services</a:t>
            </a:r>
          </a:p>
          <a:p>
            <a:pPr lvl="2"/>
            <a:r>
              <a:rPr lang="en-US" sz="1400">
                <a:ea typeface="+mn-lt"/>
                <a:cs typeface="+mn-lt"/>
              </a:rPr>
              <a:t>Community mental health services</a:t>
            </a:r>
          </a:p>
          <a:p>
            <a:pPr lvl="2"/>
            <a:r>
              <a:rPr lang="en-US" sz="1400">
                <a:ea typeface="+mn-lt"/>
                <a:cs typeface="+mn-lt"/>
              </a:rPr>
              <a:t>Substance abuse prevention &amp; treatment</a:t>
            </a:r>
            <a:endParaRPr lang="en-US" sz="1400">
              <a:ea typeface="+mn-lt"/>
            </a:endParaRPr>
          </a:p>
          <a:p>
            <a:pPr lvl="1"/>
            <a:r>
              <a:rPr lang="en-US" sz="1400" b="1">
                <a:ea typeface="+mn-lt"/>
                <a:cs typeface="+mn-lt"/>
              </a:rPr>
              <a:t>Addressing health care disparities; and</a:t>
            </a:r>
          </a:p>
          <a:p>
            <a:pPr lvl="2"/>
            <a:r>
              <a:rPr lang="en-US" sz="1400">
                <a:ea typeface="+mn-lt"/>
                <a:cs typeface="+mn-lt"/>
              </a:rPr>
              <a:t>Community health centers</a:t>
            </a:r>
          </a:p>
          <a:p>
            <a:pPr lvl="2"/>
            <a:r>
              <a:rPr lang="en-US" sz="1400">
                <a:ea typeface="+mn-lt"/>
                <a:cs typeface="+mn-lt"/>
              </a:rPr>
              <a:t>American Indians and Alaska natives</a:t>
            </a:r>
          </a:p>
          <a:p>
            <a:pPr lvl="2"/>
            <a:r>
              <a:rPr lang="en-US" sz="1400">
                <a:ea typeface="+mn-lt"/>
                <a:cs typeface="+mn-lt"/>
              </a:rPr>
              <a:t>Native American nutrition</a:t>
            </a:r>
            <a:endParaRPr lang="en-US" sz="1400">
              <a:ea typeface="+mn-lt"/>
            </a:endParaRPr>
          </a:p>
          <a:p>
            <a:pPr lvl="1"/>
            <a:r>
              <a:rPr lang="en-US" sz="1400" b="1">
                <a:ea typeface="+mn-lt"/>
                <a:cs typeface="+mn-lt"/>
              </a:rPr>
              <a:t>Increasing and expanding access to health insurance coverage.</a:t>
            </a:r>
          </a:p>
          <a:p>
            <a:pPr lvl="2"/>
            <a:r>
              <a:rPr lang="en-US" sz="1400" kern="1200">
                <a:solidFill>
                  <a:schemeClr val="tx2"/>
                </a:solidFill>
                <a:effectLst/>
                <a:latin typeface="+mn-lt"/>
                <a:ea typeface="+mn-lt"/>
                <a:cs typeface="+mn-lt"/>
              </a:rPr>
              <a:t>Reduced premiums</a:t>
            </a:r>
          </a:p>
          <a:p>
            <a:pPr lvl="2"/>
            <a:r>
              <a:rPr lang="en-US" sz="1400" kern="1200">
                <a:solidFill>
                  <a:schemeClr val="tx2"/>
                </a:solidFill>
                <a:effectLst/>
                <a:latin typeface="+mn-lt"/>
                <a:cs typeface="Calibri"/>
              </a:rPr>
              <a:t>Mandatory Coverage of COVID-19 Vaccines, Administration, and Treatment under Medicaid and the Children’s Health Insurance Program (CHIP)</a:t>
            </a:r>
          </a:p>
          <a:p>
            <a:pPr lvl="2"/>
            <a:r>
              <a:rPr lang="en-US" sz="1400" kern="1200">
                <a:solidFill>
                  <a:schemeClr val="tx2"/>
                </a:solidFill>
                <a:effectLst/>
                <a:latin typeface="+mn-lt"/>
                <a:cs typeface="Calibri"/>
              </a:rPr>
              <a:t>FMAP increases</a:t>
            </a:r>
          </a:p>
          <a:p>
            <a:pPr lvl="2"/>
            <a:r>
              <a:rPr lang="en-US" sz="1400" kern="1200">
                <a:solidFill>
                  <a:schemeClr val="tx2"/>
                </a:solidFill>
                <a:effectLst/>
                <a:latin typeface="+mn-lt"/>
                <a:cs typeface="Calibri"/>
              </a:rPr>
              <a:t>Coverage for pregnant women</a:t>
            </a:r>
          </a:p>
          <a:p>
            <a:pPr lvl="2"/>
            <a:r>
              <a:rPr lang="en-US" sz="1400">
                <a:solidFill>
                  <a:schemeClr val="tx2"/>
                </a:solidFill>
                <a:cs typeface="Calibri"/>
              </a:rPr>
              <a:t>Sunset of the limit on the maximum rebate amount for certain drugs</a:t>
            </a:r>
          </a:p>
          <a:p>
            <a:pPr lvl="2"/>
            <a:r>
              <a:rPr lang="en-US" sz="1400" kern="1200">
                <a:solidFill>
                  <a:schemeClr val="tx2"/>
                </a:solidFill>
                <a:effectLst/>
                <a:latin typeface="+mn-lt"/>
                <a:cs typeface="Calibri"/>
              </a:rPr>
              <a:t>State plan option to provide qualifying community</a:t>
            </a:r>
            <a:r>
              <a:rPr lang="en-US" sz="1400">
                <a:solidFill>
                  <a:schemeClr val="tx2"/>
                </a:solidFill>
                <a:cs typeface="Calibri"/>
              </a:rPr>
              <a:t>-based mobile crisis intervention services</a:t>
            </a:r>
            <a:endParaRPr lang="en-US" sz="1400" kern="1200">
              <a:solidFill>
                <a:schemeClr val="tx2"/>
              </a:solidFill>
              <a:effectLst/>
              <a:latin typeface="+mn-lt"/>
              <a:cs typeface="Calibri"/>
            </a:endParaRPr>
          </a:p>
        </p:txBody>
      </p:sp>
    </p:spTree>
    <p:extLst>
      <p:ext uri="{BB962C8B-B14F-4D97-AF65-F5344CB8AC3E}">
        <p14:creationId xmlns:p14="http://schemas.microsoft.com/office/powerpoint/2010/main" val="59751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dirty="0"/>
              <a:t>Competitors and Potential Partners</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15</a:t>
            </a:fld>
            <a:endParaRPr lang="en-US"/>
          </a:p>
        </p:txBody>
      </p:sp>
      <p:sp>
        <p:nvSpPr>
          <p:cNvPr id="3" name="Subtitle 2">
            <a:extLst>
              <a:ext uri="{FF2B5EF4-FFF2-40B4-BE49-F238E27FC236}">
                <a16:creationId xmlns:a16="http://schemas.microsoft.com/office/drawing/2014/main" id="{9B01599A-E458-4CDD-88A1-98A10E0944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7382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Main COVID Competitors Based on Value of Federal Contracts Won</a:t>
            </a:r>
            <a:r>
              <a:rPr lang="en-US" baseline="30000"/>
              <a:t>1</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16</a:t>
            </a:fld>
            <a:endParaRPr lang="en-US"/>
          </a:p>
        </p:txBody>
      </p:sp>
      <p:graphicFrame>
        <p:nvGraphicFramePr>
          <p:cNvPr id="5" name="Table 11">
            <a:extLst>
              <a:ext uri="{FF2B5EF4-FFF2-40B4-BE49-F238E27FC236}">
                <a16:creationId xmlns:a16="http://schemas.microsoft.com/office/drawing/2014/main" id="{42D19588-C40A-4EDB-8144-7B4AA31F18E2}"/>
              </a:ext>
            </a:extLst>
          </p:cNvPr>
          <p:cNvGraphicFramePr>
            <a:graphicFrameLocks/>
          </p:cNvGraphicFramePr>
          <p:nvPr>
            <p:extLst>
              <p:ext uri="{D42A27DB-BD31-4B8C-83A1-F6EECF244321}">
                <p14:modId xmlns:p14="http://schemas.microsoft.com/office/powerpoint/2010/main" val="273785553"/>
              </p:ext>
            </p:extLst>
          </p:nvPr>
        </p:nvGraphicFramePr>
        <p:xfrm>
          <a:off x="342900" y="1285863"/>
          <a:ext cx="8455914" cy="4564380"/>
        </p:xfrm>
        <a:graphic>
          <a:graphicData uri="http://schemas.openxmlformats.org/drawingml/2006/table">
            <a:tbl>
              <a:tblPr firstRow="1" bandRow="1">
                <a:tableStyleId>{577794B7-0F68-450A-8CF4-2D9CDB5CE098}</a:tableStyleId>
              </a:tblPr>
              <a:tblGrid>
                <a:gridCol w="1709420">
                  <a:extLst>
                    <a:ext uri="{9D8B030D-6E8A-4147-A177-3AD203B41FA5}">
                      <a16:colId xmlns:a16="http://schemas.microsoft.com/office/drawing/2014/main" val="2900040619"/>
                    </a:ext>
                  </a:extLst>
                </a:gridCol>
                <a:gridCol w="1595120">
                  <a:extLst>
                    <a:ext uri="{9D8B030D-6E8A-4147-A177-3AD203B41FA5}">
                      <a16:colId xmlns:a16="http://schemas.microsoft.com/office/drawing/2014/main" val="505187700"/>
                    </a:ext>
                  </a:extLst>
                </a:gridCol>
                <a:gridCol w="2286000">
                  <a:extLst>
                    <a:ext uri="{9D8B030D-6E8A-4147-A177-3AD203B41FA5}">
                      <a16:colId xmlns:a16="http://schemas.microsoft.com/office/drawing/2014/main" val="995431178"/>
                    </a:ext>
                  </a:extLst>
                </a:gridCol>
                <a:gridCol w="2865374">
                  <a:extLst>
                    <a:ext uri="{9D8B030D-6E8A-4147-A177-3AD203B41FA5}">
                      <a16:colId xmlns:a16="http://schemas.microsoft.com/office/drawing/2014/main" val="3889425081"/>
                    </a:ext>
                  </a:extLst>
                </a:gridCol>
              </a:tblGrid>
              <a:tr h="424630">
                <a:tc>
                  <a:txBody>
                    <a:bodyPr/>
                    <a:lstStyle/>
                    <a:p>
                      <a:pPr algn="ctr"/>
                      <a:r>
                        <a:rPr lang="en-US" sz="1400"/>
                        <a:t>Organization</a:t>
                      </a:r>
                    </a:p>
                  </a:txBody>
                  <a:tcPr marL="68580" marR="68580" marT="34290" marB="34290"/>
                </a:tc>
                <a:tc>
                  <a:txBody>
                    <a:bodyPr/>
                    <a:lstStyle/>
                    <a:p>
                      <a:pPr algn="ctr"/>
                      <a:r>
                        <a:rPr lang="en-US" sz="1400" dirty="0"/>
                        <a:t>Federal Contracts</a:t>
                      </a:r>
                    </a:p>
                    <a:p>
                      <a:pPr algn="ctr"/>
                      <a:r>
                        <a:rPr lang="en-US" sz="1100" dirty="0"/>
                        <a:t>(# ;  value)</a:t>
                      </a:r>
                      <a:endParaRPr lang="en-US" sz="12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Key Federal Clients</a:t>
                      </a:r>
                      <a:r>
                        <a:rPr lang="en-US" sz="1400" b="0"/>
                        <a:t>*</a:t>
                      </a:r>
                      <a:endParaRPr lang="en-US" sz="1400"/>
                    </a:p>
                  </a:txBody>
                  <a:tcPr marL="68580" marR="68580" marT="34290" marB="34290"/>
                </a:tc>
                <a:tc>
                  <a:txBody>
                    <a:bodyPr/>
                    <a:lstStyle/>
                    <a:p>
                      <a:pPr algn="ctr"/>
                      <a:r>
                        <a:rPr lang="en-US" sz="1400"/>
                        <a:t>Focus Areas/Capabilities</a:t>
                      </a:r>
                    </a:p>
                  </a:txBody>
                  <a:tcPr marL="68580" marR="68580" marT="34290" marB="34290"/>
                </a:tc>
                <a:extLst>
                  <a:ext uri="{0D108BD9-81ED-4DB2-BD59-A6C34878D82A}">
                    <a16:rowId xmlns:a16="http://schemas.microsoft.com/office/drawing/2014/main" val="342783319"/>
                  </a:ext>
                </a:extLst>
              </a:tr>
              <a:tr h="539784">
                <a:tc>
                  <a:txBody>
                    <a:bodyPr/>
                    <a:lstStyle/>
                    <a:p>
                      <a:pPr lvl="1"/>
                      <a:r>
                        <a:rPr lang="en-US" sz="1400"/>
                        <a:t>Booz Allen Hamilton</a:t>
                      </a:r>
                    </a:p>
                  </a:txBody>
                  <a:tcPr marL="68580" marR="68580" marT="34290" marB="34290"/>
                </a:tc>
                <a:tc>
                  <a:txBody>
                    <a:bodyPr/>
                    <a:lstStyle/>
                    <a:p>
                      <a:pPr lvl="1"/>
                      <a:r>
                        <a:rPr lang="en-US" sz="1400" dirty="0"/>
                        <a:t>20;  $212.8M</a:t>
                      </a:r>
                    </a:p>
                  </a:txBody>
                  <a:tcPr marL="68580" marR="68580" marT="34290" marB="34290"/>
                </a:tc>
                <a:tc>
                  <a:txBody>
                    <a:bodyPr/>
                    <a:lstStyle/>
                    <a:p>
                      <a:pPr lvl="1"/>
                      <a:r>
                        <a:rPr lang="en-US" sz="1400"/>
                        <a:t>VA, CDC, BFS, ASPR, DoD/DA, DISA</a:t>
                      </a:r>
                    </a:p>
                  </a:txBody>
                  <a:tcPr marL="68580" marR="68580" marT="34290" marB="34290"/>
                </a:tc>
                <a:tc>
                  <a:txBody>
                    <a:bodyPr/>
                    <a:lstStyle/>
                    <a:p>
                      <a:pPr marL="285750" lvl="1" indent="-285750">
                        <a:buFont typeface="Arial" panose="020B0604020202020204" pitchFamily="34" charset="0"/>
                        <a:buChar char="•"/>
                      </a:pPr>
                      <a:r>
                        <a:rPr lang="en-US" sz="1100"/>
                        <a:t>IT operations and services</a:t>
                      </a:r>
                    </a:p>
                    <a:p>
                      <a:pPr marL="285750" lvl="1" indent="-285750">
                        <a:buFont typeface="Arial" panose="020B0604020202020204" pitchFamily="34" charset="0"/>
                        <a:buChar char="•"/>
                      </a:pPr>
                      <a:r>
                        <a:rPr lang="en-US" sz="1100"/>
                        <a:t>Data collection, analytics, visualization</a:t>
                      </a:r>
                    </a:p>
                    <a:p>
                      <a:pPr marL="285750" lvl="1" indent="-285750">
                        <a:buFont typeface="Arial" panose="020B0604020202020204" pitchFamily="34" charset="0"/>
                        <a:buChar char="•"/>
                      </a:pPr>
                      <a:r>
                        <a:rPr lang="en-US" sz="1100"/>
                        <a:t>Telecommunications</a:t>
                      </a:r>
                    </a:p>
                  </a:txBody>
                  <a:tcPr marL="68580" marR="68580" marT="34290" marB="34290"/>
                </a:tc>
                <a:extLst>
                  <a:ext uri="{0D108BD9-81ED-4DB2-BD59-A6C34878D82A}">
                    <a16:rowId xmlns:a16="http://schemas.microsoft.com/office/drawing/2014/main" val="1995734936"/>
                  </a:ext>
                </a:extLst>
              </a:tr>
              <a:tr h="856457">
                <a:tc>
                  <a:txBody>
                    <a:bodyPr/>
                    <a:lstStyle/>
                    <a:p>
                      <a:pPr lvl="1"/>
                      <a:r>
                        <a:rPr lang="en-US" sz="1400"/>
                        <a:t>Abt Associates</a:t>
                      </a:r>
                    </a:p>
                  </a:txBody>
                  <a:tcPr marL="68580" marR="68580" marT="34290" marB="34290"/>
                </a:tc>
                <a:tc>
                  <a:txBody>
                    <a:bodyPr/>
                    <a:lstStyle/>
                    <a:p>
                      <a:pPr lvl="1"/>
                      <a:r>
                        <a:rPr lang="en-US" sz="1400" dirty="0"/>
                        <a:t>6; $61.4M</a:t>
                      </a:r>
                    </a:p>
                  </a:txBody>
                  <a:tcPr marL="68580" marR="68580" marT="34290" marB="34290"/>
                </a:tc>
                <a:tc>
                  <a:txBody>
                    <a:bodyPr/>
                    <a:lstStyle/>
                    <a:p>
                      <a:pPr lvl="1"/>
                      <a:r>
                        <a:rPr lang="en-US" sz="1400"/>
                        <a:t>USAID, CDC, DoL</a:t>
                      </a:r>
                    </a:p>
                  </a:txBody>
                  <a:tcPr marL="68580" marR="68580" marT="34290" marB="34290"/>
                </a:tc>
                <a:tc>
                  <a:txBody>
                    <a:bodyPr/>
                    <a:lstStyle/>
                    <a:p>
                      <a:pPr marL="285750" lvl="1" indent="-285750">
                        <a:buFont typeface="Arial" panose="020B0604020202020204" pitchFamily="34" charset="0"/>
                        <a:buChar char="•"/>
                      </a:pPr>
                      <a:r>
                        <a:rPr lang="en-US" sz="1100"/>
                        <a:t>Global health security</a:t>
                      </a:r>
                    </a:p>
                    <a:p>
                      <a:pPr marL="285750" lvl="1" indent="-285750">
                        <a:buFont typeface="Arial" panose="020B0604020202020204" pitchFamily="34" charset="0"/>
                        <a:buChar char="•"/>
                      </a:pPr>
                      <a:r>
                        <a:rPr lang="en-US" sz="1100"/>
                        <a:t>Mental health</a:t>
                      </a:r>
                    </a:p>
                    <a:p>
                      <a:pPr marL="285750" lvl="1" indent="-285750">
                        <a:buFont typeface="Arial" panose="020B0604020202020204" pitchFamily="34" charset="0"/>
                        <a:buChar char="•"/>
                      </a:pPr>
                      <a:r>
                        <a:rPr lang="en-US" sz="1100"/>
                        <a:t>Market research</a:t>
                      </a:r>
                    </a:p>
                    <a:p>
                      <a:pPr marL="285750" lvl="1" indent="-285750">
                        <a:buFont typeface="Arial" panose="020B0604020202020204" pitchFamily="34" charset="0"/>
                        <a:buChar char="•"/>
                      </a:pPr>
                      <a:r>
                        <a:rPr lang="en-US" sz="1100"/>
                        <a:t>Technical assistance</a:t>
                      </a:r>
                    </a:p>
                    <a:p>
                      <a:pPr marL="285750" lvl="1" indent="-285750">
                        <a:buFont typeface="Arial" panose="020B0604020202020204" pitchFamily="34" charset="0"/>
                        <a:buChar char="•"/>
                      </a:pPr>
                      <a:r>
                        <a:rPr lang="en-US" sz="1100"/>
                        <a:t>Program management</a:t>
                      </a:r>
                    </a:p>
                  </a:txBody>
                  <a:tcPr marL="68580" marR="68580" marT="34290" marB="34290"/>
                </a:tc>
                <a:extLst>
                  <a:ext uri="{0D108BD9-81ED-4DB2-BD59-A6C34878D82A}">
                    <a16:rowId xmlns:a16="http://schemas.microsoft.com/office/drawing/2014/main" val="2621696279"/>
                  </a:ext>
                </a:extLst>
              </a:tr>
              <a:tr h="381447">
                <a:tc>
                  <a:txBody>
                    <a:bodyPr/>
                    <a:lstStyle/>
                    <a:p>
                      <a:pPr lvl="1"/>
                      <a:r>
                        <a:rPr lang="en-US" sz="1400"/>
                        <a:t>Westat</a:t>
                      </a:r>
                    </a:p>
                  </a:txBody>
                  <a:tcPr marL="68580" marR="68580" marT="34290" marB="34290"/>
                </a:tc>
                <a:tc>
                  <a:txBody>
                    <a:bodyPr/>
                    <a:lstStyle/>
                    <a:p>
                      <a:pPr lvl="1"/>
                      <a:r>
                        <a:rPr lang="en-US" sz="1400" dirty="0"/>
                        <a:t>12;  $53.3M</a:t>
                      </a:r>
                    </a:p>
                  </a:txBody>
                  <a:tcPr marL="68580" marR="68580" marT="34290" marB="34290"/>
                </a:tc>
                <a:tc>
                  <a:txBody>
                    <a:bodyPr/>
                    <a:lstStyle/>
                    <a:p>
                      <a:pPr lvl="1"/>
                      <a:r>
                        <a:rPr lang="en-US" sz="1400"/>
                        <a:t>DoED, CDC</a:t>
                      </a:r>
                      <a:r>
                        <a:rPr lang="en-US" sz="1400" i="0" baseline="30000">
                          <a:solidFill>
                            <a:srgbClr val="202124"/>
                          </a:solidFill>
                          <a:effectLst/>
                          <a:latin typeface="Roboto" panose="020B0604020202020204" pitchFamily="2" charset="0"/>
                        </a:rPr>
                        <a:t>†</a:t>
                      </a:r>
                      <a:r>
                        <a:rPr lang="en-US" sz="1400"/>
                        <a:t>, NIH</a:t>
                      </a:r>
                    </a:p>
                  </a:txBody>
                  <a:tcPr marL="68580" marR="68580" marT="34290" marB="34290"/>
                </a:tc>
                <a:tc>
                  <a:txBody>
                    <a:bodyPr/>
                    <a:lstStyle/>
                    <a:p>
                      <a:pPr marL="285750" lvl="1" indent="-285750">
                        <a:buFont typeface="Arial" panose="020B0604020202020204" pitchFamily="34" charset="0"/>
                        <a:buChar char="•"/>
                      </a:pPr>
                      <a:r>
                        <a:rPr lang="en-US" sz="1100"/>
                        <a:t>Education</a:t>
                      </a:r>
                    </a:p>
                    <a:p>
                      <a:pPr marL="285750" lvl="1" indent="-285750">
                        <a:buFont typeface="Arial" panose="020B0604020202020204" pitchFamily="34" charset="0"/>
                        <a:buChar char="•"/>
                      </a:pPr>
                      <a:r>
                        <a:rPr lang="en-US" sz="1100"/>
                        <a:t>Data collection, coordination</a:t>
                      </a:r>
                    </a:p>
                  </a:txBody>
                  <a:tcPr marL="68580" marR="68580" marT="34290" marB="34290"/>
                </a:tc>
                <a:extLst>
                  <a:ext uri="{0D108BD9-81ED-4DB2-BD59-A6C34878D82A}">
                    <a16:rowId xmlns:a16="http://schemas.microsoft.com/office/drawing/2014/main" val="31428415"/>
                  </a:ext>
                </a:extLst>
              </a:tr>
              <a:tr h="539784">
                <a:tc>
                  <a:txBody>
                    <a:bodyPr/>
                    <a:lstStyle/>
                    <a:p>
                      <a:pPr lvl="1"/>
                      <a:r>
                        <a:rPr lang="en-US" sz="1400"/>
                        <a:t>Acumen</a:t>
                      </a:r>
                    </a:p>
                  </a:txBody>
                  <a:tcPr marL="68580" marR="68580" marT="34290" marB="34290"/>
                </a:tc>
                <a:tc>
                  <a:txBody>
                    <a:bodyPr/>
                    <a:lstStyle/>
                    <a:p>
                      <a:pPr lvl="1"/>
                      <a:r>
                        <a:rPr lang="en-US" sz="1400" dirty="0"/>
                        <a:t>3;  $32.3M</a:t>
                      </a:r>
                    </a:p>
                  </a:txBody>
                  <a:tcPr marL="68580" marR="68580" marT="34290" marB="34290"/>
                </a:tc>
                <a:tc>
                  <a:txBody>
                    <a:bodyPr/>
                    <a:lstStyle/>
                    <a:p>
                      <a:pPr lvl="1"/>
                      <a:r>
                        <a:rPr lang="en-US" sz="1400"/>
                        <a:t>HHS, HRSA, NIH, CDC</a:t>
                      </a:r>
                      <a:r>
                        <a:rPr lang="en-US" sz="1400" i="0" baseline="30000">
                          <a:solidFill>
                            <a:srgbClr val="202124"/>
                          </a:solidFill>
                          <a:effectLst/>
                          <a:latin typeface="Roboto" panose="020B0604020202020204" pitchFamily="2" charset="0"/>
                        </a:rPr>
                        <a:t>†</a:t>
                      </a:r>
                      <a:endParaRPr lang="en-US" sz="1400"/>
                    </a:p>
                  </a:txBody>
                  <a:tcPr marL="68580" marR="68580" marT="34290" marB="34290"/>
                </a:tc>
                <a:tc>
                  <a:txBody>
                    <a:bodyPr/>
                    <a:lstStyle/>
                    <a:p>
                      <a:pPr marL="2857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Data collection, analysis, access</a:t>
                      </a:r>
                    </a:p>
                    <a:p>
                      <a:pPr marL="285750" lvl="1" indent="-285750">
                        <a:buFont typeface="Arial" panose="020B0604020202020204" pitchFamily="34" charset="0"/>
                        <a:buChar char="•"/>
                      </a:pPr>
                      <a:r>
                        <a:rPr lang="en-US" sz="1100"/>
                        <a:t>Technical assistance</a:t>
                      </a:r>
                    </a:p>
                    <a:p>
                      <a:pPr marL="2857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Program evaluation</a:t>
                      </a:r>
                    </a:p>
                  </a:txBody>
                  <a:tcPr marL="68580" marR="68580" marT="34290" marB="34290"/>
                </a:tc>
                <a:extLst>
                  <a:ext uri="{0D108BD9-81ED-4DB2-BD59-A6C34878D82A}">
                    <a16:rowId xmlns:a16="http://schemas.microsoft.com/office/drawing/2014/main" val="3672763118"/>
                  </a:ext>
                </a:extLst>
              </a:tr>
              <a:tr h="381447">
                <a:tc>
                  <a:txBody>
                    <a:bodyPr/>
                    <a:lstStyle/>
                    <a:p>
                      <a:pPr lvl="1"/>
                      <a:r>
                        <a:rPr lang="en-US" sz="1400"/>
                        <a:t>John Snow</a:t>
                      </a:r>
                    </a:p>
                  </a:txBody>
                  <a:tcPr marL="68580" marR="68580" marT="34290" marB="34290"/>
                </a:tc>
                <a:tc>
                  <a:txBody>
                    <a:bodyPr/>
                    <a:lstStyle/>
                    <a:p>
                      <a:pPr lvl="1"/>
                      <a:r>
                        <a:rPr lang="en-US" sz="1400" dirty="0"/>
                        <a:t>3;  $13.1M</a:t>
                      </a:r>
                    </a:p>
                  </a:txBody>
                  <a:tcPr marL="68580" marR="68580" marT="34290" marB="34290"/>
                </a:tc>
                <a:tc>
                  <a:txBody>
                    <a:bodyPr/>
                    <a:lstStyle/>
                    <a:p>
                      <a:pPr lvl="1"/>
                      <a:r>
                        <a:rPr lang="en-US" sz="1400"/>
                        <a:t>USAID, HRSA</a:t>
                      </a:r>
                    </a:p>
                  </a:txBody>
                  <a:tcPr marL="68580" marR="68580" marT="34290" marB="34290"/>
                </a:tc>
                <a:tc>
                  <a:txBody>
                    <a:bodyPr/>
                    <a:lstStyle/>
                    <a:p>
                      <a:pPr marL="285750" lvl="1" indent="-285750">
                        <a:buFont typeface="Arial" panose="020B0604020202020204" pitchFamily="34" charset="0"/>
                        <a:buChar char="•"/>
                      </a:pPr>
                      <a:r>
                        <a:rPr lang="en-US" sz="1100"/>
                        <a:t>Global health security</a:t>
                      </a:r>
                    </a:p>
                    <a:p>
                      <a:pPr marL="285750" lvl="1" indent="-285750">
                        <a:buFont typeface="Arial" panose="020B0604020202020204" pitchFamily="34" charset="0"/>
                        <a:buChar char="•"/>
                      </a:pPr>
                      <a:r>
                        <a:rPr lang="en-US" sz="1100"/>
                        <a:t>Program evaluation</a:t>
                      </a:r>
                    </a:p>
                  </a:txBody>
                  <a:tcPr marL="68580" marR="68580" marT="34290" marB="34290"/>
                </a:tc>
                <a:extLst>
                  <a:ext uri="{0D108BD9-81ED-4DB2-BD59-A6C34878D82A}">
                    <a16:rowId xmlns:a16="http://schemas.microsoft.com/office/drawing/2014/main" val="2077437467"/>
                  </a:ext>
                </a:extLst>
              </a:tr>
              <a:tr h="539784">
                <a:tc>
                  <a:txBody>
                    <a:bodyPr/>
                    <a:lstStyle/>
                    <a:p>
                      <a:pPr lvl="1"/>
                      <a:r>
                        <a:rPr lang="en-US" sz="1400"/>
                        <a:t>NORC</a:t>
                      </a:r>
                    </a:p>
                  </a:txBody>
                  <a:tcPr marL="68580" marR="68580" marT="34290" marB="34290"/>
                </a:tc>
                <a:tc>
                  <a:txBody>
                    <a:bodyPr/>
                    <a:lstStyle/>
                    <a:p>
                      <a:pPr lvl="1"/>
                      <a:r>
                        <a:rPr lang="en-US" sz="1400" dirty="0"/>
                        <a:t>4;  $6.4M</a:t>
                      </a:r>
                    </a:p>
                  </a:txBody>
                  <a:tcPr marL="68580" marR="68580" marT="34290" marB="34290"/>
                </a:tc>
                <a:tc>
                  <a:txBody>
                    <a:bodyPr/>
                    <a:lstStyle/>
                    <a:p>
                      <a:pPr lvl="1"/>
                      <a:r>
                        <a:rPr lang="en-US" sz="1400"/>
                        <a:t>AHRQ, USAID, CDC</a:t>
                      </a:r>
                    </a:p>
                  </a:txBody>
                  <a:tcPr marL="68580" marR="68580" marT="34290" marB="34290"/>
                </a:tc>
                <a:tc>
                  <a:txBody>
                    <a:bodyPr/>
                    <a:lstStyle/>
                    <a:p>
                      <a:pPr marL="2857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Data collection</a:t>
                      </a:r>
                    </a:p>
                    <a:p>
                      <a:pPr marL="2857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Technical assistance</a:t>
                      </a:r>
                    </a:p>
                    <a:p>
                      <a:pPr marL="2857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t>Program management</a:t>
                      </a:r>
                    </a:p>
                  </a:txBody>
                  <a:tcPr marL="68580" marR="68580" marT="34290" marB="34290"/>
                </a:tc>
                <a:extLst>
                  <a:ext uri="{0D108BD9-81ED-4DB2-BD59-A6C34878D82A}">
                    <a16:rowId xmlns:a16="http://schemas.microsoft.com/office/drawing/2014/main" val="4012697678"/>
                  </a:ext>
                </a:extLst>
              </a:tr>
              <a:tr h="381447">
                <a:tc>
                  <a:txBody>
                    <a:bodyPr/>
                    <a:lstStyle/>
                    <a:p>
                      <a:pPr lvl="1"/>
                      <a:r>
                        <a:rPr lang="en-US" sz="1400"/>
                        <a:t>RTI</a:t>
                      </a:r>
                    </a:p>
                  </a:txBody>
                  <a:tcPr marL="68580" marR="68580" marT="34290" marB="34290"/>
                </a:tc>
                <a:tc>
                  <a:txBody>
                    <a:bodyPr/>
                    <a:lstStyle/>
                    <a:p>
                      <a:pPr lvl="1"/>
                      <a:r>
                        <a:rPr lang="en-US" sz="1400" dirty="0"/>
                        <a:t>8;  $6.31M</a:t>
                      </a:r>
                    </a:p>
                  </a:txBody>
                  <a:tcPr marL="68580" marR="68580" marT="34290" marB="34290"/>
                </a:tc>
                <a:tc>
                  <a:txBody>
                    <a:bodyPr/>
                    <a:lstStyle/>
                    <a:p>
                      <a:pPr lvl="1"/>
                      <a:r>
                        <a:rPr lang="en-US" sz="1400"/>
                        <a:t>USAID, CDC, FDA, NIH, IMLS</a:t>
                      </a:r>
                    </a:p>
                  </a:txBody>
                  <a:tcPr marL="68580" marR="68580" marT="34290" marB="34290"/>
                </a:tc>
                <a:tc>
                  <a:txBody>
                    <a:bodyPr/>
                    <a:lstStyle/>
                    <a:p>
                      <a:pPr marL="285750" lvl="1" indent="-285750">
                        <a:buFont typeface="Arial" panose="020B0604020202020204" pitchFamily="34" charset="0"/>
                        <a:buChar char="•"/>
                      </a:pPr>
                      <a:r>
                        <a:rPr lang="en-US" sz="1100"/>
                        <a:t>Communications</a:t>
                      </a:r>
                    </a:p>
                    <a:p>
                      <a:pPr marL="285750" lvl="1" indent="-285750">
                        <a:buFont typeface="Arial" panose="020B0604020202020204" pitchFamily="34" charset="0"/>
                        <a:buChar char="•"/>
                      </a:pPr>
                      <a:r>
                        <a:rPr lang="en-US" sz="1100"/>
                        <a:t>Data analysis</a:t>
                      </a:r>
                    </a:p>
                  </a:txBody>
                  <a:tcPr marL="68580" marR="68580" marT="34290" marB="34290"/>
                </a:tc>
                <a:extLst>
                  <a:ext uri="{0D108BD9-81ED-4DB2-BD59-A6C34878D82A}">
                    <a16:rowId xmlns:a16="http://schemas.microsoft.com/office/drawing/2014/main" val="1996372710"/>
                  </a:ext>
                </a:extLst>
              </a:tr>
              <a:tr h="266293">
                <a:tc>
                  <a:txBody>
                    <a:bodyPr/>
                    <a:lstStyle/>
                    <a:p>
                      <a:pPr lvl="1"/>
                      <a:r>
                        <a:rPr lang="en-US" sz="1400"/>
                        <a:t>RAND</a:t>
                      </a:r>
                    </a:p>
                  </a:txBody>
                  <a:tcPr marL="68580" marR="68580" marT="34290" marB="34290"/>
                </a:tc>
                <a:tc>
                  <a:txBody>
                    <a:bodyPr/>
                    <a:lstStyle/>
                    <a:p>
                      <a:pPr lvl="1"/>
                      <a:r>
                        <a:rPr lang="en-US" sz="1400" dirty="0"/>
                        <a:t>2;  $3.5M</a:t>
                      </a:r>
                    </a:p>
                  </a:txBody>
                  <a:tcPr marL="68580" marR="68580" marT="34290" marB="34290"/>
                </a:tc>
                <a:tc>
                  <a:txBody>
                    <a:bodyPr/>
                    <a:lstStyle/>
                    <a:p>
                      <a:pPr lvl="1"/>
                      <a:r>
                        <a:rPr lang="en-US" sz="1400"/>
                        <a:t>DHS/FEMA</a:t>
                      </a:r>
                    </a:p>
                  </a:txBody>
                  <a:tcPr marL="68580" marR="68580" marT="34290" marB="34290"/>
                </a:tc>
                <a:tc>
                  <a:txBody>
                    <a:bodyPr/>
                    <a:lstStyle/>
                    <a:p>
                      <a:pPr marL="285750" marR="0" lvl="1"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Data collection, analysis</a:t>
                      </a:r>
                    </a:p>
                  </a:txBody>
                  <a:tcPr marL="68580" marR="68580" marT="34290" marB="34290"/>
                </a:tc>
                <a:extLst>
                  <a:ext uri="{0D108BD9-81ED-4DB2-BD59-A6C34878D82A}">
                    <a16:rowId xmlns:a16="http://schemas.microsoft.com/office/drawing/2014/main" val="2432733508"/>
                  </a:ext>
                </a:extLst>
              </a:tr>
            </a:tbl>
          </a:graphicData>
        </a:graphic>
      </p:graphicFrame>
      <p:sp>
        <p:nvSpPr>
          <p:cNvPr id="6" name="Text Placeholder 22">
            <a:extLst>
              <a:ext uri="{FF2B5EF4-FFF2-40B4-BE49-F238E27FC236}">
                <a16:creationId xmlns:a16="http://schemas.microsoft.com/office/drawing/2014/main" id="{47A7BC70-1081-401A-A3DD-C3E119A0BD1C}"/>
              </a:ext>
            </a:extLst>
          </p:cNvPr>
          <p:cNvSpPr>
            <a:spLocks noGrp="1"/>
          </p:cNvSpPr>
          <p:nvPr>
            <p:ph type="body" sz="quarter" idx="14"/>
          </p:nvPr>
        </p:nvSpPr>
        <p:spPr>
          <a:xfrm>
            <a:off x="342901" y="5836756"/>
            <a:ext cx="2284889" cy="338328"/>
          </a:xfrm>
        </p:spPr>
        <p:txBody>
          <a:bodyPr/>
          <a:lstStyle/>
          <a:p>
            <a:pPr>
              <a:lnSpc>
                <a:spcPct val="100000"/>
              </a:lnSpc>
              <a:spcBef>
                <a:spcPts val="0"/>
              </a:spcBef>
            </a:pPr>
            <a:r>
              <a:rPr lang="en-US" sz="900"/>
              <a:t>* Sorted from highest to lowest contract value</a:t>
            </a:r>
            <a:br>
              <a:rPr lang="en-US" sz="900"/>
            </a:br>
            <a:r>
              <a:rPr lang="en-US" sz="900" i="0" baseline="30000">
                <a:solidFill>
                  <a:srgbClr val="202124"/>
                </a:solidFill>
                <a:effectLst/>
                <a:latin typeface="Roboto" panose="020B0604020202020204" pitchFamily="2" charset="0"/>
              </a:rPr>
              <a:t>†</a:t>
            </a:r>
            <a:r>
              <a:rPr lang="en-US" sz="900"/>
              <a:t> In part or total support of the CARES Act</a:t>
            </a:r>
          </a:p>
        </p:txBody>
      </p:sp>
      <p:sp>
        <p:nvSpPr>
          <p:cNvPr id="7" name="Text Placeholder 22">
            <a:extLst>
              <a:ext uri="{FF2B5EF4-FFF2-40B4-BE49-F238E27FC236}">
                <a16:creationId xmlns:a16="http://schemas.microsoft.com/office/drawing/2014/main" id="{093DD112-E8E6-40AC-B463-18C7E577D011}"/>
              </a:ext>
            </a:extLst>
          </p:cNvPr>
          <p:cNvSpPr txBox="1">
            <a:spLocks/>
          </p:cNvSpPr>
          <p:nvPr/>
        </p:nvSpPr>
        <p:spPr>
          <a:xfrm>
            <a:off x="3400149" y="5836756"/>
            <a:ext cx="5383198" cy="338328"/>
          </a:xfrm>
          <a:prstGeom prst="rect">
            <a:avLst/>
          </a:prstGeom>
        </p:spPr>
        <p:txBody>
          <a:bodyPr vert="horz" lIns="0" tIns="0" rIns="0" bIns="0" rtlCol="0" anchor="b" anchorCtr="0">
            <a:noAutofit/>
          </a:bodyPr>
          <a:lstStyle>
            <a:lvl1pPr marL="0" indent="0" algn="l" defTabSz="685800" rtl="0" eaLnBrk="1" latinLnBrk="0" hangingPunct="1">
              <a:lnSpc>
                <a:spcPct val="125000"/>
              </a:lnSpc>
              <a:spcBef>
                <a:spcPts val="750"/>
              </a:spcBef>
              <a:buFont typeface="Arial" panose="020B0604020202020204" pitchFamily="34" charset="0"/>
              <a:buNone/>
              <a:defRPr sz="1000" kern="1200">
                <a:solidFill>
                  <a:schemeClr val="tx1"/>
                </a:solidFill>
                <a:latin typeface="+mn-lt"/>
                <a:ea typeface="+mn-ea"/>
                <a:cs typeface="Arial" panose="020B0604020202020204" pitchFamily="34" charset="0"/>
              </a:defRPr>
            </a:lvl1pPr>
            <a:lvl2pPr marL="48006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2pPr>
            <a:lvl3pPr marL="720090" indent="-240030" algn="l" defTabSz="685800" rtl="0" eaLnBrk="1" latinLnBrk="0" hangingPunct="1">
              <a:lnSpc>
                <a:spcPct val="125000"/>
              </a:lnSpc>
              <a:spcBef>
                <a:spcPts val="450"/>
              </a:spcBef>
              <a:buFont typeface="Calibri" panose="020F0502020204030204" pitchFamily="34" charset="0"/>
              <a:buChar char="»"/>
              <a:defRPr sz="2200" kern="1200">
                <a:solidFill>
                  <a:schemeClr val="tx1"/>
                </a:solidFill>
                <a:latin typeface="+mn-lt"/>
                <a:ea typeface="+mn-ea"/>
                <a:cs typeface="Arial" panose="020B0604020202020204" pitchFamily="34" charset="0"/>
              </a:defRPr>
            </a:lvl3pPr>
            <a:lvl4pPr marL="960120" indent="-240030" algn="l" defTabSz="685800" rtl="0" eaLnBrk="1" latinLnBrk="0" hangingPunct="1">
              <a:lnSpc>
                <a:spcPct val="125000"/>
              </a:lnSpc>
              <a:spcBef>
                <a:spcPts val="450"/>
              </a:spcBef>
              <a:buSzPct val="100000"/>
              <a:buFont typeface="Calibri" panose="020F0502020204030204" pitchFamily="34" charset="0"/>
              <a:buChar char="◦"/>
              <a:defRPr sz="2200" kern="1200">
                <a:solidFill>
                  <a:schemeClr val="tx1"/>
                </a:solidFill>
                <a:latin typeface="+mn-lt"/>
                <a:ea typeface="+mn-ea"/>
                <a:cs typeface="Arial" panose="020B0604020202020204" pitchFamily="34" charset="0"/>
              </a:defRPr>
            </a:lvl4pPr>
            <a:lvl5pPr marL="1200150" indent="-240030" algn="l" defTabSz="685800" rtl="0" eaLnBrk="1" latinLnBrk="0" hangingPunct="1">
              <a:lnSpc>
                <a:spcPct val="125000"/>
              </a:lnSpc>
              <a:spcBef>
                <a:spcPts val="450"/>
              </a:spcBef>
              <a:buFont typeface="Arial" panose="020B0604020202020204" pitchFamily="34" charset="0"/>
              <a:buChar char="•"/>
              <a:defRPr sz="2200" kern="120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lnSpc>
                <a:spcPct val="100000"/>
              </a:lnSpc>
              <a:spcBef>
                <a:spcPts val="0"/>
              </a:spcBef>
            </a:pPr>
            <a:r>
              <a:rPr lang="en-US" sz="900"/>
              <a:t>1. ProPublica Coronavirus Contracts. </a:t>
            </a:r>
            <a:r>
              <a:rPr lang="en-US" sz="900">
                <a:hlinkClick r:id="rId3"/>
              </a:rPr>
              <a:t>https://projects.propublica.org/coronavirus-contracts</a:t>
            </a:r>
            <a:r>
              <a:rPr lang="en-US" sz="900"/>
              <a:t>. Accessed Aug. 17, 2021.</a:t>
            </a:r>
          </a:p>
        </p:txBody>
      </p:sp>
    </p:spTree>
    <p:extLst>
      <p:ext uri="{BB962C8B-B14F-4D97-AF65-F5344CB8AC3E}">
        <p14:creationId xmlns:p14="http://schemas.microsoft.com/office/powerpoint/2010/main" val="243870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a:rPr>
              <a:t>Potential Partners</a:t>
            </a:r>
            <a:endParaRPr lang="en-US"/>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p:txBody>
          <a:bodyPr vert="horz" lIns="0" tIns="0" rIns="0" bIns="0" rtlCol="0" anchor="t">
            <a:normAutofit fontScale="92500" lnSpcReduction="10000"/>
          </a:bodyPr>
          <a:lstStyle/>
          <a:p>
            <a:r>
              <a:rPr lang="en-US" sz="1700" dirty="0">
                <a:solidFill>
                  <a:schemeClr val="tx2"/>
                </a:solidFill>
                <a:cs typeface="Calibri"/>
              </a:rPr>
              <a:t>Existing partners on COVID-related projects/proposals</a:t>
            </a:r>
          </a:p>
          <a:p>
            <a:pPr lvl="1"/>
            <a:r>
              <a:rPr lang="pt-BR" sz="1600" dirty="0">
                <a:solidFill>
                  <a:schemeClr val="tx2"/>
                </a:solidFill>
                <a:ea typeface="+mn-lt"/>
                <a:cs typeface="+mn-lt"/>
              </a:rPr>
              <a:t>Boston Consulting Group (CMS COVID response)</a:t>
            </a:r>
            <a:endParaRPr lang="en-US" sz="1600" dirty="0">
              <a:solidFill>
                <a:schemeClr val="tx2"/>
              </a:solidFill>
              <a:ea typeface="+mn-lt"/>
              <a:cs typeface="+mn-lt"/>
            </a:endParaRPr>
          </a:p>
          <a:p>
            <a:pPr lvl="1"/>
            <a:r>
              <a:rPr lang="pt-BR" sz="1600" dirty="0">
                <a:solidFill>
                  <a:schemeClr val="tx2"/>
                </a:solidFill>
                <a:ea typeface="+mn-lt"/>
                <a:cs typeface="+mn-lt"/>
              </a:rPr>
              <a:t>Duke/UNC (RADx-UP C</a:t>
            </a:r>
            <a:r>
              <a:rPr lang="en-US" sz="1600" dirty="0" err="1">
                <a:ea typeface="+mn-lt"/>
                <a:cs typeface="+mn-lt"/>
              </a:rPr>
              <a:t>oordination</a:t>
            </a:r>
            <a:r>
              <a:rPr lang="en-US" sz="1600" dirty="0">
                <a:ea typeface="+mn-lt"/>
                <a:cs typeface="+mn-lt"/>
              </a:rPr>
              <a:t> and Data Collection Center)</a:t>
            </a:r>
          </a:p>
          <a:p>
            <a:pPr lvl="1"/>
            <a:r>
              <a:rPr lang="pt-BR" sz="1600" dirty="0">
                <a:ea typeface="+mn-lt"/>
                <a:cs typeface="+mn-lt"/>
              </a:rPr>
              <a:t>National Health Care for the Homeless Council (NHCHC) (Communication to homeless proposal)</a:t>
            </a:r>
          </a:p>
          <a:p>
            <a:pPr lvl="1"/>
            <a:r>
              <a:rPr lang="pt-BR" sz="1600" dirty="0">
                <a:ea typeface="+mn-lt"/>
                <a:cs typeface="+mn-lt"/>
              </a:rPr>
              <a:t>Addiction Professionals of North Carolina, Burlington (NC) Police Dept., JustLeadershipUSA, North Carolina Survivors Union, National Council (Behavioral Health for NC opioid &amp; COVID proposal)</a:t>
            </a:r>
          </a:p>
          <a:p>
            <a:r>
              <a:rPr lang="en-US" sz="1700" dirty="0">
                <a:solidFill>
                  <a:schemeClr val="tx2"/>
                </a:solidFill>
                <a:cs typeface="Calibri"/>
              </a:rPr>
              <a:t>Health care providers</a:t>
            </a:r>
          </a:p>
          <a:p>
            <a:pPr lvl="1"/>
            <a:r>
              <a:rPr lang="pt-BR" sz="1600" dirty="0">
                <a:solidFill>
                  <a:schemeClr val="tx2"/>
                </a:solidFill>
                <a:cs typeface="Calibri"/>
              </a:rPr>
              <a:t>Miriam Komaromy, MD – Medical Director, </a:t>
            </a:r>
            <a:r>
              <a:rPr lang="en-US" sz="1600" dirty="0">
                <a:solidFill>
                  <a:schemeClr val="tx2"/>
                </a:solidFill>
                <a:cs typeface="Calibri"/>
              </a:rPr>
              <a:t>The Grayken Center for Addiction at Boston Medical Center</a:t>
            </a:r>
            <a:endParaRPr lang="pt-BR" sz="1600" dirty="0">
              <a:solidFill>
                <a:schemeClr val="tx2"/>
              </a:solidFill>
              <a:cs typeface="Calibri"/>
            </a:endParaRPr>
          </a:p>
          <a:p>
            <a:pPr lvl="1"/>
            <a:r>
              <a:rPr lang="en-US" sz="1600" dirty="0">
                <a:solidFill>
                  <a:schemeClr val="tx2"/>
                </a:solidFill>
                <a:cs typeface="Calibri"/>
              </a:rPr>
              <a:t>Rebecca E. Sutter, DNP – Population Health Center Clinical Director, Mason and Partners Clinic</a:t>
            </a:r>
            <a:endParaRPr lang="pt-BR" sz="1600" dirty="0">
              <a:solidFill>
                <a:schemeClr val="tx2"/>
              </a:solidFill>
              <a:cs typeface="Calibri"/>
            </a:endParaRPr>
          </a:p>
          <a:p>
            <a:pPr lvl="1"/>
            <a:r>
              <a:rPr lang="en-US" sz="1600" dirty="0">
                <a:solidFill>
                  <a:schemeClr val="tx2"/>
                </a:solidFill>
                <a:cs typeface="Calibri"/>
              </a:rPr>
              <a:t>Brooke Lattimore – Chief Operating Officer, Stigler Health &amp; Wellness Center</a:t>
            </a:r>
          </a:p>
          <a:p>
            <a:r>
              <a:rPr lang="en-US" sz="1700" dirty="0">
                <a:solidFill>
                  <a:schemeClr val="tx2"/>
                </a:solidFill>
                <a:cs typeface="Calibri"/>
              </a:rPr>
              <a:t>Academic/research partners</a:t>
            </a:r>
          </a:p>
          <a:p>
            <a:pPr lvl="1"/>
            <a:r>
              <a:rPr lang="en-US" sz="1600" dirty="0">
                <a:solidFill>
                  <a:schemeClr val="tx2"/>
                </a:solidFill>
                <a:cs typeface="Calibri"/>
              </a:rPr>
              <a:t>Johns Hopkins University</a:t>
            </a:r>
          </a:p>
          <a:p>
            <a:pPr lvl="1"/>
            <a:r>
              <a:rPr lang="en-US" sz="1600" dirty="0">
                <a:solidFill>
                  <a:schemeClr val="tx2"/>
                </a:solidFill>
                <a:cs typeface="Calibri"/>
              </a:rPr>
              <a:t>University of Maryland</a:t>
            </a:r>
          </a:p>
          <a:p>
            <a:endParaRPr lang="en-US" sz="1600" dirty="0">
              <a:solidFill>
                <a:schemeClr val="tx2"/>
              </a:solidFill>
              <a:cs typeface="Calibri"/>
            </a:endParaRPr>
          </a:p>
          <a:p>
            <a:endParaRPr lang="en-US" sz="1600" dirty="0">
              <a:solidFill>
                <a:schemeClr val="tx2"/>
              </a:solidFill>
              <a:cs typeface="Calibri"/>
            </a:endParaRPr>
          </a:p>
        </p:txBody>
      </p:sp>
      <p:sp>
        <p:nvSpPr>
          <p:cNvPr id="23" name="Text Placeholder 22">
            <a:extLst>
              <a:ext uri="{FF2B5EF4-FFF2-40B4-BE49-F238E27FC236}">
                <a16:creationId xmlns:a16="http://schemas.microsoft.com/office/drawing/2014/main" id="{B2B592E3-F686-44DD-A408-3B5C7CF6C13B}"/>
              </a:ext>
            </a:extLst>
          </p:cNvPr>
          <p:cNvSpPr>
            <a:spLocks noGrp="1"/>
          </p:cNvSpPr>
          <p:nvPr>
            <p:ph type="body" sz="quarter" idx="14"/>
          </p:nvPr>
        </p:nvSpPr>
        <p:spPr/>
        <p:txBody>
          <a:bodyPr/>
          <a:lstStyle/>
          <a:p>
            <a:r>
              <a:rPr lang="en-US" i="1"/>
              <a:t>Note. </a:t>
            </a:r>
            <a:r>
              <a:rPr lang="en-US"/>
              <a:t>Placeholder for notes, sources, and permissions (if needed). “Note.” (including a period) is italicized.</a:t>
            </a: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17</a:t>
            </a:fld>
            <a:endParaRPr lang="en-US"/>
          </a:p>
        </p:txBody>
      </p:sp>
    </p:spTree>
    <p:extLst>
      <p:ext uri="{BB962C8B-B14F-4D97-AF65-F5344CB8AC3E}">
        <p14:creationId xmlns:p14="http://schemas.microsoft.com/office/powerpoint/2010/main" val="3567202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dirty="0"/>
              <a:t>Strategy To Move Forward</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18</a:t>
            </a:fld>
            <a:endParaRPr lang="en-US"/>
          </a:p>
        </p:txBody>
      </p:sp>
      <p:sp>
        <p:nvSpPr>
          <p:cNvPr id="3" name="Subtitle 2">
            <a:extLst>
              <a:ext uri="{FF2B5EF4-FFF2-40B4-BE49-F238E27FC236}">
                <a16:creationId xmlns:a16="http://schemas.microsoft.com/office/drawing/2014/main" id="{9B01599A-E458-4CDD-88A1-98A10E0944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36238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9F99B-FB43-4D1A-922C-78DA438D0E65}"/>
              </a:ext>
            </a:extLst>
          </p:cNvPr>
          <p:cNvSpPr>
            <a:spLocks noGrp="1"/>
          </p:cNvSpPr>
          <p:nvPr>
            <p:ph type="title"/>
          </p:nvPr>
        </p:nvSpPr>
        <p:spPr/>
        <p:txBody>
          <a:bodyPr/>
          <a:lstStyle/>
          <a:p>
            <a:r>
              <a:rPr lang="en-US" dirty="0"/>
              <a:t>Immediate Follow-up</a:t>
            </a:r>
          </a:p>
        </p:txBody>
      </p:sp>
      <p:sp>
        <p:nvSpPr>
          <p:cNvPr id="3" name="Content Placeholder 2">
            <a:extLst>
              <a:ext uri="{FF2B5EF4-FFF2-40B4-BE49-F238E27FC236}">
                <a16:creationId xmlns:a16="http://schemas.microsoft.com/office/drawing/2014/main" id="{72F26A6A-D979-4B95-AB07-B1DB2E174B26}"/>
              </a:ext>
            </a:extLst>
          </p:cNvPr>
          <p:cNvSpPr>
            <a:spLocks noGrp="1"/>
          </p:cNvSpPr>
          <p:nvPr>
            <p:ph sz="quarter" idx="17"/>
          </p:nvPr>
        </p:nvSpPr>
        <p:spPr/>
        <p:txBody>
          <a:bodyPr/>
          <a:lstStyle/>
          <a:p>
            <a:r>
              <a:rPr lang="en-US" dirty="0"/>
              <a:t>Current research to-date has focused mostly on federal contracts. 	Additional work is needed to understand the </a:t>
            </a:r>
            <a:r>
              <a:rPr lang="en-US" b="1" dirty="0"/>
              <a:t>state market </a:t>
            </a:r>
            <a:r>
              <a:rPr lang="en-US" dirty="0"/>
              <a:t>and </a:t>
            </a:r>
            <a:r>
              <a:rPr lang="en-US" b="1" dirty="0"/>
              <a:t>opportunities with foundations/associations</a:t>
            </a:r>
          </a:p>
          <a:p>
            <a:r>
              <a:rPr lang="en-US" dirty="0"/>
              <a:t>Contracts related to COVID are most often an integration of COVID with one or more other related topics (telehealth, health equity) or a new aspect to account for in established programs. </a:t>
            </a:r>
          </a:p>
          <a:p>
            <a:pPr lvl="1"/>
            <a:r>
              <a:rPr lang="en-US" dirty="0"/>
              <a:t>Challenging to tease out how many federal $s spent are specific to COVID</a:t>
            </a:r>
          </a:p>
          <a:p>
            <a:pPr lvl="1"/>
            <a:r>
              <a:rPr lang="en-US" dirty="0"/>
              <a:t>May be benefits to strategizing ways to identify and track COVID-related opportunities that aren’t overtly COVID-specific</a:t>
            </a:r>
          </a:p>
        </p:txBody>
      </p:sp>
      <p:sp>
        <p:nvSpPr>
          <p:cNvPr id="4" name="Text Placeholder 3">
            <a:extLst>
              <a:ext uri="{FF2B5EF4-FFF2-40B4-BE49-F238E27FC236}">
                <a16:creationId xmlns:a16="http://schemas.microsoft.com/office/drawing/2014/main" id="{F04352B6-44C5-4D82-8B16-D180C35CEC93}"/>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72707F5F-E063-4C73-A797-C41F0ED06C65}"/>
              </a:ext>
            </a:extLst>
          </p:cNvPr>
          <p:cNvSpPr>
            <a:spLocks noGrp="1"/>
          </p:cNvSpPr>
          <p:nvPr>
            <p:ph type="sldNum" sz="quarter" idx="18"/>
          </p:nvPr>
        </p:nvSpPr>
        <p:spPr/>
        <p:txBody>
          <a:bodyPr/>
          <a:lstStyle/>
          <a:p>
            <a:fld id="{7E1341B0-7904-4148-9082-6535FE1E4D20}" type="slidenum">
              <a:rPr lang="en-US" smtClean="0"/>
              <a:pPr/>
              <a:t>19</a:t>
            </a:fld>
            <a:endParaRPr lang="en-US"/>
          </a:p>
        </p:txBody>
      </p:sp>
    </p:spTree>
    <p:extLst>
      <p:ext uri="{BB962C8B-B14F-4D97-AF65-F5344CB8AC3E}">
        <p14:creationId xmlns:p14="http://schemas.microsoft.com/office/powerpoint/2010/main" val="61782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Current capabilities</a:t>
            </a:r>
          </a:p>
          <a:p>
            <a:r>
              <a:rPr lang="en-US" dirty="0"/>
              <a:t>COVID Opportunities</a:t>
            </a:r>
          </a:p>
          <a:p>
            <a:r>
              <a:rPr lang="en-US" dirty="0"/>
              <a:t>Competition and Potential Partners</a:t>
            </a:r>
          </a:p>
          <a:p>
            <a:r>
              <a:rPr lang="en-US" dirty="0"/>
              <a:t>Strategy to Move Forward</a:t>
            </a:r>
          </a:p>
          <a:p>
            <a:r>
              <a:rPr lang="en-US" dirty="0"/>
              <a:t>Future Return and Recommendation</a:t>
            </a:r>
          </a:p>
        </p:txBody>
      </p:sp>
      <p:sp>
        <p:nvSpPr>
          <p:cNvPr id="15" name="Title 14"/>
          <p:cNvSpPr>
            <a:spLocks noGrp="1"/>
          </p:cNvSpPr>
          <p:nvPr>
            <p:ph type="title"/>
          </p:nvPr>
        </p:nvSpPr>
        <p:spPr/>
        <p:txBody>
          <a:bodyPr/>
          <a:lstStyle/>
          <a:p>
            <a:r>
              <a:rPr lang="en-US"/>
              <a:t>Agenda</a:t>
            </a:r>
          </a:p>
        </p:txBody>
      </p:sp>
      <p:sp>
        <p:nvSpPr>
          <p:cNvPr id="5" name="Slide Number Placeholder 4">
            <a:extLst>
              <a:ext uri="{FF2B5EF4-FFF2-40B4-BE49-F238E27FC236}">
                <a16:creationId xmlns:a16="http://schemas.microsoft.com/office/drawing/2014/main" id="{6B0BAF4D-3F0A-4BDE-B353-288003A5831F}"/>
              </a:ext>
            </a:extLst>
          </p:cNvPr>
          <p:cNvSpPr>
            <a:spLocks noGrp="1"/>
          </p:cNvSpPr>
          <p:nvPr>
            <p:ph type="sldNum" sz="quarter" idx="11"/>
          </p:nvPr>
        </p:nvSpPr>
        <p:spPr/>
        <p:txBody>
          <a:bodyPr/>
          <a:lstStyle/>
          <a:p>
            <a:fld id="{7E1341B0-7904-4148-9082-6535FE1E4D20}" type="slidenum">
              <a:rPr lang="en-US" smtClean="0"/>
              <a:pPr/>
              <a:t>2</a:t>
            </a:fld>
            <a:endParaRPr lang="en-US"/>
          </a:p>
        </p:txBody>
      </p:sp>
    </p:spTree>
    <p:extLst>
      <p:ext uri="{BB962C8B-B14F-4D97-AF65-F5344CB8AC3E}">
        <p14:creationId xmlns:p14="http://schemas.microsoft.com/office/powerpoint/2010/main" val="3467220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D765-03D7-4785-A7EB-367E5D21BD15}"/>
              </a:ext>
            </a:extLst>
          </p:cNvPr>
          <p:cNvSpPr>
            <a:spLocks noGrp="1"/>
          </p:cNvSpPr>
          <p:nvPr>
            <p:ph type="title"/>
          </p:nvPr>
        </p:nvSpPr>
        <p:spPr/>
        <p:txBody>
          <a:bodyPr/>
          <a:lstStyle/>
          <a:p>
            <a:r>
              <a:rPr lang="en-US" dirty="0"/>
              <a:t>Resources needed and actions to take over the next year</a:t>
            </a:r>
          </a:p>
        </p:txBody>
      </p:sp>
      <p:sp>
        <p:nvSpPr>
          <p:cNvPr id="5" name="Slide Number Placeholder 4">
            <a:extLst>
              <a:ext uri="{FF2B5EF4-FFF2-40B4-BE49-F238E27FC236}">
                <a16:creationId xmlns:a16="http://schemas.microsoft.com/office/drawing/2014/main" id="{5A815239-CA6B-4E82-B23E-711D156D96C7}"/>
              </a:ext>
            </a:extLst>
          </p:cNvPr>
          <p:cNvSpPr>
            <a:spLocks noGrp="1"/>
          </p:cNvSpPr>
          <p:nvPr>
            <p:ph type="sldNum" sz="quarter" idx="18"/>
          </p:nvPr>
        </p:nvSpPr>
        <p:spPr/>
        <p:txBody>
          <a:bodyPr/>
          <a:lstStyle/>
          <a:p>
            <a:fld id="{7E1341B0-7904-4148-9082-6535FE1E4D20}" type="slidenum">
              <a:rPr lang="en-US" smtClean="0"/>
              <a:pPr/>
              <a:t>20</a:t>
            </a:fld>
            <a:endParaRPr lang="en-US"/>
          </a:p>
        </p:txBody>
      </p:sp>
      <p:grpSp>
        <p:nvGrpSpPr>
          <p:cNvPr id="11" name="Group 10">
            <a:extLst>
              <a:ext uri="{FF2B5EF4-FFF2-40B4-BE49-F238E27FC236}">
                <a16:creationId xmlns:a16="http://schemas.microsoft.com/office/drawing/2014/main" id="{BB8DD842-D567-4796-869A-C7EDCC1B55F4}"/>
              </a:ext>
            </a:extLst>
          </p:cNvPr>
          <p:cNvGrpSpPr/>
          <p:nvPr/>
        </p:nvGrpSpPr>
        <p:grpSpPr>
          <a:xfrm>
            <a:off x="313869" y="1320433"/>
            <a:ext cx="2656785" cy="4794174"/>
            <a:chOff x="325020" y="1148156"/>
            <a:chExt cx="2656785" cy="4794174"/>
          </a:xfrm>
        </p:grpSpPr>
        <p:sp>
          <p:nvSpPr>
            <p:cNvPr id="7" name="TextBox 6">
              <a:extLst>
                <a:ext uri="{FF2B5EF4-FFF2-40B4-BE49-F238E27FC236}">
                  <a16:creationId xmlns:a16="http://schemas.microsoft.com/office/drawing/2014/main" id="{BD70AF76-F608-43CD-AB6D-02126DA448D2}"/>
                </a:ext>
              </a:extLst>
            </p:cNvPr>
            <p:cNvSpPr txBox="1"/>
            <p:nvPr/>
          </p:nvSpPr>
          <p:spPr>
            <a:xfrm>
              <a:off x="342901" y="1541125"/>
              <a:ext cx="2626330" cy="4401205"/>
            </a:xfrm>
            <a:prstGeom prst="rect">
              <a:avLst/>
            </a:prstGeom>
            <a:solidFill>
              <a:schemeClr val="bg2"/>
            </a:solidFill>
            <a:ln>
              <a:solidFill>
                <a:schemeClr val="tx1"/>
              </a:solidFill>
            </a:ln>
          </p:spPr>
          <p:txBody>
            <a:bodyPr wrap="square" rtlCol="0">
              <a:spAutoFit/>
            </a:bodyPr>
            <a:lstStyle/>
            <a:p>
              <a:pPr lvl="0" algn="ctr">
                <a:buFontTx/>
                <a:buNone/>
              </a:pPr>
              <a:r>
                <a:rPr lang="en-US" sz="1400" b="1" u="sng" dirty="0"/>
                <a:t>Skills/Experience</a:t>
              </a:r>
              <a:endParaRPr lang="en-US" sz="1400" b="1" dirty="0"/>
            </a:p>
            <a:p>
              <a:pPr marL="285750" lvl="0" indent="-285750" algn="l">
                <a:buFont typeface="Arial" panose="020B0604020202020204" pitchFamily="34" charset="0"/>
                <a:buChar char="•"/>
              </a:pPr>
              <a:r>
                <a:rPr lang="en-US" sz="1400" dirty="0"/>
                <a:t>Provide training to junior and senior staff in data science techniques, survey methodology, implementation science, </a:t>
              </a:r>
              <a:r>
                <a:rPr lang="en-US" sz="1400" dirty="0">
                  <a:latin typeface="Calibri" panose="020F0502020204030204"/>
                </a:rPr>
                <a:t>mixed-methods</a:t>
              </a:r>
              <a:r>
                <a:rPr lang="en-US" sz="1400" dirty="0"/>
                <a:t> research, and statistics</a:t>
              </a:r>
            </a:p>
            <a:p>
              <a:pPr lvl="0" algn="l"/>
              <a:endParaRPr lang="en-US" sz="1400" dirty="0"/>
            </a:p>
            <a:p>
              <a:pPr lvl="0" algn="ctr">
                <a:buFontTx/>
                <a:buNone/>
              </a:pPr>
              <a:r>
                <a:rPr lang="en-US" sz="1400" b="1" u="sng" dirty="0"/>
                <a:t>Partnerships</a:t>
              </a:r>
            </a:p>
            <a:p>
              <a:pPr marL="285750" lvl="0" indent="-285750" algn="l">
                <a:buFont typeface="Arial" panose="020B0604020202020204" pitchFamily="34" charset="0"/>
                <a:buChar char="•"/>
              </a:pPr>
              <a:r>
                <a:rPr lang="en-US" sz="1400" dirty="0"/>
                <a:t>Assess experience of IDIQ and other previous partners in COVID related topics</a:t>
              </a:r>
            </a:p>
            <a:p>
              <a:pPr marL="285750" lvl="0" indent="-285750" algn="l">
                <a:buFont typeface="Arial" panose="020B0604020202020204" pitchFamily="34" charset="0"/>
                <a:buChar char="•"/>
              </a:pPr>
              <a:r>
                <a:rPr lang="en-US" sz="1400" u="none" dirty="0"/>
                <a:t>Leverage connections related to patient and community engagement work</a:t>
              </a:r>
              <a:endParaRPr lang="en-US" sz="1400" u="sng" dirty="0"/>
            </a:p>
            <a:p>
              <a:pPr marL="285750" lvl="0" indent="-285750" algn="l">
                <a:buFont typeface="Arial" panose="020B0604020202020204" pitchFamily="34" charset="0"/>
                <a:buChar char="•"/>
              </a:pPr>
              <a:r>
                <a:rPr lang="en-US" sz="1400" u="none" dirty="0"/>
                <a:t>Leverage connections with AIR staff in Education who have won COVID-related work</a:t>
              </a:r>
            </a:p>
          </p:txBody>
        </p:sp>
        <p:sp>
          <p:nvSpPr>
            <p:cNvPr id="10" name="TextBox 9">
              <a:extLst>
                <a:ext uri="{FF2B5EF4-FFF2-40B4-BE49-F238E27FC236}">
                  <a16:creationId xmlns:a16="http://schemas.microsoft.com/office/drawing/2014/main" id="{B736BF85-7B2B-4B93-9C37-D0964F2C28ED}"/>
                </a:ext>
              </a:extLst>
            </p:cNvPr>
            <p:cNvSpPr txBox="1"/>
            <p:nvPr/>
          </p:nvSpPr>
          <p:spPr>
            <a:xfrm>
              <a:off x="325020" y="1148156"/>
              <a:ext cx="2656785" cy="400110"/>
            </a:xfrm>
            <a:prstGeom prst="rect">
              <a:avLst/>
            </a:prstGeom>
            <a:solidFill>
              <a:schemeClr val="accent1"/>
            </a:solidFill>
          </p:spPr>
          <p:txBody>
            <a:bodyPr wrap="square" rtlCol="0">
              <a:spAutoFit/>
            </a:bodyPr>
            <a:lstStyle/>
            <a:p>
              <a:pPr algn="ctr"/>
              <a:r>
                <a:rPr lang="en-US" sz="2000" b="1">
                  <a:solidFill>
                    <a:schemeClr val="bg1"/>
                  </a:solidFill>
                </a:rPr>
                <a:t>Now</a:t>
              </a:r>
            </a:p>
          </p:txBody>
        </p:sp>
      </p:grpSp>
      <p:grpSp>
        <p:nvGrpSpPr>
          <p:cNvPr id="15" name="Group 14">
            <a:extLst>
              <a:ext uri="{FF2B5EF4-FFF2-40B4-BE49-F238E27FC236}">
                <a16:creationId xmlns:a16="http://schemas.microsoft.com/office/drawing/2014/main" id="{C288501C-F897-4CF0-A8BB-6BC412D70438}"/>
              </a:ext>
            </a:extLst>
          </p:cNvPr>
          <p:cNvGrpSpPr/>
          <p:nvPr/>
        </p:nvGrpSpPr>
        <p:grpSpPr>
          <a:xfrm>
            <a:off x="3144644" y="1311140"/>
            <a:ext cx="3041278" cy="4803467"/>
            <a:chOff x="3090577" y="1313399"/>
            <a:chExt cx="3106496" cy="4594412"/>
          </a:xfrm>
        </p:grpSpPr>
        <p:sp>
          <p:nvSpPr>
            <p:cNvPr id="8" name="TextBox 7">
              <a:extLst>
                <a:ext uri="{FF2B5EF4-FFF2-40B4-BE49-F238E27FC236}">
                  <a16:creationId xmlns:a16="http://schemas.microsoft.com/office/drawing/2014/main" id="{6B4DDB41-540C-441C-9F95-D47FBE1A6787}"/>
                </a:ext>
              </a:extLst>
            </p:cNvPr>
            <p:cNvSpPr txBox="1"/>
            <p:nvPr/>
          </p:nvSpPr>
          <p:spPr>
            <a:xfrm>
              <a:off x="3090578" y="1722050"/>
              <a:ext cx="3095344" cy="4185761"/>
            </a:xfrm>
            <a:prstGeom prst="rect">
              <a:avLst/>
            </a:prstGeom>
            <a:solidFill>
              <a:schemeClr val="bg2"/>
            </a:solidFill>
            <a:ln>
              <a:solidFill>
                <a:schemeClr val="tx1"/>
              </a:solidFill>
            </a:ln>
          </p:spPr>
          <p:txBody>
            <a:bodyPr wrap="square" rtlCol="0">
              <a:spAutoFit/>
            </a:bodyPr>
            <a:lstStyle/>
            <a:p>
              <a:pPr lvl="0" algn="ctr">
                <a:buFontTx/>
                <a:buNone/>
              </a:pPr>
              <a:r>
                <a:rPr lang="en-US" sz="1400" b="1" u="sng"/>
                <a:t>Skills/Experience</a:t>
              </a:r>
            </a:p>
            <a:p>
              <a:pPr marL="285750" indent="-285750">
                <a:buFont typeface="Arial" panose="020B0604020202020204" pitchFamily="34" charset="0"/>
                <a:buChar char="•"/>
              </a:pPr>
              <a:r>
                <a:rPr lang="en-US" sz="1400"/>
                <a:t>Hire experts in epidemiology, public health, health equity, and health IT; consider the need for clinician hires</a:t>
              </a:r>
            </a:p>
            <a:p>
              <a:pPr marL="285750" indent="-285750">
                <a:buFont typeface="Arial" panose="020B0604020202020204" pitchFamily="34" charset="0"/>
                <a:buChar char="•"/>
              </a:pPr>
              <a:r>
                <a:rPr lang="en-US" sz="1400"/>
                <a:t>Hire junior and senior staff with skills in data science, statistics, surveys, and </a:t>
              </a:r>
              <a:r>
                <a:rPr lang="en-US" sz="1400">
                  <a:latin typeface="Calibri" panose="020F0502020204030204"/>
                </a:rPr>
                <a:t>mixed-methods</a:t>
              </a:r>
              <a:r>
                <a:rPr lang="en-US" sz="1400"/>
                <a:t> research</a:t>
              </a:r>
            </a:p>
            <a:p>
              <a:pPr marL="285750" indent="-285750">
                <a:buFont typeface="Arial" panose="020B0604020202020204" pitchFamily="34" charset="0"/>
                <a:buChar char="•"/>
              </a:pPr>
              <a:endParaRPr lang="en-US" sz="1400"/>
            </a:p>
            <a:p>
              <a:pPr algn="ctr"/>
              <a:r>
                <a:rPr lang="en-US" sz="1400" b="1" u="sng"/>
                <a:t>Partnerships</a:t>
              </a:r>
              <a:endParaRPr lang="en-US" sz="1400"/>
            </a:p>
            <a:p>
              <a:pPr marL="285750" indent="-285750">
                <a:buFont typeface="Arial" panose="020B0604020202020204" pitchFamily="34" charset="0"/>
                <a:buChar char="•"/>
              </a:pPr>
              <a:r>
                <a:rPr lang="en-US" sz="1400"/>
                <a:t>Connect with health care systems, academic institutions, professional medical societies about vaccine acceptance and health care hesitancy</a:t>
              </a:r>
            </a:p>
            <a:p>
              <a:pPr marL="285750" indent="-285750">
                <a:buFont typeface="Arial" panose="020B0604020202020204" pitchFamily="34" charset="0"/>
                <a:buChar char="•"/>
              </a:pPr>
              <a:r>
                <a:rPr lang="en-US" sz="1400"/>
                <a:t>Formulate several top priority partnerships; develop white papers, present to agency leaders, etc.</a:t>
              </a:r>
            </a:p>
            <a:p>
              <a:endParaRPr lang="en-US" sz="1400"/>
            </a:p>
          </p:txBody>
        </p:sp>
        <p:sp>
          <p:nvSpPr>
            <p:cNvPr id="12" name="TextBox 11">
              <a:extLst>
                <a:ext uri="{FF2B5EF4-FFF2-40B4-BE49-F238E27FC236}">
                  <a16:creationId xmlns:a16="http://schemas.microsoft.com/office/drawing/2014/main" id="{2F0F9F7E-C7C1-4429-864A-7D2A5A096D4A}"/>
                </a:ext>
              </a:extLst>
            </p:cNvPr>
            <p:cNvSpPr txBox="1"/>
            <p:nvPr/>
          </p:nvSpPr>
          <p:spPr>
            <a:xfrm>
              <a:off x="3090577" y="1313399"/>
              <a:ext cx="3106496" cy="400110"/>
            </a:xfrm>
            <a:prstGeom prst="rect">
              <a:avLst/>
            </a:prstGeom>
            <a:solidFill>
              <a:schemeClr val="accent1"/>
            </a:solidFill>
          </p:spPr>
          <p:txBody>
            <a:bodyPr wrap="square" rtlCol="0">
              <a:spAutoFit/>
            </a:bodyPr>
            <a:lstStyle/>
            <a:p>
              <a:pPr algn="ctr"/>
              <a:r>
                <a:rPr lang="en-US" sz="2000" b="1">
                  <a:solidFill>
                    <a:schemeClr val="bg1"/>
                  </a:solidFill>
                </a:rPr>
                <a:t>6 Months</a:t>
              </a:r>
            </a:p>
          </p:txBody>
        </p:sp>
      </p:grpSp>
      <p:grpSp>
        <p:nvGrpSpPr>
          <p:cNvPr id="14" name="Group 13">
            <a:extLst>
              <a:ext uri="{FF2B5EF4-FFF2-40B4-BE49-F238E27FC236}">
                <a16:creationId xmlns:a16="http://schemas.microsoft.com/office/drawing/2014/main" id="{F773C960-E997-41A2-A570-7B6D1ADC9B02}"/>
              </a:ext>
            </a:extLst>
          </p:cNvPr>
          <p:cNvGrpSpPr/>
          <p:nvPr/>
        </p:nvGrpSpPr>
        <p:grpSpPr>
          <a:xfrm>
            <a:off x="6353182" y="1321940"/>
            <a:ext cx="2476949" cy="4794926"/>
            <a:chOff x="6353182" y="1321940"/>
            <a:chExt cx="2476949" cy="4794926"/>
          </a:xfrm>
        </p:grpSpPr>
        <p:sp>
          <p:nvSpPr>
            <p:cNvPr id="9" name="TextBox 8">
              <a:extLst>
                <a:ext uri="{FF2B5EF4-FFF2-40B4-BE49-F238E27FC236}">
                  <a16:creationId xmlns:a16="http://schemas.microsoft.com/office/drawing/2014/main" id="{56707BAA-86D2-47B0-B462-84F5583A9E12}"/>
                </a:ext>
              </a:extLst>
            </p:cNvPr>
            <p:cNvSpPr txBox="1"/>
            <p:nvPr/>
          </p:nvSpPr>
          <p:spPr>
            <a:xfrm>
              <a:off x="6364333" y="1715661"/>
              <a:ext cx="2465798" cy="4401205"/>
            </a:xfrm>
            <a:prstGeom prst="rect">
              <a:avLst/>
            </a:prstGeom>
            <a:solidFill>
              <a:schemeClr val="bg2"/>
            </a:solidFill>
            <a:ln>
              <a:solidFill>
                <a:schemeClr val="tx1"/>
              </a:solidFill>
            </a:ln>
          </p:spPr>
          <p:txBody>
            <a:bodyPr wrap="square" rtlCol="0">
              <a:spAutoFit/>
            </a:bodyPr>
            <a:lstStyle/>
            <a:p>
              <a:pPr lvl="0" algn="ctr">
                <a:buFontTx/>
                <a:buNone/>
              </a:pPr>
              <a:r>
                <a:rPr lang="en-US" sz="1400" b="1" u="sng" dirty="0"/>
                <a:t>Skills/Experience</a:t>
              </a:r>
            </a:p>
            <a:p>
              <a:pPr marL="285750" indent="-285750">
                <a:buFont typeface="Arial" panose="020B0604020202020204" pitchFamily="34" charset="0"/>
                <a:buChar char="•"/>
              </a:pPr>
              <a:r>
                <a:rPr lang="en-US" sz="1400" dirty="0"/>
                <a:t>Assess staffing and training needs; continue hiring, etc.</a:t>
              </a:r>
            </a:p>
            <a:p>
              <a:r>
                <a:rPr lang="en-US" sz="1400" dirty="0"/>
                <a:t> </a:t>
              </a:r>
            </a:p>
            <a:p>
              <a:pPr algn="ctr"/>
              <a:r>
                <a:rPr lang="en-US" sz="1400" b="1" u="sng" dirty="0"/>
                <a:t>Partnerships</a:t>
              </a:r>
              <a:endParaRPr lang="en-US" sz="1400" dirty="0"/>
            </a:p>
            <a:p>
              <a:pPr marL="285750" indent="-285750">
                <a:buFont typeface="Arial" panose="020B0604020202020204" pitchFamily="34" charset="0"/>
                <a:buChar char="•"/>
              </a:pPr>
              <a:r>
                <a:rPr lang="en-US" sz="1400" dirty="0"/>
                <a:t>Bidding on proposals with partners; continue to assess COVID landscape and identify new partners as needed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p:txBody>
        </p:sp>
        <p:sp>
          <p:nvSpPr>
            <p:cNvPr id="13" name="TextBox 12">
              <a:extLst>
                <a:ext uri="{FF2B5EF4-FFF2-40B4-BE49-F238E27FC236}">
                  <a16:creationId xmlns:a16="http://schemas.microsoft.com/office/drawing/2014/main" id="{C2B79F74-F564-477C-B37D-2ADAA6689ADD}"/>
                </a:ext>
              </a:extLst>
            </p:cNvPr>
            <p:cNvSpPr txBox="1"/>
            <p:nvPr/>
          </p:nvSpPr>
          <p:spPr>
            <a:xfrm>
              <a:off x="6353182" y="1321940"/>
              <a:ext cx="2476949" cy="400110"/>
            </a:xfrm>
            <a:prstGeom prst="rect">
              <a:avLst/>
            </a:prstGeom>
            <a:solidFill>
              <a:schemeClr val="accent1"/>
            </a:solidFill>
          </p:spPr>
          <p:txBody>
            <a:bodyPr wrap="square" rtlCol="0">
              <a:spAutoFit/>
            </a:bodyPr>
            <a:lstStyle/>
            <a:p>
              <a:pPr algn="ctr"/>
              <a:r>
                <a:rPr lang="en-US" sz="2000" b="1">
                  <a:solidFill>
                    <a:schemeClr val="bg1"/>
                  </a:solidFill>
                </a:rPr>
                <a:t>1 Year</a:t>
              </a:r>
            </a:p>
          </p:txBody>
        </p:sp>
      </p:grpSp>
    </p:spTree>
    <p:extLst>
      <p:ext uri="{BB962C8B-B14F-4D97-AF65-F5344CB8AC3E}">
        <p14:creationId xmlns:p14="http://schemas.microsoft.com/office/powerpoint/2010/main" val="2311903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dirty="0"/>
              <a:t>Future of COVID Opportunities and Recommendation</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21</a:t>
            </a:fld>
            <a:endParaRPr lang="en-US"/>
          </a:p>
        </p:txBody>
      </p:sp>
      <p:sp>
        <p:nvSpPr>
          <p:cNvPr id="3" name="Subtitle 2">
            <a:extLst>
              <a:ext uri="{FF2B5EF4-FFF2-40B4-BE49-F238E27FC236}">
                <a16:creationId xmlns:a16="http://schemas.microsoft.com/office/drawing/2014/main" id="{9B01599A-E458-4CDD-88A1-98A10E0944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44719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B11F-4854-4504-8C9D-B9DE38704110}"/>
              </a:ext>
            </a:extLst>
          </p:cNvPr>
          <p:cNvSpPr>
            <a:spLocks noGrp="1"/>
          </p:cNvSpPr>
          <p:nvPr>
            <p:ph type="title"/>
          </p:nvPr>
        </p:nvSpPr>
        <p:spPr/>
        <p:txBody>
          <a:bodyPr/>
          <a:lstStyle/>
          <a:p>
            <a:r>
              <a:rPr lang="en-US"/>
              <a:t>Future of COVID opportunities</a:t>
            </a:r>
          </a:p>
        </p:txBody>
      </p:sp>
      <p:graphicFrame>
        <p:nvGraphicFramePr>
          <p:cNvPr id="8" name="Content Placeholder 7">
            <a:extLst>
              <a:ext uri="{FF2B5EF4-FFF2-40B4-BE49-F238E27FC236}">
                <a16:creationId xmlns:a16="http://schemas.microsoft.com/office/drawing/2014/main" id="{28112F7E-ABAF-46AD-BC56-1DFF419696A0}"/>
              </a:ext>
            </a:extLst>
          </p:cNvPr>
          <p:cNvGraphicFramePr>
            <a:graphicFrameLocks noGrp="1"/>
          </p:cNvGraphicFramePr>
          <p:nvPr>
            <p:ph sz="quarter" idx="17"/>
            <p:extLst>
              <p:ext uri="{D42A27DB-BD31-4B8C-83A1-F6EECF244321}">
                <p14:modId xmlns:p14="http://schemas.microsoft.com/office/powerpoint/2010/main" val="109305747"/>
              </p:ext>
            </p:extLst>
          </p:nvPr>
        </p:nvGraphicFramePr>
        <p:xfrm>
          <a:off x="339725" y="1613043"/>
          <a:ext cx="8458200" cy="4193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4B3305FD-1D5E-4ADE-8778-BE871718145B}"/>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FDCE6741-F982-4413-96ED-4F0624985835}"/>
              </a:ext>
            </a:extLst>
          </p:cNvPr>
          <p:cNvSpPr>
            <a:spLocks noGrp="1"/>
          </p:cNvSpPr>
          <p:nvPr>
            <p:ph type="sldNum" sz="quarter" idx="18"/>
          </p:nvPr>
        </p:nvSpPr>
        <p:spPr/>
        <p:txBody>
          <a:bodyPr/>
          <a:lstStyle/>
          <a:p>
            <a:fld id="{7E1341B0-7904-4148-9082-6535FE1E4D20}" type="slidenum">
              <a:rPr lang="en-US" smtClean="0"/>
              <a:pPr/>
              <a:t>22</a:t>
            </a:fld>
            <a:endParaRPr lang="en-US"/>
          </a:p>
        </p:txBody>
      </p:sp>
      <p:sp>
        <p:nvSpPr>
          <p:cNvPr id="9" name="TextBox 8">
            <a:extLst>
              <a:ext uri="{FF2B5EF4-FFF2-40B4-BE49-F238E27FC236}">
                <a16:creationId xmlns:a16="http://schemas.microsoft.com/office/drawing/2014/main" id="{EAF0F045-B355-43CC-B0A8-C98FFEA31D3E}"/>
              </a:ext>
            </a:extLst>
          </p:cNvPr>
          <p:cNvSpPr txBox="1"/>
          <p:nvPr/>
        </p:nvSpPr>
        <p:spPr>
          <a:xfrm>
            <a:off x="945223" y="1274715"/>
            <a:ext cx="2212080" cy="400110"/>
          </a:xfrm>
          <a:prstGeom prst="rect">
            <a:avLst/>
          </a:prstGeom>
          <a:noFill/>
        </p:spPr>
        <p:txBody>
          <a:bodyPr wrap="none" rtlCol="0">
            <a:spAutoFit/>
          </a:bodyPr>
          <a:lstStyle/>
          <a:p>
            <a:r>
              <a:rPr lang="en-US" sz="2000" b="1"/>
              <a:t>Current/Near-term</a:t>
            </a:r>
          </a:p>
        </p:txBody>
      </p:sp>
      <p:sp>
        <p:nvSpPr>
          <p:cNvPr id="10" name="TextBox 9">
            <a:extLst>
              <a:ext uri="{FF2B5EF4-FFF2-40B4-BE49-F238E27FC236}">
                <a16:creationId xmlns:a16="http://schemas.microsoft.com/office/drawing/2014/main" id="{581256CC-5B5F-4D4D-952C-1F01444DFD54}"/>
              </a:ext>
            </a:extLst>
          </p:cNvPr>
          <p:cNvSpPr txBox="1"/>
          <p:nvPr/>
        </p:nvSpPr>
        <p:spPr>
          <a:xfrm>
            <a:off x="6491556" y="1274715"/>
            <a:ext cx="1275093" cy="400110"/>
          </a:xfrm>
          <a:prstGeom prst="rect">
            <a:avLst/>
          </a:prstGeom>
          <a:noFill/>
        </p:spPr>
        <p:txBody>
          <a:bodyPr wrap="none" rtlCol="0">
            <a:spAutoFit/>
          </a:bodyPr>
          <a:lstStyle/>
          <a:p>
            <a:r>
              <a:rPr lang="en-US" sz="2000" b="1"/>
              <a:t>3-5+ years</a:t>
            </a:r>
          </a:p>
        </p:txBody>
      </p:sp>
    </p:spTree>
    <p:extLst>
      <p:ext uri="{BB962C8B-B14F-4D97-AF65-F5344CB8AC3E}">
        <p14:creationId xmlns:p14="http://schemas.microsoft.com/office/powerpoint/2010/main" val="267389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FC973-BF94-4E4C-8BD1-E6CCFBE7CF52}"/>
              </a:ext>
            </a:extLst>
          </p:cNvPr>
          <p:cNvSpPr>
            <a:spLocks noGrp="1"/>
          </p:cNvSpPr>
          <p:nvPr>
            <p:ph type="title"/>
          </p:nvPr>
        </p:nvSpPr>
        <p:spPr/>
        <p:txBody>
          <a:bodyPr/>
          <a:lstStyle/>
          <a:p>
            <a:r>
              <a:rPr lang="en-US" dirty="0"/>
              <a:t>Future Return and Recommendation</a:t>
            </a:r>
          </a:p>
        </p:txBody>
      </p:sp>
      <p:sp>
        <p:nvSpPr>
          <p:cNvPr id="3" name="Text Placeholder 2">
            <a:extLst>
              <a:ext uri="{FF2B5EF4-FFF2-40B4-BE49-F238E27FC236}">
                <a16:creationId xmlns:a16="http://schemas.microsoft.com/office/drawing/2014/main" id="{76980F7F-44F5-4040-AA1F-67EB9520906A}"/>
              </a:ext>
            </a:extLst>
          </p:cNvPr>
          <p:cNvSpPr>
            <a:spLocks noGrp="1"/>
          </p:cNvSpPr>
          <p:nvPr>
            <p:ph type="body" sz="quarter" idx="17"/>
          </p:nvPr>
        </p:nvSpPr>
        <p:spPr>
          <a:xfrm>
            <a:off x="347472" y="1307592"/>
            <a:ext cx="8458200" cy="623950"/>
          </a:xfrm>
        </p:spPr>
        <p:txBody>
          <a:bodyPr/>
          <a:lstStyle/>
          <a:p>
            <a:r>
              <a:rPr lang="en-US" sz="2400" b="1" dirty="0"/>
              <a:t>We recommend that AIR make COVID a strategic growth priority. </a:t>
            </a:r>
          </a:p>
        </p:txBody>
      </p:sp>
      <p:sp>
        <p:nvSpPr>
          <p:cNvPr id="4" name="Content Placeholder 3">
            <a:extLst>
              <a:ext uri="{FF2B5EF4-FFF2-40B4-BE49-F238E27FC236}">
                <a16:creationId xmlns:a16="http://schemas.microsoft.com/office/drawing/2014/main" id="{B6268123-C0D0-4196-A123-5C72485F549C}"/>
              </a:ext>
            </a:extLst>
          </p:cNvPr>
          <p:cNvSpPr>
            <a:spLocks noGrp="1"/>
          </p:cNvSpPr>
          <p:nvPr>
            <p:ph sz="quarter" idx="20"/>
          </p:nvPr>
        </p:nvSpPr>
        <p:spPr>
          <a:xfrm>
            <a:off x="341757" y="2240122"/>
            <a:ext cx="8458200" cy="3171825"/>
          </a:xfrm>
        </p:spPr>
        <p:txBody>
          <a:bodyPr>
            <a:normAutofit lnSpcReduction="10000"/>
          </a:bodyPr>
          <a:lstStyle/>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It is likely that COVID will play some role in the majority of health-related contracts in the near-future.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COVID has infused, and had profound effects on, the entire health care system, education system, and human services</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COVID will most likely become endemic in the U.S.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the pandemic is over, the effects of COVID on aspects of the health care system and preparing for future public health emergencies will still feature prominently in federal budgets.</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It is highly unlikely COVID will cease to be a federal budget priority anytime in the near-term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DF62A715-BFF2-4350-92F1-8E7BA4AB6E46}"/>
              </a:ext>
            </a:extLst>
          </p:cNvPr>
          <p:cNvSpPr>
            <a:spLocks noGrp="1"/>
          </p:cNvSpPr>
          <p:nvPr>
            <p:ph type="body" sz="quarter" idx="14"/>
          </p:nvPr>
        </p:nvSpPr>
        <p:spPr/>
        <p:txBody>
          <a:bodyPr/>
          <a:lstStyle/>
          <a:p>
            <a:endParaRPr lang="en-US"/>
          </a:p>
        </p:txBody>
      </p:sp>
      <p:sp>
        <p:nvSpPr>
          <p:cNvPr id="6" name="Slide Number Placeholder 5">
            <a:extLst>
              <a:ext uri="{FF2B5EF4-FFF2-40B4-BE49-F238E27FC236}">
                <a16:creationId xmlns:a16="http://schemas.microsoft.com/office/drawing/2014/main" id="{050386F0-CFA5-4D5F-8049-F8CF24C30103}"/>
              </a:ext>
            </a:extLst>
          </p:cNvPr>
          <p:cNvSpPr>
            <a:spLocks noGrp="1"/>
          </p:cNvSpPr>
          <p:nvPr>
            <p:ph type="sldNum" sz="quarter" idx="21"/>
          </p:nvPr>
        </p:nvSpPr>
        <p:spPr/>
        <p:txBody>
          <a:bodyPr/>
          <a:lstStyle/>
          <a:p>
            <a:fld id="{7E1341B0-7904-4148-9082-6535FE1E4D20}" type="slidenum">
              <a:rPr lang="en-US" smtClean="0"/>
              <a:pPr/>
              <a:t>23</a:t>
            </a:fld>
            <a:endParaRPr lang="en-US"/>
          </a:p>
        </p:txBody>
      </p:sp>
    </p:spTree>
    <p:extLst>
      <p:ext uri="{BB962C8B-B14F-4D97-AF65-F5344CB8AC3E}">
        <p14:creationId xmlns:p14="http://schemas.microsoft.com/office/powerpoint/2010/main" val="214507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a:t>Appendix</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24</a:t>
            </a:fld>
            <a:endParaRPr lang="en-US"/>
          </a:p>
        </p:txBody>
      </p:sp>
      <p:sp>
        <p:nvSpPr>
          <p:cNvPr id="3" name="Subtitle 2">
            <a:extLst>
              <a:ext uri="{FF2B5EF4-FFF2-40B4-BE49-F238E27FC236}">
                <a16:creationId xmlns:a16="http://schemas.microsoft.com/office/drawing/2014/main" id="{9B01599A-E458-4CDD-88A1-98A10E0944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5290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8751F8-5ED5-D644-9EE8-2C57036E82F2}"/>
              </a:ext>
            </a:extLst>
          </p:cNvPr>
          <p:cNvSpPr>
            <a:spLocks noGrp="1"/>
          </p:cNvSpPr>
          <p:nvPr>
            <p:ph type="title"/>
          </p:nvPr>
        </p:nvSpPr>
        <p:spPr/>
        <p:txBody>
          <a:bodyPr/>
          <a:lstStyle/>
          <a:p>
            <a:r>
              <a:rPr lang="en-US">
                <a:cs typeface="Arial"/>
              </a:rPr>
              <a:t>AIR COVID Projects</a:t>
            </a:r>
          </a:p>
        </p:txBody>
      </p:sp>
      <p:graphicFrame>
        <p:nvGraphicFramePr>
          <p:cNvPr id="11" name="Table 11">
            <a:extLst>
              <a:ext uri="{FF2B5EF4-FFF2-40B4-BE49-F238E27FC236}">
                <a16:creationId xmlns:a16="http://schemas.microsoft.com/office/drawing/2014/main" id="{C687A4A8-AA0B-4B12-9C5A-C6FFC6B789B5}"/>
              </a:ext>
            </a:extLst>
          </p:cNvPr>
          <p:cNvGraphicFramePr>
            <a:graphicFrameLocks noGrp="1"/>
          </p:cNvGraphicFramePr>
          <p:nvPr>
            <p:ph sz="quarter" idx="20"/>
            <p:extLst>
              <p:ext uri="{D42A27DB-BD31-4B8C-83A1-F6EECF244321}">
                <p14:modId xmlns:p14="http://schemas.microsoft.com/office/powerpoint/2010/main" val="2654282144"/>
              </p:ext>
            </p:extLst>
          </p:nvPr>
        </p:nvGraphicFramePr>
        <p:xfrm>
          <a:off x="349758" y="1671508"/>
          <a:ext cx="8455914" cy="4487995"/>
        </p:xfrm>
        <a:graphic>
          <a:graphicData uri="http://schemas.openxmlformats.org/drawingml/2006/table">
            <a:tbl>
              <a:tblPr firstRow="1" bandRow="1">
                <a:tableStyleId>{577794B7-0F68-450A-8CF4-2D9CDB5CE098}</a:tableStyleId>
              </a:tblPr>
              <a:tblGrid>
                <a:gridCol w="2157984">
                  <a:extLst>
                    <a:ext uri="{9D8B030D-6E8A-4147-A177-3AD203B41FA5}">
                      <a16:colId xmlns:a16="http://schemas.microsoft.com/office/drawing/2014/main" val="2900040619"/>
                    </a:ext>
                  </a:extLst>
                </a:gridCol>
                <a:gridCol w="1025680">
                  <a:extLst>
                    <a:ext uri="{9D8B030D-6E8A-4147-A177-3AD203B41FA5}">
                      <a16:colId xmlns:a16="http://schemas.microsoft.com/office/drawing/2014/main" val="995431178"/>
                    </a:ext>
                  </a:extLst>
                </a:gridCol>
                <a:gridCol w="855158">
                  <a:extLst>
                    <a:ext uri="{9D8B030D-6E8A-4147-A177-3AD203B41FA5}">
                      <a16:colId xmlns:a16="http://schemas.microsoft.com/office/drawing/2014/main" val="3776202267"/>
                    </a:ext>
                  </a:extLst>
                </a:gridCol>
                <a:gridCol w="885222">
                  <a:extLst>
                    <a:ext uri="{9D8B030D-6E8A-4147-A177-3AD203B41FA5}">
                      <a16:colId xmlns:a16="http://schemas.microsoft.com/office/drawing/2014/main" val="3889425081"/>
                    </a:ext>
                  </a:extLst>
                </a:gridCol>
                <a:gridCol w="3531870">
                  <a:extLst>
                    <a:ext uri="{9D8B030D-6E8A-4147-A177-3AD203B41FA5}">
                      <a16:colId xmlns:a16="http://schemas.microsoft.com/office/drawing/2014/main" val="2672975955"/>
                    </a:ext>
                  </a:extLst>
                </a:gridCol>
              </a:tblGrid>
              <a:tr h="655135">
                <a:tc>
                  <a:txBody>
                    <a:bodyPr/>
                    <a:lstStyle/>
                    <a:p>
                      <a:pPr algn="ctr"/>
                      <a:r>
                        <a:rPr lang="en-US" sz="1600"/>
                        <a:t>Project Name</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Client</a:t>
                      </a:r>
                    </a:p>
                  </a:txBody>
                  <a:tcPr marL="68580" marR="68580" marT="34290" marB="34290"/>
                </a:tc>
                <a:tc>
                  <a:txBody>
                    <a:bodyPr/>
                    <a:lstStyle/>
                    <a:p>
                      <a:pPr algn="ctr"/>
                      <a:r>
                        <a:rPr lang="en-US" sz="1600"/>
                        <a:t>Value</a:t>
                      </a:r>
                    </a:p>
                  </a:txBody>
                  <a:tcPr marL="68580" marR="68580" marT="34290" marB="34290"/>
                </a:tc>
                <a:tc>
                  <a:txBody>
                    <a:bodyPr/>
                    <a:lstStyle/>
                    <a:p>
                      <a:pPr algn="ctr"/>
                      <a:r>
                        <a:rPr lang="en-US" sz="1600"/>
                        <a:t>Subs</a:t>
                      </a:r>
                    </a:p>
                  </a:txBody>
                  <a:tcPr marL="68580" marR="68580" marT="34290" marB="34290"/>
                </a:tc>
                <a:tc>
                  <a:txBody>
                    <a:bodyPr/>
                    <a:lstStyle/>
                    <a:p>
                      <a:pPr algn="ctr"/>
                      <a:r>
                        <a:rPr lang="en-US" sz="1600"/>
                        <a:t>Description</a:t>
                      </a:r>
                    </a:p>
                  </a:txBody>
                  <a:tcPr marL="68580" marR="68580" marT="34290" marB="34290"/>
                </a:tc>
                <a:extLst>
                  <a:ext uri="{0D108BD9-81ED-4DB2-BD59-A6C34878D82A}">
                    <a16:rowId xmlns:a16="http://schemas.microsoft.com/office/drawing/2014/main" val="342783319"/>
                  </a:ext>
                </a:extLst>
              </a:tr>
              <a:tr h="1013645">
                <a:tc>
                  <a:txBody>
                    <a:bodyPr/>
                    <a:lstStyle/>
                    <a:p>
                      <a:pPr lvl="1"/>
                      <a:r>
                        <a:rPr lang="en-US" sz="1400" kern="1200">
                          <a:solidFill>
                            <a:schemeClr val="tx2"/>
                          </a:solidFill>
                          <a:effectLst/>
                          <a:latin typeface="+mn-lt"/>
                          <a:ea typeface="+mn-ea"/>
                          <a:cs typeface="+mn-cs"/>
                        </a:rPr>
                        <a:t>COVID-19 and Education: Deep Dive Longitudinal Study (2020-2025)</a:t>
                      </a:r>
                      <a:endParaRPr lang="en-US" sz="1400"/>
                    </a:p>
                  </a:txBody>
                  <a:tcPr marL="68580" marR="68580" marT="34290" marB="34290"/>
                </a:tc>
                <a:tc>
                  <a:txBody>
                    <a:bodyPr/>
                    <a:lstStyle/>
                    <a:p>
                      <a:pPr lvl="1"/>
                      <a:r>
                        <a:rPr lang="en-US" sz="1400"/>
                        <a:t>Gates Foundation </a:t>
                      </a:r>
                    </a:p>
                  </a:txBody>
                  <a:tcPr marL="68580" marR="68580" marT="34290" marB="34290"/>
                </a:tc>
                <a:tc>
                  <a:txBody>
                    <a:bodyPr/>
                    <a:lstStyle/>
                    <a:p>
                      <a:pPr lvl="1"/>
                      <a:r>
                        <a:rPr lang="en-US" sz="1400"/>
                        <a:t>$2.7M</a:t>
                      </a:r>
                    </a:p>
                  </a:txBody>
                  <a:tcPr marL="68580" marR="68580" marT="34290" marB="34290"/>
                </a:tc>
                <a:tc>
                  <a:txBody>
                    <a:bodyPr/>
                    <a:lstStyle/>
                    <a:p>
                      <a:pPr lvl="1"/>
                      <a:r>
                        <a:rPr lang="en-US" sz="1400"/>
                        <a:t>None</a:t>
                      </a:r>
                    </a:p>
                  </a:txBody>
                  <a:tcPr marL="68580" marR="68580" marT="34290" marB="34290"/>
                </a:tc>
                <a:tc>
                  <a:txBody>
                    <a:bodyPr/>
                    <a:lstStyle/>
                    <a:p>
                      <a:pPr lvl="1"/>
                      <a:r>
                        <a:rPr lang="en-US" sz="1400"/>
                        <a:t>To develop a foundation for an emerging field of study focused on the pandemic and pandemic recovery experience in focus states, districts, and communities serving Black and Latinx students and students experiencing poverty through the COVID-19 longitudinal database.</a:t>
                      </a:r>
                    </a:p>
                  </a:txBody>
                  <a:tcPr marL="68580" marR="68580" marT="34290" marB="34290"/>
                </a:tc>
                <a:extLst>
                  <a:ext uri="{0D108BD9-81ED-4DB2-BD59-A6C34878D82A}">
                    <a16:rowId xmlns:a16="http://schemas.microsoft.com/office/drawing/2014/main" val="4012697678"/>
                  </a:ext>
                </a:extLst>
              </a:tr>
              <a:tr h="1021906">
                <a:tc>
                  <a:txBody>
                    <a:bodyPr/>
                    <a:lstStyle/>
                    <a:p>
                      <a:pPr lvl="1"/>
                      <a:r>
                        <a:rPr lang="en-US" sz="1400" i="1"/>
                        <a:t>The Leaders We Need Now </a:t>
                      </a:r>
                      <a:r>
                        <a:rPr lang="en-US" sz="1400"/>
                        <a:t>series (2020-2021)</a:t>
                      </a:r>
                    </a:p>
                  </a:txBody>
                  <a:tcPr marL="68580" marR="68580" marT="34290" marB="34290"/>
                </a:tc>
                <a:tc>
                  <a:txBody>
                    <a:bodyPr/>
                    <a:lstStyle/>
                    <a:p>
                      <a:pPr lvl="1"/>
                      <a:r>
                        <a:rPr lang="en-US" sz="1400"/>
                        <a:t>Joyce Foundation</a:t>
                      </a:r>
                    </a:p>
                  </a:txBody>
                  <a:tcPr marL="68580" marR="68580" marT="34290" marB="34290"/>
                </a:tc>
                <a:tc>
                  <a:txBody>
                    <a:bodyPr/>
                    <a:lstStyle/>
                    <a:p>
                      <a:pPr lvl="1"/>
                      <a:r>
                        <a:rPr lang="en-US" sz="1400"/>
                        <a:t>$72K</a:t>
                      </a:r>
                    </a:p>
                  </a:txBody>
                  <a:tcPr marL="68580" marR="68580" marT="34290" marB="34290"/>
                </a:tc>
                <a:tc>
                  <a:txBody>
                    <a:bodyPr/>
                    <a:lstStyle/>
                    <a:p>
                      <a:pPr lvl="1"/>
                      <a:r>
                        <a:rPr lang="en-US" sz="1400"/>
                        <a:t>None</a:t>
                      </a:r>
                    </a:p>
                  </a:txBody>
                  <a:tcPr marL="68580" marR="68580" marT="34290" marB="34290"/>
                </a:tc>
                <a:tc>
                  <a:txBody>
                    <a:bodyPr/>
                    <a:lstStyle/>
                    <a:p>
                      <a:pPr lvl="1"/>
                      <a:r>
                        <a:rPr lang="en-US" sz="1400" kern="1200">
                          <a:solidFill>
                            <a:schemeClr val="tx2"/>
                          </a:solidFill>
                          <a:effectLst/>
                          <a:latin typeface="+mn-lt"/>
                          <a:ea typeface="+mn-ea"/>
                          <a:cs typeface="+mn-cs"/>
                        </a:rPr>
                        <a:t>To work with the National Association of Elementary School Principals (NAESP) to provide timely information about changes to education leadership and principals work-lives in response to the national pandemic.</a:t>
                      </a:r>
                      <a:endParaRPr lang="en-US" sz="1400"/>
                    </a:p>
                  </a:txBody>
                  <a:tcPr marL="68580" marR="68580" marT="34290" marB="34290"/>
                </a:tc>
                <a:extLst>
                  <a:ext uri="{0D108BD9-81ED-4DB2-BD59-A6C34878D82A}">
                    <a16:rowId xmlns:a16="http://schemas.microsoft.com/office/drawing/2014/main" val="1996372710"/>
                  </a:ext>
                </a:extLst>
              </a:tr>
              <a:tr h="327563">
                <a:tc>
                  <a:txBody>
                    <a:bodyPr/>
                    <a:lstStyle/>
                    <a:p>
                      <a:pPr lvl="1"/>
                      <a:r>
                        <a:rPr lang="en-US" sz="1400" i="0"/>
                        <a:t>Projecting Changes in the Cost of an Adequate Education in California Due to the COVID-19 Crisis </a:t>
                      </a:r>
                      <a:r>
                        <a:rPr lang="en-US" sz="1400"/>
                        <a:t>(2020-2021)</a:t>
                      </a:r>
                    </a:p>
                  </a:txBody>
                  <a:tcPr marL="68580" marR="68580" marT="34290" marB="34290"/>
                </a:tc>
                <a:tc>
                  <a:txBody>
                    <a:bodyPr/>
                    <a:lstStyle/>
                    <a:p>
                      <a:pPr lvl="1"/>
                      <a:r>
                        <a:rPr lang="en-US" sz="1400"/>
                        <a:t>Stanford University</a:t>
                      </a:r>
                    </a:p>
                  </a:txBody>
                  <a:tcPr marL="68580" marR="68580" marT="34290" marB="34290"/>
                </a:tc>
                <a:tc>
                  <a:txBody>
                    <a:bodyPr/>
                    <a:lstStyle/>
                    <a:p>
                      <a:pPr lvl="1"/>
                      <a:r>
                        <a:rPr lang="en-US" sz="1400"/>
                        <a:t>$25K</a:t>
                      </a:r>
                    </a:p>
                  </a:txBody>
                  <a:tcPr marL="68580" marR="68580" marT="34290" marB="34290"/>
                </a:tc>
                <a:tc>
                  <a:txBody>
                    <a:bodyPr/>
                    <a:lstStyle/>
                    <a:p>
                      <a:pPr lvl="1"/>
                      <a:r>
                        <a:rPr lang="en-US" sz="1400"/>
                        <a:t>None</a:t>
                      </a:r>
                    </a:p>
                  </a:txBody>
                  <a:tcPr marL="68580" marR="68580" marT="34290" marB="34290"/>
                </a:tc>
                <a:tc>
                  <a:txBody>
                    <a:bodyPr/>
                    <a:lstStyle/>
                    <a:p>
                      <a:pPr lvl="1"/>
                      <a:r>
                        <a:rPr lang="en-US" sz="1400" kern="1200">
                          <a:solidFill>
                            <a:schemeClr val="tx2"/>
                          </a:solidFill>
                          <a:effectLst/>
                          <a:latin typeface="+mn-lt"/>
                          <a:ea typeface="+mn-ea"/>
                          <a:cs typeface="+mn-cs"/>
                        </a:rPr>
                        <a:t>To investigate changes in the cost of providing an adequate education to all California K-12 public school students as a result of the COVID-19 pandemic.</a:t>
                      </a:r>
                      <a:endParaRPr lang="en-US" sz="1400"/>
                    </a:p>
                  </a:txBody>
                  <a:tcPr marL="68580" marR="68580" marT="34290" marB="34290"/>
                </a:tc>
                <a:extLst>
                  <a:ext uri="{0D108BD9-81ED-4DB2-BD59-A6C34878D82A}">
                    <a16:rowId xmlns:a16="http://schemas.microsoft.com/office/drawing/2014/main" val="4000000599"/>
                  </a:ext>
                </a:extLst>
              </a:tr>
            </a:tbl>
          </a:graphicData>
        </a:graphic>
      </p:graphicFrame>
      <p:sp>
        <p:nvSpPr>
          <p:cNvPr id="3" name="Slide Number Placeholder 2">
            <a:extLst>
              <a:ext uri="{FF2B5EF4-FFF2-40B4-BE49-F238E27FC236}">
                <a16:creationId xmlns:a16="http://schemas.microsoft.com/office/drawing/2014/main" id="{C7692B60-F95B-46A2-B8B8-0A35849BC0C0}"/>
              </a:ext>
            </a:extLst>
          </p:cNvPr>
          <p:cNvSpPr>
            <a:spLocks noGrp="1"/>
          </p:cNvSpPr>
          <p:nvPr>
            <p:ph type="sldNum" sz="quarter" idx="21"/>
          </p:nvPr>
        </p:nvSpPr>
        <p:spPr/>
        <p:txBody>
          <a:bodyPr/>
          <a:lstStyle/>
          <a:p>
            <a:fld id="{7E1341B0-7904-4148-9082-6535FE1E4D20}" type="slidenum">
              <a:rPr lang="en-US" smtClean="0"/>
              <a:pPr/>
              <a:t>25</a:t>
            </a:fld>
            <a:endParaRPr lang="en-US"/>
          </a:p>
        </p:txBody>
      </p:sp>
      <p:sp>
        <p:nvSpPr>
          <p:cNvPr id="4" name="Text Placeholder 3">
            <a:extLst>
              <a:ext uri="{FF2B5EF4-FFF2-40B4-BE49-F238E27FC236}">
                <a16:creationId xmlns:a16="http://schemas.microsoft.com/office/drawing/2014/main" id="{3CAEEF68-5CEF-40FC-8A59-69AC1638B173}"/>
              </a:ext>
            </a:extLst>
          </p:cNvPr>
          <p:cNvSpPr>
            <a:spLocks noGrp="1"/>
          </p:cNvSpPr>
          <p:nvPr>
            <p:ph type="body" sz="quarter" idx="17"/>
          </p:nvPr>
        </p:nvSpPr>
        <p:spPr>
          <a:xfrm>
            <a:off x="347472" y="1241741"/>
            <a:ext cx="8448793" cy="429767"/>
          </a:xfrm>
        </p:spPr>
        <p:txBody>
          <a:bodyPr vert="horz" lIns="118872" tIns="18288" rIns="118872" bIns="0" rtlCol="0" anchor="t">
            <a:noAutofit/>
          </a:bodyPr>
          <a:lstStyle/>
          <a:p>
            <a:r>
              <a:rPr lang="en-US" sz="1600">
                <a:cs typeface="Arial"/>
              </a:rPr>
              <a:t>AIR has won 6 COVID-related projects, with a total value of $4.8M, all in Education.</a:t>
            </a:r>
            <a:endParaRPr lang="en-US" sz="1600"/>
          </a:p>
        </p:txBody>
      </p:sp>
    </p:spTree>
    <p:extLst>
      <p:ext uri="{BB962C8B-B14F-4D97-AF65-F5344CB8AC3E}">
        <p14:creationId xmlns:p14="http://schemas.microsoft.com/office/powerpoint/2010/main" val="3313190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8751F8-5ED5-D644-9EE8-2C57036E82F2}"/>
              </a:ext>
            </a:extLst>
          </p:cNvPr>
          <p:cNvSpPr>
            <a:spLocks noGrp="1"/>
          </p:cNvSpPr>
          <p:nvPr>
            <p:ph type="title"/>
          </p:nvPr>
        </p:nvSpPr>
        <p:spPr/>
        <p:txBody>
          <a:bodyPr/>
          <a:lstStyle/>
          <a:p>
            <a:r>
              <a:rPr lang="en-US">
                <a:cs typeface="Arial"/>
              </a:rPr>
              <a:t>AIR COVID Projects</a:t>
            </a:r>
          </a:p>
        </p:txBody>
      </p:sp>
      <p:graphicFrame>
        <p:nvGraphicFramePr>
          <p:cNvPr id="11" name="Table 11">
            <a:extLst>
              <a:ext uri="{FF2B5EF4-FFF2-40B4-BE49-F238E27FC236}">
                <a16:creationId xmlns:a16="http://schemas.microsoft.com/office/drawing/2014/main" id="{C687A4A8-AA0B-4B12-9C5A-C6FFC6B789B5}"/>
              </a:ext>
            </a:extLst>
          </p:cNvPr>
          <p:cNvGraphicFramePr>
            <a:graphicFrameLocks noGrp="1"/>
          </p:cNvGraphicFramePr>
          <p:nvPr>
            <p:ph sz="quarter" idx="20"/>
            <p:extLst>
              <p:ext uri="{D42A27DB-BD31-4B8C-83A1-F6EECF244321}">
                <p14:modId xmlns:p14="http://schemas.microsoft.com/office/powerpoint/2010/main" val="522132499"/>
              </p:ext>
            </p:extLst>
          </p:nvPr>
        </p:nvGraphicFramePr>
        <p:xfrm>
          <a:off x="345186" y="1671508"/>
          <a:ext cx="8455914" cy="4487995"/>
        </p:xfrm>
        <a:graphic>
          <a:graphicData uri="http://schemas.openxmlformats.org/drawingml/2006/table">
            <a:tbl>
              <a:tblPr firstRow="1" bandRow="1">
                <a:tableStyleId>{577794B7-0F68-450A-8CF4-2D9CDB5CE098}</a:tableStyleId>
              </a:tblPr>
              <a:tblGrid>
                <a:gridCol w="2157984">
                  <a:extLst>
                    <a:ext uri="{9D8B030D-6E8A-4147-A177-3AD203B41FA5}">
                      <a16:colId xmlns:a16="http://schemas.microsoft.com/office/drawing/2014/main" val="2900040619"/>
                    </a:ext>
                  </a:extLst>
                </a:gridCol>
                <a:gridCol w="1052830">
                  <a:extLst>
                    <a:ext uri="{9D8B030D-6E8A-4147-A177-3AD203B41FA5}">
                      <a16:colId xmlns:a16="http://schemas.microsoft.com/office/drawing/2014/main" val="995431178"/>
                    </a:ext>
                  </a:extLst>
                </a:gridCol>
                <a:gridCol w="828008">
                  <a:extLst>
                    <a:ext uri="{9D8B030D-6E8A-4147-A177-3AD203B41FA5}">
                      <a16:colId xmlns:a16="http://schemas.microsoft.com/office/drawing/2014/main" val="3776202267"/>
                    </a:ext>
                  </a:extLst>
                </a:gridCol>
                <a:gridCol w="885222">
                  <a:extLst>
                    <a:ext uri="{9D8B030D-6E8A-4147-A177-3AD203B41FA5}">
                      <a16:colId xmlns:a16="http://schemas.microsoft.com/office/drawing/2014/main" val="3889425081"/>
                    </a:ext>
                  </a:extLst>
                </a:gridCol>
                <a:gridCol w="3531870">
                  <a:extLst>
                    <a:ext uri="{9D8B030D-6E8A-4147-A177-3AD203B41FA5}">
                      <a16:colId xmlns:a16="http://schemas.microsoft.com/office/drawing/2014/main" val="2672975955"/>
                    </a:ext>
                  </a:extLst>
                </a:gridCol>
              </a:tblGrid>
              <a:tr h="655135">
                <a:tc>
                  <a:txBody>
                    <a:bodyPr/>
                    <a:lstStyle/>
                    <a:p>
                      <a:pPr algn="ctr"/>
                      <a:r>
                        <a:rPr lang="en-US" sz="1600"/>
                        <a:t>Project Name</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Client</a:t>
                      </a:r>
                    </a:p>
                  </a:txBody>
                  <a:tcPr marL="68580" marR="68580" marT="34290" marB="34290"/>
                </a:tc>
                <a:tc>
                  <a:txBody>
                    <a:bodyPr/>
                    <a:lstStyle/>
                    <a:p>
                      <a:pPr algn="ctr"/>
                      <a:r>
                        <a:rPr lang="en-US" sz="1600"/>
                        <a:t>Value</a:t>
                      </a:r>
                    </a:p>
                  </a:txBody>
                  <a:tcPr marL="68580" marR="68580" marT="34290" marB="34290"/>
                </a:tc>
                <a:tc>
                  <a:txBody>
                    <a:bodyPr/>
                    <a:lstStyle/>
                    <a:p>
                      <a:pPr algn="ctr"/>
                      <a:r>
                        <a:rPr lang="en-US" sz="1600"/>
                        <a:t>Subs</a:t>
                      </a:r>
                    </a:p>
                  </a:txBody>
                  <a:tcPr marL="68580" marR="68580" marT="34290" marB="34290"/>
                </a:tc>
                <a:tc>
                  <a:txBody>
                    <a:bodyPr/>
                    <a:lstStyle/>
                    <a:p>
                      <a:pPr algn="ctr"/>
                      <a:r>
                        <a:rPr lang="en-US" sz="1600"/>
                        <a:t>Description</a:t>
                      </a:r>
                    </a:p>
                  </a:txBody>
                  <a:tcPr marL="68580" marR="68580" marT="34290" marB="34290"/>
                </a:tc>
                <a:extLst>
                  <a:ext uri="{0D108BD9-81ED-4DB2-BD59-A6C34878D82A}">
                    <a16:rowId xmlns:a16="http://schemas.microsoft.com/office/drawing/2014/main" val="342783319"/>
                  </a:ext>
                </a:extLst>
              </a:tr>
              <a:tr h="1000001">
                <a:tc>
                  <a:txBody>
                    <a:bodyPr/>
                    <a:lstStyle/>
                    <a:p>
                      <a:pPr lvl="1"/>
                      <a:r>
                        <a:rPr lang="en-US" sz="1400" kern="1200">
                          <a:solidFill>
                            <a:schemeClr val="tx2"/>
                          </a:solidFill>
                          <a:effectLst/>
                          <a:latin typeface="+mn-lt"/>
                          <a:ea typeface="+mn-ea"/>
                          <a:cs typeface="+mn-cs"/>
                        </a:rPr>
                        <a:t>Demonstration Projects to Investigate Strategies to Help Schools and Students Recover From the Adverse Impacts of the COVID-19 Pandemic and Widespread School Dismissals (2021-2024)</a:t>
                      </a:r>
                      <a:endParaRPr lang="en-US" sz="1400"/>
                    </a:p>
                  </a:txBody>
                  <a:tcPr marL="68580" marR="68580" marT="34290" marB="34290"/>
                </a:tc>
                <a:tc>
                  <a:txBody>
                    <a:bodyPr/>
                    <a:lstStyle/>
                    <a:p>
                      <a:pPr lvl="1"/>
                      <a:r>
                        <a:rPr lang="en-US" sz="1400"/>
                        <a:t>CDC</a:t>
                      </a:r>
                    </a:p>
                  </a:txBody>
                  <a:tcPr marL="68580" marR="68580" marT="34290" marB="34290"/>
                </a:tc>
                <a:tc>
                  <a:txBody>
                    <a:bodyPr/>
                    <a:lstStyle/>
                    <a:p>
                      <a:pPr lvl="1"/>
                      <a:r>
                        <a:rPr lang="en-US" sz="1400"/>
                        <a:t>$2M</a:t>
                      </a:r>
                    </a:p>
                  </a:txBody>
                  <a:tcPr marL="68580" marR="68580" marT="34290" marB="34290"/>
                </a:tc>
                <a:tc>
                  <a:txBody>
                    <a:bodyPr/>
                    <a:lstStyle/>
                    <a:p>
                      <a:pPr lvl="1"/>
                      <a:r>
                        <a:rPr lang="en-US" sz="1400"/>
                        <a:t>None</a:t>
                      </a:r>
                    </a:p>
                  </a:txBody>
                  <a:tcPr marL="68580" marR="68580" marT="34290" marB="34290"/>
                </a:tc>
                <a:tc>
                  <a:txBody>
                    <a:bodyPr/>
                    <a:lstStyle/>
                    <a:p>
                      <a:pPr lvl="1"/>
                      <a:r>
                        <a:rPr lang="en-US" sz="1400"/>
                        <a:t>To conduct two demonstration projects to provide information and recommendations that will establish the effectiveness of programs to reduce the impact of COVID-19 related school dismissals on youth and their families.</a:t>
                      </a:r>
                    </a:p>
                  </a:txBody>
                  <a:tcPr marL="68580" marR="68580" marT="34290" marB="34290"/>
                </a:tc>
                <a:extLst>
                  <a:ext uri="{0D108BD9-81ED-4DB2-BD59-A6C34878D82A}">
                    <a16:rowId xmlns:a16="http://schemas.microsoft.com/office/drawing/2014/main" val="4012697678"/>
                  </a:ext>
                </a:extLst>
              </a:tr>
              <a:tr h="902070">
                <a:tc>
                  <a:txBody>
                    <a:bodyPr/>
                    <a:lstStyle/>
                    <a:p>
                      <a:pPr lvl="1"/>
                      <a:r>
                        <a:rPr lang="en-US" sz="1400" b="0" i="0" kern="1200">
                          <a:solidFill>
                            <a:schemeClr val="tx2"/>
                          </a:solidFill>
                          <a:effectLst/>
                          <a:latin typeface="+mn-lt"/>
                          <a:ea typeface="+mn-ea"/>
                          <a:cs typeface="+mn-cs"/>
                        </a:rPr>
                        <a:t>Early Learning and Care Settings During COVID-19: Supporting Dual Language Learners (2020)</a:t>
                      </a:r>
                      <a:endParaRPr lang="en-US" sz="1400" b="0"/>
                    </a:p>
                  </a:txBody>
                  <a:tcPr marL="68580" marR="68580" marT="34290" marB="34290"/>
                </a:tc>
                <a:tc>
                  <a:txBody>
                    <a:bodyPr/>
                    <a:lstStyle/>
                    <a:p>
                      <a:pPr lvl="1"/>
                      <a:r>
                        <a:rPr lang="en-US" sz="1400"/>
                        <a:t>Heising-Simons Foundation</a:t>
                      </a:r>
                    </a:p>
                  </a:txBody>
                  <a:tcPr marL="68580" marR="68580" marT="34290" marB="34290"/>
                </a:tc>
                <a:tc>
                  <a:txBody>
                    <a:bodyPr/>
                    <a:lstStyle/>
                    <a:p>
                      <a:pPr lvl="1"/>
                      <a:r>
                        <a:rPr lang="en-US" sz="1400"/>
                        <a:t>$75K</a:t>
                      </a:r>
                    </a:p>
                  </a:txBody>
                  <a:tcPr marL="68580" marR="68580" marT="34290" marB="34290"/>
                </a:tc>
                <a:tc>
                  <a:txBody>
                    <a:bodyPr/>
                    <a:lstStyle/>
                    <a:p>
                      <a:pPr lvl="1"/>
                      <a:r>
                        <a:rPr lang="en-US" sz="1400"/>
                        <a:t>None</a:t>
                      </a:r>
                    </a:p>
                  </a:txBody>
                  <a:tcPr marL="68580" marR="68580" marT="34290" marB="34290"/>
                </a:tc>
                <a:tc>
                  <a:txBody>
                    <a:bodyPr/>
                    <a:lstStyle/>
                    <a:p>
                      <a:pPr lvl="1"/>
                      <a:r>
                        <a:rPr lang="en-US" sz="1400" b="0" i="0" kern="1200">
                          <a:solidFill>
                            <a:schemeClr val="tx2"/>
                          </a:solidFill>
                          <a:effectLst/>
                          <a:latin typeface="+mn-lt"/>
                          <a:ea typeface="+mn-ea"/>
                          <a:cs typeface="+mn-cs"/>
                        </a:rPr>
                        <a:t>To study how COVID-19 and closure of early learning and care programs affected young dual language learners.</a:t>
                      </a:r>
                      <a:endParaRPr lang="en-US" sz="1400"/>
                    </a:p>
                  </a:txBody>
                  <a:tcPr marL="68580" marR="68580" marT="34290" marB="34290"/>
                </a:tc>
                <a:extLst>
                  <a:ext uri="{0D108BD9-81ED-4DB2-BD59-A6C34878D82A}">
                    <a16:rowId xmlns:a16="http://schemas.microsoft.com/office/drawing/2014/main" val="1996372710"/>
                  </a:ext>
                </a:extLst>
              </a:tr>
              <a:tr h="399030">
                <a:tc>
                  <a:txBody>
                    <a:bodyPr/>
                    <a:lstStyle/>
                    <a:p>
                      <a:pPr lvl="1"/>
                      <a:r>
                        <a:rPr lang="en-US" sz="1400"/>
                        <a:t>School Improvement Technical Assistance Partners to Support COVID Recovery and Student Learning (2021)</a:t>
                      </a:r>
                    </a:p>
                  </a:txBody>
                  <a:tcPr marL="68580" marR="68580" marT="34290" marB="34290"/>
                </a:tc>
                <a:tc>
                  <a:txBody>
                    <a:bodyPr/>
                    <a:lstStyle/>
                    <a:p>
                      <a:pPr lvl="1"/>
                      <a:r>
                        <a:rPr lang="en-US" sz="1400"/>
                        <a:t>Indiana Department of Education</a:t>
                      </a:r>
                    </a:p>
                  </a:txBody>
                  <a:tcPr marL="68580" marR="68580" marT="34290" marB="34290"/>
                </a:tc>
                <a:tc>
                  <a:txBody>
                    <a:bodyPr/>
                    <a:lstStyle/>
                    <a:p>
                      <a:pPr lvl="1"/>
                      <a:r>
                        <a:rPr lang="en-US" sz="1400"/>
                        <a:t>$1</a:t>
                      </a:r>
                    </a:p>
                  </a:txBody>
                  <a:tcPr marL="68580" marR="68580" marT="34290" marB="34290"/>
                </a:tc>
                <a:tc>
                  <a:txBody>
                    <a:bodyPr/>
                    <a:lstStyle/>
                    <a:p>
                      <a:pPr lvl="1"/>
                      <a:r>
                        <a:rPr lang="en-US" sz="1400"/>
                        <a:t>None</a:t>
                      </a:r>
                    </a:p>
                  </a:txBody>
                  <a:tcPr marL="68580" marR="68580" marT="34290" marB="34290"/>
                </a:tc>
                <a:tc>
                  <a:txBody>
                    <a:bodyPr/>
                    <a:lstStyle/>
                    <a:p>
                      <a:pPr lvl="1"/>
                      <a:r>
                        <a:rPr lang="en-US" sz="1400"/>
                        <a:t>Serve as a technical assistance partner to join the state’s efforts to guide prioritization of Elementary and Secondary Emergency Relief (ESSER) funds to create substantial change relevant to local school community needs.</a:t>
                      </a:r>
                    </a:p>
                  </a:txBody>
                  <a:tcPr marL="68580" marR="68580" marT="34290" marB="34290"/>
                </a:tc>
                <a:extLst>
                  <a:ext uri="{0D108BD9-81ED-4DB2-BD59-A6C34878D82A}">
                    <a16:rowId xmlns:a16="http://schemas.microsoft.com/office/drawing/2014/main" val="4000000599"/>
                  </a:ext>
                </a:extLst>
              </a:tr>
            </a:tbl>
          </a:graphicData>
        </a:graphic>
      </p:graphicFrame>
      <p:sp>
        <p:nvSpPr>
          <p:cNvPr id="3" name="Slide Number Placeholder 2">
            <a:extLst>
              <a:ext uri="{FF2B5EF4-FFF2-40B4-BE49-F238E27FC236}">
                <a16:creationId xmlns:a16="http://schemas.microsoft.com/office/drawing/2014/main" id="{C7692B60-F95B-46A2-B8B8-0A35849BC0C0}"/>
              </a:ext>
            </a:extLst>
          </p:cNvPr>
          <p:cNvSpPr>
            <a:spLocks noGrp="1"/>
          </p:cNvSpPr>
          <p:nvPr>
            <p:ph type="sldNum" sz="quarter" idx="21"/>
          </p:nvPr>
        </p:nvSpPr>
        <p:spPr/>
        <p:txBody>
          <a:bodyPr/>
          <a:lstStyle/>
          <a:p>
            <a:fld id="{7E1341B0-7904-4148-9082-6535FE1E4D20}" type="slidenum">
              <a:rPr lang="en-US" smtClean="0"/>
              <a:pPr/>
              <a:t>26</a:t>
            </a:fld>
            <a:endParaRPr lang="en-US"/>
          </a:p>
        </p:txBody>
      </p:sp>
      <p:sp>
        <p:nvSpPr>
          <p:cNvPr id="4" name="Text Placeholder 3">
            <a:extLst>
              <a:ext uri="{FF2B5EF4-FFF2-40B4-BE49-F238E27FC236}">
                <a16:creationId xmlns:a16="http://schemas.microsoft.com/office/drawing/2014/main" id="{3CAEEF68-5CEF-40FC-8A59-69AC1638B173}"/>
              </a:ext>
            </a:extLst>
          </p:cNvPr>
          <p:cNvSpPr>
            <a:spLocks noGrp="1"/>
          </p:cNvSpPr>
          <p:nvPr>
            <p:ph type="body" sz="quarter" idx="17"/>
          </p:nvPr>
        </p:nvSpPr>
        <p:spPr>
          <a:xfrm>
            <a:off x="347472" y="1241741"/>
            <a:ext cx="8458200" cy="429767"/>
          </a:xfrm>
        </p:spPr>
        <p:txBody>
          <a:bodyPr vert="horz" lIns="118872" tIns="18288" rIns="118872" bIns="0" rtlCol="0" anchor="t">
            <a:noAutofit/>
          </a:bodyPr>
          <a:lstStyle/>
          <a:p>
            <a:r>
              <a:rPr lang="en-US" sz="1600">
                <a:cs typeface="Arial"/>
              </a:rPr>
              <a:t>AIR has won 6 COVID-related projects, with a total value of $4.8M, all in Education.</a:t>
            </a:r>
            <a:endParaRPr lang="en-US" sz="1600"/>
          </a:p>
        </p:txBody>
      </p:sp>
    </p:spTree>
    <p:extLst>
      <p:ext uri="{BB962C8B-B14F-4D97-AF65-F5344CB8AC3E}">
        <p14:creationId xmlns:p14="http://schemas.microsoft.com/office/powerpoint/2010/main" val="2239253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8751F8-5ED5-D644-9EE8-2C57036E82F2}"/>
              </a:ext>
            </a:extLst>
          </p:cNvPr>
          <p:cNvSpPr>
            <a:spLocks noGrp="1"/>
          </p:cNvSpPr>
          <p:nvPr>
            <p:ph type="title"/>
          </p:nvPr>
        </p:nvSpPr>
        <p:spPr>
          <a:xfrm>
            <a:off x="344043" y="470471"/>
            <a:ext cx="8455914" cy="678421"/>
          </a:xfrm>
        </p:spPr>
        <p:txBody>
          <a:bodyPr/>
          <a:lstStyle/>
          <a:p>
            <a:r>
              <a:rPr lang="en-US">
                <a:cs typeface="Arial"/>
              </a:rPr>
              <a:t>AIR COVID Projects</a:t>
            </a:r>
          </a:p>
        </p:txBody>
      </p:sp>
      <p:graphicFrame>
        <p:nvGraphicFramePr>
          <p:cNvPr id="11" name="Table 11">
            <a:extLst>
              <a:ext uri="{FF2B5EF4-FFF2-40B4-BE49-F238E27FC236}">
                <a16:creationId xmlns:a16="http://schemas.microsoft.com/office/drawing/2014/main" id="{C687A4A8-AA0B-4B12-9C5A-C6FFC6B789B5}"/>
              </a:ext>
            </a:extLst>
          </p:cNvPr>
          <p:cNvGraphicFramePr>
            <a:graphicFrameLocks noGrp="1"/>
          </p:cNvGraphicFramePr>
          <p:nvPr>
            <p:ph sz="quarter" idx="20"/>
            <p:extLst>
              <p:ext uri="{D42A27DB-BD31-4B8C-83A1-F6EECF244321}">
                <p14:modId xmlns:p14="http://schemas.microsoft.com/office/powerpoint/2010/main" val="2408705054"/>
              </p:ext>
            </p:extLst>
          </p:nvPr>
        </p:nvGraphicFramePr>
        <p:xfrm>
          <a:off x="345186" y="1737360"/>
          <a:ext cx="8455914" cy="4137586"/>
        </p:xfrm>
        <a:graphic>
          <a:graphicData uri="http://schemas.openxmlformats.org/drawingml/2006/table">
            <a:tbl>
              <a:tblPr firstRow="1" bandRow="1">
                <a:tableStyleId>{577794B7-0F68-450A-8CF4-2D9CDB5CE098}</a:tableStyleId>
              </a:tblPr>
              <a:tblGrid>
                <a:gridCol w="2096173">
                  <a:extLst>
                    <a:ext uri="{9D8B030D-6E8A-4147-A177-3AD203B41FA5}">
                      <a16:colId xmlns:a16="http://schemas.microsoft.com/office/drawing/2014/main" val="2900040619"/>
                    </a:ext>
                  </a:extLst>
                </a:gridCol>
                <a:gridCol w="1089781">
                  <a:extLst>
                    <a:ext uri="{9D8B030D-6E8A-4147-A177-3AD203B41FA5}">
                      <a16:colId xmlns:a16="http://schemas.microsoft.com/office/drawing/2014/main" val="995431178"/>
                    </a:ext>
                  </a:extLst>
                </a:gridCol>
                <a:gridCol w="751611">
                  <a:extLst>
                    <a:ext uri="{9D8B030D-6E8A-4147-A177-3AD203B41FA5}">
                      <a16:colId xmlns:a16="http://schemas.microsoft.com/office/drawing/2014/main" val="3776202267"/>
                    </a:ext>
                  </a:extLst>
                </a:gridCol>
                <a:gridCol w="986479">
                  <a:extLst>
                    <a:ext uri="{9D8B030D-6E8A-4147-A177-3AD203B41FA5}">
                      <a16:colId xmlns:a16="http://schemas.microsoft.com/office/drawing/2014/main" val="3889425081"/>
                    </a:ext>
                  </a:extLst>
                </a:gridCol>
                <a:gridCol w="3531870">
                  <a:extLst>
                    <a:ext uri="{9D8B030D-6E8A-4147-A177-3AD203B41FA5}">
                      <a16:colId xmlns:a16="http://schemas.microsoft.com/office/drawing/2014/main" val="2672975955"/>
                    </a:ext>
                  </a:extLst>
                </a:gridCol>
              </a:tblGrid>
              <a:tr h="731446">
                <a:tc>
                  <a:txBody>
                    <a:bodyPr/>
                    <a:lstStyle/>
                    <a:p>
                      <a:pPr algn="ctr"/>
                      <a:r>
                        <a:rPr lang="en-US" sz="1600"/>
                        <a:t>Project Name</a:t>
                      </a:r>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t>Client</a:t>
                      </a:r>
                    </a:p>
                  </a:txBody>
                  <a:tcPr marL="68580" marR="68580" marT="34290" marB="34290"/>
                </a:tc>
                <a:tc>
                  <a:txBody>
                    <a:bodyPr/>
                    <a:lstStyle/>
                    <a:p>
                      <a:pPr algn="ctr"/>
                      <a:r>
                        <a:rPr lang="en-US" sz="1600"/>
                        <a:t>Value </a:t>
                      </a:r>
                    </a:p>
                    <a:p>
                      <a:pPr algn="ctr"/>
                      <a:endParaRPr lang="en-US" sz="1600"/>
                    </a:p>
                  </a:txBody>
                  <a:tcPr marL="68580" marR="68580" marT="34290" marB="34290"/>
                </a:tc>
                <a:tc>
                  <a:txBody>
                    <a:bodyPr/>
                    <a:lstStyle/>
                    <a:p>
                      <a:pPr algn="ctr"/>
                      <a:r>
                        <a:rPr lang="en-US" sz="1600"/>
                        <a:t>Subs</a:t>
                      </a:r>
                    </a:p>
                  </a:txBody>
                  <a:tcPr marL="68580" marR="68580" marT="34290" marB="34290"/>
                </a:tc>
                <a:tc>
                  <a:txBody>
                    <a:bodyPr/>
                    <a:lstStyle/>
                    <a:p>
                      <a:pPr algn="ctr"/>
                      <a:r>
                        <a:rPr lang="en-US" sz="1600"/>
                        <a:t>Description</a:t>
                      </a:r>
                    </a:p>
                  </a:txBody>
                  <a:tcPr marL="68580" marR="68580" marT="34290" marB="34290"/>
                </a:tc>
                <a:extLst>
                  <a:ext uri="{0D108BD9-81ED-4DB2-BD59-A6C34878D82A}">
                    <a16:rowId xmlns:a16="http://schemas.microsoft.com/office/drawing/2014/main" val="342783319"/>
                  </a:ext>
                </a:extLst>
              </a:tr>
              <a:tr h="896964">
                <a:tc>
                  <a:txBody>
                    <a:bodyPr/>
                    <a:lstStyle/>
                    <a:p>
                      <a:pPr lvl="1"/>
                      <a:r>
                        <a:rPr lang="en-US" sz="1400" kern="1200">
                          <a:solidFill>
                            <a:schemeClr val="tx2"/>
                          </a:solidFill>
                          <a:effectLst/>
                          <a:latin typeface="+mn-lt"/>
                          <a:ea typeface="+mn-ea"/>
                          <a:cs typeface="+mn-cs"/>
                        </a:rPr>
                        <a:t>CMS COVID response</a:t>
                      </a:r>
                    </a:p>
                    <a:p>
                      <a:pPr lvl="1"/>
                      <a:r>
                        <a:rPr lang="en-US" sz="1400" b="0" i="0" kern="1200">
                          <a:solidFill>
                            <a:schemeClr val="tx2"/>
                          </a:solidFill>
                          <a:effectLst/>
                          <a:latin typeface="+mn-lt"/>
                          <a:ea typeface="+mn-ea"/>
                          <a:cs typeface="+mn-cs"/>
                        </a:rPr>
                        <a:t>(2020)</a:t>
                      </a:r>
                      <a:endParaRPr lang="en-US" sz="1400"/>
                    </a:p>
                  </a:txBody>
                  <a:tcPr marL="68580" marR="68580" marT="34290" marB="34290"/>
                </a:tc>
                <a:tc>
                  <a:txBody>
                    <a:bodyPr/>
                    <a:lstStyle/>
                    <a:p>
                      <a:pPr lvl="1"/>
                      <a:r>
                        <a:rPr lang="en-US" sz="1400"/>
                        <a:t>CMS</a:t>
                      </a:r>
                    </a:p>
                  </a:txBody>
                  <a:tcPr marL="68580" marR="68580" marT="34290" marB="34290"/>
                </a:tc>
                <a:tc>
                  <a:txBody>
                    <a:bodyPr/>
                    <a:lstStyle/>
                    <a:p>
                      <a:pPr lvl="1"/>
                      <a:r>
                        <a:rPr lang="en-US" sz="1400"/>
                        <a:t>$120K</a:t>
                      </a:r>
                    </a:p>
                  </a:txBody>
                  <a:tcPr marL="68580" marR="68580" marT="34290" marB="34290"/>
                </a:tc>
                <a:tc>
                  <a:txBody>
                    <a:bodyPr/>
                    <a:lstStyle/>
                    <a:p>
                      <a:pPr lvl="1"/>
                      <a:r>
                        <a:rPr lang="en-US" sz="1400"/>
                        <a:t>Sub to The Boston Consulting Group</a:t>
                      </a:r>
                    </a:p>
                  </a:txBody>
                  <a:tcPr marL="68580" marR="68580" marT="34290" marB="34290"/>
                </a:tc>
                <a:tc>
                  <a:txBody>
                    <a:bodyPr/>
                    <a:lstStyle/>
                    <a:p>
                      <a:pPr lvl="0" algn="l"/>
                      <a:r>
                        <a:rPr lang="en-US" sz="1400" kern="1200">
                          <a:solidFill>
                            <a:schemeClr val="tx2"/>
                          </a:solidFill>
                          <a:effectLst/>
                          <a:latin typeface="+mn-lt"/>
                          <a:ea typeface="+mn-ea"/>
                          <a:cs typeface="+mn-cs"/>
                        </a:rPr>
                        <a:t>Deliver expertise on CMS programmatic and operational functions and processes, pressure testing scenario planning approach including framework</a:t>
                      </a:r>
                    </a:p>
                  </a:txBody>
                  <a:tcPr marL="68580" marR="68580" marT="34290" marB="34290"/>
                </a:tc>
                <a:extLst>
                  <a:ext uri="{0D108BD9-81ED-4DB2-BD59-A6C34878D82A}">
                    <a16:rowId xmlns:a16="http://schemas.microsoft.com/office/drawing/2014/main" val="4012697678"/>
                  </a:ext>
                </a:extLst>
              </a:tr>
              <a:tr h="1125912">
                <a:tc>
                  <a:txBody>
                    <a:bodyPr/>
                    <a:lstStyle/>
                    <a:p>
                      <a:pPr lvl="1"/>
                      <a:r>
                        <a:rPr lang="en-US" sz="1400" kern="1200">
                          <a:solidFill>
                            <a:schemeClr val="tx2"/>
                          </a:solidFill>
                          <a:effectLst/>
                          <a:latin typeface="+mn-lt"/>
                          <a:ea typeface="+mn-ea"/>
                          <a:cs typeface="+mn-cs"/>
                        </a:rPr>
                        <a:t>NIH </a:t>
                      </a:r>
                      <a:r>
                        <a:rPr lang="en-US" sz="1400" kern="1200" err="1">
                          <a:solidFill>
                            <a:schemeClr val="tx2"/>
                          </a:solidFill>
                          <a:effectLst/>
                          <a:latin typeface="+mn-lt"/>
                          <a:ea typeface="+mn-ea"/>
                          <a:cs typeface="+mn-cs"/>
                        </a:rPr>
                        <a:t>RADx</a:t>
                      </a:r>
                      <a:r>
                        <a:rPr lang="en-US" sz="1400" kern="1200">
                          <a:solidFill>
                            <a:schemeClr val="tx2"/>
                          </a:solidFill>
                          <a:effectLst/>
                          <a:latin typeface="+mn-lt"/>
                          <a:ea typeface="+mn-ea"/>
                          <a:cs typeface="+mn-cs"/>
                        </a:rPr>
                        <a:t>-UP R01 Grant Coordination and Data Collection Center as a sub to Duke/UNC (2020-2024)</a:t>
                      </a:r>
                      <a:endParaRPr lang="en-US" sz="1400" b="0"/>
                    </a:p>
                  </a:txBody>
                  <a:tcPr marL="68580" marR="68580" marT="34290" marB="34290"/>
                </a:tc>
                <a:tc>
                  <a:txBody>
                    <a:bodyPr/>
                    <a:lstStyle/>
                    <a:p>
                      <a:pPr lvl="1"/>
                      <a:r>
                        <a:rPr lang="en-US" sz="1400"/>
                        <a:t>NIH</a:t>
                      </a:r>
                    </a:p>
                  </a:txBody>
                  <a:tcPr marL="68580" marR="68580" marT="34290" marB="34290"/>
                </a:tc>
                <a:tc>
                  <a:txBody>
                    <a:bodyPr/>
                    <a:lstStyle/>
                    <a:p>
                      <a:pPr lvl="1"/>
                      <a:r>
                        <a:rPr lang="en-US" sz="1400" kern="1200">
                          <a:solidFill>
                            <a:schemeClr val="tx2"/>
                          </a:solidFill>
                          <a:effectLst/>
                          <a:latin typeface="+mn-lt"/>
                          <a:ea typeface="+mn-ea"/>
                          <a:cs typeface="+mn-cs"/>
                        </a:rPr>
                        <a:t>$1.55M</a:t>
                      </a:r>
                      <a:endParaRPr lang="en-US" sz="1400"/>
                    </a:p>
                  </a:txBody>
                  <a:tcPr marL="68580" marR="68580" marT="34290" marB="34290"/>
                </a:tc>
                <a:tc>
                  <a:txBody>
                    <a:bodyPr/>
                    <a:lstStyle/>
                    <a:p>
                      <a:pPr lvl="1"/>
                      <a:r>
                        <a:rPr lang="en-US" sz="1400"/>
                        <a:t>Sub to Duke/UNC</a:t>
                      </a:r>
                    </a:p>
                  </a:txBody>
                  <a:tcPr marL="68580" marR="68580" marT="34290" marB="3429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a:solidFill>
                            <a:schemeClr val="tx2"/>
                          </a:solidFill>
                          <a:effectLst/>
                          <a:latin typeface="+mn-lt"/>
                          <a:ea typeface="+mn-ea"/>
                          <a:cs typeface="+mn-cs"/>
                        </a:rPr>
                        <a:t>RADx-UP is researching COVID-19 testing patterns in communities across the country and data on disparities in infection rates, disease progression and outcomes. </a:t>
                      </a:r>
                      <a:r>
                        <a:rPr lang="en-US" sz="1400" u="sng" kern="1200">
                          <a:solidFill>
                            <a:schemeClr val="tx2"/>
                          </a:solidFill>
                          <a:effectLst/>
                          <a:latin typeface="+mn-lt"/>
                          <a:ea typeface="+mn-ea"/>
                          <a:cs typeface="+mn-cs"/>
                          <a:hlinkClick r:id="rId3"/>
                        </a:rPr>
                        <a:t>https://radx-up.org/about/</a:t>
                      </a:r>
                      <a:endParaRPr lang="en-US" sz="1400" kern="1200">
                        <a:solidFill>
                          <a:schemeClr val="tx2"/>
                        </a:solidFill>
                        <a:effectLst/>
                        <a:latin typeface="+mn-lt"/>
                        <a:ea typeface="+mn-ea"/>
                        <a:cs typeface="+mn-cs"/>
                      </a:endParaRPr>
                    </a:p>
                  </a:txBody>
                  <a:tcPr marL="68580" marR="68580" marT="34290" marB="34290"/>
                </a:tc>
                <a:extLst>
                  <a:ext uri="{0D108BD9-81ED-4DB2-BD59-A6C34878D82A}">
                    <a16:rowId xmlns:a16="http://schemas.microsoft.com/office/drawing/2014/main" val="1996372710"/>
                  </a:ext>
                </a:extLst>
              </a:tr>
              <a:tr h="1125912">
                <a:tc>
                  <a:txBody>
                    <a:bodyPr/>
                    <a:lstStyle/>
                    <a:p>
                      <a:pPr marL="0" marR="0" lvl="1" indent="0" algn="l" defTabSz="685800" rtl="0" eaLnBrk="1" fontAlgn="auto" latinLnBrk="0" hangingPunct="1">
                        <a:lnSpc>
                          <a:spcPct val="100000"/>
                        </a:lnSpc>
                        <a:spcBef>
                          <a:spcPts val="0"/>
                        </a:spcBef>
                        <a:spcAft>
                          <a:spcPts val="0"/>
                        </a:spcAft>
                        <a:buClrTx/>
                        <a:buSzTx/>
                        <a:buFontTx/>
                        <a:buNone/>
                        <a:tabLst/>
                        <a:defRPr/>
                      </a:pPr>
                      <a:r>
                        <a:rPr lang="en-US" sz="1400" kern="1200">
                          <a:solidFill>
                            <a:schemeClr val="tx2"/>
                          </a:solidFill>
                          <a:effectLst/>
                          <a:latin typeface="+mn-lt"/>
                          <a:ea typeface="+mn-ea"/>
                          <a:cs typeface="+mn-cs"/>
                        </a:rPr>
                        <a:t>Oklahoma Department of Commerce - Facilitation and Development of a Workforce Development COVID-19 Recovery Plan (2020-Maher award)</a:t>
                      </a:r>
                      <a:endParaRPr lang="en-US" sz="1400"/>
                    </a:p>
                  </a:txBody>
                  <a:tcPr marL="68580" marR="68580" marT="34290" marB="34290"/>
                </a:tc>
                <a:tc>
                  <a:txBody>
                    <a:bodyPr/>
                    <a:lstStyle/>
                    <a:p>
                      <a:pPr lvl="1"/>
                      <a:r>
                        <a:rPr lang="en-US" sz="1400" kern="1200">
                          <a:solidFill>
                            <a:schemeClr val="tx2"/>
                          </a:solidFill>
                          <a:effectLst/>
                          <a:latin typeface="+mn-lt"/>
                          <a:ea typeface="+mn-ea"/>
                          <a:cs typeface="+mn-cs"/>
                        </a:rPr>
                        <a:t>Oklahoma Department of Commerce  </a:t>
                      </a:r>
                      <a:endParaRPr lang="en-US" sz="1400"/>
                    </a:p>
                  </a:txBody>
                  <a:tcPr marL="68580" marR="68580" marT="34290" marB="34290"/>
                </a:tc>
                <a:tc>
                  <a:txBody>
                    <a:bodyPr/>
                    <a:lstStyle/>
                    <a:p>
                      <a:pPr lvl="1"/>
                      <a:r>
                        <a:rPr lang="en-US" sz="1400" kern="1200">
                          <a:solidFill>
                            <a:schemeClr val="tx2"/>
                          </a:solidFill>
                          <a:effectLst/>
                          <a:latin typeface="+mn-lt"/>
                          <a:ea typeface="+mn-ea"/>
                          <a:cs typeface="+mn-cs"/>
                        </a:rPr>
                        <a:t>$50K</a:t>
                      </a:r>
                      <a:endParaRPr lang="en-US" sz="1400"/>
                    </a:p>
                  </a:txBody>
                  <a:tcPr marL="68580" marR="68580" marT="34290" marB="34290"/>
                </a:tc>
                <a:tc>
                  <a:txBody>
                    <a:bodyPr/>
                    <a:lstStyle/>
                    <a:p>
                      <a:pPr lvl="1"/>
                      <a:endParaRPr lang="en-US" sz="1400"/>
                    </a:p>
                  </a:txBody>
                  <a:tcPr marL="68580" marR="68580" marT="34290" marB="34290"/>
                </a:tc>
                <a:tc>
                  <a:txBody>
                    <a:bodyPr/>
                    <a:lstStyle/>
                    <a:p>
                      <a:pPr marL="0" marR="0" lvl="1" indent="0" algn="l" defTabSz="685800" rtl="0" eaLnBrk="1" fontAlgn="auto" latinLnBrk="0" hangingPunct="1">
                        <a:lnSpc>
                          <a:spcPct val="100000"/>
                        </a:lnSpc>
                        <a:spcBef>
                          <a:spcPts val="0"/>
                        </a:spcBef>
                        <a:spcAft>
                          <a:spcPts val="0"/>
                        </a:spcAft>
                        <a:buClrTx/>
                        <a:buSzTx/>
                        <a:buFontTx/>
                        <a:buNone/>
                        <a:tabLst/>
                        <a:defRPr/>
                      </a:pPr>
                      <a:r>
                        <a:rPr lang="en-US" sz="1400" kern="1200">
                          <a:solidFill>
                            <a:schemeClr val="tx2"/>
                          </a:solidFill>
                          <a:effectLst/>
                          <a:latin typeface="+mn-lt"/>
                          <a:ea typeface="+mn-ea"/>
                          <a:cs typeface="+mn-cs"/>
                        </a:rPr>
                        <a:t>To facilitate a COVID-19 response planning process with Oklahoma workforce and education partners. The consultant will develop a formalized plan that clearly defines recommendations and strategies to be implemented to achieve the goals.</a:t>
                      </a:r>
                    </a:p>
                  </a:txBody>
                  <a:tcPr marL="68580" marR="68580" marT="34290" marB="34290"/>
                </a:tc>
                <a:extLst>
                  <a:ext uri="{0D108BD9-81ED-4DB2-BD59-A6C34878D82A}">
                    <a16:rowId xmlns:a16="http://schemas.microsoft.com/office/drawing/2014/main" val="2676891469"/>
                  </a:ext>
                </a:extLst>
              </a:tr>
            </a:tbl>
          </a:graphicData>
        </a:graphic>
      </p:graphicFrame>
      <p:sp>
        <p:nvSpPr>
          <p:cNvPr id="3" name="Slide Number Placeholder 2">
            <a:extLst>
              <a:ext uri="{FF2B5EF4-FFF2-40B4-BE49-F238E27FC236}">
                <a16:creationId xmlns:a16="http://schemas.microsoft.com/office/drawing/2014/main" id="{C7692B60-F95B-46A2-B8B8-0A35849BC0C0}"/>
              </a:ext>
            </a:extLst>
          </p:cNvPr>
          <p:cNvSpPr>
            <a:spLocks noGrp="1"/>
          </p:cNvSpPr>
          <p:nvPr>
            <p:ph type="sldNum" sz="quarter" idx="21"/>
          </p:nvPr>
        </p:nvSpPr>
        <p:spPr/>
        <p:txBody>
          <a:bodyPr/>
          <a:lstStyle/>
          <a:p>
            <a:fld id="{7E1341B0-7904-4148-9082-6535FE1E4D20}" type="slidenum">
              <a:rPr lang="en-US" smtClean="0"/>
              <a:pPr/>
              <a:t>27</a:t>
            </a:fld>
            <a:endParaRPr lang="en-US"/>
          </a:p>
        </p:txBody>
      </p:sp>
      <p:sp>
        <p:nvSpPr>
          <p:cNvPr id="4" name="Text Placeholder 3">
            <a:extLst>
              <a:ext uri="{FF2B5EF4-FFF2-40B4-BE49-F238E27FC236}">
                <a16:creationId xmlns:a16="http://schemas.microsoft.com/office/drawing/2014/main" id="{3CAEEF68-5CEF-40FC-8A59-69AC1638B173}"/>
              </a:ext>
            </a:extLst>
          </p:cNvPr>
          <p:cNvSpPr>
            <a:spLocks noGrp="1"/>
          </p:cNvSpPr>
          <p:nvPr>
            <p:ph type="body" sz="quarter" idx="17"/>
          </p:nvPr>
        </p:nvSpPr>
        <p:spPr>
          <a:xfrm>
            <a:off x="342900" y="1148892"/>
            <a:ext cx="8458200" cy="578233"/>
          </a:xfrm>
        </p:spPr>
        <p:txBody>
          <a:bodyPr vert="horz" lIns="118872" tIns="18288" rIns="118872" bIns="0" rtlCol="0" anchor="t">
            <a:noAutofit/>
          </a:bodyPr>
          <a:lstStyle/>
          <a:p>
            <a:r>
              <a:rPr lang="en-US" sz="1600">
                <a:cs typeface="Arial"/>
              </a:rPr>
              <a:t>AIR have won 3 COVID-related projects in Health and Workforce Development </a:t>
            </a:r>
            <a:r>
              <a:rPr lang="en-US" sz="1600">
                <a:ea typeface="+mn-lt"/>
                <a:cs typeface="+mn-lt"/>
              </a:rPr>
              <a:t>with a total value of about $1.7M</a:t>
            </a:r>
            <a:r>
              <a:rPr lang="en-US" sz="1600">
                <a:cs typeface="Arial"/>
              </a:rPr>
              <a:t>.</a:t>
            </a:r>
          </a:p>
        </p:txBody>
      </p:sp>
    </p:spTree>
    <p:extLst>
      <p:ext uri="{BB962C8B-B14F-4D97-AF65-F5344CB8AC3E}">
        <p14:creationId xmlns:p14="http://schemas.microsoft.com/office/powerpoint/2010/main" val="714726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14E6-9E1C-4ABC-9494-8496B409D5DB}"/>
              </a:ext>
            </a:extLst>
          </p:cNvPr>
          <p:cNvSpPr>
            <a:spLocks noGrp="1"/>
          </p:cNvSpPr>
          <p:nvPr>
            <p:ph type="title"/>
          </p:nvPr>
        </p:nvSpPr>
        <p:spPr/>
        <p:txBody>
          <a:bodyPr/>
          <a:lstStyle/>
          <a:p>
            <a:r>
              <a:rPr lang="en-US">
                <a:cs typeface="Arial"/>
              </a:rPr>
              <a:t>Summary of lost bids in Health</a:t>
            </a:r>
            <a:endParaRPr lang="en-US"/>
          </a:p>
        </p:txBody>
      </p:sp>
      <p:sp>
        <p:nvSpPr>
          <p:cNvPr id="3" name="Content Placeholder 2">
            <a:extLst>
              <a:ext uri="{FF2B5EF4-FFF2-40B4-BE49-F238E27FC236}">
                <a16:creationId xmlns:a16="http://schemas.microsoft.com/office/drawing/2014/main" id="{F10585E0-45C1-4601-AD4C-29BAAE1B1DCE}"/>
              </a:ext>
            </a:extLst>
          </p:cNvPr>
          <p:cNvSpPr>
            <a:spLocks noGrp="1"/>
          </p:cNvSpPr>
          <p:nvPr>
            <p:ph sz="quarter" idx="17"/>
          </p:nvPr>
        </p:nvSpPr>
        <p:spPr/>
        <p:txBody>
          <a:bodyPr vert="horz" lIns="0" tIns="0" rIns="0" bIns="0" rtlCol="0" anchor="t">
            <a:normAutofit/>
          </a:bodyPr>
          <a:lstStyle/>
          <a:p>
            <a:r>
              <a:rPr lang="en-US" dirty="0"/>
              <a:t>AIR and IMPAQ lost 7 bids on COVID related contracts/grants</a:t>
            </a:r>
          </a:p>
          <a:p>
            <a:r>
              <a:rPr lang="en-US" dirty="0"/>
              <a:t>Clients of lost bids</a:t>
            </a:r>
          </a:p>
          <a:p>
            <a:pPr lvl="1"/>
            <a:r>
              <a:rPr lang="en-US" sz="2000" dirty="0">
                <a:cs typeface="Arial"/>
              </a:rPr>
              <a:t>Federal: CDC and AHRQ</a:t>
            </a:r>
          </a:p>
          <a:p>
            <a:pPr lvl="1"/>
            <a:r>
              <a:rPr lang="en-US" sz="2000" dirty="0">
                <a:cs typeface="Arial"/>
              </a:rPr>
              <a:t>State/local: North Carolina DHHS, Maryland NIC, Nassau County Department of Health</a:t>
            </a:r>
          </a:p>
          <a:p>
            <a:pPr lvl="1"/>
            <a:r>
              <a:rPr lang="en-US" sz="2000" dirty="0">
                <a:cs typeface="Arial"/>
              </a:rPr>
              <a:t>NGOs: Public Health Institute, PCORI</a:t>
            </a:r>
          </a:p>
          <a:p>
            <a:r>
              <a:rPr lang="en-US" dirty="0"/>
              <a:t>Three high value bids (~$1M); all grants</a:t>
            </a:r>
          </a:p>
          <a:p>
            <a:pPr lvl="1"/>
            <a:r>
              <a:rPr lang="en-US" sz="2000" dirty="0">
                <a:cs typeface="Arial"/>
              </a:rPr>
              <a:t>Few bids on federal contracts</a:t>
            </a:r>
          </a:p>
          <a:p>
            <a:pPr lvl="1"/>
            <a:r>
              <a:rPr lang="en-US" sz="2000" dirty="0">
                <a:cs typeface="Arial"/>
              </a:rPr>
              <a:t>Increase competitiveness on grant bids</a:t>
            </a:r>
          </a:p>
          <a:p>
            <a:pPr marL="0" indent="0">
              <a:buNone/>
            </a:pPr>
            <a:endParaRPr lang="en-US" dirty="0"/>
          </a:p>
          <a:p>
            <a:endParaRPr lang="en-US" dirty="0"/>
          </a:p>
        </p:txBody>
      </p:sp>
      <p:sp>
        <p:nvSpPr>
          <p:cNvPr id="4" name="Text Placeholder 3">
            <a:extLst>
              <a:ext uri="{FF2B5EF4-FFF2-40B4-BE49-F238E27FC236}">
                <a16:creationId xmlns:a16="http://schemas.microsoft.com/office/drawing/2014/main" id="{D3B291D0-B9FC-4597-8D3A-4E95FF1C7A4C}"/>
              </a:ext>
            </a:extLst>
          </p:cNvPr>
          <p:cNvSpPr>
            <a:spLocks noGrp="1"/>
          </p:cNvSpPr>
          <p:nvPr>
            <p:ph type="body" sz="quarter" idx="14"/>
          </p:nvPr>
        </p:nvSpPr>
        <p:spPr/>
        <p:txBody>
          <a:bodyPr/>
          <a:lstStyle/>
          <a:p>
            <a:endParaRPr lang="en-US"/>
          </a:p>
        </p:txBody>
      </p:sp>
      <p:sp>
        <p:nvSpPr>
          <p:cNvPr id="5" name="Slide Number Placeholder 4">
            <a:extLst>
              <a:ext uri="{FF2B5EF4-FFF2-40B4-BE49-F238E27FC236}">
                <a16:creationId xmlns:a16="http://schemas.microsoft.com/office/drawing/2014/main" id="{DD023DC7-E8FB-403F-B791-4FDBC8F2B150}"/>
              </a:ext>
            </a:extLst>
          </p:cNvPr>
          <p:cNvSpPr>
            <a:spLocks noGrp="1"/>
          </p:cNvSpPr>
          <p:nvPr>
            <p:ph type="sldNum" sz="quarter" idx="18"/>
          </p:nvPr>
        </p:nvSpPr>
        <p:spPr/>
        <p:txBody>
          <a:bodyPr/>
          <a:lstStyle/>
          <a:p>
            <a:fld id="{7E1341B0-7904-4148-9082-6535FE1E4D20}" type="slidenum">
              <a:rPr lang="en-US" smtClean="0"/>
              <a:pPr/>
              <a:t>28</a:t>
            </a:fld>
            <a:endParaRPr lang="en-US"/>
          </a:p>
        </p:txBody>
      </p:sp>
    </p:spTree>
    <p:extLst>
      <p:ext uri="{BB962C8B-B14F-4D97-AF65-F5344CB8AC3E}">
        <p14:creationId xmlns:p14="http://schemas.microsoft.com/office/powerpoint/2010/main" val="679879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2152-C61F-4520-977E-4178D838B3DA}"/>
              </a:ext>
            </a:extLst>
          </p:cNvPr>
          <p:cNvSpPr>
            <a:spLocks noGrp="1"/>
          </p:cNvSpPr>
          <p:nvPr>
            <p:ph type="title"/>
          </p:nvPr>
        </p:nvSpPr>
        <p:spPr/>
        <p:txBody>
          <a:bodyPr/>
          <a:lstStyle/>
          <a:p>
            <a:r>
              <a:rPr lang="en-US"/>
              <a:t>Lost Bids in Health</a:t>
            </a:r>
          </a:p>
        </p:txBody>
      </p:sp>
      <p:graphicFrame>
        <p:nvGraphicFramePr>
          <p:cNvPr id="8" name="Table 8">
            <a:extLst>
              <a:ext uri="{FF2B5EF4-FFF2-40B4-BE49-F238E27FC236}">
                <a16:creationId xmlns:a16="http://schemas.microsoft.com/office/drawing/2014/main" id="{0E885D4B-15B8-4D4E-A4B0-714A7F671F82}"/>
              </a:ext>
            </a:extLst>
          </p:cNvPr>
          <p:cNvGraphicFramePr>
            <a:graphicFrameLocks noGrp="1"/>
          </p:cNvGraphicFramePr>
          <p:nvPr>
            <p:ph sz="quarter" idx="20"/>
            <p:extLst>
              <p:ext uri="{D42A27DB-BD31-4B8C-83A1-F6EECF244321}">
                <p14:modId xmlns:p14="http://schemas.microsoft.com/office/powerpoint/2010/main" val="3046374510"/>
              </p:ext>
            </p:extLst>
          </p:nvPr>
        </p:nvGraphicFramePr>
        <p:xfrm>
          <a:off x="342900" y="1283241"/>
          <a:ext cx="8458200" cy="4846481"/>
        </p:xfrm>
        <a:graphic>
          <a:graphicData uri="http://schemas.openxmlformats.org/drawingml/2006/table">
            <a:tbl>
              <a:tblPr firstRow="1" bandRow="1">
                <a:tableStyleId>{577794B7-0F68-450A-8CF4-2D9CDB5CE098}</a:tableStyleId>
              </a:tblPr>
              <a:tblGrid>
                <a:gridCol w="1691640">
                  <a:extLst>
                    <a:ext uri="{9D8B030D-6E8A-4147-A177-3AD203B41FA5}">
                      <a16:colId xmlns:a16="http://schemas.microsoft.com/office/drawing/2014/main" val="266395149"/>
                    </a:ext>
                  </a:extLst>
                </a:gridCol>
                <a:gridCol w="1691640">
                  <a:extLst>
                    <a:ext uri="{9D8B030D-6E8A-4147-A177-3AD203B41FA5}">
                      <a16:colId xmlns:a16="http://schemas.microsoft.com/office/drawing/2014/main" val="895259028"/>
                    </a:ext>
                  </a:extLst>
                </a:gridCol>
                <a:gridCol w="1691640">
                  <a:extLst>
                    <a:ext uri="{9D8B030D-6E8A-4147-A177-3AD203B41FA5}">
                      <a16:colId xmlns:a16="http://schemas.microsoft.com/office/drawing/2014/main" val="510369961"/>
                    </a:ext>
                  </a:extLst>
                </a:gridCol>
                <a:gridCol w="1691640">
                  <a:extLst>
                    <a:ext uri="{9D8B030D-6E8A-4147-A177-3AD203B41FA5}">
                      <a16:colId xmlns:a16="http://schemas.microsoft.com/office/drawing/2014/main" val="199249485"/>
                    </a:ext>
                  </a:extLst>
                </a:gridCol>
                <a:gridCol w="1691640">
                  <a:extLst>
                    <a:ext uri="{9D8B030D-6E8A-4147-A177-3AD203B41FA5}">
                      <a16:colId xmlns:a16="http://schemas.microsoft.com/office/drawing/2014/main" val="4107106973"/>
                    </a:ext>
                  </a:extLst>
                </a:gridCol>
              </a:tblGrid>
              <a:tr h="562276">
                <a:tc>
                  <a:txBody>
                    <a:bodyPr/>
                    <a:lstStyle/>
                    <a:p>
                      <a:r>
                        <a:rPr lang="en-US"/>
                        <a:t>Title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t>Client (Proposed Value)</a:t>
                      </a:r>
                    </a:p>
                  </a:txBody>
                  <a:tcPr/>
                </a:tc>
                <a:tc>
                  <a:txBody>
                    <a:bodyPr/>
                    <a:lstStyle/>
                    <a:p>
                      <a:r>
                        <a:rPr lang="en-US"/>
                        <a:t>Awardee Organization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t>Competitor’s Experts</a:t>
                      </a:r>
                    </a:p>
                  </a:txBody>
                  <a:tcPr/>
                </a:tc>
                <a:tc>
                  <a:txBody>
                    <a:bodyPr/>
                    <a:lstStyle/>
                    <a:p>
                      <a:r>
                        <a:rPr lang="en-US"/>
                        <a:t>Notes</a:t>
                      </a:r>
                    </a:p>
                  </a:txBody>
                  <a:tcPr/>
                </a:tc>
                <a:extLst>
                  <a:ext uri="{0D108BD9-81ED-4DB2-BD59-A6C34878D82A}">
                    <a16:rowId xmlns:a16="http://schemas.microsoft.com/office/drawing/2014/main" val="988969859"/>
                  </a:ext>
                </a:extLst>
              </a:tr>
              <a:tr h="883222">
                <a:tc>
                  <a:txBody>
                    <a:bodyPr/>
                    <a:lstStyle/>
                    <a:p>
                      <a:pPr algn="l"/>
                      <a:r>
                        <a:rPr lang="en-US" sz="1000"/>
                        <a:t>Opioids &amp; COVID: Supporting Justice-Involved Individuals with Substance Use Disorder During COVID </a:t>
                      </a:r>
                    </a:p>
                  </a:txBody>
                  <a:tcPr/>
                </a:tc>
                <a:tc>
                  <a:txBody>
                    <a:bodyPr/>
                    <a:lstStyle/>
                    <a:p>
                      <a:r>
                        <a:rPr lang="en-US" sz="1400"/>
                        <a:t>North Carolina DHHS ($1M)</a:t>
                      </a:r>
                    </a:p>
                  </a:txBody>
                  <a:tcPr/>
                </a:tc>
                <a:tc>
                  <a:txBody>
                    <a:bodyPr/>
                    <a:lstStyle/>
                    <a:p>
                      <a:r>
                        <a:rPr lang="en-US" sz="1400"/>
                        <a:t>Undisclosed/cannot find information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a:t>N/A</a:t>
                      </a:r>
                    </a:p>
                    <a:p>
                      <a:endParaRPr lang="en-US" sz="1400"/>
                    </a:p>
                  </a:txBody>
                  <a:tcPr/>
                </a:tc>
                <a:tc>
                  <a:txBody>
                    <a:bodyPr/>
                    <a:lstStyle/>
                    <a:p>
                      <a:pPr algn="l"/>
                      <a:r>
                        <a:rPr lang="en-US" sz="1400"/>
                        <a:t>A minimum of 14 awards will be funded for a total of $10.6M</a:t>
                      </a:r>
                    </a:p>
                  </a:txBody>
                  <a:tcPr/>
                </a:tc>
                <a:extLst>
                  <a:ext uri="{0D108BD9-81ED-4DB2-BD59-A6C34878D82A}">
                    <a16:rowId xmlns:a16="http://schemas.microsoft.com/office/drawing/2014/main" val="3833412523"/>
                  </a:ext>
                </a:extLst>
              </a:tr>
              <a:tr h="883222">
                <a:tc>
                  <a:txBody>
                    <a:bodyPr/>
                    <a:lstStyle/>
                    <a:p>
                      <a:pPr algn="l"/>
                      <a:r>
                        <a:rPr lang="en-US" sz="1000"/>
                        <a:t>AHRQ (R01) Novel, High-Impact Studies Evaluating Health System and Healthcare Professional Responsiveness to COVID-19</a:t>
                      </a:r>
                    </a:p>
                  </a:txBody>
                  <a:tcPr/>
                </a:tc>
                <a:tc>
                  <a:txBody>
                    <a:bodyPr/>
                    <a:lstStyle/>
                    <a:p>
                      <a:r>
                        <a:rPr lang="en-US" sz="1400"/>
                        <a:t>AHRQ ($1M)</a:t>
                      </a:r>
                    </a:p>
                  </a:txBody>
                  <a:tcPr/>
                </a:tc>
                <a:tc>
                  <a:txBody>
                    <a:bodyPr/>
                    <a:lstStyle/>
                    <a:p>
                      <a:r>
                        <a:rPr lang="en-US" sz="1400"/>
                        <a:t>Medstar Health Institute;</a:t>
                      </a:r>
                    </a:p>
                    <a:p>
                      <a:r>
                        <a:rPr lang="en-US" sz="1400" err="1"/>
                        <a:t>Altarum</a:t>
                      </a:r>
                      <a:r>
                        <a:rPr lang="en-US" sz="1400"/>
                        <a:t> Institute;</a:t>
                      </a:r>
                    </a:p>
                    <a:p>
                      <a:r>
                        <a:rPr lang="en-US" sz="1400"/>
                        <a:t>12 other universities</a:t>
                      </a:r>
                    </a:p>
                  </a:txBody>
                  <a:tcPr/>
                </a:tc>
                <a:tc>
                  <a:txBody>
                    <a:bodyPr/>
                    <a:lstStyle/>
                    <a:p>
                      <a:r>
                        <a:rPr lang="en-US" sz="1400"/>
                        <a:t>Raj M. </a:t>
                      </a:r>
                      <a:r>
                        <a:rPr lang="en-US" sz="1400" err="1"/>
                        <a:t>Ratwani</a:t>
                      </a:r>
                      <a:r>
                        <a:rPr lang="en-US" sz="1400"/>
                        <a:t>;</a:t>
                      </a:r>
                    </a:p>
                    <a:p>
                      <a:r>
                        <a:rPr lang="en-US" sz="1400"/>
                        <a:t>Dorcas Joanne Lynn</a:t>
                      </a:r>
                    </a:p>
                  </a:txBody>
                  <a:tcPr/>
                </a:tc>
                <a:tc>
                  <a:txBody>
                    <a:bodyPr/>
                    <a:lstStyle/>
                    <a:p>
                      <a:pPr algn="l"/>
                      <a:r>
                        <a:rPr lang="en-US" sz="1400"/>
                        <a:t>NIH R01 style research grant. 14 awards each worth ~$450K-$500K</a:t>
                      </a:r>
                    </a:p>
                  </a:txBody>
                  <a:tcPr/>
                </a:tc>
                <a:extLst>
                  <a:ext uri="{0D108BD9-81ED-4DB2-BD59-A6C34878D82A}">
                    <a16:rowId xmlns:a16="http://schemas.microsoft.com/office/drawing/2014/main" val="3391755262"/>
                  </a:ext>
                </a:extLst>
              </a:tr>
              <a:tr h="512839">
                <a:tc>
                  <a:txBody>
                    <a:bodyPr/>
                    <a:lstStyle/>
                    <a:p>
                      <a:pPr algn="l"/>
                      <a:r>
                        <a:rPr lang="en-US" sz="1000"/>
                        <a:t>Monitoring and Evaluation of Public Health Institute COVID-19 Program </a:t>
                      </a:r>
                    </a:p>
                  </a:txBody>
                  <a:tcPr/>
                </a:tc>
                <a:tc>
                  <a:txBody>
                    <a:bodyPr/>
                    <a:lstStyle/>
                    <a:p>
                      <a:r>
                        <a:rPr lang="en-US" sz="1400"/>
                        <a:t>Public Health Institute ($1M)</a:t>
                      </a:r>
                    </a:p>
                  </a:txBody>
                  <a:tcPr/>
                </a:tc>
                <a:tc>
                  <a:txBody>
                    <a:bodyPr/>
                    <a:lstStyle/>
                    <a:p>
                      <a:r>
                        <a:rPr lang="en-US" sz="1400"/>
                        <a:t>Undisclosed</a:t>
                      </a:r>
                    </a:p>
                  </a:txBody>
                  <a:tcPr/>
                </a:tc>
                <a:tc>
                  <a:txBody>
                    <a:bodyPr/>
                    <a:lstStyle/>
                    <a:p>
                      <a:r>
                        <a:rPr lang="en-US" sz="1400" dirty="0"/>
                        <a:t>N/A</a:t>
                      </a:r>
                    </a:p>
                  </a:txBody>
                  <a:tcPr/>
                </a:tc>
                <a:tc>
                  <a:txBody>
                    <a:bodyPr/>
                    <a:lstStyle/>
                    <a:p>
                      <a:pPr algn="l"/>
                      <a:r>
                        <a:rPr lang="en-US" sz="1400"/>
                        <a:t>Client did not disclose winner</a:t>
                      </a:r>
                    </a:p>
                  </a:txBody>
                  <a:tcPr/>
                </a:tc>
                <a:extLst>
                  <a:ext uri="{0D108BD9-81ED-4DB2-BD59-A6C34878D82A}">
                    <a16:rowId xmlns:a16="http://schemas.microsoft.com/office/drawing/2014/main" val="1676105587"/>
                  </a:ext>
                </a:extLst>
              </a:tr>
              <a:tr h="872198">
                <a:tc>
                  <a:txBody>
                    <a:bodyPr/>
                    <a:lstStyle/>
                    <a:p>
                      <a:pPr algn="l"/>
                      <a:r>
                        <a:rPr lang="en-US" sz="1000"/>
                        <a:t>Communicating Effectively with People Experiencing Homelessness Regarding COVID-19 Risks and Prevention Measures</a:t>
                      </a:r>
                    </a:p>
                  </a:txBody>
                  <a:tcPr/>
                </a:tc>
                <a:tc>
                  <a:txBody>
                    <a:bodyPr/>
                    <a:lstStyle/>
                    <a:p>
                      <a:r>
                        <a:rPr lang="en-US" sz="1400"/>
                        <a:t>CDC ($460K)</a:t>
                      </a:r>
                    </a:p>
                  </a:txBody>
                  <a:tcPr/>
                </a:tc>
                <a:tc>
                  <a:txBody>
                    <a:bodyPr/>
                    <a:lstStyle/>
                    <a:p>
                      <a:r>
                        <a:rPr lang="en-US" sz="1400"/>
                        <a:t>Ogilvy (an advertising/ marketing firm)</a:t>
                      </a:r>
                    </a:p>
                  </a:txBody>
                  <a:tcPr/>
                </a:tc>
                <a:tc>
                  <a:txBody>
                    <a:bodyPr/>
                    <a:lstStyle/>
                    <a:p>
                      <a:r>
                        <a:rPr lang="en-US" sz="1400"/>
                        <a:t>None</a:t>
                      </a:r>
                    </a:p>
                  </a:txBody>
                  <a:tcPr/>
                </a:tc>
                <a:tc>
                  <a:txBody>
                    <a:bodyPr/>
                    <a:lstStyle/>
                    <a:p>
                      <a:pPr algn="l"/>
                      <a:r>
                        <a:rPr lang="en-US" sz="1400"/>
                        <a:t>Not a usual competitor</a:t>
                      </a:r>
                    </a:p>
                  </a:txBody>
                  <a:tcPr/>
                </a:tc>
                <a:extLst>
                  <a:ext uri="{0D108BD9-81ED-4DB2-BD59-A6C34878D82A}">
                    <a16:rowId xmlns:a16="http://schemas.microsoft.com/office/drawing/2014/main" val="3544618618"/>
                  </a:ext>
                </a:extLst>
              </a:tr>
              <a:tr h="956763">
                <a:tc>
                  <a:txBody>
                    <a:bodyPr/>
                    <a:lstStyle/>
                    <a:p>
                      <a:pPr algn="l"/>
                      <a:r>
                        <a:rPr lang="en-US" sz="1000"/>
                        <a:t>Landscape for Telehealth Under COVID-19 </a:t>
                      </a:r>
                    </a:p>
                  </a:txBody>
                  <a:tcPr/>
                </a:tc>
                <a:tc>
                  <a:txBody>
                    <a:bodyPr/>
                    <a:lstStyle/>
                    <a:p>
                      <a:r>
                        <a:rPr lang="en-US" sz="1400"/>
                        <a:t>PCORI ($1)</a:t>
                      </a:r>
                    </a:p>
                  </a:txBody>
                  <a:tcPr/>
                </a:tc>
                <a:tc>
                  <a:txBody>
                    <a:bodyPr/>
                    <a:lstStyle/>
                    <a:p>
                      <a:r>
                        <a:rPr lang="en-US" sz="1400" dirty="0"/>
                        <a:t>NORC</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kern="1200" dirty="0">
                          <a:solidFill>
                            <a:schemeClr val="tx2"/>
                          </a:solidFill>
                          <a:effectLst/>
                          <a:latin typeface="+mn-lt"/>
                          <a:ea typeface="+mn-ea"/>
                          <a:cs typeface="+mn-cs"/>
                        </a:rPr>
                        <a:t>Rina </a:t>
                      </a:r>
                      <a:r>
                        <a:rPr lang="en-US" sz="1400" b="0" i="0" kern="1200" dirty="0" err="1">
                          <a:solidFill>
                            <a:schemeClr val="tx2"/>
                          </a:solidFill>
                          <a:effectLst/>
                          <a:latin typeface="+mn-lt"/>
                          <a:ea typeface="+mn-ea"/>
                          <a:cs typeface="+mn-cs"/>
                        </a:rPr>
                        <a:t>Dhopeshwarkar</a:t>
                      </a:r>
                      <a:r>
                        <a:rPr lang="en-US" sz="1400" b="0" i="0" kern="1200" dirty="0">
                          <a:solidFill>
                            <a:schemeClr val="tx2"/>
                          </a:solidFill>
                          <a:effectLst/>
                          <a:latin typeface="+mn-lt"/>
                          <a:ea typeface="+mn-ea"/>
                          <a:cs typeface="+mn-cs"/>
                        </a:rPr>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kern="1200" dirty="0" err="1">
                          <a:solidFill>
                            <a:schemeClr val="tx2"/>
                          </a:solidFill>
                          <a:effectLst/>
                          <a:latin typeface="+mn-lt"/>
                          <a:ea typeface="+mn-ea"/>
                          <a:cs typeface="+mn-cs"/>
                        </a:rPr>
                        <a:t>Prashila</a:t>
                      </a:r>
                      <a:r>
                        <a:rPr lang="en-US" sz="1400" b="0" i="0" kern="1200" dirty="0">
                          <a:solidFill>
                            <a:schemeClr val="tx2"/>
                          </a:solidFill>
                          <a:effectLst/>
                          <a:latin typeface="+mn-lt"/>
                          <a:ea typeface="+mn-ea"/>
                          <a:cs typeface="+mn-cs"/>
                        </a:rPr>
                        <a:t> M. </a:t>
                      </a:r>
                      <a:r>
                        <a:rPr lang="en-US" sz="1400" b="0" i="0" kern="1200" dirty="0" err="1">
                          <a:solidFill>
                            <a:schemeClr val="tx2"/>
                          </a:solidFill>
                          <a:effectLst/>
                          <a:latin typeface="+mn-lt"/>
                          <a:ea typeface="+mn-ea"/>
                          <a:cs typeface="+mn-cs"/>
                        </a:rPr>
                        <a:t>Dullabh</a:t>
                      </a:r>
                      <a:r>
                        <a:rPr lang="en-US" sz="1400" b="0" i="0" kern="1200" dirty="0">
                          <a:solidFill>
                            <a:schemeClr val="tx2"/>
                          </a:solidFill>
                          <a:effectLst/>
                          <a:latin typeface="+mn-lt"/>
                          <a:ea typeface="+mn-ea"/>
                          <a:cs typeface="+mn-cs"/>
                        </a:rPr>
                        <a:t>;</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dirty="0"/>
                        <a:t>Adil Moiduddin</a:t>
                      </a:r>
                    </a:p>
                  </a:txBody>
                  <a:tcPr/>
                </a:tc>
                <a:tc>
                  <a:txBody>
                    <a:bodyPr/>
                    <a:lstStyle/>
                    <a:p>
                      <a:pPr algn="l"/>
                      <a:endParaRPr lang="en-US" sz="1400" dirty="0"/>
                    </a:p>
                  </a:txBody>
                  <a:tcPr/>
                </a:tc>
                <a:extLst>
                  <a:ext uri="{0D108BD9-81ED-4DB2-BD59-A6C34878D82A}">
                    <a16:rowId xmlns:a16="http://schemas.microsoft.com/office/drawing/2014/main" val="2847960061"/>
                  </a:ext>
                </a:extLst>
              </a:tr>
            </a:tbl>
          </a:graphicData>
        </a:graphic>
      </p:graphicFrame>
      <p:sp>
        <p:nvSpPr>
          <p:cNvPr id="6" name="Slide Number Placeholder 5">
            <a:extLst>
              <a:ext uri="{FF2B5EF4-FFF2-40B4-BE49-F238E27FC236}">
                <a16:creationId xmlns:a16="http://schemas.microsoft.com/office/drawing/2014/main" id="{A7EB61C6-43F1-407E-A3EC-EC22128D03B5}"/>
              </a:ext>
            </a:extLst>
          </p:cNvPr>
          <p:cNvSpPr>
            <a:spLocks noGrp="1"/>
          </p:cNvSpPr>
          <p:nvPr>
            <p:ph type="sldNum" sz="quarter" idx="21"/>
          </p:nvPr>
        </p:nvSpPr>
        <p:spPr/>
        <p:txBody>
          <a:bodyPr/>
          <a:lstStyle/>
          <a:p>
            <a:fld id="{7E1341B0-7904-4148-9082-6535FE1E4D20}" type="slidenum">
              <a:rPr lang="en-US" smtClean="0"/>
              <a:pPr/>
              <a:t>29</a:t>
            </a:fld>
            <a:endParaRPr lang="en-US"/>
          </a:p>
        </p:txBody>
      </p:sp>
    </p:spTree>
    <p:extLst>
      <p:ext uri="{BB962C8B-B14F-4D97-AF65-F5344CB8AC3E}">
        <p14:creationId xmlns:p14="http://schemas.microsoft.com/office/powerpoint/2010/main" val="428961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a:t>Current Capabilities</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3</a:t>
            </a:fld>
            <a:endParaRPr lang="en-US"/>
          </a:p>
        </p:txBody>
      </p:sp>
      <p:sp>
        <p:nvSpPr>
          <p:cNvPr id="3" name="Subtitle 2">
            <a:extLst>
              <a:ext uri="{FF2B5EF4-FFF2-40B4-BE49-F238E27FC236}">
                <a16:creationId xmlns:a16="http://schemas.microsoft.com/office/drawing/2014/main" id="{9B01599A-E458-4CDD-88A1-98A10E0944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1992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2152-C61F-4520-977E-4178D838B3DA}"/>
              </a:ext>
            </a:extLst>
          </p:cNvPr>
          <p:cNvSpPr>
            <a:spLocks noGrp="1"/>
          </p:cNvSpPr>
          <p:nvPr>
            <p:ph type="title"/>
          </p:nvPr>
        </p:nvSpPr>
        <p:spPr/>
        <p:txBody>
          <a:bodyPr/>
          <a:lstStyle/>
          <a:p>
            <a:r>
              <a:rPr lang="en-US"/>
              <a:t>Lost Bids in Health</a:t>
            </a:r>
          </a:p>
        </p:txBody>
      </p:sp>
      <p:graphicFrame>
        <p:nvGraphicFramePr>
          <p:cNvPr id="8" name="Table 8">
            <a:extLst>
              <a:ext uri="{FF2B5EF4-FFF2-40B4-BE49-F238E27FC236}">
                <a16:creationId xmlns:a16="http://schemas.microsoft.com/office/drawing/2014/main" id="{0E885D4B-15B8-4D4E-A4B0-714A7F671F82}"/>
              </a:ext>
            </a:extLst>
          </p:cNvPr>
          <p:cNvGraphicFramePr>
            <a:graphicFrameLocks noGrp="1"/>
          </p:cNvGraphicFramePr>
          <p:nvPr>
            <p:ph sz="quarter" idx="20"/>
            <p:extLst>
              <p:ext uri="{D42A27DB-BD31-4B8C-83A1-F6EECF244321}">
                <p14:modId xmlns:p14="http://schemas.microsoft.com/office/powerpoint/2010/main" val="820765577"/>
              </p:ext>
            </p:extLst>
          </p:nvPr>
        </p:nvGraphicFramePr>
        <p:xfrm>
          <a:off x="342900" y="1286212"/>
          <a:ext cx="8457056" cy="2628375"/>
        </p:xfrm>
        <a:graphic>
          <a:graphicData uri="http://schemas.openxmlformats.org/drawingml/2006/table">
            <a:tbl>
              <a:tblPr firstRow="1" bandRow="1">
                <a:tableStyleId>{577794B7-0F68-450A-8CF4-2D9CDB5CE098}</a:tableStyleId>
              </a:tblPr>
              <a:tblGrid>
                <a:gridCol w="1496060">
                  <a:extLst>
                    <a:ext uri="{9D8B030D-6E8A-4147-A177-3AD203B41FA5}">
                      <a16:colId xmlns:a16="http://schemas.microsoft.com/office/drawing/2014/main" val="266395149"/>
                    </a:ext>
                  </a:extLst>
                </a:gridCol>
                <a:gridCol w="1663236">
                  <a:extLst>
                    <a:ext uri="{9D8B030D-6E8A-4147-A177-3AD203B41FA5}">
                      <a16:colId xmlns:a16="http://schemas.microsoft.com/office/drawing/2014/main" val="895259028"/>
                    </a:ext>
                  </a:extLst>
                </a:gridCol>
                <a:gridCol w="1765920">
                  <a:extLst>
                    <a:ext uri="{9D8B030D-6E8A-4147-A177-3AD203B41FA5}">
                      <a16:colId xmlns:a16="http://schemas.microsoft.com/office/drawing/2014/main" val="510369961"/>
                    </a:ext>
                  </a:extLst>
                </a:gridCol>
                <a:gridCol w="1765920">
                  <a:extLst>
                    <a:ext uri="{9D8B030D-6E8A-4147-A177-3AD203B41FA5}">
                      <a16:colId xmlns:a16="http://schemas.microsoft.com/office/drawing/2014/main" val="199249485"/>
                    </a:ext>
                  </a:extLst>
                </a:gridCol>
                <a:gridCol w="1765920">
                  <a:extLst>
                    <a:ext uri="{9D8B030D-6E8A-4147-A177-3AD203B41FA5}">
                      <a16:colId xmlns:a16="http://schemas.microsoft.com/office/drawing/2014/main" val="4107106973"/>
                    </a:ext>
                  </a:extLst>
                </a:gridCol>
              </a:tblGrid>
              <a:tr h="601529">
                <a:tc>
                  <a:txBody>
                    <a:bodyPr/>
                    <a:lstStyle/>
                    <a:p>
                      <a:r>
                        <a:rPr lang="en-US"/>
                        <a:t>Title</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t>Client (Proposed Value)</a:t>
                      </a:r>
                    </a:p>
                  </a:txBody>
                  <a:tcPr/>
                </a:tc>
                <a:tc>
                  <a:txBody>
                    <a:bodyPr/>
                    <a:lstStyle/>
                    <a:p>
                      <a:r>
                        <a:rPr lang="en-US"/>
                        <a:t>Awardee Organization</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t>Competitor’s Experts</a:t>
                      </a:r>
                    </a:p>
                  </a:txBody>
                  <a:tcPr/>
                </a:tc>
                <a:tc>
                  <a:txBody>
                    <a:bodyPr/>
                    <a:lstStyle/>
                    <a:p>
                      <a:r>
                        <a:rPr lang="en-US"/>
                        <a:t>Notes</a:t>
                      </a:r>
                    </a:p>
                  </a:txBody>
                  <a:tcPr/>
                </a:tc>
                <a:extLst>
                  <a:ext uri="{0D108BD9-81ED-4DB2-BD59-A6C34878D82A}">
                    <a16:rowId xmlns:a16="http://schemas.microsoft.com/office/drawing/2014/main" val="988969859"/>
                  </a:ext>
                </a:extLst>
              </a:tr>
              <a:tr h="477868">
                <a:tc>
                  <a:txBody>
                    <a:bodyPr/>
                    <a:lstStyle/>
                    <a:p>
                      <a:pPr algn="l"/>
                      <a:r>
                        <a:rPr lang="en-US" sz="1100" kern="1200">
                          <a:solidFill>
                            <a:schemeClr val="tx2"/>
                          </a:solidFill>
                          <a:effectLst/>
                          <a:latin typeface="+mn-lt"/>
                          <a:ea typeface="+mn-ea"/>
                          <a:cs typeface="+mn-cs"/>
                        </a:rPr>
                        <a:t>Studying the Impact of COVID-19 Pandemic on Older Americans in Senior Housing and Skilled Nursing Settings</a:t>
                      </a:r>
                      <a:endParaRPr lang="en-US" sz="110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latin typeface="+mn-lt"/>
                          <a:ea typeface="+mn-ea"/>
                          <a:cs typeface="+mn-cs"/>
                        </a:rPr>
                        <a:t>Maryland NIC, National Investment Center for Seniors Housing &amp; Care</a:t>
                      </a:r>
                      <a:endParaRPr lang="en-US" sz="1100" dirty="0">
                        <a:highlight>
                          <a:srgbClr val="FFFF00"/>
                        </a:highlight>
                      </a:endParaRPr>
                    </a:p>
                  </a:txBody>
                  <a:tcPr/>
                </a:tc>
                <a:tc>
                  <a:txBody>
                    <a:bodyPr/>
                    <a:lstStyle/>
                    <a:p>
                      <a:pPr algn="l"/>
                      <a:r>
                        <a:rPr lang="en-US" sz="1100" dirty="0"/>
                        <a:t>NORC</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b="0" i="0" kern="1200" dirty="0">
                          <a:solidFill>
                            <a:schemeClr val="tx2"/>
                          </a:solidFill>
                          <a:effectLst/>
                          <a:latin typeface="+mn-lt"/>
                          <a:ea typeface="+mn-ea"/>
                          <a:cs typeface="+mn-cs"/>
                        </a:rPr>
                        <a:t>Rina </a:t>
                      </a:r>
                      <a:r>
                        <a:rPr lang="en-US" sz="1100" b="0" i="0" kern="1200" dirty="0" err="1">
                          <a:solidFill>
                            <a:schemeClr val="tx2"/>
                          </a:solidFill>
                          <a:effectLst/>
                          <a:latin typeface="+mn-lt"/>
                          <a:ea typeface="+mn-ea"/>
                          <a:cs typeface="+mn-cs"/>
                        </a:rPr>
                        <a:t>Dhopeshwarkar</a:t>
                      </a:r>
                      <a:r>
                        <a:rPr lang="en-US" sz="1100" b="0" i="0" kern="1200" dirty="0">
                          <a:solidFill>
                            <a:schemeClr val="tx2"/>
                          </a:solidFill>
                          <a:effectLst/>
                          <a:latin typeface="+mn-lt"/>
                          <a:ea typeface="+mn-ea"/>
                          <a:cs typeface="+mn-cs"/>
                        </a:rPr>
                        <a: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b="0" i="0" kern="1200" dirty="0" err="1">
                          <a:solidFill>
                            <a:schemeClr val="tx2"/>
                          </a:solidFill>
                          <a:effectLst/>
                          <a:latin typeface="+mn-lt"/>
                          <a:ea typeface="+mn-ea"/>
                          <a:cs typeface="+mn-cs"/>
                        </a:rPr>
                        <a:t>Prashila</a:t>
                      </a:r>
                      <a:r>
                        <a:rPr lang="en-US" sz="1100" b="0" i="0" kern="1200" dirty="0">
                          <a:solidFill>
                            <a:schemeClr val="tx2"/>
                          </a:solidFill>
                          <a:effectLst/>
                          <a:latin typeface="+mn-lt"/>
                          <a:ea typeface="+mn-ea"/>
                          <a:cs typeface="+mn-cs"/>
                        </a:rPr>
                        <a:t> M. </a:t>
                      </a:r>
                      <a:r>
                        <a:rPr lang="en-US" sz="1100" b="0" i="0" kern="1200" dirty="0" err="1">
                          <a:solidFill>
                            <a:schemeClr val="tx2"/>
                          </a:solidFill>
                          <a:effectLst/>
                          <a:latin typeface="+mn-lt"/>
                          <a:ea typeface="+mn-ea"/>
                          <a:cs typeface="+mn-cs"/>
                        </a:rPr>
                        <a:t>Dullabh</a:t>
                      </a:r>
                      <a:r>
                        <a:rPr lang="en-US" sz="1100" b="0" i="0" kern="1200" dirty="0">
                          <a:solidFill>
                            <a:schemeClr val="tx2"/>
                          </a:solidFill>
                          <a:effectLst/>
                          <a:latin typeface="+mn-lt"/>
                          <a:ea typeface="+mn-ea"/>
                          <a:cs typeface="+mn-cs"/>
                        </a:rPr>
                        <a:t>;</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1100" dirty="0"/>
                        <a:t>Adil Moiduddin</a:t>
                      </a:r>
                    </a:p>
                    <a:p>
                      <a:pPr algn="l"/>
                      <a:endParaRPr lang="en-US" sz="1100" dirty="0"/>
                    </a:p>
                  </a:txBody>
                  <a:tcPr/>
                </a:tc>
                <a:tc>
                  <a:txBody>
                    <a:bodyPr/>
                    <a:lstStyle/>
                    <a:p>
                      <a:pPr algn="l"/>
                      <a:r>
                        <a:rPr lang="en-US" sz="1100"/>
                        <a:t>IMPAQ’s bid</a:t>
                      </a:r>
                    </a:p>
                    <a:p>
                      <a:pPr algn="l"/>
                      <a:r>
                        <a:rPr lang="en-US" sz="1100"/>
                        <a:t>Phase 1 grant: $250,000</a:t>
                      </a:r>
                    </a:p>
                    <a:p>
                      <a:pPr algn="l"/>
                      <a:r>
                        <a:rPr lang="en-US" sz="1100"/>
                        <a:t>Phase 2 gran: $200,000</a:t>
                      </a:r>
                    </a:p>
                    <a:p>
                      <a:pPr algn="l"/>
                      <a:endParaRPr lang="en-US" sz="1100"/>
                    </a:p>
                  </a:txBody>
                  <a:tcPr/>
                </a:tc>
                <a:extLst>
                  <a:ext uri="{0D108BD9-81ED-4DB2-BD59-A6C34878D82A}">
                    <a16:rowId xmlns:a16="http://schemas.microsoft.com/office/drawing/2014/main" val="3833412523"/>
                  </a:ext>
                </a:extLst>
              </a:tr>
              <a:tr h="929566">
                <a:tc>
                  <a:txBody>
                    <a:bodyPr/>
                    <a:lstStyle/>
                    <a:p>
                      <a:pPr algn="l"/>
                      <a:r>
                        <a:rPr lang="en-US" sz="1100" kern="1200">
                          <a:solidFill>
                            <a:schemeClr val="tx2"/>
                          </a:solidFill>
                          <a:effectLst/>
                          <a:latin typeface="+mn-lt"/>
                          <a:ea typeface="+mn-ea"/>
                          <a:cs typeface="+mn-cs"/>
                        </a:rPr>
                        <a:t>Nassau County Department of Health</a:t>
                      </a:r>
                      <a:endParaRPr lang="en-US" sz="110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latin typeface="+mn-lt"/>
                          <a:ea typeface="+mn-ea"/>
                          <a:cs typeface="+mn-cs"/>
                        </a:rPr>
                        <a:t>Nassau County Health Disparities Study- COVID-19 Barriers</a:t>
                      </a:r>
                      <a:endParaRPr lang="en-US" sz="1100" dirty="0">
                        <a:highlight>
                          <a:srgbClr val="FFFF00"/>
                        </a:highlight>
                      </a:endParaRPr>
                    </a:p>
                  </a:txBody>
                  <a:tcPr/>
                </a:tc>
                <a:tc>
                  <a:txBody>
                    <a:bodyPr/>
                    <a:lstStyle/>
                    <a:p>
                      <a:pPr algn="l"/>
                      <a:r>
                        <a:rPr lang="en-US" sz="1100" dirty="0"/>
                        <a:t>Unknown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dirty="0"/>
                        <a:t>N/A</a:t>
                      </a:r>
                    </a:p>
                    <a:p>
                      <a:pPr algn="l"/>
                      <a:endParaRPr lang="en-US" sz="11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kern="1200" dirty="0">
                          <a:solidFill>
                            <a:schemeClr val="tx2"/>
                          </a:solidFill>
                          <a:effectLst/>
                          <a:latin typeface="+mn-lt"/>
                          <a:ea typeface="+mn-ea"/>
                          <a:cs typeface="+mn-cs"/>
                        </a:rPr>
                        <a:t>IMPAQ was a sub to Precision HealthCare Consulting</a:t>
                      </a:r>
                    </a:p>
                    <a:p>
                      <a:pPr algn="l"/>
                      <a:endParaRPr lang="en-US" sz="1100" dirty="0"/>
                    </a:p>
                  </a:txBody>
                  <a:tcPr/>
                </a:tc>
                <a:extLst>
                  <a:ext uri="{0D108BD9-81ED-4DB2-BD59-A6C34878D82A}">
                    <a16:rowId xmlns:a16="http://schemas.microsoft.com/office/drawing/2014/main" val="3391755262"/>
                  </a:ext>
                </a:extLst>
              </a:tr>
            </a:tbl>
          </a:graphicData>
        </a:graphic>
      </p:graphicFrame>
      <p:sp>
        <p:nvSpPr>
          <p:cNvPr id="6" name="Slide Number Placeholder 5">
            <a:extLst>
              <a:ext uri="{FF2B5EF4-FFF2-40B4-BE49-F238E27FC236}">
                <a16:creationId xmlns:a16="http://schemas.microsoft.com/office/drawing/2014/main" id="{A7EB61C6-43F1-407E-A3EC-EC22128D03B5}"/>
              </a:ext>
            </a:extLst>
          </p:cNvPr>
          <p:cNvSpPr>
            <a:spLocks noGrp="1"/>
          </p:cNvSpPr>
          <p:nvPr>
            <p:ph type="sldNum" sz="quarter" idx="21"/>
          </p:nvPr>
        </p:nvSpPr>
        <p:spPr/>
        <p:txBody>
          <a:bodyPr/>
          <a:lstStyle/>
          <a:p>
            <a:fld id="{7E1341B0-7904-4148-9082-6535FE1E4D20}" type="slidenum">
              <a:rPr lang="en-US" smtClean="0"/>
              <a:pPr/>
              <a:t>30</a:t>
            </a:fld>
            <a:endParaRPr lang="en-US"/>
          </a:p>
        </p:txBody>
      </p:sp>
    </p:spTree>
    <p:extLst>
      <p:ext uri="{BB962C8B-B14F-4D97-AF65-F5344CB8AC3E}">
        <p14:creationId xmlns:p14="http://schemas.microsoft.com/office/powerpoint/2010/main" val="3631685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5BFB-EC3D-9648-9D2D-B528DC3C2E41}"/>
              </a:ext>
            </a:extLst>
          </p:cNvPr>
          <p:cNvSpPr>
            <a:spLocks noGrp="1"/>
          </p:cNvSpPr>
          <p:nvPr>
            <p:ph type="ctrTitle"/>
          </p:nvPr>
        </p:nvSpPr>
        <p:spPr/>
        <p:txBody>
          <a:bodyPr/>
          <a:lstStyle/>
          <a:p>
            <a:r>
              <a:rPr lang="en-US"/>
              <a:t>Presenter’s Name</a:t>
            </a:r>
          </a:p>
        </p:txBody>
      </p:sp>
      <p:sp>
        <p:nvSpPr>
          <p:cNvPr id="3" name="Subtitle 2">
            <a:extLst>
              <a:ext uri="{FF2B5EF4-FFF2-40B4-BE49-F238E27FC236}">
                <a16:creationId xmlns:a16="http://schemas.microsoft.com/office/drawing/2014/main" id="{083F5EB6-9F04-B249-B8E7-99D8BEF4163B}"/>
              </a:ext>
            </a:extLst>
          </p:cNvPr>
          <p:cNvSpPr>
            <a:spLocks noGrp="1"/>
          </p:cNvSpPr>
          <p:nvPr>
            <p:ph type="subTitle" idx="1"/>
          </p:nvPr>
        </p:nvSpPr>
        <p:spPr/>
        <p:txBody>
          <a:bodyPr/>
          <a:lstStyle/>
          <a:p>
            <a:r>
              <a:rPr lang="en-US"/>
              <a:t>Presenter’s Job Title</a:t>
            </a:r>
          </a:p>
          <a:p>
            <a:r>
              <a:rPr lang="en-US"/>
              <a:t>+1.202.403.XXXX</a:t>
            </a:r>
          </a:p>
          <a:p>
            <a:r>
              <a:rPr lang="en-US"/>
              <a:t>email.address@air.org</a:t>
            </a:r>
          </a:p>
        </p:txBody>
      </p:sp>
      <p:sp>
        <p:nvSpPr>
          <p:cNvPr id="6" name="Text Placeholder 5">
            <a:extLst>
              <a:ext uri="{FF2B5EF4-FFF2-40B4-BE49-F238E27FC236}">
                <a16:creationId xmlns:a16="http://schemas.microsoft.com/office/drawing/2014/main" id="{6E9269A4-E509-49C8-BB45-2F2CDFB76778}"/>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2837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676B-E06F-4928-93CD-93A67CCF2E28}"/>
              </a:ext>
            </a:extLst>
          </p:cNvPr>
          <p:cNvSpPr>
            <a:spLocks noGrp="1"/>
          </p:cNvSpPr>
          <p:nvPr>
            <p:ph type="title"/>
          </p:nvPr>
        </p:nvSpPr>
        <p:spPr/>
        <p:txBody>
          <a:bodyPr/>
          <a:lstStyle/>
          <a:p>
            <a:r>
              <a:rPr lang="en-US"/>
              <a:t>Summary of COVID-related projects</a:t>
            </a:r>
          </a:p>
        </p:txBody>
      </p:sp>
      <p:sp>
        <p:nvSpPr>
          <p:cNvPr id="3" name="Content Placeholder 2">
            <a:extLst>
              <a:ext uri="{FF2B5EF4-FFF2-40B4-BE49-F238E27FC236}">
                <a16:creationId xmlns:a16="http://schemas.microsoft.com/office/drawing/2014/main" id="{DE2169E1-5C32-4269-9B28-A0CA0B6DB38C}"/>
              </a:ext>
            </a:extLst>
          </p:cNvPr>
          <p:cNvSpPr>
            <a:spLocks noGrp="1"/>
          </p:cNvSpPr>
          <p:nvPr>
            <p:ph sz="quarter" idx="17"/>
          </p:nvPr>
        </p:nvSpPr>
        <p:spPr/>
        <p:txBody>
          <a:bodyPr vert="horz" lIns="0" tIns="0" rIns="0" bIns="0" rtlCol="0" anchor="t">
            <a:normAutofit/>
          </a:bodyPr>
          <a:lstStyle/>
          <a:p>
            <a:r>
              <a:rPr lang="en-US" dirty="0"/>
              <a:t>AIR, IMPAQ, and Maher won 9 COVID-related projects, with a total value of $6.5M</a:t>
            </a:r>
          </a:p>
          <a:p>
            <a:pPr lvl="1"/>
            <a:r>
              <a:rPr lang="en-US" sz="2000" dirty="0">
                <a:cs typeface="Arial"/>
              </a:rPr>
              <a:t>6 projects in Education, with a total value of $4.8M</a:t>
            </a:r>
          </a:p>
          <a:p>
            <a:pPr lvl="1"/>
            <a:r>
              <a:rPr lang="en-US" sz="2000" dirty="0">
                <a:cs typeface="Arial"/>
              </a:rPr>
              <a:t>2 projects in Health, with a total value of $1.7M</a:t>
            </a:r>
          </a:p>
          <a:p>
            <a:pPr lvl="1"/>
            <a:r>
              <a:rPr lang="en-US" sz="2000" dirty="0">
                <a:cs typeface="Arial"/>
              </a:rPr>
              <a:t>1 project in Workforce, with a total value of $50K</a:t>
            </a:r>
          </a:p>
          <a:p>
            <a:r>
              <a:rPr lang="en-US" dirty="0"/>
              <a:t>Three projects account for 95% of all the total contract value</a:t>
            </a:r>
          </a:p>
          <a:p>
            <a:pPr lvl="1"/>
            <a:r>
              <a:rPr lang="en-US" sz="2000" dirty="0">
                <a:cs typeface="Arial"/>
              </a:rPr>
              <a:t>Three main clients: Gates foundation, CDC, and NIH</a:t>
            </a:r>
          </a:p>
          <a:p>
            <a:pPr lvl="1"/>
            <a:r>
              <a:rPr lang="en-US" sz="2000" dirty="0">
                <a:cs typeface="Arial"/>
              </a:rPr>
              <a:t>Other clients: CMS, Joyce Foundation, </a:t>
            </a:r>
            <a:r>
              <a:rPr lang="en-US" sz="2000" dirty="0" err="1">
                <a:cs typeface="Arial"/>
              </a:rPr>
              <a:t>Heising</a:t>
            </a:r>
            <a:r>
              <a:rPr lang="en-US" sz="2000" dirty="0">
                <a:cs typeface="Arial"/>
              </a:rPr>
              <a:t>-Simons Foundation, Oklahoma Department of Commerce, Indiana Department of Education, Stanford University</a:t>
            </a:r>
          </a:p>
          <a:p>
            <a:endParaRPr lang="en-US" dirty="0"/>
          </a:p>
          <a:p>
            <a:pPr lvl="1"/>
            <a:endParaRPr lang="en-US" dirty="0"/>
          </a:p>
        </p:txBody>
      </p:sp>
      <p:sp>
        <p:nvSpPr>
          <p:cNvPr id="4" name="Text Placeholder 3">
            <a:extLst>
              <a:ext uri="{FF2B5EF4-FFF2-40B4-BE49-F238E27FC236}">
                <a16:creationId xmlns:a16="http://schemas.microsoft.com/office/drawing/2014/main" id="{80217592-D10B-409E-A806-E7961B9E1E5F}"/>
              </a:ext>
            </a:extLst>
          </p:cNvPr>
          <p:cNvSpPr>
            <a:spLocks noGrp="1"/>
          </p:cNvSpPr>
          <p:nvPr>
            <p:ph type="body" sz="quarter" idx="14"/>
          </p:nvPr>
        </p:nvSpPr>
        <p:spPr/>
        <p:txBody>
          <a:bodyPr/>
          <a:lstStyle/>
          <a:p>
            <a:r>
              <a:rPr lang="en-US" sz="850" i="1">
                <a:cs typeface="Arial"/>
              </a:rPr>
              <a:t>Note</a:t>
            </a:r>
            <a:r>
              <a:rPr lang="en-US" sz="850">
                <a:cs typeface="Arial"/>
              </a:rPr>
              <a:t>. The three largest projects are: </a:t>
            </a:r>
            <a:r>
              <a:rPr lang="en-US" sz="850">
                <a:cs typeface="Calibri"/>
              </a:rPr>
              <a:t>1</a:t>
            </a:r>
            <a:r>
              <a:rPr lang="en-US" sz="850">
                <a:ea typeface="+mn-lt"/>
                <a:cs typeface="+mn-lt"/>
              </a:rPr>
              <a:t>. COVID-19 and Education: Deep Dive Longitudinal Study (2020-2025); 2. Demonstration Projects to Investigate Strategies to Help Schools and Students Recover from COVID-19 and Widespread School Dismissals (2021-2024) ;3. NIH </a:t>
            </a:r>
            <a:r>
              <a:rPr lang="en-US" sz="850" err="1">
                <a:ea typeface="+mn-lt"/>
                <a:cs typeface="+mn-lt"/>
              </a:rPr>
              <a:t>RADx</a:t>
            </a:r>
            <a:r>
              <a:rPr lang="en-US" sz="850">
                <a:ea typeface="+mn-lt"/>
                <a:cs typeface="+mn-lt"/>
              </a:rPr>
              <a:t>-UP R01 Grant Coordination and Data Collection Center as a sub to Duke/UNC (2020-2024).</a:t>
            </a:r>
            <a:endParaRPr lang="en-US" sz="850"/>
          </a:p>
        </p:txBody>
      </p:sp>
      <p:sp>
        <p:nvSpPr>
          <p:cNvPr id="5" name="Slide Number Placeholder 4">
            <a:extLst>
              <a:ext uri="{FF2B5EF4-FFF2-40B4-BE49-F238E27FC236}">
                <a16:creationId xmlns:a16="http://schemas.microsoft.com/office/drawing/2014/main" id="{2BE09C7E-5878-47CB-9FF8-34B3DF251F11}"/>
              </a:ext>
            </a:extLst>
          </p:cNvPr>
          <p:cNvSpPr>
            <a:spLocks noGrp="1"/>
          </p:cNvSpPr>
          <p:nvPr>
            <p:ph type="sldNum" sz="quarter" idx="18"/>
          </p:nvPr>
        </p:nvSpPr>
        <p:spPr/>
        <p:txBody>
          <a:bodyPr/>
          <a:lstStyle/>
          <a:p>
            <a:fld id="{7E1341B0-7904-4148-9082-6535FE1E4D20}" type="slidenum">
              <a:rPr lang="en-US" smtClean="0"/>
              <a:pPr/>
              <a:t>4</a:t>
            </a:fld>
            <a:endParaRPr lang="en-US"/>
          </a:p>
        </p:txBody>
      </p:sp>
    </p:spTree>
    <p:extLst>
      <p:ext uri="{BB962C8B-B14F-4D97-AF65-F5344CB8AC3E}">
        <p14:creationId xmlns:p14="http://schemas.microsoft.com/office/powerpoint/2010/main" val="397606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D8751F8-5ED5-D644-9EE8-2C57036E82F2}"/>
              </a:ext>
            </a:extLst>
          </p:cNvPr>
          <p:cNvSpPr>
            <a:spLocks noGrp="1"/>
          </p:cNvSpPr>
          <p:nvPr>
            <p:ph type="title"/>
          </p:nvPr>
        </p:nvSpPr>
        <p:spPr/>
        <p:txBody>
          <a:bodyPr/>
          <a:lstStyle/>
          <a:p>
            <a:r>
              <a:rPr lang="en-US"/>
              <a:t>Health capabilities on current and recently completed projects</a:t>
            </a:r>
          </a:p>
        </p:txBody>
      </p:sp>
      <p:sp>
        <p:nvSpPr>
          <p:cNvPr id="14" name="Text Placeholder 13">
            <a:extLst>
              <a:ext uri="{FF2B5EF4-FFF2-40B4-BE49-F238E27FC236}">
                <a16:creationId xmlns:a16="http://schemas.microsoft.com/office/drawing/2014/main" id="{24B61984-3FE0-41A7-B118-31274FF75A37}"/>
              </a:ext>
            </a:extLst>
          </p:cNvPr>
          <p:cNvSpPr>
            <a:spLocks noGrp="1"/>
          </p:cNvSpPr>
          <p:nvPr>
            <p:ph type="body" sz="quarter" idx="17"/>
          </p:nvPr>
        </p:nvSpPr>
        <p:spPr>
          <a:xfrm>
            <a:off x="342900" y="1296499"/>
            <a:ext cx="8458200" cy="371297"/>
          </a:xfrm>
        </p:spPr>
        <p:txBody>
          <a:bodyPr vert="horz" lIns="89154" tIns="0" rIns="89154" bIns="0" rtlCol="0" anchor="t">
            <a:noAutofit/>
          </a:bodyPr>
          <a:lstStyle/>
          <a:p>
            <a:r>
              <a:rPr lang="en-US" sz="1400">
                <a:cs typeface="Arial"/>
              </a:rPr>
              <a:t>AIR and IMPAQ have worked on projects that showcase our topical strengths in relation to the pandemic.</a:t>
            </a:r>
          </a:p>
        </p:txBody>
      </p:sp>
      <p:graphicFrame>
        <p:nvGraphicFramePr>
          <p:cNvPr id="11" name="Table 11">
            <a:extLst>
              <a:ext uri="{FF2B5EF4-FFF2-40B4-BE49-F238E27FC236}">
                <a16:creationId xmlns:a16="http://schemas.microsoft.com/office/drawing/2014/main" id="{C687A4A8-AA0B-4B12-9C5A-C6FFC6B789B5}"/>
              </a:ext>
            </a:extLst>
          </p:cNvPr>
          <p:cNvGraphicFramePr>
            <a:graphicFrameLocks noGrp="1"/>
          </p:cNvGraphicFramePr>
          <p:nvPr>
            <p:ph sz="quarter" idx="20"/>
            <p:extLst>
              <p:ext uri="{D42A27DB-BD31-4B8C-83A1-F6EECF244321}">
                <p14:modId xmlns:p14="http://schemas.microsoft.com/office/powerpoint/2010/main" val="2863595425"/>
              </p:ext>
            </p:extLst>
          </p:nvPr>
        </p:nvGraphicFramePr>
        <p:xfrm>
          <a:off x="340178" y="1667796"/>
          <a:ext cx="8464694" cy="4152485"/>
        </p:xfrm>
        <a:graphic>
          <a:graphicData uri="http://schemas.openxmlformats.org/drawingml/2006/table">
            <a:tbl>
              <a:tblPr firstRow="1" bandRow="1"/>
              <a:tblGrid>
                <a:gridCol w="3150274">
                  <a:extLst>
                    <a:ext uri="{9D8B030D-6E8A-4147-A177-3AD203B41FA5}">
                      <a16:colId xmlns:a16="http://schemas.microsoft.com/office/drawing/2014/main" val="2900040619"/>
                    </a:ext>
                  </a:extLst>
                </a:gridCol>
                <a:gridCol w="1091380">
                  <a:extLst>
                    <a:ext uri="{9D8B030D-6E8A-4147-A177-3AD203B41FA5}">
                      <a16:colId xmlns:a16="http://schemas.microsoft.com/office/drawing/2014/main" val="4206759372"/>
                    </a:ext>
                  </a:extLst>
                </a:gridCol>
                <a:gridCol w="1150374">
                  <a:extLst>
                    <a:ext uri="{9D8B030D-6E8A-4147-A177-3AD203B41FA5}">
                      <a16:colId xmlns:a16="http://schemas.microsoft.com/office/drawing/2014/main" val="511631445"/>
                    </a:ext>
                  </a:extLst>
                </a:gridCol>
                <a:gridCol w="1307691">
                  <a:extLst>
                    <a:ext uri="{9D8B030D-6E8A-4147-A177-3AD203B41FA5}">
                      <a16:colId xmlns:a16="http://schemas.microsoft.com/office/drawing/2014/main" val="3507232479"/>
                    </a:ext>
                  </a:extLst>
                </a:gridCol>
                <a:gridCol w="937455">
                  <a:extLst>
                    <a:ext uri="{9D8B030D-6E8A-4147-A177-3AD203B41FA5}">
                      <a16:colId xmlns:a16="http://schemas.microsoft.com/office/drawing/2014/main" val="2347819464"/>
                    </a:ext>
                  </a:extLst>
                </a:gridCol>
                <a:gridCol w="827520">
                  <a:extLst>
                    <a:ext uri="{9D8B030D-6E8A-4147-A177-3AD203B41FA5}">
                      <a16:colId xmlns:a16="http://schemas.microsoft.com/office/drawing/2014/main" val="2867817629"/>
                    </a:ext>
                  </a:extLst>
                </a:gridCol>
              </a:tblGrid>
              <a:tr h="548058">
                <a:tc>
                  <a:txBody>
                    <a:bodyPr/>
                    <a:lstStyle/>
                    <a:p>
                      <a:pPr algn="l"/>
                      <a:r>
                        <a:rPr lang="en-US" sz="1200" b="1">
                          <a:solidFill>
                            <a:schemeClr val="bg1"/>
                          </a:solidFill>
                        </a:rPr>
                        <a:t>Project</a:t>
                      </a:r>
                    </a:p>
                  </a:txBody>
                  <a:tcPr marL="68580" marR="68580" marT="34290" marB="34290" anchor="ctr">
                    <a:solidFill>
                      <a:schemeClr val="accent1"/>
                    </a:solidFill>
                  </a:tcPr>
                </a:tc>
                <a:tc>
                  <a:txBody>
                    <a:bodyPr/>
                    <a:lstStyle/>
                    <a:p>
                      <a:pPr algn="ctr"/>
                      <a:r>
                        <a:rPr lang="en-US" sz="1200" b="1">
                          <a:solidFill>
                            <a:schemeClr val="bg1"/>
                          </a:solidFill>
                        </a:rPr>
                        <a:t>Vaccination and health care hesitancy</a:t>
                      </a:r>
                    </a:p>
                  </a:txBody>
                  <a:tcPr marL="68580" marR="68580" marT="34290" marB="34290" anchor="ctr">
                    <a:solidFill>
                      <a:schemeClr val="accent1"/>
                    </a:solidFill>
                  </a:tcPr>
                </a:tc>
                <a:tc>
                  <a:txBody>
                    <a:bodyPr/>
                    <a:lstStyle/>
                    <a:p>
                      <a:pPr algn="ctr"/>
                      <a:r>
                        <a:rPr lang="en-US" sz="1200" b="1">
                          <a:solidFill>
                            <a:schemeClr val="bg1"/>
                          </a:solidFill>
                        </a:rPr>
                        <a:t>Rural and underserved populations</a:t>
                      </a:r>
                    </a:p>
                  </a:txBody>
                  <a:tcPr marL="68580" marR="68580" marT="34290" marB="34290" anchor="ctr">
                    <a:solidFill>
                      <a:schemeClr val="accent1"/>
                    </a:solidFill>
                  </a:tcPr>
                </a:tc>
                <a:tc>
                  <a:txBody>
                    <a:bodyPr/>
                    <a:lstStyle/>
                    <a:p>
                      <a:pPr algn="ctr"/>
                      <a:r>
                        <a:rPr lang="en-US" sz="1200" b="1">
                          <a:solidFill>
                            <a:schemeClr val="bg1"/>
                          </a:solidFill>
                        </a:rPr>
                        <a:t>Person, family, and community engagement</a:t>
                      </a:r>
                    </a:p>
                  </a:txBody>
                  <a:tcPr marL="68580" marR="68580" marT="34290" marB="34290" anchor="ctr">
                    <a:solidFill>
                      <a:schemeClr val="accent1"/>
                    </a:solidFill>
                  </a:tcPr>
                </a:tc>
                <a:tc>
                  <a:txBody>
                    <a:bodyPr/>
                    <a:lstStyle/>
                    <a:p>
                      <a:pPr algn="ctr"/>
                      <a:r>
                        <a:rPr lang="en-US" sz="1200" b="1">
                          <a:solidFill>
                            <a:schemeClr val="bg1"/>
                          </a:solidFill>
                        </a:rPr>
                        <a:t>Access to care</a:t>
                      </a:r>
                    </a:p>
                  </a:txBody>
                  <a:tcPr marL="68580" marR="68580" marT="34290" marB="34290" anchor="ctr">
                    <a:solidFill>
                      <a:schemeClr val="accent1"/>
                    </a:solidFill>
                  </a:tcPr>
                </a:tc>
                <a:tc>
                  <a:txBody>
                    <a:bodyPr/>
                    <a:lstStyle/>
                    <a:p>
                      <a:pPr lvl="0" algn="ctr">
                        <a:buNone/>
                      </a:pPr>
                      <a:r>
                        <a:rPr lang="en-US" sz="1200" b="1">
                          <a:solidFill>
                            <a:schemeClr val="bg1"/>
                          </a:solidFill>
                        </a:rPr>
                        <a:t>Health equity</a:t>
                      </a:r>
                    </a:p>
                  </a:txBody>
                  <a:tcPr marL="68580" marR="68580" marT="34290" marB="34290" anchor="ctr">
                    <a:solidFill>
                      <a:schemeClr val="accent1"/>
                    </a:solidFill>
                  </a:tcPr>
                </a:tc>
                <a:extLst>
                  <a:ext uri="{0D108BD9-81ED-4DB2-BD59-A6C34878D82A}">
                    <a16:rowId xmlns:a16="http://schemas.microsoft.com/office/drawing/2014/main" val="342783319"/>
                  </a:ext>
                </a:extLst>
              </a:tr>
              <a:tr h="287078">
                <a:tc gridSpan="6">
                  <a:txBody>
                    <a:bodyPr/>
                    <a:lstStyle/>
                    <a:p>
                      <a:pPr lvl="1"/>
                      <a:r>
                        <a:rPr lang="en-US" sz="1200" b="1"/>
                        <a:t>Current Projects</a:t>
                      </a:r>
                    </a:p>
                  </a:txBody>
                  <a:tcPr marL="68580" marR="68580" marT="34290" marB="34290">
                    <a:solidFill>
                      <a:schemeClr val="bg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lvl="1"/>
                      <a:endParaRPr lang="en-US" sz="1200" b="1"/>
                    </a:p>
                  </a:txBody>
                  <a:tcPr marL="68580" marR="68580" marT="34290" marB="34290">
                    <a:solidFill>
                      <a:schemeClr val="bg2"/>
                    </a:solidFill>
                  </a:tcPr>
                </a:tc>
                <a:extLst>
                  <a:ext uri="{0D108BD9-81ED-4DB2-BD59-A6C34878D82A}">
                    <a16:rowId xmlns:a16="http://schemas.microsoft.com/office/drawing/2014/main" val="3233253841"/>
                  </a:ext>
                </a:extLst>
              </a:tr>
              <a:tr h="226658">
                <a:tc>
                  <a:txBody>
                    <a:bodyPr/>
                    <a:lstStyle/>
                    <a:p>
                      <a:pPr lvl="1"/>
                      <a:r>
                        <a:rPr lang="en-US" sz="1200" err="1"/>
                        <a:t>RADx</a:t>
                      </a:r>
                      <a:r>
                        <a:rPr lang="en-US" sz="1200"/>
                        <a:t>-UP coordination and data collection center </a:t>
                      </a:r>
                      <a:r>
                        <a:rPr lang="en-US" sz="1200" b="1"/>
                        <a:t>(NIH; Sub to Duke/UNC)</a:t>
                      </a:r>
                      <a:endParaRPr lang="en-US" sz="1200"/>
                    </a:p>
                  </a:txBody>
                  <a:tcPr marL="68580" marR="68580" marT="34290" marB="34290"/>
                </a:tc>
                <a:tc>
                  <a:txBody>
                    <a:bodyPr/>
                    <a:lstStyle/>
                    <a:p>
                      <a:pPr lvl="1" algn="ctr"/>
                      <a:r>
                        <a:rPr lang="en-US" sz="1200"/>
                        <a:t>●</a:t>
                      </a:r>
                    </a:p>
                  </a:txBody>
                  <a:tcPr marL="68580" marR="68580" marT="34290" marB="34290" anchor="ctr"/>
                </a:tc>
                <a:tc>
                  <a:txBody>
                    <a:bodyPr/>
                    <a:lstStyle/>
                    <a:p>
                      <a:pPr lvl="1" algn="ctr"/>
                      <a:r>
                        <a:rPr lang="en-US" sz="1200"/>
                        <a:t>●</a:t>
                      </a:r>
                    </a:p>
                  </a:txBody>
                  <a:tcPr marL="68580" marR="68580" marT="34290" marB="34290" anchor="ctr"/>
                </a:tc>
                <a:tc>
                  <a:txBody>
                    <a:bodyPr/>
                    <a:lstStyle/>
                    <a:p>
                      <a:pPr lvl="1" algn="ctr"/>
                      <a:r>
                        <a:rPr lang="en-US" sz="1200"/>
                        <a:t>●</a:t>
                      </a:r>
                    </a:p>
                  </a:txBody>
                  <a:tcPr marL="68580" marR="68580" marT="34290" marB="34290" anchor="ctr"/>
                </a:tc>
                <a:tc>
                  <a:txBody>
                    <a:bodyPr/>
                    <a:lstStyle/>
                    <a:p>
                      <a:pPr lvl="1" algn="ctr"/>
                      <a:endParaRPr lang="en-US" sz="1200"/>
                    </a:p>
                  </a:txBody>
                  <a:tcPr marL="68580" marR="68580" marT="34290" marB="34290" anchor="ctr"/>
                </a:tc>
                <a:tc>
                  <a:txBody>
                    <a:bodyPr/>
                    <a:lstStyle/>
                    <a:p>
                      <a:pPr lvl="1" algn="ctr"/>
                      <a:r>
                        <a:rPr lang="en-US" sz="1200"/>
                        <a:t>●</a:t>
                      </a:r>
                    </a:p>
                  </a:txBody>
                  <a:tcPr marL="68580" marR="68580" marT="34290" marB="34290" anchor="ctr"/>
                </a:tc>
                <a:extLst>
                  <a:ext uri="{0D108BD9-81ED-4DB2-BD59-A6C34878D82A}">
                    <a16:rowId xmlns:a16="http://schemas.microsoft.com/office/drawing/2014/main" val="221848094"/>
                  </a:ext>
                </a:extLst>
              </a:tr>
              <a:tr h="391470">
                <a:tc>
                  <a:txBody>
                    <a:bodyPr/>
                    <a:lstStyle/>
                    <a:p>
                      <a:pPr lvl="1"/>
                      <a:r>
                        <a:rPr lang="en-US" sz="1200"/>
                        <a:t>Improving the coordination and effectiveness of youth programs </a:t>
                      </a:r>
                      <a:r>
                        <a:rPr lang="en-US" sz="1200" b="1"/>
                        <a:t>(ASPE)</a:t>
                      </a:r>
                      <a:endParaRPr lang="en-US" sz="1200"/>
                    </a:p>
                  </a:txBody>
                  <a:tcPr marL="68580" marR="68580" marT="34290" marB="34290"/>
                </a:tc>
                <a:tc>
                  <a:txBody>
                    <a:bodyPr/>
                    <a:lstStyle/>
                    <a:p>
                      <a:pPr lvl="1" algn="ctr"/>
                      <a:endParaRPr lang="en-US" sz="1200"/>
                    </a:p>
                  </a:txBody>
                  <a:tcPr marL="68580" marR="68580" marT="34290" marB="34290" anchor="ctr"/>
                </a:tc>
                <a:tc>
                  <a:txBody>
                    <a:bodyPr/>
                    <a:lstStyle/>
                    <a:p>
                      <a:pPr lvl="1" algn="ctr"/>
                      <a:r>
                        <a:rPr lang="en-US" sz="1200"/>
                        <a:t>●</a:t>
                      </a:r>
                    </a:p>
                  </a:txBody>
                  <a:tcPr marL="68580" marR="68580" marT="34290" marB="34290" anchor="ctr"/>
                </a:tc>
                <a:tc>
                  <a:txBody>
                    <a:bodyPr/>
                    <a:lstStyle/>
                    <a:p>
                      <a:pPr lvl="1" algn="ctr"/>
                      <a:r>
                        <a:rPr lang="en-US" sz="1200"/>
                        <a:t>●</a:t>
                      </a:r>
                    </a:p>
                  </a:txBody>
                  <a:tcPr marL="68580" marR="68580" marT="34290" marB="34290" anchor="ctr"/>
                </a:tc>
                <a:tc>
                  <a:txBody>
                    <a:bodyPr/>
                    <a:lstStyle/>
                    <a:p>
                      <a:pPr lvl="1" algn="ctr"/>
                      <a:endParaRPr lang="en-US" sz="1200"/>
                    </a:p>
                  </a:txBody>
                  <a:tcPr marL="68580" marR="68580" marT="34290" marB="34290" anchor="ctr"/>
                </a:tc>
                <a:tc>
                  <a:txBody>
                    <a:bodyPr/>
                    <a:lstStyle/>
                    <a:p>
                      <a:pPr lvl="1" algn="ctr">
                        <a:buNone/>
                      </a:pPr>
                      <a:endParaRPr lang="en-US" sz="1200"/>
                    </a:p>
                  </a:txBody>
                  <a:tcPr marL="68580" marR="68580" marT="34290" marB="34290" anchor="ctr"/>
                </a:tc>
                <a:extLst>
                  <a:ext uri="{0D108BD9-81ED-4DB2-BD59-A6C34878D82A}">
                    <a16:rowId xmlns:a16="http://schemas.microsoft.com/office/drawing/2014/main" val="93076433"/>
                  </a:ext>
                </a:extLst>
              </a:tr>
              <a:tr h="234882">
                <a:tc>
                  <a:txBody>
                    <a:bodyPr/>
                    <a:lstStyle/>
                    <a:p>
                      <a:pPr lvl="1">
                        <a:buNone/>
                      </a:pPr>
                      <a:r>
                        <a:rPr lang="en-US" sz="1200"/>
                        <a:t>Disaster </a:t>
                      </a:r>
                      <a:r>
                        <a:rPr lang="en-US" sz="1200" b="0" i="0" u="none" strike="noStrike" noProof="0">
                          <a:latin typeface="Calibri"/>
                        </a:rPr>
                        <a:t>technical assistance center </a:t>
                      </a:r>
                      <a:r>
                        <a:rPr lang="en-US" sz="1200" b="1" i="0" u="none" strike="noStrike" noProof="0">
                          <a:latin typeface="Calibri"/>
                        </a:rPr>
                        <a:t>(SAMHSA)</a:t>
                      </a:r>
                      <a:endParaRPr lang="en-US" sz="1200"/>
                    </a:p>
                  </a:txBody>
                  <a:tcPr marL="68580" marR="68580" marT="34290" marB="34290"/>
                </a:tc>
                <a:tc>
                  <a:txBody>
                    <a:bodyPr/>
                    <a:lstStyle/>
                    <a:p>
                      <a:pPr lvl="1" algn="ctr">
                        <a:buNone/>
                      </a:pPr>
                      <a:endParaRPr lang="en-US" sz="1200"/>
                    </a:p>
                  </a:txBody>
                  <a:tcPr marL="68580" marR="68580" marT="34290" marB="34290" anchor="ctr"/>
                </a:tc>
                <a:tc>
                  <a:txBody>
                    <a:bodyPr/>
                    <a:lstStyle/>
                    <a:p>
                      <a:pPr lvl="1" algn="ctr">
                        <a:buNone/>
                      </a:pPr>
                      <a:endParaRPr lang="en-US" sz="1200"/>
                    </a:p>
                  </a:txBody>
                  <a:tcPr marL="68580" marR="68580" marT="34290" marB="34290" anchor="ctr"/>
                </a:tc>
                <a:tc>
                  <a:txBody>
                    <a:bodyPr/>
                    <a:lstStyle/>
                    <a:p>
                      <a:pPr lvl="1" algn="ctr"/>
                      <a:r>
                        <a:rPr lang="en-US" sz="1200"/>
                        <a:t>●</a:t>
                      </a:r>
                    </a:p>
                  </a:txBody>
                  <a:tcPr marL="68580" marR="68580" marT="34290" marB="34290" anchor="ctr"/>
                </a:tc>
                <a:tc>
                  <a:txBody>
                    <a:bodyPr/>
                    <a:lstStyle/>
                    <a:p>
                      <a:pPr marL="0" marR="0" lvl="1" indent="0" algn="ctr" defTabSz="685800" rtl="0" eaLnBrk="1" fontAlgn="auto" latinLnBrk="0" hangingPunct="1">
                        <a:lnSpc>
                          <a:spcPct val="100000"/>
                        </a:lnSpc>
                        <a:spcBef>
                          <a:spcPts val="0"/>
                        </a:spcBef>
                        <a:spcAft>
                          <a:spcPts val="0"/>
                        </a:spcAft>
                        <a:buClrTx/>
                        <a:buSzTx/>
                        <a:buFontTx/>
                        <a:buNone/>
                        <a:tabLst/>
                        <a:defRPr/>
                      </a:pPr>
                      <a:r>
                        <a:rPr lang="en-US" sz="1200"/>
                        <a:t>●</a:t>
                      </a:r>
                    </a:p>
                  </a:txBody>
                  <a:tcPr marL="68580" marR="68580" marT="34290" marB="34290" anchor="ctr"/>
                </a:tc>
                <a:tc>
                  <a:txBody>
                    <a:bodyPr/>
                    <a:lstStyle/>
                    <a:p>
                      <a:pPr lvl="1" algn="ctr">
                        <a:buNone/>
                      </a:pPr>
                      <a:endParaRPr lang="en-US" sz="1200"/>
                    </a:p>
                  </a:txBody>
                  <a:tcPr marL="68580" marR="68580" marT="34290" marB="34290" anchor="ctr"/>
                </a:tc>
                <a:extLst>
                  <a:ext uri="{0D108BD9-81ED-4DB2-BD59-A6C34878D82A}">
                    <a16:rowId xmlns:a16="http://schemas.microsoft.com/office/drawing/2014/main" val="911362283"/>
                  </a:ext>
                </a:extLst>
              </a:tr>
              <a:tr h="286489">
                <a:tc>
                  <a:txBody>
                    <a:bodyPr/>
                    <a:lstStyle/>
                    <a:p>
                      <a:pPr lvl="1">
                        <a:buNone/>
                      </a:pPr>
                      <a:r>
                        <a:rPr lang="en-US" sz="1200" b="0" i="0" u="none" strike="noStrike" noProof="0">
                          <a:latin typeface="Calibri"/>
                        </a:rPr>
                        <a:t>Hospital quality improvement contractor </a:t>
                      </a:r>
                      <a:r>
                        <a:rPr lang="en-US" sz="1200" b="1" i="0" u="none" strike="noStrike" noProof="0">
                          <a:latin typeface="Calibri"/>
                        </a:rPr>
                        <a:t>(NQIIC)</a:t>
                      </a:r>
                      <a:endParaRPr lang="en-US" sz="1200" b="0" i="0" u="none" strike="noStrike" noProof="0">
                        <a:latin typeface="Calibri"/>
                      </a:endParaRPr>
                    </a:p>
                  </a:txBody>
                  <a:tcPr marL="68580" marR="68580" marT="34290" marB="34290"/>
                </a:tc>
                <a:tc>
                  <a:txBody>
                    <a:bodyPr/>
                    <a:lstStyle/>
                    <a:p>
                      <a:pPr lvl="1" algn="ctr"/>
                      <a:r>
                        <a:rPr lang="en-US" sz="1200"/>
                        <a:t>●</a:t>
                      </a:r>
                    </a:p>
                  </a:txBody>
                  <a:tcPr marL="68580" marR="68580" marT="34290" marB="34290" anchor="ctr"/>
                </a:tc>
                <a:tc>
                  <a:txBody>
                    <a:bodyPr/>
                    <a:lstStyle/>
                    <a:p>
                      <a:pPr lvl="1" algn="ctr"/>
                      <a:r>
                        <a:rPr lang="en-US" sz="1200"/>
                        <a:t>●</a:t>
                      </a:r>
                    </a:p>
                  </a:txBody>
                  <a:tcPr marL="68580" marR="68580" marT="34290" marB="34290" anchor="ctr"/>
                </a:tc>
                <a:tc>
                  <a:txBody>
                    <a:bodyPr/>
                    <a:lstStyle/>
                    <a:p>
                      <a:pPr lvl="1" algn="ctr">
                        <a:buNone/>
                      </a:pPr>
                      <a:endParaRPr lang="en-US" sz="1200"/>
                    </a:p>
                  </a:txBody>
                  <a:tcPr marL="68580" marR="68580" marT="34290" marB="34290" anchor="ctr"/>
                </a:tc>
                <a:tc>
                  <a:txBody>
                    <a:bodyPr/>
                    <a:lstStyle/>
                    <a:p>
                      <a:pPr lvl="1" algn="ctr">
                        <a:buNone/>
                      </a:pPr>
                      <a:endParaRPr lang="en-US" sz="1200"/>
                    </a:p>
                  </a:txBody>
                  <a:tcPr marL="68580" marR="68580" marT="34290" marB="34290" anchor="ctr"/>
                </a:tc>
                <a:tc>
                  <a:txBody>
                    <a:bodyPr/>
                    <a:lstStyle/>
                    <a:p>
                      <a:pPr lvl="1" algn="ctr">
                        <a:buNone/>
                      </a:pPr>
                      <a:endParaRPr lang="en-US" sz="1200"/>
                    </a:p>
                  </a:txBody>
                  <a:tcPr marL="68580" marR="68580" marT="34290" marB="34290" anchor="ctr"/>
                </a:tc>
                <a:extLst>
                  <a:ext uri="{0D108BD9-81ED-4DB2-BD59-A6C34878D82A}">
                    <a16:rowId xmlns:a16="http://schemas.microsoft.com/office/drawing/2014/main" val="2736009911"/>
                  </a:ext>
                </a:extLst>
              </a:tr>
              <a:tr h="287078">
                <a:tc gridSpan="6">
                  <a:txBody>
                    <a:bodyPr/>
                    <a:lstStyle/>
                    <a:p>
                      <a:pPr lvl="1"/>
                      <a:r>
                        <a:rPr lang="en-US" sz="1200" b="1"/>
                        <a:t>Recently Completed Projects</a:t>
                      </a:r>
                    </a:p>
                  </a:txBody>
                  <a:tcPr marL="68580" marR="68580" marT="34290" marB="34290">
                    <a:solidFill>
                      <a:schemeClr val="bg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lvl="1"/>
                      <a:endParaRPr lang="en-US" sz="1200" b="1"/>
                    </a:p>
                  </a:txBody>
                  <a:tcPr marL="68580" marR="68580" marT="34290" marB="34290">
                    <a:solidFill>
                      <a:schemeClr val="bg2"/>
                    </a:solidFill>
                  </a:tcPr>
                </a:tc>
                <a:extLst>
                  <a:ext uri="{0D108BD9-81ED-4DB2-BD59-A6C34878D82A}">
                    <a16:rowId xmlns:a16="http://schemas.microsoft.com/office/drawing/2014/main" val="1130734624"/>
                  </a:ext>
                </a:extLst>
              </a:tr>
              <a:tr h="391470">
                <a:tc>
                  <a:txBody>
                    <a:bodyPr/>
                    <a:lstStyle/>
                    <a:p>
                      <a:pPr lvl="1"/>
                      <a:r>
                        <a:rPr lang="en-US" sz="1200"/>
                        <a:t>Understanding facilitators and barriers to vaccination in rural communities </a:t>
                      </a:r>
                      <a:r>
                        <a:rPr lang="en-US" sz="1200" b="1"/>
                        <a:t>(CDC)</a:t>
                      </a:r>
                      <a:endParaRPr lang="en-US" sz="1200"/>
                    </a:p>
                  </a:txBody>
                  <a:tcPr marL="68580" marR="68580" marT="34290" marB="34290"/>
                </a:tc>
                <a:tc>
                  <a:txBody>
                    <a:bodyPr/>
                    <a:lstStyle/>
                    <a:p>
                      <a:pPr lvl="1" algn="ctr"/>
                      <a:r>
                        <a:rPr lang="en-US" sz="1200"/>
                        <a:t>●</a:t>
                      </a:r>
                    </a:p>
                  </a:txBody>
                  <a:tcPr marL="68580" marR="68580" marT="34290" marB="34290" anchor="ctr"/>
                </a:tc>
                <a:tc>
                  <a:txBody>
                    <a:bodyPr/>
                    <a:lstStyle/>
                    <a:p>
                      <a:pPr lvl="1" algn="ctr"/>
                      <a:r>
                        <a:rPr lang="en-US" sz="1200"/>
                        <a:t>●</a:t>
                      </a:r>
                    </a:p>
                  </a:txBody>
                  <a:tcPr marL="68580" marR="68580" marT="34290" marB="34290" anchor="ctr"/>
                </a:tc>
                <a:tc>
                  <a:txBody>
                    <a:bodyPr/>
                    <a:lstStyle/>
                    <a:p>
                      <a:pPr lvl="1" algn="ctr"/>
                      <a:r>
                        <a:rPr lang="en-US" sz="1200"/>
                        <a:t>●</a:t>
                      </a:r>
                    </a:p>
                  </a:txBody>
                  <a:tcPr marL="68580" marR="68580" marT="34290" marB="34290" anchor="ctr"/>
                </a:tc>
                <a:tc>
                  <a:txBody>
                    <a:bodyPr/>
                    <a:lstStyle/>
                    <a:p>
                      <a:pPr lvl="1" algn="ctr"/>
                      <a:endParaRPr lang="en-US" sz="1200"/>
                    </a:p>
                  </a:txBody>
                  <a:tcPr marL="68580" marR="68580" marT="34290" marB="34290" anchor="ctr"/>
                </a:tc>
                <a:tc>
                  <a:txBody>
                    <a:bodyPr/>
                    <a:lstStyle/>
                    <a:p>
                      <a:pPr lvl="1" algn="ctr"/>
                      <a:r>
                        <a:rPr lang="en-US" sz="1200"/>
                        <a:t>●</a:t>
                      </a:r>
                    </a:p>
                  </a:txBody>
                  <a:tcPr marL="68580" marR="68580" marT="34290" marB="34290" anchor="ctr"/>
                </a:tc>
                <a:extLst>
                  <a:ext uri="{0D108BD9-81ED-4DB2-BD59-A6C34878D82A}">
                    <a16:rowId xmlns:a16="http://schemas.microsoft.com/office/drawing/2014/main" val="4012697678"/>
                  </a:ext>
                </a:extLst>
              </a:tr>
              <a:tr h="391470">
                <a:tc>
                  <a:txBody>
                    <a:bodyPr/>
                    <a:lstStyle/>
                    <a:p>
                      <a:pPr lvl="1"/>
                      <a:r>
                        <a:rPr lang="en-US" sz="1200"/>
                        <a:t>Investigating health care hesitancy during the COVID-19 public health emergency </a:t>
                      </a:r>
                      <a:r>
                        <a:rPr lang="en-US" sz="1200" b="1"/>
                        <a:t>(AIR)</a:t>
                      </a:r>
                      <a:endParaRPr lang="en-US" sz="1200"/>
                    </a:p>
                  </a:txBody>
                  <a:tcPr marL="68580" marR="68580" marT="34290" marB="34290"/>
                </a:tc>
                <a:tc>
                  <a:txBody>
                    <a:bodyPr/>
                    <a:lstStyle/>
                    <a:p>
                      <a:pPr lvl="1" algn="ctr"/>
                      <a:r>
                        <a:rPr lang="en-US" sz="1200"/>
                        <a:t>●</a:t>
                      </a:r>
                    </a:p>
                  </a:txBody>
                  <a:tcPr marL="68580" marR="68580" marT="34290" marB="34290" anchor="ctr"/>
                </a:tc>
                <a:tc>
                  <a:txBody>
                    <a:bodyPr/>
                    <a:lstStyle/>
                    <a:p>
                      <a:pPr lvl="1" algn="ctr"/>
                      <a:r>
                        <a:rPr lang="en-US" sz="1200"/>
                        <a:t>●</a:t>
                      </a:r>
                    </a:p>
                  </a:txBody>
                  <a:tcPr marL="68580" marR="68580" marT="34290" marB="34290" anchor="ctr"/>
                </a:tc>
                <a:tc>
                  <a:txBody>
                    <a:bodyPr/>
                    <a:lstStyle/>
                    <a:p>
                      <a:pPr lvl="1" algn="ctr"/>
                      <a:endParaRPr lang="en-US" sz="1200"/>
                    </a:p>
                  </a:txBody>
                  <a:tcPr marL="68580" marR="68580" marT="34290" marB="34290" anchor="ctr"/>
                </a:tc>
                <a:tc>
                  <a:txBody>
                    <a:bodyPr/>
                    <a:lstStyle/>
                    <a:p>
                      <a:pPr lvl="1" algn="ctr"/>
                      <a:r>
                        <a:rPr lang="en-US" sz="1200"/>
                        <a:t>●</a:t>
                      </a:r>
                    </a:p>
                  </a:txBody>
                  <a:tcPr marL="68580" marR="68580" marT="34290" marB="34290" anchor="ctr"/>
                </a:tc>
                <a:tc>
                  <a:txBody>
                    <a:bodyPr/>
                    <a:lstStyle/>
                    <a:p>
                      <a:pPr lvl="1" algn="ctr">
                        <a:buNone/>
                      </a:pPr>
                      <a:endParaRPr lang="en-US" sz="1200"/>
                    </a:p>
                  </a:txBody>
                  <a:tcPr marL="68580" marR="68580" marT="34290" marB="34290" anchor="ctr"/>
                </a:tc>
                <a:extLst>
                  <a:ext uri="{0D108BD9-81ED-4DB2-BD59-A6C34878D82A}">
                    <a16:rowId xmlns:a16="http://schemas.microsoft.com/office/drawing/2014/main" val="1996372710"/>
                  </a:ext>
                </a:extLst>
              </a:tr>
              <a:tr h="391470">
                <a:tc>
                  <a:txBody>
                    <a:bodyPr/>
                    <a:lstStyle/>
                    <a:p>
                      <a:pPr lvl="1"/>
                      <a:r>
                        <a:rPr lang="en-US" sz="1200"/>
                        <a:t>Investigating COVID-19 vaccine acceptance and hesitancy using “Black Twitter” </a:t>
                      </a:r>
                      <a:r>
                        <a:rPr lang="en-US" sz="1200" b="1"/>
                        <a:t>(AIR)</a:t>
                      </a:r>
                      <a:endParaRPr lang="en-US" sz="1200"/>
                    </a:p>
                  </a:txBody>
                  <a:tcPr marL="68580" marR="68580" marT="34290" marB="34290"/>
                </a:tc>
                <a:tc>
                  <a:txBody>
                    <a:bodyPr/>
                    <a:lstStyle/>
                    <a:p>
                      <a:pPr lvl="1" algn="ctr"/>
                      <a:r>
                        <a:rPr lang="en-US" sz="1200"/>
                        <a:t>●</a:t>
                      </a:r>
                    </a:p>
                  </a:txBody>
                  <a:tcPr marL="68580" marR="68580" marT="34290" marB="34290" anchor="ctr"/>
                </a:tc>
                <a:tc>
                  <a:txBody>
                    <a:bodyPr/>
                    <a:lstStyle/>
                    <a:p>
                      <a:pPr lvl="1" algn="ctr"/>
                      <a:r>
                        <a:rPr lang="en-US" sz="1200"/>
                        <a:t>●</a:t>
                      </a:r>
                    </a:p>
                  </a:txBody>
                  <a:tcPr marL="68580" marR="68580" marT="34290" marB="34290" anchor="ctr"/>
                </a:tc>
                <a:tc>
                  <a:txBody>
                    <a:bodyPr/>
                    <a:lstStyle/>
                    <a:p>
                      <a:pPr lvl="1" algn="ctr"/>
                      <a:endParaRPr lang="en-US" sz="1200"/>
                    </a:p>
                  </a:txBody>
                  <a:tcPr marL="68580" marR="68580" marT="34290" marB="34290" anchor="ctr"/>
                </a:tc>
                <a:tc>
                  <a:txBody>
                    <a:bodyPr/>
                    <a:lstStyle/>
                    <a:p>
                      <a:pPr lvl="1" algn="ctr"/>
                      <a:endParaRPr lang="en-US" sz="1200"/>
                    </a:p>
                  </a:txBody>
                  <a:tcPr marL="68580" marR="68580" marT="34290" marB="34290" anchor="ctr"/>
                </a:tc>
                <a:tc>
                  <a:txBody>
                    <a:bodyPr/>
                    <a:lstStyle/>
                    <a:p>
                      <a:pPr lvl="1" algn="ctr">
                        <a:buNone/>
                      </a:pPr>
                      <a:endParaRPr lang="en-US" sz="1200"/>
                    </a:p>
                  </a:txBody>
                  <a:tcPr marL="68580" marR="68580" marT="34290" marB="34290" anchor="ctr"/>
                </a:tc>
                <a:extLst>
                  <a:ext uri="{0D108BD9-81ED-4DB2-BD59-A6C34878D82A}">
                    <a16:rowId xmlns:a16="http://schemas.microsoft.com/office/drawing/2014/main" val="2432733508"/>
                  </a:ext>
                </a:extLst>
              </a:tr>
              <a:tr h="234882">
                <a:tc>
                  <a:txBody>
                    <a:bodyPr/>
                    <a:lstStyle/>
                    <a:p>
                      <a:pPr lvl="1">
                        <a:buNone/>
                      </a:pPr>
                      <a:r>
                        <a:rPr lang="en-US" sz="1200" b="0" i="0" u="none" strike="noStrike" noProof="0">
                          <a:latin typeface="Calibri"/>
                        </a:rPr>
                        <a:t>Marketplace operations support </a:t>
                      </a:r>
                      <a:r>
                        <a:rPr lang="en-US" sz="1200" b="1" i="0" u="none" strike="noStrike" noProof="0">
                          <a:latin typeface="Calibri"/>
                        </a:rPr>
                        <a:t>(CMS CCIIO)</a:t>
                      </a:r>
                      <a:endParaRPr lang="en-US" sz="1200" b="0" i="0" u="none" strike="noStrike" noProof="0">
                        <a:latin typeface="Calibri"/>
                      </a:endParaRPr>
                    </a:p>
                  </a:txBody>
                  <a:tcPr marL="68580" marR="68580" marT="34290" marB="34290"/>
                </a:tc>
                <a:tc>
                  <a:txBody>
                    <a:bodyPr/>
                    <a:lstStyle/>
                    <a:p>
                      <a:pPr lvl="1" algn="ctr">
                        <a:buNone/>
                      </a:pPr>
                      <a:endParaRPr lang="en-US" sz="1200"/>
                    </a:p>
                  </a:txBody>
                  <a:tcPr marL="68580" marR="68580" marT="34290" marB="34290" anchor="ctr"/>
                </a:tc>
                <a:tc>
                  <a:txBody>
                    <a:bodyPr/>
                    <a:lstStyle/>
                    <a:p>
                      <a:pPr lvl="1" algn="ctr">
                        <a:buNone/>
                      </a:pPr>
                      <a:endParaRPr lang="en-US" sz="1200"/>
                    </a:p>
                  </a:txBody>
                  <a:tcPr marL="68580" marR="68580" marT="34290" marB="34290" anchor="ctr"/>
                </a:tc>
                <a:tc>
                  <a:txBody>
                    <a:bodyPr/>
                    <a:lstStyle/>
                    <a:p>
                      <a:pPr lvl="1" algn="ctr">
                        <a:buNone/>
                      </a:pPr>
                      <a:endParaRPr lang="en-US" sz="1200"/>
                    </a:p>
                  </a:txBody>
                  <a:tcPr marL="68580" marR="68580" marT="34290" marB="34290" anchor="ctr"/>
                </a:tc>
                <a:tc>
                  <a:txBody>
                    <a:bodyPr/>
                    <a:lstStyle/>
                    <a:p>
                      <a:pPr lvl="1" algn="ctr"/>
                      <a:r>
                        <a:rPr lang="en-US" sz="1200"/>
                        <a:t>●</a:t>
                      </a:r>
                    </a:p>
                  </a:txBody>
                  <a:tcPr marL="68580" marR="68580" marT="34290" marB="34290" anchor="ctr"/>
                </a:tc>
                <a:tc>
                  <a:txBody>
                    <a:bodyPr/>
                    <a:lstStyle/>
                    <a:p>
                      <a:pPr lvl="1" algn="ctr">
                        <a:buNone/>
                      </a:pPr>
                      <a:endParaRPr lang="en-US" sz="1200"/>
                    </a:p>
                  </a:txBody>
                  <a:tcPr marL="68580" marR="68580" marT="34290" marB="34290" anchor="ctr"/>
                </a:tc>
                <a:extLst>
                  <a:ext uri="{0D108BD9-81ED-4DB2-BD59-A6C34878D82A}">
                    <a16:rowId xmlns:a16="http://schemas.microsoft.com/office/drawing/2014/main" val="574103550"/>
                  </a:ext>
                </a:extLst>
              </a:tr>
            </a:tbl>
          </a:graphicData>
        </a:graphic>
      </p:graphicFrame>
      <p:sp>
        <p:nvSpPr>
          <p:cNvPr id="4" name="Slide Number Placeholder 3">
            <a:extLst>
              <a:ext uri="{FF2B5EF4-FFF2-40B4-BE49-F238E27FC236}">
                <a16:creationId xmlns:a16="http://schemas.microsoft.com/office/drawing/2014/main" id="{9327184B-ABB4-4470-8294-3E7BAB86F114}"/>
              </a:ext>
            </a:extLst>
          </p:cNvPr>
          <p:cNvSpPr>
            <a:spLocks noGrp="1"/>
          </p:cNvSpPr>
          <p:nvPr>
            <p:ph type="sldNum" sz="quarter" idx="21"/>
          </p:nvPr>
        </p:nvSpPr>
        <p:spPr/>
        <p:txBody>
          <a:bodyPr/>
          <a:lstStyle/>
          <a:p>
            <a:pPr algn="l" defTabSz="685800">
              <a:defRPr/>
            </a:pPr>
            <a:fld id="{7E1341B0-7904-4148-9082-6535FE1E4D20}" type="slidenum">
              <a:rPr lang="en-US" sz="750">
                <a:solidFill>
                  <a:srgbClr val="D1EEFC"/>
                </a:solidFill>
                <a:latin typeface="Calibri" panose="020F0502020204030204"/>
              </a:rPr>
              <a:pPr algn="l" defTabSz="685800">
                <a:defRPr/>
              </a:pPr>
              <a:t>5</a:t>
            </a:fld>
            <a:endParaRPr lang="en-US" sz="750">
              <a:solidFill>
                <a:srgbClr val="D1EEFC"/>
              </a:solidFill>
              <a:latin typeface="Calibri" panose="020F0502020204030204"/>
            </a:endParaRPr>
          </a:p>
        </p:txBody>
      </p:sp>
    </p:spTree>
    <p:extLst>
      <p:ext uri="{BB962C8B-B14F-4D97-AF65-F5344CB8AC3E}">
        <p14:creationId xmlns:p14="http://schemas.microsoft.com/office/powerpoint/2010/main" val="199908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C36C-CB43-5848-BA7B-FF975B7BF552}"/>
              </a:ext>
            </a:extLst>
          </p:cNvPr>
          <p:cNvSpPr>
            <a:spLocks noGrp="1"/>
          </p:cNvSpPr>
          <p:nvPr>
            <p:ph type="title"/>
          </p:nvPr>
        </p:nvSpPr>
        <p:spPr/>
        <p:txBody>
          <a:bodyPr/>
          <a:lstStyle/>
          <a:p>
            <a:r>
              <a:rPr lang="en-US"/>
              <a:t>Staff with relevant experience</a:t>
            </a:r>
          </a:p>
        </p:txBody>
      </p:sp>
      <p:sp>
        <p:nvSpPr>
          <p:cNvPr id="5" name="Slide Number Placeholder 4">
            <a:extLst>
              <a:ext uri="{FF2B5EF4-FFF2-40B4-BE49-F238E27FC236}">
                <a16:creationId xmlns:a16="http://schemas.microsoft.com/office/drawing/2014/main" id="{04C7A0EC-A976-034D-861A-231649E8C08A}"/>
              </a:ext>
            </a:extLst>
          </p:cNvPr>
          <p:cNvSpPr>
            <a:spLocks noGrp="1"/>
          </p:cNvSpPr>
          <p:nvPr>
            <p:ph type="sldNum" sz="quarter" idx="18"/>
          </p:nvPr>
        </p:nvSpPr>
        <p:spPr/>
        <p:txBody>
          <a:bodyPr/>
          <a:lstStyle/>
          <a:p>
            <a:fld id="{7E1341B0-7904-4148-9082-6535FE1E4D20}" type="slidenum">
              <a:rPr lang="en-US" smtClean="0"/>
              <a:pPr/>
              <a:t>6</a:t>
            </a:fld>
            <a:endParaRPr lang="en-US"/>
          </a:p>
        </p:txBody>
      </p:sp>
      <p:graphicFrame>
        <p:nvGraphicFramePr>
          <p:cNvPr id="7" name="Table 11">
            <a:extLst>
              <a:ext uri="{FF2B5EF4-FFF2-40B4-BE49-F238E27FC236}">
                <a16:creationId xmlns:a16="http://schemas.microsoft.com/office/drawing/2014/main" id="{B056E12D-C86D-4CC0-82A9-660FEBE4675A}"/>
              </a:ext>
            </a:extLst>
          </p:cNvPr>
          <p:cNvGraphicFramePr>
            <a:graphicFrameLocks/>
          </p:cNvGraphicFramePr>
          <p:nvPr>
            <p:extLst>
              <p:ext uri="{D42A27DB-BD31-4B8C-83A1-F6EECF244321}">
                <p14:modId xmlns:p14="http://schemas.microsoft.com/office/powerpoint/2010/main" val="556742042"/>
              </p:ext>
            </p:extLst>
          </p:nvPr>
        </p:nvGraphicFramePr>
        <p:xfrm>
          <a:off x="346902" y="1303529"/>
          <a:ext cx="8453055" cy="4510367"/>
        </p:xfrm>
        <a:graphic>
          <a:graphicData uri="http://schemas.openxmlformats.org/drawingml/2006/table">
            <a:tbl>
              <a:tblPr firstRow="1" bandRow="1"/>
              <a:tblGrid>
                <a:gridCol w="2681433">
                  <a:extLst>
                    <a:ext uri="{9D8B030D-6E8A-4147-A177-3AD203B41FA5}">
                      <a16:colId xmlns:a16="http://schemas.microsoft.com/office/drawing/2014/main" val="2900040619"/>
                    </a:ext>
                  </a:extLst>
                </a:gridCol>
                <a:gridCol w="5771622">
                  <a:extLst>
                    <a:ext uri="{9D8B030D-6E8A-4147-A177-3AD203B41FA5}">
                      <a16:colId xmlns:a16="http://schemas.microsoft.com/office/drawing/2014/main" val="2672975955"/>
                    </a:ext>
                  </a:extLst>
                </a:gridCol>
              </a:tblGrid>
              <a:tr h="411479">
                <a:tc>
                  <a:txBody>
                    <a:bodyPr/>
                    <a:lstStyle/>
                    <a:p>
                      <a:pPr algn="l"/>
                      <a:r>
                        <a:rPr lang="en-US" sz="1200" b="1">
                          <a:solidFill>
                            <a:schemeClr val="bg1"/>
                          </a:solidFill>
                        </a:rPr>
                        <a:t>Staff</a:t>
                      </a:r>
                      <a:endParaRPr lang="en-US" sz="1200" b="1">
                        <a:solidFill>
                          <a:schemeClr val="bg1"/>
                        </a:solidFill>
                        <a:latin typeface="Wingdings" pitchFamily="2" charset="2"/>
                      </a:endParaRPr>
                    </a:p>
                  </a:txBody>
                  <a:tcPr marL="68580" marR="68580" marT="34290" marB="34290" anchor="ctr">
                    <a:solidFill>
                      <a:schemeClr val="accent1"/>
                    </a:solidFill>
                  </a:tcPr>
                </a:tc>
                <a:tc>
                  <a:txBody>
                    <a:bodyPr/>
                    <a:lstStyle/>
                    <a:p>
                      <a:pPr algn="ctr"/>
                      <a:r>
                        <a:rPr lang="en-US" sz="1200" b="1">
                          <a:solidFill>
                            <a:schemeClr val="bg1"/>
                          </a:solidFill>
                        </a:rPr>
                        <a:t>COVID-19-related projects and research</a:t>
                      </a:r>
                    </a:p>
                  </a:txBody>
                  <a:tcPr marL="68580" marR="68580" marT="34290" marB="34290" anchor="ctr">
                    <a:solidFill>
                      <a:schemeClr val="accent1"/>
                    </a:solidFill>
                  </a:tcPr>
                </a:tc>
                <a:extLst>
                  <a:ext uri="{0D108BD9-81ED-4DB2-BD59-A6C34878D82A}">
                    <a16:rowId xmlns:a16="http://schemas.microsoft.com/office/drawing/2014/main" val="342783319"/>
                  </a:ext>
                </a:extLst>
              </a:tr>
              <a:tr h="182880">
                <a:tc>
                  <a:txBody>
                    <a:bodyPr/>
                    <a:lstStyle/>
                    <a:p>
                      <a:pPr lvl="1">
                        <a:buNone/>
                      </a:pPr>
                      <a:r>
                        <a:rPr lang="en-US" sz="1000" b="0" i="0" u="none" strike="noStrike" noProof="0">
                          <a:latin typeface="Calibri"/>
                        </a:rPr>
                        <a:t>Anne-Marie </a:t>
                      </a:r>
                      <a:r>
                        <a:rPr lang="en-US" sz="1000" b="0" i="0" u="none" strike="noStrike" noProof="0" err="1">
                          <a:latin typeface="Calibri"/>
                        </a:rPr>
                        <a:t>Akiwumi</a:t>
                      </a:r>
                      <a:r>
                        <a:rPr lang="en-US" sz="1000" b="0" i="0" u="none" strike="noStrike" noProof="0">
                          <a:latin typeface="Calibri"/>
                        </a:rPr>
                        <a:t>, MPH, </a:t>
                      </a:r>
                      <a:r>
                        <a:rPr lang="en-US" sz="1000" b="0" i="1" u="none" strike="noStrike" noProof="0">
                          <a:latin typeface="Calibri"/>
                        </a:rPr>
                        <a:t>Data Analytics Lead</a:t>
                      </a:r>
                      <a:endParaRPr lang="en-US" sz="1000" b="0" i="0" u="none" strike="noStrike" noProof="0">
                        <a:latin typeface="Calibri"/>
                      </a:endParaRPr>
                    </a:p>
                  </a:txBody>
                  <a:tcPr marL="68580" marR="68580" marT="34290" marB="34290"/>
                </a:tc>
                <a:tc>
                  <a:txBody>
                    <a:bodyPr/>
                    <a:lstStyle/>
                    <a:p>
                      <a:pPr marL="171450" lvl="1" indent="-171450" algn="l">
                        <a:buFont typeface="Arial"/>
                        <a:buChar char="•"/>
                      </a:pPr>
                      <a:r>
                        <a:rPr lang="en-US" sz="1000" err="1"/>
                        <a:t>RADx</a:t>
                      </a:r>
                      <a:r>
                        <a:rPr lang="en-US" sz="1000"/>
                        <a:t>-UP coordination and data collection center</a:t>
                      </a:r>
                    </a:p>
                  </a:txBody>
                  <a:tcPr marL="68580" marR="68580" marT="34290" marB="34290"/>
                </a:tc>
                <a:extLst>
                  <a:ext uri="{0D108BD9-81ED-4DB2-BD59-A6C34878D82A}">
                    <a16:rowId xmlns:a16="http://schemas.microsoft.com/office/drawing/2014/main" val="3027607682"/>
                  </a:ext>
                </a:extLst>
              </a:tr>
              <a:tr h="182880">
                <a:tc>
                  <a:txBody>
                    <a:bodyPr/>
                    <a:lstStyle/>
                    <a:p>
                      <a:pPr lvl="1">
                        <a:buNone/>
                      </a:pPr>
                      <a:r>
                        <a:rPr lang="en-US" sz="1000" b="0" i="0" u="none" strike="noStrike" noProof="0">
                          <a:latin typeface="Calibri"/>
                        </a:rPr>
                        <a:t>Sabeen Ali, PharmD*, </a:t>
                      </a:r>
                      <a:r>
                        <a:rPr lang="en-US" sz="1000" b="0" i="1" u="none" strike="noStrike" noProof="0">
                          <a:latin typeface="Calibri"/>
                        </a:rPr>
                        <a:t>Research Associate</a:t>
                      </a:r>
                    </a:p>
                  </a:txBody>
                  <a:tcPr marL="68580" marR="68580" marT="34290" marB="34290"/>
                </a:tc>
                <a:tc>
                  <a:txBody>
                    <a:bodyPr/>
                    <a:lstStyle/>
                    <a:p>
                      <a:pPr marL="171450" lvl="1" indent="-171450" algn="l">
                        <a:buFont typeface="Arial"/>
                        <a:buChar char="•"/>
                      </a:pPr>
                      <a:r>
                        <a:rPr lang="en-US" sz="1000" b="0" i="0" u="none" strike="noStrike" noProof="0">
                          <a:latin typeface="Calibri"/>
                        </a:rPr>
                        <a:t>Transparency, health equity, and strategies in state-based protocols for </a:t>
                      </a:r>
                      <a:r>
                        <a:rPr lang="en-US" sz="1000" b="0" i="0" u="none" strike="noStrike" noProof="0" err="1">
                          <a:latin typeface="Calibri"/>
                        </a:rPr>
                        <a:t>remdesivir</a:t>
                      </a:r>
                      <a:r>
                        <a:rPr lang="en-US" sz="1000" b="0" i="0" u="none" strike="noStrike" noProof="0">
                          <a:latin typeface="Calibri"/>
                        </a:rPr>
                        <a:t> allocation and use</a:t>
                      </a:r>
                    </a:p>
                  </a:txBody>
                  <a:tcPr marL="68580" marR="68580" marT="34290" marB="34290"/>
                </a:tc>
                <a:extLst>
                  <a:ext uri="{0D108BD9-81ED-4DB2-BD59-A6C34878D82A}">
                    <a16:rowId xmlns:a16="http://schemas.microsoft.com/office/drawing/2014/main" val="4083601416"/>
                  </a:ext>
                </a:extLst>
              </a:tr>
              <a:tr h="182880">
                <a:tc>
                  <a:txBody>
                    <a:bodyPr/>
                    <a:lstStyle/>
                    <a:p>
                      <a:pPr lvl="1">
                        <a:buNone/>
                      </a:pPr>
                      <a:r>
                        <a:rPr lang="en-US" sz="1000" b="0" i="0" u="none" strike="noStrike" noProof="0" err="1">
                          <a:latin typeface="Calibri"/>
                        </a:rPr>
                        <a:t>Trenita</a:t>
                      </a:r>
                      <a:r>
                        <a:rPr lang="en-US" sz="1000" b="0" i="0" u="none" strike="noStrike" noProof="0">
                          <a:latin typeface="Calibri"/>
                        </a:rPr>
                        <a:t> Childers, PhD, MA, </a:t>
                      </a:r>
                      <a:r>
                        <a:rPr lang="en-US" sz="1000" b="0" i="1" u="none" strike="noStrike" noProof="0">
                          <a:latin typeface="Calibri"/>
                        </a:rPr>
                        <a:t>Researcher</a:t>
                      </a:r>
                      <a:endParaRPr lang="en-US" sz="1000" b="0" i="0" u="none" strike="noStrike" noProof="0">
                        <a:latin typeface="Calibri"/>
                      </a:endParaRPr>
                    </a:p>
                  </a:txBody>
                  <a:tcPr marL="68580" marR="68580" marT="34290" marB="34290"/>
                </a:tc>
                <a:tc>
                  <a:txBody>
                    <a:bodyPr/>
                    <a:lstStyle/>
                    <a:p>
                      <a:pPr marL="171450" marR="0" lvl="1" indent="-171450" algn="l" defTabSz="685800" rtl="0" eaLnBrk="1" fontAlgn="auto" latinLnBrk="0" hangingPunct="1">
                        <a:lnSpc>
                          <a:spcPct val="100000"/>
                        </a:lnSpc>
                        <a:spcBef>
                          <a:spcPts val="0"/>
                        </a:spcBef>
                        <a:spcAft>
                          <a:spcPts val="0"/>
                        </a:spcAft>
                        <a:buClrTx/>
                        <a:buSzTx/>
                        <a:buFont typeface="Arial"/>
                        <a:buChar char="•"/>
                        <a:tabLst/>
                        <a:defRPr/>
                      </a:pPr>
                      <a:r>
                        <a:rPr lang="en-US" sz="1000"/>
                        <a:t>Investigating COVID-19 vaccine acceptance and hesitancy using “Black Twitter”</a:t>
                      </a:r>
                    </a:p>
                    <a:p>
                      <a:pPr marL="171450" lvl="1" indent="-171450" algn="l">
                        <a:buFont typeface="Arial"/>
                        <a:buChar char="•"/>
                      </a:pPr>
                      <a:r>
                        <a:rPr lang="en-US" sz="1000"/>
                        <a:t>Plain language FAQ on COVID-19 and the COVID-19 vaccine</a:t>
                      </a:r>
                    </a:p>
                  </a:txBody>
                  <a:tcPr marL="68580" marR="68580" marT="34290" marB="34290"/>
                </a:tc>
                <a:extLst>
                  <a:ext uri="{0D108BD9-81ED-4DB2-BD59-A6C34878D82A}">
                    <a16:rowId xmlns:a16="http://schemas.microsoft.com/office/drawing/2014/main" val="1628674375"/>
                  </a:ext>
                </a:extLst>
              </a:tr>
              <a:tr h="182880">
                <a:tc>
                  <a:txBody>
                    <a:bodyPr/>
                    <a:lstStyle/>
                    <a:p>
                      <a:pPr lvl="1"/>
                      <a:r>
                        <a:rPr lang="en-US" sz="1000"/>
                        <a:t>Karishma Desai, PhD, MSc, </a:t>
                      </a:r>
                      <a:r>
                        <a:rPr lang="en-US" sz="1000" i="1"/>
                        <a:t>Senior Research Associate</a:t>
                      </a:r>
                    </a:p>
                  </a:txBody>
                  <a:tcPr marL="68580" marR="68580" marT="34290" marB="34290"/>
                </a:tc>
                <a:tc>
                  <a:txBody>
                    <a:bodyPr/>
                    <a:lstStyle/>
                    <a:p>
                      <a:pPr marL="171450" lvl="1" indent="-171450" algn="l">
                        <a:buFont typeface="Arial"/>
                        <a:buChar char="•"/>
                      </a:pPr>
                      <a:r>
                        <a:rPr lang="en-US" sz="1000" b="0" i="0" u="none" strike="noStrike" noProof="0"/>
                        <a:t>Transparency, health equity, and strategies in state-based protocols for </a:t>
                      </a:r>
                      <a:r>
                        <a:rPr lang="en-US" sz="1000" b="0" i="0" u="none" strike="noStrike" noProof="0" err="1"/>
                        <a:t>remdesivir</a:t>
                      </a:r>
                      <a:r>
                        <a:rPr lang="en-US" sz="1000" b="0" i="0" u="none" strike="noStrike" noProof="0"/>
                        <a:t> allocation and use</a:t>
                      </a:r>
                    </a:p>
                    <a:p>
                      <a:pPr marL="171450" lvl="1" indent="-171450" algn="l">
                        <a:buFont typeface="Arial"/>
                        <a:buChar char="•"/>
                      </a:pPr>
                      <a:r>
                        <a:rPr lang="en-US" sz="1000" b="0" i="0" u="none" strike="noStrike" noProof="0">
                          <a:latin typeface="Calibri"/>
                        </a:rPr>
                        <a:t>Antibiotic prescribing trends in the US during the first 11 months of the COVID-19 Pandemic</a:t>
                      </a:r>
                    </a:p>
                  </a:txBody>
                  <a:tcPr marL="68580" marR="68580" marT="34290" marB="34290"/>
                </a:tc>
                <a:extLst>
                  <a:ext uri="{0D108BD9-81ED-4DB2-BD59-A6C34878D82A}">
                    <a16:rowId xmlns:a16="http://schemas.microsoft.com/office/drawing/2014/main" val="1149249640"/>
                  </a:ext>
                </a:extLst>
              </a:tr>
              <a:tr h="182880">
                <a:tc>
                  <a:txBody>
                    <a:bodyPr/>
                    <a:lstStyle/>
                    <a:p>
                      <a:pPr lvl="1">
                        <a:buNone/>
                      </a:pPr>
                      <a:r>
                        <a:rPr lang="en-US" sz="1000" b="0" i="0" u="none" strike="noStrike" noProof="0">
                          <a:latin typeface="Calibri"/>
                        </a:rPr>
                        <a:t>Brandy Farrar, PhD, MS, </a:t>
                      </a:r>
                      <a:r>
                        <a:rPr lang="en-US" sz="1000" b="0" i="1" u="none" strike="noStrike" noProof="0">
                          <a:latin typeface="Calibri"/>
                        </a:rPr>
                        <a:t>Managing Director</a:t>
                      </a:r>
                      <a:endParaRPr lang="en-US" sz="1000" b="0" i="0" u="none" strike="noStrike" noProof="0">
                        <a:latin typeface="Calibri"/>
                      </a:endParaRPr>
                    </a:p>
                  </a:txBody>
                  <a:tcPr marL="68580" marR="68580" marT="34290" marB="34290"/>
                </a:tc>
                <a:tc>
                  <a:txBody>
                    <a:bodyPr/>
                    <a:lstStyle/>
                    <a:p>
                      <a:pPr marL="171450" lvl="1" indent="-171450" algn="l">
                        <a:buFont typeface="Arial"/>
                        <a:buChar char="•"/>
                      </a:pPr>
                      <a:r>
                        <a:rPr lang="en-US" sz="1000" err="1"/>
                        <a:t>RADx</a:t>
                      </a:r>
                      <a:r>
                        <a:rPr lang="en-US" sz="1000"/>
                        <a:t>-UP coordination and data collection center</a:t>
                      </a:r>
                    </a:p>
                  </a:txBody>
                  <a:tcPr marL="68580" marR="68580" marT="34290" marB="34290"/>
                </a:tc>
                <a:extLst>
                  <a:ext uri="{0D108BD9-81ED-4DB2-BD59-A6C34878D82A}">
                    <a16:rowId xmlns:a16="http://schemas.microsoft.com/office/drawing/2014/main" val="3210907261"/>
                  </a:ext>
                </a:extLst>
              </a:tr>
              <a:tr h="182880">
                <a:tc>
                  <a:txBody>
                    <a:bodyPr/>
                    <a:lstStyle/>
                    <a:p>
                      <a:pPr lvl="1">
                        <a:buNone/>
                      </a:pPr>
                      <a:r>
                        <a:rPr lang="en-US" sz="1000" b="0" i="0" u="none" strike="noStrike" noProof="0">
                          <a:latin typeface="Calibri"/>
                        </a:rPr>
                        <a:t>Sanchari Ghosh, PharmD*, </a:t>
                      </a:r>
                      <a:r>
                        <a:rPr lang="en-US" sz="1000" b="0" i="1" u="none" strike="noStrike" noProof="0">
                          <a:latin typeface="Calibri"/>
                        </a:rPr>
                        <a:t>Research Associate</a:t>
                      </a:r>
                    </a:p>
                  </a:txBody>
                  <a:tcPr marL="68580" marR="68580" marT="34290" marB="34290"/>
                </a:tc>
                <a:tc>
                  <a:txBody>
                    <a:bodyPr/>
                    <a:lstStyle/>
                    <a:p>
                      <a:pPr marL="171450" lvl="1" indent="-171450" algn="l">
                        <a:buFont typeface="Arial"/>
                        <a:buChar char="•"/>
                      </a:pPr>
                      <a:r>
                        <a:rPr lang="en-US" sz="1000" b="0" i="0" u="none" strike="noStrike" noProof="0">
                          <a:latin typeface="Calibri"/>
                        </a:rPr>
                        <a:t>COVID-19 Clinical Trials tracker</a:t>
                      </a:r>
                    </a:p>
                    <a:p>
                      <a:pPr marL="171450" lvl="1" indent="-171450" algn="l">
                        <a:buFont typeface="Arial"/>
                        <a:buChar char="•"/>
                      </a:pPr>
                      <a:r>
                        <a:rPr lang="en-US" sz="1000" b="0" i="0" u="none" strike="noStrike" noProof="0"/>
                        <a:t>Transparency, health equity, and strategies in state-based protocols for remdesivir allocation and use</a:t>
                      </a:r>
                      <a:endParaRPr lang="en-US" sz="1000" b="0" i="0" u="none" strike="noStrike" noProof="0">
                        <a:latin typeface="Calibri"/>
                      </a:endParaRPr>
                    </a:p>
                  </a:txBody>
                  <a:tcPr marL="68580" marR="68580" marT="34290" marB="34290"/>
                </a:tc>
                <a:extLst>
                  <a:ext uri="{0D108BD9-81ED-4DB2-BD59-A6C34878D82A}">
                    <a16:rowId xmlns:a16="http://schemas.microsoft.com/office/drawing/2014/main" val="181058994"/>
                  </a:ext>
                </a:extLst>
              </a:tr>
              <a:tr h="182880">
                <a:tc>
                  <a:txBody>
                    <a:bodyPr/>
                    <a:lstStyle/>
                    <a:p>
                      <a:pPr lvl="1"/>
                      <a:r>
                        <a:rPr lang="en-US" sz="1000"/>
                        <a:t>Karin Johnson, PhD, MSc, </a:t>
                      </a:r>
                      <a:r>
                        <a:rPr lang="en-US" sz="1000" i="1"/>
                        <a:t>Principal Research Associate</a:t>
                      </a:r>
                    </a:p>
                  </a:txBody>
                  <a:tcPr marL="68580" marR="68580" marT="34290" marB="34290"/>
                </a:tc>
                <a:tc>
                  <a:txBody>
                    <a:bodyPr/>
                    <a:lstStyle/>
                    <a:p>
                      <a:pPr marL="171450" lvl="1" indent="-171450" algn="l">
                        <a:buFont typeface="Arial"/>
                        <a:buChar char="•"/>
                      </a:pPr>
                      <a:r>
                        <a:rPr lang="en-US" sz="1000" b="0" i="0" u="none" strike="noStrike" noProof="0">
                          <a:latin typeface="Calibri"/>
                        </a:rPr>
                        <a:t>Antibiotic Prescribing Trends in the US during the first 11 months of the COVID-19 Pandemic</a:t>
                      </a:r>
                    </a:p>
                    <a:p>
                      <a:pPr marL="171450" lvl="1" indent="-171450" algn="l">
                        <a:buFont typeface="Arial"/>
                        <a:buChar char="•"/>
                      </a:pPr>
                      <a:r>
                        <a:rPr lang="en-US" sz="1000" b="0" i="0" u="none" strike="noStrike" noProof="0">
                          <a:latin typeface="Calibri"/>
                        </a:rPr>
                        <a:t>Using telehealth to meet the challenges of the opioid epidemic (blog)</a:t>
                      </a:r>
                      <a:endParaRPr lang="en-US" sz="1000"/>
                    </a:p>
                  </a:txBody>
                  <a:tcPr marL="68580" marR="68580" marT="34290" marB="34290"/>
                </a:tc>
                <a:extLst>
                  <a:ext uri="{0D108BD9-81ED-4DB2-BD59-A6C34878D82A}">
                    <a16:rowId xmlns:a16="http://schemas.microsoft.com/office/drawing/2014/main" val="221848094"/>
                  </a:ext>
                </a:extLst>
              </a:tr>
              <a:tr h="201168">
                <a:tc>
                  <a:txBody>
                    <a:bodyPr/>
                    <a:lstStyle/>
                    <a:p>
                      <a:pPr lvl="1"/>
                      <a:r>
                        <a:rPr lang="en-US" sz="1000"/>
                        <a:t>Eloisa Montes, MA, </a:t>
                      </a:r>
                      <a:r>
                        <a:rPr lang="en-US" sz="1000" i="1"/>
                        <a:t>Principal Communication Specialist</a:t>
                      </a:r>
                      <a:endParaRPr lang="en-US" sz="1000"/>
                    </a:p>
                  </a:txBody>
                  <a:tcPr marL="68580" marR="68580" marT="34290" marB="34290"/>
                </a:tc>
                <a:tc>
                  <a:txBody>
                    <a:bodyPr/>
                    <a:lstStyle/>
                    <a:p>
                      <a:pPr marL="171450" lvl="1" indent="-171450" algn="l">
                        <a:buFont typeface="Arial"/>
                        <a:buChar char="•"/>
                      </a:pPr>
                      <a:r>
                        <a:rPr lang="en-US" sz="1000"/>
                        <a:t>Understanding facilitators and barriers to vaccination in rural communities</a:t>
                      </a:r>
                    </a:p>
                  </a:txBody>
                  <a:tcPr marL="68580" marR="68580" marT="34290" marB="34290"/>
                </a:tc>
                <a:extLst>
                  <a:ext uri="{0D108BD9-81ED-4DB2-BD59-A6C34878D82A}">
                    <a16:rowId xmlns:a16="http://schemas.microsoft.com/office/drawing/2014/main" val="4012697678"/>
                  </a:ext>
                </a:extLst>
              </a:tr>
              <a:tr h="224028">
                <a:tc>
                  <a:txBody>
                    <a:bodyPr/>
                    <a:lstStyle/>
                    <a:p>
                      <a:pPr lvl="1">
                        <a:buNone/>
                      </a:pPr>
                      <a:r>
                        <a:rPr lang="en-US" sz="1000" b="0" i="0" u="none" strike="noStrike" noProof="0">
                          <a:latin typeface="Calibri"/>
                        </a:rPr>
                        <a:t>Alberto Ortega Hinojosa, PhD, </a:t>
                      </a:r>
                      <a:r>
                        <a:rPr lang="en-US" sz="1000" b="0" i="1" u="none" strike="noStrike" noProof="0">
                          <a:latin typeface="Calibri"/>
                        </a:rPr>
                        <a:t>Senior Research Associate</a:t>
                      </a:r>
                      <a:endParaRPr lang="en-US" sz="1000" b="0" i="0" u="none" strike="noStrike" noProof="0">
                        <a:latin typeface="Calibri"/>
                      </a:endParaRPr>
                    </a:p>
                  </a:txBody>
                  <a:tcPr marL="68580" marR="68580" marT="34290" marB="34290"/>
                </a:tc>
                <a:tc>
                  <a:txBody>
                    <a:bodyPr/>
                    <a:lstStyle/>
                    <a:p>
                      <a:pPr marL="171450" lvl="1" indent="-171450" algn="l">
                        <a:buFont typeface="Arial"/>
                        <a:buChar char="•"/>
                      </a:pPr>
                      <a:r>
                        <a:rPr lang="en-US" sz="1000" err="1"/>
                        <a:t>RADx</a:t>
                      </a:r>
                      <a:r>
                        <a:rPr lang="en-US" sz="1000"/>
                        <a:t>-UP coordination and data collection center</a:t>
                      </a:r>
                    </a:p>
                  </a:txBody>
                  <a:tcPr marL="68580" marR="68580" marT="34290" marB="34290"/>
                </a:tc>
                <a:extLst>
                  <a:ext uri="{0D108BD9-81ED-4DB2-BD59-A6C34878D82A}">
                    <a16:rowId xmlns:a16="http://schemas.microsoft.com/office/drawing/2014/main" val="2097008229"/>
                  </a:ext>
                </a:extLst>
              </a:tr>
              <a:tr h="224028">
                <a:tc>
                  <a:txBody>
                    <a:bodyPr/>
                    <a:lstStyle/>
                    <a:p>
                      <a:pPr lvl="1"/>
                      <a:r>
                        <a:rPr lang="en-US" sz="1000"/>
                        <a:t>Rachel Shapiro, MPP, </a:t>
                      </a:r>
                      <a:r>
                        <a:rPr lang="en-US" sz="1000" i="1"/>
                        <a:t>Senior Researcher</a:t>
                      </a:r>
                      <a:endParaRPr lang="en-US" sz="1000"/>
                    </a:p>
                  </a:txBody>
                  <a:tcPr marL="68580" marR="68580" marT="34290" marB="34290"/>
                </a:tc>
                <a:tc>
                  <a:txBody>
                    <a:bodyPr/>
                    <a:lstStyle/>
                    <a:p>
                      <a:pPr marL="171450" lvl="1" indent="-171450" algn="l">
                        <a:buFont typeface="Arial"/>
                        <a:buChar char="•"/>
                      </a:pPr>
                      <a:r>
                        <a:rPr lang="en-US" sz="1000"/>
                        <a:t>Investigating health care hesitancy during the COVID-19 public health emergency</a:t>
                      </a:r>
                    </a:p>
                    <a:p>
                      <a:pPr marL="171450" lvl="1" indent="-171450" algn="l">
                        <a:buFont typeface="Arial"/>
                        <a:buChar char="•"/>
                      </a:pPr>
                      <a:r>
                        <a:rPr lang="en-US" sz="1000"/>
                        <a:t>New telehealth executive order &amp; rules: what are the long-term implications (blog)</a:t>
                      </a:r>
                    </a:p>
                  </a:txBody>
                  <a:tcPr marL="68580" marR="68580" marT="34290" marB="34290"/>
                </a:tc>
                <a:extLst>
                  <a:ext uri="{0D108BD9-81ED-4DB2-BD59-A6C34878D82A}">
                    <a16:rowId xmlns:a16="http://schemas.microsoft.com/office/drawing/2014/main" val="1996372710"/>
                  </a:ext>
                </a:extLst>
              </a:tr>
              <a:tr h="228600">
                <a:tc>
                  <a:txBody>
                    <a:bodyPr/>
                    <a:lstStyle/>
                    <a:p>
                      <a:pPr lvl="1">
                        <a:buNone/>
                      </a:pPr>
                      <a:r>
                        <a:rPr lang="en-US" sz="1000" b="0" i="0" u="none" strike="noStrike" noProof="0">
                          <a:latin typeface="Calibri"/>
                        </a:rPr>
                        <a:t>Erica Shelton, MD, MHS, MPH*, </a:t>
                      </a:r>
                      <a:r>
                        <a:rPr lang="en-US" sz="1000" b="0" i="1" u="none" strike="noStrike" noProof="0">
                          <a:latin typeface="Calibri"/>
                        </a:rPr>
                        <a:t>Principal Clinician Health Researcher</a:t>
                      </a:r>
                      <a:endParaRPr lang="en-US" sz="1000" b="0" i="0" u="none" strike="noStrike" noProof="0">
                        <a:latin typeface="Calibri"/>
                      </a:endParaRPr>
                    </a:p>
                  </a:txBody>
                  <a:tcPr marL="68580" marR="68580" marT="34290" marB="34290"/>
                </a:tc>
                <a:tc>
                  <a:txBody>
                    <a:bodyPr/>
                    <a:lstStyle/>
                    <a:p>
                      <a:pPr marL="171450" lvl="1" indent="-171450" algn="l">
                        <a:buFont typeface="Arial"/>
                        <a:buChar char="•"/>
                      </a:pPr>
                      <a:r>
                        <a:rPr lang="en-US" sz="1000"/>
                        <a:t>Plain language FAQ on COVID-19 and the COVID-19 vaccine</a:t>
                      </a:r>
                    </a:p>
                    <a:p>
                      <a:pPr marL="171450" lvl="1" indent="-171450" algn="l">
                        <a:buFont typeface="Arial"/>
                        <a:buChar char="•"/>
                      </a:pPr>
                      <a:r>
                        <a:rPr lang="en-US" sz="1000"/>
                        <a:t>During and after COVID – Readiness and rapid system redesign to optimize chronic condition care (webinar)</a:t>
                      </a:r>
                    </a:p>
                  </a:txBody>
                  <a:tcPr marL="68580" marR="68580" marT="34290" marB="34290"/>
                </a:tc>
                <a:extLst>
                  <a:ext uri="{0D108BD9-81ED-4DB2-BD59-A6C34878D82A}">
                    <a16:rowId xmlns:a16="http://schemas.microsoft.com/office/drawing/2014/main" val="2627559676"/>
                  </a:ext>
                </a:extLst>
              </a:tr>
              <a:tr h="296508">
                <a:tc>
                  <a:txBody>
                    <a:bodyPr/>
                    <a:lstStyle/>
                    <a:p>
                      <a:pPr lvl="1">
                        <a:buNone/>
                      </a:pPr>
                      <a:r>
                        <a:rPr lang="en-US" sz="1000" b="0" i="0" u="none" strike="noStrike" noProof="0">
                          <a:latin typeface="Calibri"/>
                        </a:rPr>
                        <a:t>Mary </a:t>
                      </a:r>
                      <a:r>
                        <a:rPr lang="en-US" sz="1000" b="0" i="0" u="none" strike="noStrike" noProof="0" err="1">
                          <a:latin typeface="Calibri"/>
                        </a:rPr>
                        <a:t>Thorngren</a:t>
                      </a:r>
                      <a:r>
                        <a:rPr lang="en-US" sz="1000" b="0" i="0" u="none" strike="noStrike" noProof="0">
                          <a:latin typeface="Calibri"/>
                        </a:rPr>
                        <a:t>, MS, </a:t>
                      </a:r>
                      <a:r>
                        <a:rPr lang="en-US" sz="1000" b="0" i="1" u="none" strike="noStrike" noProof="0">
                          <a:latin typeface="Calibri"/>
                        </a:rPr>
                        <a:t>Senior Director</a:t>
                      </a:r>
                      <a:endParaRPr lang="en-US" sz="1000" b="0" i="0" u="none" strike="noStrike" noProof="0">
                        <a:latin typeface="Calibri"/>
                      </a:endParaRPr>
                    </a:p>
                  </a:txBody>
                  <a:tcPr marL="68580" marR="68580" marT="34290" marB="34290"/>
                </a:tc>
                <a:tc>
                  <a:txBody>
                    <a:bodyPr/>
                    <a:lstStyle/>
                    <a:p>
                      <a:pPr marL="171450" lvl="1" indent="-171450" algn="l">
                        <a:buFont typeface="Arial"/>
                        <a:buChar char="•"/>
                      </a:pPr>
                      <a:r>
                        <a:rPr lang="en-US" sz="1000"/>
                        <a:t>Improving the coordination and effectiveness of youth programs</a:t>
                      </a:r>
                    </a:p>
                  </a:txBody>
                  <a:tcPr marL="68580" marR="68580" marT="34290" marB="34290"/>
                </a:tc>
                <a:extLst>
                  <a:ext uri="{0D108BD9-81ED-4DB2-BD59-A6C34878D82A}">
                    <a16:rowId xmlns:a16="http://schemas.microsoft.com/office/drawing/2014/main" val="646661674"/>
                  </a:ext>
                </a:extLst>
              </a:tr>
            </a:tbl>
          </a:graphicData>
        </a:graphic>
      </p:graphicFrame>
      <p:sp>
        <p:nvSpPr>
          <p:cNvPr id="6" name="Text Placeholder 22">
            <a:extLst>
              <a:ext uri="{FF2B5EF4-FFF2-40B4-BE49-F238E27FC236}">
                <a16:creationId xmlns:a16="http://schemas.microsoft.com/office/drawing/2014/main" id="{0952808B-9B01-B746-B91A-BE0EEF751C84}"/>
              </a:ext>
            </a:extLst>
          </p:cNvPr>
          <p:cNvSpPr>
            <a:spLocks noGrp="1"/>
          </p:cNvSpPr>
          <p:nvPr>
            <p:ph type="body" sz="quarter" idx="14"/>
          </p:nvPr>
        </p:nvSpPr>
        <p:spPr>
          <a:xfrm>
            <a:off x="342901" y="5806276"/>
            <a:ext cx="8458200" cy="338328"/>
          </a:xfrm>
        </p:spPr>
        <p:txBody>
          <a:bodyPr/>
          <a:lstStyle/>
          <a:p>
            <a:pPr>
              <a:spcBef>
                <a:spcPts val="0"/>
              </a:spcBef>
            </a:pPr>
            <a:r>
              <a:rPr lang="en-US" sz="800" i="1"/>
              <a:t>Note. </a:t>
            </a:r>
            <a:r>
              <a:rPr lang="en-US" sz="800"/>
              <a:t>This is a list of staff who have worked on relevant projects; it is not an exhaustive list.</a:t>
            </a:r>
          </a:p>
          <a:p>
            <a:pPr>
              <a:spcBef>
                <a:spcPts val="0"/>
              </a:spcBef>
            </a:pPr>
            <a:r>
              <a:rPr lang="en-US" sz="800"/>
              <a:t>* Staff with clinical experience before and/or during the COVID-19 pandemic. </a:t>
            </a:r>
          </a:p>
        </p:txBody>
      </p:sp>
    </p:spTree>
    <p:extLst>
      <p:ext uri="{BB962C8B-B14F-4D97-AF65-F5344CB8AC3E}">
        <p14:creationId xmlns:p14="http://schemas.microsoft.com/office/powerpoint/2010/main" val="80350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9E76-62C7-3242-9F0D-BC79232A5AEA}"/>
              </a:ext>
            </a:extLst>
          </p:cNvPr>
          <p:cNvSpPr>
            <a:spLocks noGrp="1"/>
          </p:cNvSpPr>
          <p:nvPr>
            <p:ph type="title"/>
          </p:nvPr>
        </p:nvSpPr>
        <p:spPr/>
        <p:txBody>
          <a:bodyPr/>
          <a:lstStyle/>
          <a:p>
            <a:r>
              <a:rPr lang="en-US"/>
              <a:t>Innovative ideas since the start of the pandemic</a:t>
            </a:r>
          </a:p>
        </p:txBody>
      </p:sp>
      <p:graphicFrame>
        <p:nvGraphicFramePr>
          <p:cNvPr id="6" name="Content Placeholder 5">
            <a:extLst>
              <a:ext uri="{FF2B5EF4-FFF2-40B4-BE49-F238E27FC236}">
                <a16:creationId xmlns:a16="http://schemas.microsoft.com/office/drawing/2014/main" id="{1693DBF8-3D8B-0B43-90CF-5E25F5CA7E03}"/>
              </a:ext>
            </a:extLst>
          </p:cNvPr>
          <p:cNvGraphicFramePr>
            <a:graphicFrameLocks noGrp="1"/>
          </p:cNvGraphicFramePr>
          <p:nvPr>
            <p:ph sz="quarter" idx="17"/>
            <p:extLst>
              <p:ext uri="{D42A27DB-BD31-4B8C-83A1-F6EECF244321}">
                <p14:modId xmlns:p14="http://schemas.microsoft.com/office/powerpoint/2010/main" val="68791099"/>
              </p:ext>
            </p:extLst>
          </p:nvPr>
        </p:nvGraphicFramePr>
        <p:xfrm>
          <a:off x="342900" y="1380744"/>
          <a:ext cx="8455819" cy="4727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B9B2464-8DF2-684F-B3C7-929222C24EE0}"/>
              </a:ext>
            </a:extLst>
          </p:cNvPr>
          <p:cNvSpPr>
            <a:spLocks noGrp="1"/>
          </p:cNvSpPr>
          <p:nvPr>
            <p:ph type="sldNum" sz="quarter" idx="18"/>
          </p:nvPr>
        </p:nvSpPr>
        <p:spPr/>
        <p:txBody>
          <a:bodyPr/>
          <a:lstStyle/>
          <a:p>
            <a:fld id="{7E1341B0-7904-4148-9082-6535FE1E4D20}" type="slidenum">
              <a:rPr lang="en-US" smtClean="0"/>
              <a:pPr/>
              <a:t>7</a:t>
            </a:fld>
            <a:endParaRPr lang="en-US"/>
          </a:p>
        </p:txBody>
      </p:sp>
    </p:spTree>
    <p:extLst>
      <p:ext uri="{BB962C8B-B14F-4D97-AF65-F5344CB8AC3E}">
        <p14:creationId xmlns:p14="http://schemas.microsoft.com/office/powerpoint/2010/main" val="241597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33223D9-FAB8-8B46-B02A-D182ABAACE1E}"/>
              </a:ext>
            </a:extLst>
          </p:cNvPr>
          <p:cNvSpPr>
            <a:spLocks noGrp="1"/>
          </p:cNvSpPr>
          <p:nvPr>
            <p:ph type="ctrTitle"/>
          </p:nvPr>
        </p:nvSpPr>
        <p:spPr/>
        <p:txBody>
          <a:bodyPr/>
          <a:lstStyle/>
          <a:p>
            <a:r>
              <a:rPr lang="en-US"/>
              <a:t>COVID Opportunities</a:t>
            </a:r>
          </a:p>
        </p:txBody>
      </p:sp>
      <p:sp>
        <p:nvSpPr>
          <p:cNvPr id="4" name="Slide Number Placeholder 3">
            <a:extLst>
              <a:ext uri="{FF2B5EF4-FFF2-40B4-BE49-F238E27FC236}">
                <a16:creationId xmlns:a16="http://schemas.microsoft.com/office/drawing/2014/main" id="{2BFE2AD8-BF52-4DB2-A0FB-0A2353C39051}"/>
              </a:ext>
            </a:extLst>
          </p:cNvPr>
          <p:cNvSpPr>
            <a:spLocks noGrp="1"/>
          </p:cNvSpPr>
          <p:nvPr>
            <p:ph type="sldNum" sz="quarter" idx="10"/>
          </p:nvPr>
        </p:nvSpPr>
        <p:spPr/>
        <p:txBody>
          <a:bodyPr/>
          <a:lstStyle/>
          <a:p>
            <a:fld id="{7E1341B0-7904-4148-9082-6535FE1E4D20}" type="slidenum">
              <a:rPr lang="en-US" smtClean="0"/>
              <a:pPr/>
              <a:t>8</a:t>
            </a:fld>
            <a:endParaRPr lang="en-US"/>
          </a:p>
        </p:txBody>
      </p:sp>
      <p:sp>
        <p:nvSpPr>
          <p:cNvPr id="3" name="Subtitle 2">
            <a:extLst>
              <a:ext uri="{FF2B5EF4-FFF2-40B4-BE49-F238E27FC236}">
                <a16:creationId xmlns:a16="http://schemas.microsoft.com/office/drawing/2014/main" id="{9B01599A-E458-4CDD-88A1-98A10E09447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56791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Arial"/>
              </a:rPr>
              <a:t>COVID Opportunities: Principal Funders of Health Services and Policy Research</a:t>
            </a:r>
          </a:p>
        </p:txBody>
      </p:sp>
      <p:sp>
        <p:nvSpPr>
          <p:cNvPr id="18" name="Content Placeholder 17">
            <a:extLst>
              <a:ext uri="{FF2B5EF4-FFF2-40B4-BE49-F238E27FC236}">
                <a16:creationId xmlns:a16="http://schemas.microsoft.com/office/drawing/2014/main" id="{7E3D13BF-BE43-473C-AD59-4E81D3898A5B}"/>
              </a:ext>
            </a:extLst>
          </p:cNvPr>
          <p:cNvSpPr>
            <a:spLocks noGrp="1"/>
          </p:cNvSpPr>
          <p:nvPr>
            <p:ph sz="quarter" idx="17"/>
          </p:nvPr>
        </p:nvSpPr>
        <p:spPr>
          <a:xfrm>
            <a:off x="347472" y="1307592"/>
            <a:ext cx="8599592" cy="4498848"/>
          </a:xfrm>
        </p:spPr>
        <p:txBody>
          <a:bodyPr vert="horz" lIns="0" tIns="0" rIns="0" bIns="0" rtlCol="0" anchor="t">
            <a:normAutofit/>
          </a:bodyPr>
          <a:lstStyle/>
          <a:p>
            <a:pPr lvl="0" algn="l"/>
            <a:r>
              <a:rPr lang="en-US" sz="1800" kern="1200" dirty="0">
                <a:solidFill>
                  <a:schemeClr val="tx2"/>
                </a:solidFill>
                <a:effectLst/>
                <a:latin typeface="+mn-lt"/>
                <a:ea typeface="+mn-ea"/>
                <a:cs typeface="+mn-cs"/>
              </a:rPr>
              <a:t>Federal agencies primary funders of COVID-related </a:t>
            </a:r>
            <a:r>
              <a:rPr lang="en-US" sz="1800" dirty="0">
                <a:solidFill>
                  <a:schemeClr val="tx2"/>
                </a:solidFill>
                <a:cs typeface="+mn-cs"/>
              </a:rPr>
              <a:t>healthcare</a:t>
            </a:r>
            <a:r>
              <a:rPr lang="en-US" sz="1800" kern="1200" dirty="0">
                <a:solidFill>
                  <a:schemeClr val="tx2"/>
                </a:solidFill>
                <a:effectLst/>
                <a:latin typeface="+mn-lt"/>
                <a:ea typeface="+mn-ea"/>
                <a:cs typeface="+mn-cs"/>
              </a:rPr>
              <a:t> research in 2020-2021</a:t>
            </a:r>
            <a:endParaRPr lang="en-US" sz="1600" kern="1200" dirty="0">
              <a:solidFill>
                <a:schemeClr val="tx2"/>
              </a:solidFill>
              <a:effectLst/>
              <a:latin typeface="+mn-lt"/>
              <a:ea typeface="+mn-ea"/>
              <a:cs typeface="+mn-cs"/>
            </a:endParaRPr>
          </a:p>
          <a:p>
            <a:pPr marL="525780" lvl="2" indent="-285750">
              <a:buFont typeface="Arial" panose="020B0604020202020204" pitchFamily="34" charset="0"/>
              <a:buChar char="•"/>
            </a:pPr>
            <a:r>
              <a:rPr lang="en-US" sz="1800" kern="1200" dirty="0">
                <a:solidFill>
                  <a:schemeClr val="tx2"/>
                </a:solidFill>
                <a:effectLst/>
                <a:latin typeface="+mn-lt"/>
                <a:ea typeface="+mn-ea"/>
                <a:cs typeface="+mn-cs"/>
              </a:rPr>
              <a:t>CDC and NIH top list of funders</a:t>
            </a:r>
            <a:endParaRPr lang="en-US" sz="1800" kern="1200" dirty="0">
              <a:solidFill>
                <a:schemeClr val="tx2"/>
              </a:solidFill>
              <a:effectLst/>
              <a:latin typeface="+mn-lt"/>
              <a:cs typeface="Calibri"/>
            </a:endParaRPr>
          </a:p>
          <a:p>
            <a:pPr marL="765810" lvl="3" indent="-285750">
              <a:buFont typeface="Arial" panose="020B0604020202020204" pitchFamily="34" charset="0"/>
              <a:buChar char="•"/>
            </a:pPr>
            <a:r>
              <a:rPr lang="en-US" sz="1600" dirty="0">
                <a:solidFill>
                  <a:schemeClr val="tx2"/>
                </a:solidFill>
                <a:cs typeface="+mn-cs"/>
              </a:rPr>
              <a:t>CDC awarded over $86M in contracts; contract award values typically range $500-750K.</a:t>
            </a:r>
            <a:endParaRPr lang="en-US" sz="1600" dirty="0">
              <a:solidFill>
                <a:schemeClr val="tx2"/>
              </a:solidFill>
              <a:cs typeface="Calibri"/>
            </a:endParaRPr>
          </a:p>
          <a:p>
            <a:pPr marL="765810" lvl="3" indent="-285750">
              <a:buFont typeface="Arial" panose="020B0604020202020204" pitchFamily="34" charset="0"/>
              <a:buChar char="•"/>
            </a:pPr>
            <a:r>
              <a:rPr lang="en-US" sz="1600" kern="1200" dirty="0">
                <a:solidFill>
                  <a:schemeClr val="tx2"/>
                </a:solidFill>
                <a:effectLst/>
                <a:latin typeface="+mn-lt"/>
                <a:ea typeface="+mn-ea"/>
                <a:cs typeface="+mn-cs"/>
              </a:rPr>
              <a:t>Grants were primary vehicle of NIH funding; over 500 grants, including administrative supplements to previously funded research; award values varied.</a:t>
            </a:r>
            <a:endParaRPr lang="en-US" sz="1600" kern="1200" dirty="0">
              <a:solidFill>
                <a:schemeClr val="tx2"/>
              </a:solidFill>
              <a:effectLst/>
              <a:latin typeface="+mn-lt"/>
              <a:cs typeface="Calibri"/>
            </a:endParaRPr>
          </a:p>
          <a:p>
            <a:pPr marL="525780" lvl="2" indent="-285750">
              <a:buFont typeface="Arial" panose="020B0604020202020204" pitchFamily="34" charset="0"/>
              <a:buChar char="•"/>
            </a:pPr>
            <a:r>
              <a:rPr lang="en-US" sz="1800" dirty="0">
                <a:solidFill>
                  <a:schemeClr val="tx2"/>
                </a:solidFill>
                <a:cs typeface="+mn-cs"/>
              </a:rPr>
              <a:t>CMS and PCORI each funded &lt;10 contracts/grants, but awarded ~$5M for each.</a:t>
            </a:r>
            <a:endParaRPr lang="en-US" sz="1800" dirty="0">
              <a:solidFill>
                <a:schemeClr val="tx2"/>
              </a:solidFill>
              <a:cs typeface="Calibri"/>
            </a:endParaRPr>
          </a:p>
          <a:p>
            <a:pPr marL="285750" lvl="1" indent="-285750">
              <a:buFont typeface="Arial" panose="020B0604020202020204" pitchFamily="34" charset="0"/>
              <a:buChar char="•"/>
            </a:pPr>
            <a:r>
              <a:rPr lang="en-US" sz="1800" kern="1200" dirty="0">
                <a:solidFill>
                  <a:schemeClr val="tx2"/>
                </a:solidFill>
                <a:effectLst/>
                <a:latin typeface="+mn-lt"/>
                <a:ea typeface="+mn-ea"/>
                <a:cs typeface="+mn-cs"/>
              </a:rPr>
              <a:t>Many more awards from Federal and State agencies went toward distribution of health services, genomic testing, and clinical support.</a:t>
            </a:r>
            <a:endParaRPr lang="en-US" sz="1800" kern="1200" dirty="0">
              <a:solidFill>
                <a:schemeClr val="tx2"/>
              </a:solidFill>
              <a:effectLst/>
              <a:latin typeface="+mn-lt"/>
              <a:cs typeface="Calibri" panose="020F0502020204030204"/>
            </a:endParaRPr>
          </a:p>
          <a:p>
            <a:pPr marL="525780" lvl="2" indent="-285750">
              <a:lnSpc>
                <a:spcPct val="135000"/>
              </a:lnSpc>
              <a:buFont typeface="Arial" panose="020B0604020202020204" pitchFamily="34" charset="0"/>
              <a:buChar char="•"/>
            </a:pPr>
            <a:r>
              <a:rPr lang="en-US" sz="1800" dirty="0">
                <a:solidFill>
                  <a:schemeClr val="tx2"/>
                </a:solidFill>
                <a:cs typeface="+mn-cs"/>
              </a:rPr>
              <a:t>In general, States funding was limited to risk mitigation versus research. Such projects were, to the extent possible, excluded from our analysis.</a:t>
            </a:r>
            <a:endParaRPr lang="en-US" sz="1800" dirty="0">
              <a:solidFill>
                <a:schemeClr val="tx2"/>
              </a:solidFill>
              <a:cs typeface="Calibri"/>
            </a:endParaRPr>
          </a:p>
          <a:p>
            <a:pPr marL="285750" lvl="1" indent="-285750">
              <a:buFont typeface="Arial" panose="020B0604020202020204" pitchFamily="34" charset="0"/>
              <a:buChar char="•"/>
            </a:pPr>
            <a:r>
              <a:rPr lang="en-US" sz="1800" dirty="0">
                <a:solidFill>
                  <a:schemeClr val="tx2"/>
                </a:solidFill>
                <a:cs typeface="+mn-cs"/>
              </a:rPr>
              <a:t>As vaccination rates increase and States become better equipped to manage outbreaks, we expect future funding to be diverted to healthcare research.</a:t>
            </a:r>
            <a:endParaRPr lang="en-US" sz="1800" kern="1200" dirty="0">
              <a:solidFill>
                <a:schemeClr val="tx2"/>
              </a:solidFill>
              <a:effectLst/>
              <a:latin typeface="+mn-lt"/>
              <a:cs typeface="Calibri" panose="020F0502020204030204"/>
            </a:endParaRPr>
          </a:p>
        </p:txBody>
      </p:sp>
      <p:sp>
        <p:nvSpPr>
          <p:cNvPr id="4" name="Slide Number Placeholder 3">
            <a:extLst>
              <a:ext uri="{FF2B5EF4-FFF2-40B4-BE49-F238E27FC236}">
                <a16:creationId xmlns:a16="http://schemas.microsoft.com/office/drawing/2014/main" id="{E8B27A25-6F4B-4E3F-B801-7DAB7D165FCE}"/>
              </a:ext>
            </a:extLst>
          </p:cNvPr>
          <p:cNvSpPr>
            <a:spLocks noGrp="1"/>
          </p:cNvSpPr>
          <p:nvPr>
            <p:ph type="sldNum" sz="quarter" idx="18"/>
          </p:nvPr>
        </p:nvSpPr>
        <p:spPr/>
        <p:txBody>
          <a:bodyPr/>
          <a:lstStyle/>
          <a:p>
            <a:fld id="{7E1341B0-7904-4148-9082-6535FE1E4D20}" type="slidenum">
              <a:rPr lang="en-US" smtClean="0"/>
              <a:pPr/>
              <a:t>9</a:t>
            </a:fld>
            <a:endParaRPr lang="en-US"/>
          </a:p>
        </p:txBody>
      </p:sp>
      <p:sp>
        <p:nvSpPr>
          <p:cNvPr id="3" name="Text Placeholder 22">
            <a:extLst>
              <a:ext uri="{FF2B5EF4-FFF2-40B4-BE49-F238E27FC236}">
                <a16:creationId xmlns:a16="http://schemas.microsoft.com/office/drawing/2014/main" id="{40790901-5DAB-4D85-9BAC-C264BC3813B8}"/>
              </a:ext>
            </a:extLst>
          </p:cNvPr>
          <p:cNvSpPr>
            <a:spLocks noGrp="1"/>
          </p:cNvSpPr>
          <p:nvPr>
            <p:ph type="body" sz="quarter" idx="14"/>
          </p:nvPr>
        </p:nvSpPr>
        <p:spPr>
          <a:xfrm>
            <a:off x="342901" y="5806276"/>
            <a:ext cx="8458200" cy="338328"/>
          </a:xfrm>
        </p:spPr>
        <p:txBody>
          <a:bodyPr/>
          <a:lstStyle/>
          <a:p>
            <a:r>
              <a:rPr lang="en-US" i="1">
                <a:cs typeface="Arial"/>
              </a:rPr>
              <a:t>Note. </a:t>
            </a:r>
            <a:r>
              <a:rPr lang="en-US">
                <a:cs typeface="Arial"/>
              </a:rPr>
              <a:t>Data pulled from USASpending.gov, NIH/NLM </a:t>
            </a:r>
            <a:r>
              <a:rPr lang="en-US" err="1">
                <a:cs typeface="Arial"/>
              </a:rPr>
              <a:t>HSRProj</a:t>
            </a:r>
            <a:r>
              <a:rPr lang="en-US">
                <a:cs typeface="Arial"/>
              </a:rPr>
              <a:t>, and grants.gov. Funding years limited to 2020-present. Contracts limited to health services research and COVID-19 as primary research topic.</a:t>
            </a:r>
          </a:p>
        </p:txBody>
      </p:sp>
    </p:spTree>
    <p:extLst>
      <p:ext uri="{BB962C8B-B14F-4D97-AF65-F5344CB8AC3E}">
        <p14:creationId xmlns:p14="http://schemas.microsoft.com/office/powerpoint/2010/main" val="964951283"/>
      </p:ext>
    </p:extLst>
  </p:cSld>
  <p:clrMapOvr>
    <a:masterClrMapping/>
  </p:clrMapOvr>
</p:sld>
</file>

<file path=ppt/theme/theme1.xml><?xml version="1.0" encoding="utf-8"?>
<a:theme xmlns:a="http://schemas.openxmlformats.org/drawingml/2006/main" name="AIR 2021 Dark">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_Standard-FINAL-052621" id="{8EBFEDC7-B752-47CC-B8B5-8B5AADA66D56}" vid="{048310FE-0324-47BE-B346-D0F73B88DFAD}"/>
    </a:ext>
  </a:extLst>
</a:theme>
</file>

<file path=ppt/theme/theme2.xml><?xml version="1.0" encoding="utf-8"?>
<a:theme xmlns:a="http://schemas.openxmlformats.org/drawingml/2006/main" name="AIR 2021-Light">
  <a:themeElements>
    <a:clrScheme name="GMMB-SwapCement for Light Sage">
      <a:dk1>
        <a:srgbClr val="000000"/>
      </a:dk1>
      <a:lt1>
        <a:srgbClr val="FFFFFF"/>
      </a:lt1>
      <a:dk2>
        <a:srgbClr val="1C252D"/>
      </a:dk2>
      <a:lt2>
        <a:srgbClr val="D1EEFC"/>
      </a:lt2>
      <a:accent1>
        <a:srgbClr val="00507F"/>
      </a:accent1>
      <a:accent2>
        <a:srgbClr val="009DD7"/>
      </a:accent2>
      <a:accent3>
        <a:srgbClr val="006E9F"/>
      </a:accent3>
      <a:accent4>
        <a:srgbClr val="08A94F"/>
      </a:accent4>
      <a:accent5>
        <a:srgbClr val="028342"/>
      </a:accent5>
      <a:accent6>
        <a:srgbClr val="E2E6E8"/>
      </a:accent6>
      <a:hlink>
        <a:srgbClr val="00507F"/>
      </a:hlink>
      <a:folHlink>
        <a:srgbClr val="49134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IR-PPT_Standard-FINAL-052621" id="{8EBFEDC7-B752-47CC-B8B5-8B5AADA66D56}" vid="{CC7025F6-E198-4725-8128-B070524559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6A9D5E667F17F458781760F0556C31D" ma:contentTypeVersion="8" ma:contentTypeDescription="Create a new document." ma:contentTypeScope="" ma:versionID="9f5901575f85d588302ecce9a7a79e06">
  <xsd:schema xmlns:xsd="http://www.w3.org/2001/XMLSchema" xmlns:xs="http://www.w3.org/2001/XMLSchema" xmlns:p="http://schemas.microsoft.com/office/2006/metadata/properties" xmlns:ns2="13b9a9e8-78cc-4677-b1a7-8482a8157449" xmlns:ns3="74c4e618-ddb5-4217-99d8-4cce1b1d7d07" targetNamespace="http://schemas.microsoft.com/office/2006/metadata/properties" ma:root="true" ma:fieldsID="0fa7361464af3a4fca76003d67eed138" ns2:_="" ns3:_="">
    <xsd:import namespace="13b9a9e8-78cc-4677-b1a7-8482a8157449"/>
    <xsd:import namespace="74c4e618-ddb5-4217-99d8-4cce1b1d7d0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b9a9e8-78cc-4677-b1a7-8482a81574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4c4e618-ddb5-4217-99d8-4cce1b1d7d0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3C6C67-15C2-4ADC-89D2-F7F2F70B66D9}">
  <ds:schemaRefs>
    <ds:schemaRef ds:uri="http://schemas.microsoft.com/sharepoint/v3/contenttype/forms"/>
  </ds:schemaRefs>
</ds:datastoreItem>
</file>

<file path=customXml/itemProps2.xml><?xml version="1.0" encoding="utf-8"?>
<ds:datastoreItem xmlns:ds="http://schemas.openxmlformats.org/officeDocument/2006/customXml" ds:itemID="{D056B8BC-B38F-4F86-B4E8-060D2E0C75B2}">
  <ds:schemaRefs>
    <ds:schemaRef ds:uri="13b9a9e8-78cc-4677-b1a7-8482a8157449"/>
    <ds:schemaRef ds:uri="74c4e618-ddb5-4217-99d8-4cce1b1d7d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A85A6A1-7D33-423F-B132-40D84F081D8C}">
  <ds:schemaRefs>
    <ds:schemaRef ds:uri="13b9a9e8-78cc-4677-b1a7-8482a8157449"/>
    <ds:schemaRef ds:uri="74c4e618-ddb5-4217-99d8-4cce1b1d7d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AIR-PPT_Standard-FINAL-052621</Template>
  <TotalTime>0</TotalTime>
  <Words>3925</Words>
  <Application>Microsoft Office PowerPoint</Application>
  <PresentationFormat>On-screen Show (4:3)</PresentationFormat>
  <Paragraphs>586</Paragraphs>
  <Slides>31</Slides>
  <Notes>21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AIR 2021 Dark</vt:lpstr>
      <vt:lpstr>AIR 2021-Light</vt:lpstr>
      <vt:lpstr>COVID</vt:lpstr>
      <vt:lpstr>Agenda</vt:lpstr>
      <vt:lpstr>Current Capabilities</vt:lpstr>
      <vt:lpstr>Summary of COVID-related projects</vt:lpstr>
      <vt:lpstr>Health capabilities on current and recently completed projects</vt:lpstr>
      <vt:lpstr>Staff with relevant experience</vt:lpstr>
      <vt:lpstr>Innovative ideas since the start of the pandemic</vt:lpstr>
      <vt:lpstr>COVID Opportunities</vt:lpstr>
      <vt:lpstr>COVID Opportunities: Principal Funders of Health Services and Policy Research</vt:lpstr>
      <vt:lpstr>COVID Opportunities, by Topic: Principal Funders of Health Services and Policy Research</vt:lpstr>
      <vt:lpstr>COVID Opportunities, by Topic: Principal Funders of Health Services and Policy Research, cont.</vt:lpstr>
      <vt:lpstr>HHS FY 2022 Budgets Priorities</vt:lpstr>
      <vt:lpstr>FY 2022 Budget with COVID Mentioned Directly or Indirectly, by Topic  </vt:lpstr>
      <vt:lpstr>Case Study: HHS FY 2022 Budget under American Rescue Plan</vt:lpstr>
      <vt:lpstr>Competitors and Potential Partners</vt:lpstr>
      <vt:lpstr>Main COVID Competitors Based on Value of Federal Contracts Won1</vt:lpstr>
      <vt:lpstr>Potential Partners</vt:lpstr>
      <vt:lpstr>Strategy To Move Forward</vt:lpstr>
      <vt:lpstr>Immediate Follow-up</vt:lpstr>
      <vt:lpstr>Resources needed and actions to take over the next year</vt:lpstr>
      <vt:lpstr>Future of COVID Opportunities and Recommendation</vt:lpstr>
      <vt:lpstr>Future of COVID opportunities</vt:lpstr>
      <vt:lpstr>Future Return and Recommendation</vt:lpstr>
      <vt:lpstr>Appendix</vt:lpstr>
      <vt:lpstr>AIR COVID Projects</vt:lpstr>
      <vt:lpstr>AIR COVID Projects</vt:lpstr>
      <vt:lpstr>AIR COVID Projects</vt:lpstr>
      <vt:lpstr>Summary of lost bids in Health</vt:lpstr>
      <vt:lpstr>Lost Bids in Health</vt:lpstr>
      <vt:lpstr>Lost Bids in Health</vt:lpstr>
      <vt:lpstr>Presenter’s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dc:title>
  <dc:creator>Christine Jones</dc:creator>
  <cp:lastModifiedBy>Christine Jones</cp:lastModifiedBy>
  <cp:revision>3</cp:revision>
  <dcterms:created xsi:type="dcterms:W3CDTF">2021-08-04T20:21:17Z</dcterms:created>
  <dcterms:modified xsi:type="dcterms:W3CDTF">2023-05-03T15:24:17Z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0x010100D6A9D5E667F17F458781760F0556C31D</vt:lpwstr>
  </property>
  <property fmtid="{D5CDD505-2E9C-101B-9397-08002B2CF9AE}" pid="3" name="TaxKeyword">
    <vt:lpwstr/>
  </property>
</Properties>
</file>