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5" r:id="rId1"/>
  </p:sldMasterIdLst>
  <p:sldIdLst>
    <p:sldId id="256" r:id="rId2"/>
    <p:sldId id="258" r:id="rId3"/>
    <p:sldId id="259" r:id="rId4"/>
    <p:sldId id="278" r:id="rId5"/>
    <p:sldId id="267" r:id="rId6"/>
    <p:sldId id="272" r:id="rId7"/>
    <p:sldId id="262" r:id="rId8"/>
    <p:sldId id="273" r:id="rId9"/>
    <p:sldId id="279" r:id="rId10"/>
    <p:sldId id="280" r:id="rId11"/>
    <p:sldId id="281" r:id="rId12"/>
    <p:sldId id="264" r:id="rId13"/>
    <p:sldId id="270" r:id="rId14"/>
    <p:sldId id="275" r:id="rId15"/>
    <p:sldId id="276"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7"/>
    <p:restoredTop sz="94710"/>
  </p:normalViewPr>
  <p:slideViewPr>
    <p:cSldViewPr snapToGrid="0">
      <p:cViewPr varScale="1">
        <p:scale>
          <a:sx n="78" d="100"/>
          <a:sy n="78" d="100"/>
        </p:scale>
        <p:origin x="8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7/12/2023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1271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988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9698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2117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5568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01832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2919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5919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9610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8924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2009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7/12/2023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59067529"/>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ed pencils inside a pencil holder which is on top of a wood table">
            <a:extLst>
              <a:ext uri="{FF2B5EF4-FFF2-40B4-BE49-F238E27FC236}">
                <a16:creationId xmlns:a16="http://schemas.microsoft.com/office/drawing/2014/main" id="{2BC78DFE-B5E8-D172-9686-372F21DB18B0}"/>
              </a:ext>
            </a:extLst>
          </p:cNvPr>
          <p:cNvPicPr>
            <a:picLocks noChangeAspect="1"/>
          </p:cNvPicPr>
          <p:nvPr/>
        </p:nvPicPr>
        <p:blipFill rotWithShape="1">
          <a:blip r:embed="rId2"/>
          <a:srcRect l="22279" t="9091" r="1019"/>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46D9CE-2122-00C5-814B-703C8AE8714C}"/>
              </a:ext>
            </a:extLst>
          </p:cNvPr>
          <p:cNvSpPr>
            <a:spLocks noGrp="1"/>
          </p:cNvSpPr>
          <p:nvPr>
            <p:ph type="ctrTitle"/>
          </p:nvPr>
        </p:nvSpPr>
        <p:spPr>
          <a:xfrm>
            <a:off x="477981" y="3154931"/>
            <a:ext cx="4023360" cy="1171566"/>
          </a:xfrm>
        </p:spPr>
        <p:txBody>
          <a:bodyPr vert="horz" lIns="91440" tIns="45720" rIns="91440" bIns="45720" rtlCol="0" anchor="b">
            <a:normAutofit fontScale="90000"/>
          </a:bodyPr>
          <a:lstStyle/>
          <a:p>
            <a:pPr algn="l"/>
            <a:r>
              <a:rPr lang="en-US" sz="4000" dirty="0"/>
              <a:t>Supplier Selection Process using AHP</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ubtitle 2">
            <a:extLst>
              <a:ext uri="{FF2B5EF4-FFF2-40B4-BE49-F238E27FC236}">
                <a16:creationId xmlns:a16="http://schemas.microsoft.com/office/drawing/2014/main" id="{AA38E8F5-DBD7-2C36-57EF-AAF76724ABE4}"/>
              </a:ext>
            </a:extLst>
          </p:cNvPr>
          <p:cNvSpPr txBox="1">
            <a:spLocks/>
          </p:cNvSpPr>
          <p:nvPr/>
        </p:nvSpPr>
        <p:spPr>
          <a:xfrm>
            <a:off x="480185" y="5554455"/>
            <a:ext cx="4387875" cy="362364"/>
          </a:xfrm>
          <a:prstGeom prst="rect">
            <a:avLst/>
          </a:prstGeom>
        </p:spPr>
        <p:txBody>
          <a:bodyPr vert="horz" lIns="91440" tIns="45720" rIns="91440" bIns="45720" rtlCol="0">
            <a:norm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pPr>
            <a:endParaRPr lang="en-US" sz="1800" dirty="0"/>
          </a:p>
        </p:txBody>
      </p:sp>
    </p:spTree>
    <p:extLst>
      <p:ext uri="{BB962C8B-B14F-4D97-AF65-F5344CB8AC3E}">
        <p14:creationId xmlns:p14="http://schemas.microsoft.com/office/powerpoint/2010/main" val="23652655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Many question marks on black background">
            <a:extLst>
              <a:ext uri="{FF2B5EF4-FFF2-40B4-BE49-F238E27FC236}">
                <a16:creationId xmlns:a16="http://schemas.microsoft.com/office/drawing/2014/main" id="{0DEA8DF1-4567-2897-0000-7AD75211A6F7}"/>
              </a:ext>
            </a:extLst>
          </p:cNvPr>
          <p:cNvPicPr>
            <a:picLocks noChangeAspect="1"/>
          </p:cNvPicPr>
          <p:nvPr/>
        </p:nvPicPr>
        <p:blipFill rotWithShape="1">
          <a:blip r:embed="rId2"/>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E67D022-5897-AA58-E4BF-3FFAE4BFB6E3}"/>
              </a:ext>
            </a:extLst>
          </p:cNvPr>
          <p:cNvSpPr>
            <a:spLocks noGrp="1"/>
          </p:cNvSpPr>
          <p:nvPr>
            <p:ph idx="1"/>
          </p:nvPr>
        </p:nvSpPr>
        <p:spPr>
          <a:xfrm>
            <a:off x="6513788" y="2342262"/>
            <a:ext cx="4840010" cy="3843666"/>
          </a:xfrm>
        </p:spPr>
        <p:txBody>
          <a:bodyPr>
            <a:noAutofit/>
          </a:bodyPr>
          <a:lstStyle/>
          <a:p>
            <a:pPr algn="just">
              <a:lnSpc>
                <a:spcPct val="107000"/>
              </a:lnSpc>
              <a:spcAft>
                <a:spcPts val="800"/>
              </a:spcAft>
            </a:pPr>
            <a:r>
              <a:rPr lang="en-IN" sz="1400" kern="100" dirty="0">
                <a:effectLst/>
                <a:latin typeface="Roboto" panose="02000000000000000000" pitchFamily="2" charset="0"/>
                <a:ea typeface="Roboto" panose="02000000000000000000" pitchFamily="2" charset="0"/>
                <a:cs typeface="Roboto" panose="02000000000000000000" pitchFamily="2" charset="0"/>
              </a:rPr>
              <a:t>Step 1</a:t>
            </a:r>
            <a:r>
              <a:rPr lang="en-GB" sz="1400" kern="100" dirty="0">
                <a:latin typeface="Roboto" panose="02000000000000000000" pitchFamily="2" charset="0"/>
                <a:ea typeface="Roboto" panose="02000000000000000000" pitchFamily="2" charset="0"/>
                <a:cs typeface="Roboto" panose="02000000000000000000" pitchFamily="2" charset="0"/>
              </a:rPr>
              <a:t>: </a:t>
            </a:r>
            <a:r>
              <a:rPr lang="en-IN" sz="1400" kern="100" dirty="0">
                <a:effectLst/>
                <a:latin typeface="Roboto" panose="02000000000000000000" pitchFamily="2" charset="0"/>
                <a:ea typeface="Roboto" panose="02000000000000000000" pitchFamily="2" charset="0"/>
                <a:cs typeface="Roboto" panose="02000000000000000000" pitchFamily="2" charset="0"/>
              </a:rPr>
              <a:t>To select the best supplier from the available pool, we used Interpretive Structural Modelling (ISM) to identify and rank the most relevant set of criteria called Hierarchical Structure of Evaluation</a:t>
            </a:r>
            <a:endParaRPr lang="en-GB" sz="1400" kern="100" dirty="0">
              <a:effectLst/>
              <a:latin typeface="Roboto" panose="02000000000000000000" pitchFamily="2" charset="0"/>
              <a:ea typeface="Roboto" panose="02000000000000000000" pitchFamily="2" charset="0"/>
              <a:cs typeface="Roboto" panose="02000000000000000000" pitchFamily="2" charset="0"/>
            </a:endParaRPr>
          </a:p>
          <a:p>
            <a:pPr algn="just">
              <a:lnSpc>
                <a:spcPct val="107000"/>
              </a:lnSpc>
              <a:spcAft>
                <a:spcPts val="800"/>
              </a:spcAft>
            </a:pPr>
            <a:r>
              <a:rPr lang="en-IN" sz="1400" kern="100" dirty="0">
                <a:effectLst/>
                <a:latin typeface="Roboto" panose="02000000000000000000" pitchFamily="2" charset="0"/>
                <a:ea typeface="Roboto" panose="02000000000000000000" pitchFamily="2" charset="0"/>
                <a:cs typeface="Roboto" panose="02000000000000000000" pitchFamily="2" charset="0"/>
              </a:rPr>
              <a:t>Step 2</a:t>
            </a:r>
            <a:r>
              <a:rPr lang="en-GB" sz="1400" kern="100" dirty="0">
                <a:latin typeface="Roboto" panose="02000000000000000000" pitchFamily="2" charset="0"/>
                <a:ea typeface="Roboto" panose="02000000000000000000" pitchFamily="2" charset="0"/>
                <a:cs typeface="Roboto" panose="02000000000000000000" pitchFamily="2" charset="0"/>
              </a:rPr>
              <a:t>: </a:t>
            </a:r>
            <a:r>
              <a:rPr lang="en-IN" sz="1400" kern="100" dirty="0">
                <a:effectLst/>
                <a:latin typeface="Roboto" panose="02000000000000000000" pitchFamily="2" charset="0"/>
                <a:ea typeface="Roboto" panose="02000000000000000000" pitchFamily="2" charset="0"/>
                <a:cs typeface="Roboto" panose="02000000000000000000" pitchFamily="2" charset="0"/>
              </a:rPr>
              <a:t>We then </a:t>
            </a:r>
            <a:r>
              <a:rPr lang="en-GB" sz="1400" kern="100" dirty="0">
                <a:effectLst/>
                <a:latin typeface="Roboto" panose="02000000000000000000" pitchFamily="2" charset="0"/>
                <a:ea typeface="Roboto" panose="02000000000000000000" pitchFamily="2" charset="0"/>
                <a:cs typeface="Roboto" panose="02000000000000000000" pitchFamily="2" charset="0"/>
              </a:rPr>
              <a:t>develop a Pairwise Comparison Matrix by asking decision-makers to assess the relative importance of elements – at first within the set of criteria and then for the alternatives. </a:t>
            </a:r>
            <a:r>
              <a:rPr lang="en-GB" sz="1200" i="1" kern="100" dirty="0">
                <a:effectLst/>
                <a:latin typeface="Roboto" panose="02000000000000000000" pitchFamily="2" charset="0"/>
                <a:ea typeface="Roboto" panose="02000000000000000000" pitchFamily="2" charset="0"/>
                <a:cs typeface="Roboto" panose="02000000000000000000" pitchFamily="2" charset="0"/>
              </a:rPr>
              <a:t>Pros: 1 Comparative judgement is better for two elements at a time than all elements at once. 2 Quantifiable and Flexible inputs that can be revised</a:t>
            </a:r>
          </a:p>
        </p:txBody>
      </p:sp>
      <p:sp>
        <p:nvSpPr>
          <p:cNvPr id="2" name="Title 1">
            <a:extLst>
              <a:ext uri="{FF2B5EF4-FFF2-40B4-BE49-F238E27FC236}">
                <a16:creationId xmlns:a16="http://schemas.microsoft.com/office/drawing/2014/main" id="{50802FF3-5EBF-FADD-D77A-A48849D0D0F3}"/>
              </a:ext>
            </a:extLst>
          </p:cNvPr>
          <p:cNvSpPr txBox="1">
            <a:spLocks/>
          </p:cNvSpPr>
          <p:nvPr/>
        </p:nvSpPr>
        <p:spPr>
          <a:xfrm>
            <a:off x="6513788" y="365125"/>
            <a:ext cx="4840010" cy="1807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solidFill>
                  <a:srgbClr val="333333"/>
                </a:solidFill>
                <a:ea typeface="Roboto" panose="02000000000000000000" pitchFamily="2" charset="0"/>
                <a:cs typeface="Roboto" panose="02000000000000000000" pitchFamily="2" charset="0"/>
              </a:rPr>
              <a:t>Analytic Hierarchy Process (</a:t>
            </a:r>
            <a:r>
              <a:rPr lang="en-US"/>
              <a:t>AHP)</a:t>
            </a:r>
            <a:endParaRPr lang="en-US" dirty="0"/>
          </a:p>
        </p:txBody>
      </p:sp>
    </p:spTree>
    <p:extLst>
      <p:ext uri="{BB962C8B-B14F-4D97-AF65-F5344CB8AC3E}">
        <p14:creationId xmlns:p14="http://schemas.microsoft.com/office/powerpoint/2010/main" val="68727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Many question marks on black background">
            <a:extLst>
              <a:ext uri="{FF2B5EF4-FFF2-40B4-BE49-F238E27FC236}">
                <a16:creationId xmlns:a16="http://schemas.microsoft.com/office/drawing/2014/main" id="{0DEA8DF1-4567-2897-0000-7AD75211A6F7}"/>
              </a:ext>
            </a:extLst>
          </p:cNvPr>
          <p:cNvPicPr>
            <a:picLocks noChangeAspect="1"/>
          </p:cNvPicPr>
          <p:nvPr/>
        </p:nvPicPr>
        <p:blipFill rotWithShape="1">
          <a:blip r:embed="rId2"/>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E67D022-5897-AA58-E4BF-3FFAE4BFB6E3}"/>
              </a:ext>
            </a:extLst>
          </p:cNvPr>
          <p:cNvSpPr>
            <a:spLocks noGrp="1"/>
          </p:cNvSpPr>
          <p:nvPr>
            <p:ph idx="1"/>
          </p:nvPr>
        </p:nvSpPr>
        <p:spPr>
          <a:xfrm>
            <a:off x="6513788" y="2333297"/>
            <a:ext cx="4840010" cy="3843666"/>
          </a:xfrm>
        </p:spPr>
        <p:txBody>
          <a:bodyPr>
            <a:noAutofit/>
          </a:bodyPr>
          <a:lstStyle/>
          <a:p>
            <a:pPr algn="just">
              <a:lnSpc>
                <a:spcPct val="107000"/>
              </a:lnSpc>
              <a:spcAft>
                <a:spcPts val="800"/>
              </a:spcAft>
            </a:pPr>
            <a:r>
              <a:rPr lang="en-IN" sz="1400" kern="100" dirty="0">
                <a:effectLst/>
                <a:latin typeface="Roboto" panose="02000000000000000000" pitchFamily="2" charset="0"/>
                <a:ea typeface="Roboto" panose="02000000000000000000" pitchFamily="2" charset="0"/>
                <a:cs typeface="Roboto" panose="02000000000000000000" pitchFamily="2" charset="0"/>
              </a:rPr>
              <a:t>Step 3</a:t>
            </a:r>
            <a:r>
              <a:rPr lang="en-GB" sz="1400" kern="100" dirty="0">
                <a:latin typeface="Roboto" panose="02000000000000000000" pitchFamily="2" charset="0"/>
                <a:ea typeface="Roboto" panose="02000000000000000000" pitchFamily="2" charset="0"/>
                <a:cs typeface="Roboto" panose="02000000000000000000" pitchFamily="2" charset="0"/>
              </a:rPr>
              <a:t>: </a:t>
            </a:r>
            <a:r>
              <a:rPr lang="en-GB" sz="1400" kern="100" dirty="0">
                <a:effectLst/>
                <a:latin typeface="Roboto" panose="02000000000000000000" pitchFamily="2" charset="0"/>
                <a:ea typeface="Roboto" panose="02000000000000000000" pitchFamily="2" charset="0"/>
                <a:cs typeface="Roboto" panose="02000000000000000000" pitchFamily="2" charset="0"/>
              </a:rPr>
              <a:t>Calculating the Consistency Ratio (CR) provides a check for inconsistencies in decision-makers judgement (threshold 10%). </a:t>
            </a:r>
            <a:r>
              <a:rPr lang="en-GB" sz="1200" i="1" kern="100" dirty="0">
                <a:effectLst/>
                <a:latin typeface="Roboto" panose="02000000000000000000" pitchFamily="2" charset="0"/>
                <a:ea typeface="Roboto" panose="02000000000000000000" pitchFamily="2" charset="0"/>
                <a:cs typeface="Roboto" panose="02000000000000000000" pitchFamily="2" charset="0"/>
              </a:rPr>
              <a:t>Pros: 1 Enhance reliability and validity of Pairwise Matrix 2 Confirms Principle of Transitivity</a:t>
            </a:r>
          </a:p>
          <a:p>
            <a:pPr algn="just">
              <a:lnSpc>
                <a:spcPct val="107000"/>
              </a:lnSpc>
              <a:spcAft>
                <a:spcPts val="800"/>
              </a:spcAft>
            </a:pPr>
            <a:r>
              <a:rPr lang="en-GB" sz="1400" kern="100" dirty="0">
                <a:effectLst/>
                <a:latin typeface="Roboto" panose="02000000000000000000" pitchFamily="2" charset="0"/>
                <a:ea typeface="Roboto" panose="02000000000000000000" pitchFamily="2" charset="0"/>
                <a:cs typeface="Roboto" panose="02000000000000000000" pitchFamily="2" charset="0"/>
              </a:rPr>
              <a:t>Step 4: Final step of creating the Priority Weights Matrix indicate the relative importance of elements within each level. This is calculated using Eigen Vector method. The Priority matrix is normalised to determine overall ranking of alternatives</a:t>
            </a:r>
          </a:p>
        </p:txBody>
      </p:sp>
      <p:sp>
        <p:nvSpPr>
          <p:cNvPr id="5" name="Title 1">
            <a:extLst>
              <a:ext uri="{FF2B5EF4-FFF2-40B4-BE49-F238E27FC236}">
                <a16:creationId xmlns:a16="http://schemas.microsoft.com/office/drawing/2014/main" id="{47F1CFDE-3FE5-72D1-415A-88393D96C81C}"/>
              </a:ext>
            </a:extLst>
          </p:cNvPr>
          <p:cNvSpPr>
            <a:spLocks noGrp="1"/>
          </p:cNvSpPr>
          <p:nvPr>
            <p:ph type="title"/>
          </p:nvPr>
        </p:nvSpPr>
        <p:spPr>
          <a:xfrm>
            <a:off x="6513788" y="365125"/>
            <a:ext cx="4840010" cy="1807305"/>
          </a:xfrm>
        </p:spPr>
        <p:txBody>
          <a:bodyPr>
            <a:normAutofit/>
          </a:bodyPr>
          <a:lstStyle/>
          <a:p>
            <a:r>
              <a:rPr lang="en-IN" dirty="0">
                <a:solidFill>
                  <a:srgbClr val="333333"/>
                </a:solidFill>
                <a:ea typeface="Roboto" panose="02000000000000000000" pitchFamily="2" charset="0"/>
                <a:cs typeface="Roboto" panose="02000000000000000000" pitchFamily="2" charset="0"/>
              </a:rPr>
              <a:t>A</a:t>
            </a:r>
            <a:r>
              <a:rPr lang="en-IN" sz="4400" b="0" i="0" dirty="0">
                <a:solidFill>
                  <a:srgbClr val="333333"/>
                </a:solidFill>
                <a:effectLst/>
                <a:ea typeface="Roboto" panose="02000000000000000000" pitchFamily="2" charset="0"/>
                <a:cs typeface="Roboto" panose="02000000000000000000" pitchFamily="2" charset="0"/>
              </a:rPr>
              <a:t>nalytic </a:t>
            </a:r>
            <a:r>
              <a:rPr lang="en-IN" dirty="0">
                <a:solidFill>
                  <a:srgbClr val="333333"/>
                </a:solidFill>
                <a:ea typeface="Roboto" panose="02000000000000000000" pitchFamily="2" charset="0"/>
                <a:cs typeface="Roboto" panose="02000000000000000000" pitchFamily="2" charset="0"/>
              </a:rPr>
              <a:t>H</a:t>
            </a:r>
            <a:r>
              <a:rPr lang="en-IN" sz="4400" b="0" i="0" dirty="0">
                <a:solidFill>
                  <a:srgbClr val="333333"/>
                </a:solidFill>
                <a:effectLst/>
                <a:ea typeface="Roboto" panose="02000000000000000000" pitchFamily="2" charset="0"/>
                <a:cs typeface="Roboto" panose="02000000000000000000" pitchFamily="2" charset="0"/>
              </a:rPr>
              <a:t>ierarchy </a:t>
            </a:r>
            <a:r>
              <a:rPr lang="en-IN" dirty="0">
                <a:solidFill>
                  <a:srgbClr val="333333"/>
                </a:solidFill>
                <a:ea typeface="Roboto" panose="02000000000000000000" pitchFamily="2" charset="0"/>
                <a:cs typeface="Roboto" panose="02000000000000000000" pitchFamily="2" charset="0"/>
              </a:rPr>
              <a:t>P</a:t>
            </a:r>
            <a:r>
              <a:rPr lang="en-IN" sz="4400" b="0" i="0" dirty="0">
                <a:solidFill>
                  <a:srgbClr val="333333"/>
                </a:solidFill>
                <a:effectLst/>
                <a:ea typeface="Roboto" panose="02000000000000000000" pitchFamily="2" charset="0"/>
                <a:cs typeface="Roboto" panose="02000000000000000000" pitchFamily="2" charset="0"/>
              </a:rPr>
              <a:t>rocess (</a:t>
            </a:r>
            <a:r>
              <a:rPr lang="en-US" dirty="0"/>
              <a:t>AHP)</a:t>
            </a:r>
          </a:p>
        </p:txBody>
      </p:sp>
    </p:spTree>
    <p:extLst>
      <p:ext uri="{BB962C8B-B14F-4D97-AF65-F5344CB8AC3E}">
        <p14:creationId xmlns:p14="http://schemas.microsoft.com/office/powerpoint/2010/main" val="69575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B6056-12DB-FB6C-9FC0-228AE0158A8C}"/>
              </a:ext>
            </a:extLst>
          </p:cNvPr>
          <p:cNvSpPr>
            <a:spLocks noGrp="1"/>
          </p:cNvSpPr>
          <p:nvPr>
            <p:ph type="title"/>
          </p:nvPr>
        </p:nvSpPr>
        <p:spPr>
          <a:xfrm>
            <a:off x="6513788" y="365125"/>
            <a:ext cx="4840010" cy="1807305"/>
          </a:xfrm>
        </p:spPr>
        <p:txBody>
          <a:bodyPr>
            <a:normAutofit/>
          </a:bodyPr>
          <a:lstStyle/>
          <a:p>
            <a:r>
              <a:rPr lang="en-IN" dirty="0"/>
              <a:t>Interpretive Ranking Process (IRP)</a:t>
            </a:r>
            <a:endParaRPr lang="en-US" dirty="0"/>
          </a:p>
        </p:txBody>
      </p:sp>
      <p:pic>
        <p:nvPicPr>
          <p:cNvPr id="26" name="Picture 25" descr="Many question marks on black background">
            <a:extLst>
              <a:ext uri="{FF2B5EF4-FFF2-40B4-BE49-F238E27FC236}">
                <a16:creationId xmlns:a16="http://schemas.microsoft.com/office/drawing/2014/main" id="{0DEA8DF1-4567-2897-0000-7AD75211A6F7}"/>
              </a:ext>
            </a:extLst>
          </p:cNvPr>
          <p:cNvPicPr>
            <a:picLocks noChangeAspect="1"/>
          </p:cNvPicPr>
          <p:nvPr/>
        </p:nvPicPr>
        <p:blipFill rotWithShape="1">
          <a:blip r:embed="rId2"/>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E67D022-5897-AA58-E4BF-3FFAE4BFB6E3}"/>
              </a:ext>
            </a:extLst>
          </p:cNvPr>
          <p:cNvSpPr>
            <a:spLocks noGrp="1"/>
          </p:cNvSpPr>
          <p:nvPr>
            <p:ph idx="1"/>
          </p:nvPr>
        </p:nvSpPr>
        <p:spPr>
          <a:xfrm>
            <a:off x="6513788" y="2333297"/>
            <a:ext cx="4701059" cy="3278609"/>
          </a:xfrm>
        </p:spPr>
        <p:txBody>
          <a:bodyPr>
            <a:normAutofit/>
          </a:bodyPr>
          <a:lstStyle/>
          <a:p>
            <a:pPr marL="0" indent="0" algn="just">
              <a:lnSpc>
                <a:spcPct val="100000"/>
              </a:lnSpc>
              <a:buNone/>
            </a:pPr>
            <a:r>
              <a:rPr lang="en-IN" sz="14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Interpretive ranking process (IRP) is a multi-criteria decision making method based on paired comparison in an interpretive manner. Due to paired comparisons, the number of interpretations to be made for </a:t>
            </a:r>
            <a:r>
              <a:rPr lang="en-IN" sz="1400" b="0" i="1" dirty="0">
                <a:solidFill>
                  <a:srgbClr val="333333"/>
                </a:solidFill>
                <a:effectLst/>
                <a:latin typeface="Roboto" panose="02000000000000000000" pitchFamily="2" charset="0"/>
                <a:ea typeface="Roboto" panose="02000000000000000000" pitchFamily="2" charset="0"/>
                <a:cs typeface="Roboto" panose="02000000000000000000" pitchFamily="2" charset="0"/>
              </a:rPr>
              <a:t>n</a:t>
            </a:r>
            <a:r>
              <a:rPr lang="en-IN" sz="14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ranking variables are </a:t>
            </a:r>
            <a:r>
              <a:rPr lang="en-IN" sz="1400" b="0" i="0" u="none" strike="noStrike" dirty="0">
                <a:solidFill>
                  <a:srgbClr val="333333"/>
                </a:solidFill>
                <a:effectLst/>
                <a:latin typeface="Roboto" panose="02000000000000000000" pitchFamily="2" charset="0"/>
                <a:ea typeface="Roboto" panose="02000000000000000000" pitchFamily="2" charset="0"/>
                <a:cs typeface="Roboto" panose="02000000000000000000" pitchFamily="2" charset="0"/>
              </a:rPr>
              <a:t>𝑛(𝑛−1)/2</a:t>
            </a:r>
            <a:r>
              <a:rPr lang="en-IN" sz="14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to establish dominance with respect to each reference variable or criterion. IRP is a knowledge intensive method and thus a large number of comparisons poses a limitation on the number of rankling as well as reference variables to be considered in the design of the decision problem.</a:t>
            </a:r>
          </a:p>
        </p:txBody>
      </p:sp>
    </p:spTree>
    <p:extLst>
      <p:ext uri="{BB962C8B-B14F-4D97-AF65-F5344CB8AC3E}">
        <p14:creationId xmlns:p14="http://schemas.microsoft.com/office/powerpoint/2010/main" val="292639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B6056-12DB-FB6C-9FC0-228AE0158A8C}"/>
              </a:ext>
            </a:extLst>
          </p:cNvPr>
          <p:cNvSpPr>
            <a:spLocks noGrp="1"/>
          </p:cNvSpPr>
          <p:nvPr>
            <p:ph type="title"/>
          </p:nvPr>
        </p:nvSpPr>
        <p:spPr>
          <a:xfrm>
            <a:off x="6513788" y="365125"/>
            <a:ext cx="4840010" cy="1807305"/>
          </a:xfrm>
        </p:spPr>
        <p:txBody>
          <a:bodyPr>
            <a:normAutofit/>
          </a:bodyPr>
          <a:lstStyle/>
          <a:p>
            <a:r>
              <a:rPr lang="en-IN" dirty="0"/>
              <a:t>Interpretive Ranking Process (IRP)</a:t>
            </a:r>
            <a:endParaRPr lang="en-US" dirty="0"/>
          </a:p>
        </p:txBody>
      </p:sp>
      <p:pic>
        <p:nvPicPr>
          <p:cNvPr id="26" name="Picture 25" descr="Many question marks on black background">
            <a:extLst>
              <a:ext uri="{FF2B5EF4-FFF2-40B4-BE49-F238E27FC236}">
                <a16:creationId xmlns:a16="http://schemas.microsoft.com/office/drawing/2014/main" id="{0DEA8DF1-4567-2897-0000-7AD75211A6F7}"/>
              </a:ext>
            </a:extLst>
          </p:cNvPr>
          <p:cNvPicPr>
            <a:picLocks noChangeAspect="1"/>
          </p:cNvPicPr>
          <p:nvPr/>
        </p:nvPicPr>
        <p:blipFill rotWithShape="1">
          <a:blip r:embed="rId2"/>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E67D022-5897-AA58-E4BF-3FFAE4BFB6E3}"/>
              </a:ext>
            </a:extLst>
          </p:cNvPr>
          <p:cNvSpPr>
            <a:spLocks noGrp="1"/>
          </p:cNvSpPr>
          <p:nvPr>
            <p:ph idx="1"/>
          </p:nvPr>
        </p:nvSpPr>
        <p:spPr>
          <a:xfrm>
            <a:off x="6513788" y="2333297"/>
            <a:ext cx="4840010" cy="3843666"/>
          </a:xfrm>
        </p:spPr>
        <p:txBody>
          <a:bodyPr>
            <a:normAutofit/>
          </a:bodyPr>
          <a:lstStyle/>
          <a:p>
            <a:pPr marL="0" indent="0" algn="just">
              <a:buNone/>
            </a:pPr>
            <a:r>
              <a:rPr lang="en-IN" sz="1300" dirty="0">
                <a:latin typeface="Roboto" panose="02000000000000000000" pitchFamily="2" charset="0"/>
                <a:ea typeface="Roboto" panose="02000000000000000000" pitchFamily="2" charset="0"/>
                <a:cs typeface="Roboto" panose="02000000000000000000" pitchFamily="2" charset="0"/>
              </a:rPr>
              <a:t>Today we will use IRP to Identify the best Supplier amongst the available options based on the Criteria we got from ISM.</a:t>
            </a:r>
          </a:p>
          <a:p>
            <a:pPr marL="0" indent="0" algn="just">
              <a:buNone/>
            </a:pPr>
            <a:r>
              <a:rPr lang="en-IN" sz="1300" dirty="0">
                <a:latin typeface="Roboto" panose="02000000000000000000" pitchFamily="2" charset="0"/>
                <a:ea typeface="Roboto" panose="02000000000000000000" pitchFamily="2" charset="0"/>
                <a:cs typeface="Roboto" panose="02000000000000000000" pitchFamily="2" charset="0"/>
              </a:rPr>
              <a:t>Below steps are followed in IRP Model - </a:t>
            </a:r>
          </a:p>
          <a:p>
            <a:pPr marL="457200" indent="-457200" algn="just">
              <a:buFont typeface="+mj-lt"/>
              <a:buAutoNum type="arabicPeriod"/>
            </a:pPr>
            <a:r>
              <a:rPr lang="en-US" sz="1300" dirty="0">
                <a:latin typeface="Roboto" panose="02000000000000000000" pitchFamily="2" charset="0"/>
                <a:ea typeface="Roboto" panose="02000000000000000000" pitchFamily="2" charset="0"/>
                <a:cs typeface="Roboto" panose="02000000000000000000" pitchFamily="2" charset="0"/>
              </a:rPr>
              <a:t>Take the AHP Inputs we got when we created Pairwise Comparison matrix of Suppliers with respect to each Criteria.</a:t>
            </a:r>
          </a:p>
          <a:p>
            <a:pPr marL="457200" indent="-457200" algn="just">
              <a:buFont typeface="+mj-lt"/>
              <a:buAutoNum type="arabicPeriod"/>
            </a:pPr>
            <a:r>
              <a:rPr lang="en-US" sz="1300" dirty="0">
                <a:latin typeface="Roboto" panose="02000000000000000000" pitchFamily="2" charset="0"/>
                <a:ea typeface="Roboto" panose="02000000000000000000" pitchFamily="2" charset="0"/>
                <a:cs typeface="Roboto" panose="02000000000000000000" pitchFamily="2" charset="0"/>
              </a:rPr>
              <a:t>Create the Dominance Matrix by identifying which supplier better in which criteria when compared with other Suppliers and give ranking to Suppliers based on Net Dominance.</a:t>
            </a:r>
          </a:p>
          <a:p>
            <a:pPr marL="457200" indent="-457200" algn="just">
              <a:buFont typeface="+mj-lt"/>
              <a:buAutoNum type="arabicPeriod"/>
            </a:pPr>
            <a:r>
              <a:rPr lang="en-US" sz="1300" dirty="0">
                <a:latin typeface="Roboto" panose="02000000000000000000" pitchFamily="2" charset="0"/>
                <a:ea typeface="Roboto" panose="02000000000000000000" pitchFamily="2" charset="0"/>
                <a:cs typeface="Roboto" panose="02000000000000000000" pitchFamily="2" charset="0"/>
              </a:rPr>
              <a:t>Use same Dominance Matrix to perform Weighted-IRP. Give the weightage of Criteria calculated in AHP Model instead of Criteria name.</a:t>
            </a:r>
          </a:p>
          <a:p>
            <a:pPr marL="457200" indent="-457200" algn="just">
              <a:buFont typeface="+mj-lt"/>
              <a:buAutoNum type="arabicPeriod"/>
            </a:pPr>
            <a:r>
              <a:rPr lang="en-US" sz="1300" dirty="0">
                <a:latin typeface="Roboto" panose="02000000000000000000" pitchFamily="2" charset="0"/>
                <a:ea typeface="Roboto" panose="02000000000000000000" pitchFamily="2" charset="0"/>
                <a:cs typeface="Roboto" panose="02000000000000000000" pitchFamily="2" charset="0"/>
              </a:rPr>
              <a:t>Add the weightage of the row and column to Dominance and Net Dominance.</a:t>
            </a:r>
          </a:p>
          <a:p>
            <a:pPr marL="457200" indent="-457200" algn="just">
              <a:buFont typeface="+mj-lt"/>
              <a:buAutoNum type="arabicPeriod"/>
            </a:pPr>
            <a:r>
              <a:rPr lang="en-US" sz="1300" dirty="0">
                <a:latin typeface="Roboto" panose="02000000000000000000" pitchFamily="2" charset="0"/>
                <a:ea typeface="Roboto" panose="02000000000000000000" pitchFamily="2" charset="0"/>
                <a:cs typeface="Roboto" panose="02000000000000000000" pitchFamily="2" charset="0"/>
              </a:rPr>
              <a:t>Based on the Net Dominance rank the Suppliers.</a:t>
            </a:r>
          </a:p>
        </p:txBody>
      </p:sp>
    </p:spTree>
    <p:extLst>
      <p:ext uri="{BB962C8B-B14F-4D97-AF65-F5344CB8AC3E}">
        <p14:creationId xmlns:p14="http://schemas.microsoft.com/office/powerpoint/2010/main" val="291339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E1C4D-5F15-6BD6-7F4F-D2116BA2C9F8}"/>
              </a:ext>
            </a:extLst>
          </p:cNvPr>
          <p:cNvSpPr>
            <a:spLocks noGrp="1"/>
          </p:cNvSpPr>
          <p:nvPr>
            <p:ph type="title"/>
          </p:nvPr>
        </p:nvSpPr>
        <p:spPr>
          <a:xfrm>
            <a:off x="6513788" y="365125"/>
            <a:ext cx="4840010" cy="1807305"/>
          </a:xfrm>
        </p:spPr>
        <p:txBody>
          <a:bodyPr>
            <a:normAutofit/>
          </a:bodyPr>
          <a:lstStyle/>
          <a:p>
            <a:r>
              <a:rPr lang="en-US" dirty="0"/>
              <a:t>Result</a:t>
            </a:r>
          </a:p>
        </p:txBody>
      </p:sp>
      <p:pic>
        <p:nvPicPr>
          <p:cNvPr id="5" name="Picture 4" descr="A pencil on top of a paper with a printed line graph">
            <a:extLst>
              <a:ext uri="{FF2B5EF4-FFF2-40B4-BE49-F238E27FC236}">
                <a16:creationId xmlns:a16="http://schemas.microsoft.com/office/drawing/2014/main" id="{0BD94527-D572-AEE6-FF39-5C2EA8B98AC0}"/>
              </a:ext>
            </a:extLst>
          </p:cNvPr>
          <p:cNvPicPr>
            <a:picLocks noChangeAspect="1"/>
          </p:cNvPicPr>
          <p:nvPr/>
        </p:nvPicPr>
        <p:blipFill rotWithShape="1">
          <a:blip r:embed="rId2"/>
          <a:srcRect r="40466"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8F5C9A01-8ADC-EA0C-5D4E-0688432FD87F}"/>
              </a:ext>
            </a:extLst>
          </p:cNvPr>
          <p:cNvSpPr txBox="1">
            <a:spLocks/>
          </p:cNvSpPr>
          <p:nvPr/>
        </p:nvSpPr>
        <p:spPr>
          <a:xfrm>
            <a:off x="6513788" y="2333297"/>
            <a:ext cx="4840010" cy="157531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Font typeface="Arial" panose="020B0604020202020204" pitchFamily="34" charset="0"/>
              <a:buNone/>
            </a:pPr>
            <a:r>
              <a:rPr lang="en-US" sz="1400" dirty="0">
                <a:latin typeface="Roboto" panose="02000000000000000000" pitchFamily="2" charset="0"/>
                <a:ea typeface="Roboto" panose="02000000000000000000" pitchFamily="2" charset="0"/>
                <a:cs typeface="Roboto" panose="02000000000000000000" pitchFamily="2" charset="0"/>
              </a:rPr>
              <a:t>In our today’s assessment we found Supplier-C is the potential Supplier and the winner of the Supplier battle between 2 other competitor (Supplier-A and Supplier-B)</a:t>
            </a:r>
          </a:p>
          <a:p>
            <a:pPr marL="0" indent="0" algn="just">
              <a:lnSpc>
                <a:spcPct val="110000"/>
              </a:lnSpc>
              <a:buFont typeface="Arial" panose="020B0604020202020204" pitchFamily="34" charset="0"/>
              <a:buNone/>
            </a:pPr>
            <a:endParaRPr lang="en-US" sz="1400" dirty="0">
              <a:latin typeface="Roboto" panose="02000000000000000000" pitchFamily="2" charset="0"/>
              <a:ea typeface="Roboto" panose="02000000000000000000" pitchFamily="2" charset="0"/>
              <a:cs typeface="Roboto" panose="02000000000000000000" pitchFamily="2" charset="0"/>
            </a:endParaRPr>
          </a:p>
          <a:p>
            <a:pPr marL="0" indent="0" algn="just">
              <a:lnSpc>
                <a:spcPct val="110000"/>
              </a:lnSpc>
              <a:buFont typeface="Arial" panose="020B0604020202020204" pitchFamily="34" charset="0"/>
              <a:buNone/>
            </a:pPr>
            <a:r>
              <a:rPr lang="en-US" sz="1400" dirty="0">
                <a:latin typeface="Roboto" panose="02000000000000000000" pitchFamily="2" charset="0"/>
                <a:ea typeface="Roboto" panose="02000000000000000000" pitchFamily="2" charset="0"/>
                <a:cs typeface="Roboto" panose="02000000000000000000" pitchFamily="2" charset="0"/>
              </a:rPr>
              <a:t>As per the result of AHP Supplier C is performing best in 3 criteria, Supplier A is performing best in 2 Criteria and Supplier B is performing best in 1 Criterion </a:t>
            </a:r>
          </a:p>
        </p:txBody>
      </p:sp>
      <p:pic>
        <p:nvPicPr>
          <p:cNvPr id="6" name="Content Placeholder 4" descr="A screenshot of a computer&#10;&#10;Description automatically generated with medium confidence">
            <a:extLst>
              <a:ext uri="{FF2B5EF4-FFF2-40B4-BE49-F238E27FC236}">
                <a16:creationId xmlns:a16="http://schemas.microsoft.com/office/drawing/2014/main" id="{E1BDA5A1-9BE5-8659-3279-178858A077BE}"/>
              </a:ext>
            </a:extLst>
          </p:cNvPr>
          <p:cNvPicPr>
            <a:picLocks noGrp="1" noChangeAspect="1"/>
          </p:cNvPicPr>
          <p:nvPr>
            <p:ph idx="1"/>
          </p:nvPr>
        </p:nvPicPr>
        <p:blipFill rotWithShape="1">
          <a:blip r:embed="rId3"/>
          <a:srcRect t="40434" r="73927"/>
          <a:stretch/>
        </p:blipFill>
        <p:spPr>
          <a:xfrm>
            <a:off x="6601578" y="4000731"/>
            <a:ext cx="2597556" cy="1293639"/>
          </a:xfrm>
        </p:spPr>
      </p:pic>
    </p:spTree>
    <p:extLst>
      <p:ext uri="{BB962C8B-B14F-4D97-AF65-F5344CB8AC3E}">
        <p14:creationId xmlns:p14="http://schemas.microsoft.com/office/powerpoint/2010/main" val="357908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AC40C-DDCD-D5C6-AAF2-25C2BE2BCB4C}"/>
              </a:ext>
            </a:extLst>
          </p:cNvPr>
          <p:cNvSpPr>
            <a:spLocks noGrp="1"/>
          </p:cNvSpPr>
          <p:nvPr>
            <p:ph type="title"/>
          </p:nvPr>
        </p:nvSpPr>
        <p:spPr>
          <a:xfrm>
            <a:off x="6513788" y="365125"/>
            <a:ext cx="4840010" cy="1807305"/>
          </a:xfrm>
        </p:spPr>
        <p:txBody>
          <a:bodyPr>
            <a:normAutofit/>
          </a:bodyPr>
          <a:lstStyle/>
          <a:p>
            <a:r>
              <a:rPr lang="en-US"/>
              <a:t>Conclusion</a:t>
            </a:r>
            <a:endParaRPr lang="en-US" dirty="0"/>
          </a:p>
        </p:txBody>
      </p:sp>
      <p:pic>
        <p:nvPicPr>
          <p:cNvPr id="5" name="Picture 4" descr="Pen placed on top of a signature line">
            <a:extLst>
              <a:ext uri="{FF2B5EF4-FFF2-40B4-BE49-F238E27FC236}">
                <a16:creationId xmlns:a16="http://schemas.microsoft.com/office/drawing/2014/main" id="{4A93DBC5-B412-DFB9-F914-FFF111CAF038}"/>
              </a:ext>
            </a:extLst>
          </p:cNvPr>
          <p:cNvPicPr>
            <a:picLocks noChangeAspect="1"/>
          </p:cNvPicPr>
          <p:nvPr/>
        </p:nvPicPr>
        <p:blipFill rotWithShape="1">
          <a:blip r:embed="rId2"/>
          <a:srcRect l="40467" r="-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98621FB1-40EA-DD23-6C1B-1D8AC0C0F08E}"/>
              </a:ext>
            </a:extLst>
          </p:cNvPr>
          <p:cNvSpPr>
            <a:spLocks noGrp="1"/>
          </p:cNvSpPr>
          <p:nvPr>
            <p:ph idx="1"/>
          </p:nvPr>
        </p:nvSpPr>
        <p:spPr>
          <a:xfrm>
            <a:off x="6513788" y="2333297"/>
            <a:ext cx="4840010" cy="3843666"/>
          </a:xfrm>
        </p:spPr>
        <p:txBody>
          <a:bodyPr>
            <a:normAutofit/>
          </a:bodyPr>
          <a:lstStyle/>
          <a:p>
            <a:pPr marL="0" indent="0" algn="just">
              <a:buNone/>
            </a:pPr>
            <a:r>
              <a:rPr lang="en-IN" sz="1400" dirty="0"/>
              <a:t>Many researchers and practitioners have focused their work on supplier selection in supply chain management area and deployed a wide range of scientific and technical techniques to enhance efficiency and flexibility of the supply networks and various approaches are available for supplier selection.</a:t>
            </a:r>
          </a:p>
          <a:p>
            <a:pPr marL="0" indent="0" algn="just">
              <a:buNone/>
            </a:pPr>
            <a:r>
              <a:rPr lang="en-IN" sz="1400" dirty="0"/>
              <a:t>Out of those many today we have explored one of them.</a:t>
            </a:r>
            <a:endParaRPr lang="en-US" sz="2000" dirty="0"/>
          </a:p>
        </p:txBody>
      </p:sp>
    </p:spTree>
    <p:extLst>
      <p:ext uri="{BB962C8B-B14F-4D97-AF65-F5344CB8AC3E}">
        <p14:creationId xmlns:p14="http://schemas.microsoft.com/office/powerpoint/2010/main" val="229878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6" name="Group 25">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0" name="Freeform: Shape 29">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Group 26">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8" name="Freeform: Shape 27">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C70E2A1-5F0A-339E-BCC8-BEC46A94CDCB}"/>
              </a:ext>
            </a:extLst>
          </p:cNvPr>
          <p:cNvSpPr>
            <a:spLocks noGrp="1"/>
          </p:cNvSpPr>
          <p:nvPr>
            <p:ph type="title"/>
          </p:nvPr>
        </p:nvSpPr>
        <p:spPr>
          <a:xfrm>
            <a:off x="6099175" y="1354819"/>
            <a:ext cx="5240881" cy="2411014"/>
          </a:xfrm>
        </p:spPr>
        <p:txBody>
          <a:bodyPr vert="horz" lIns="91440" tIns="45720" rIns="91440" bIns="45720" rtlCol="0" anchor="b">
            <a:normAutofit/>
          </a:bodyPr>
          <a:lstStyle/>
          <a:p>
            <a:r>
              <a:rPr lang="en-US" sz="7200" kern="1200" dirty="0">
                <a:solidFill>
                  <a:schemeClr val="bg1"/>
                </a:solidFill>
                <a:latin typeface="+mj-lt"/>
                <a:ea typeface="+mj-ea"/>
                <a:cs typeface="+mj-cs"/>
              </a:rPr>
              <a:t>THANK YOU</a:t>
            </a:r>
          </a:p>
        </p:txBody>
      </p:sp>
      <p:pic>
        <p:nvPicPr>
          <p:cNvPr id="20" name="Graphic 19" descr="Right Double Quote">
            <a:extLst>
              <a:ext uri="{FF2B5EF4-FFF2-40B4-BE49-F238E27FC236}">
                <a16:creationId xmlns:a16="http://schemas.microsoft.com/office/drawing/2014/main" id="{E751AF84-17A4-6AF2-EC39-D0F9582A31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024" y="1429488"/>
            <a:ext cx="3287655" cy="3287655"/>
          </a:xfrm>
          <a:prstGeom prst="rect">
            <a:avLst/>
          </a:prstGeom>
        </p:spPr>
      </p:pic>
    </p:spTree>
    <p:extLst>
      <p:ext uri="{BB962C8B-B14F-4D97-AF65-F5344CB8AC3E}">
        <p14:creationId xmlns:p14="http://schemas.microsoft.com/office/powerpoint/2010/main" val="272938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456C3-EBDB-98FF-AC8F-017FEC2A2B1B}"/>
              </a:ext>
            </a:extLst>
          </p:cNvPr>
          <p:cNvSpPr>
            <a:spLocks noGrp="1"/>
          </p:cNvSpPr>
          <p:nvPr>
            <p:ph type="title"/>
          </p:nvPr>
        </p:nvSpPr>
        <p:spPr>
          <a:xfrm>
            <a:off x="6513788" y="365125"/>
            <a:ext cx="4840010" cy="1807305"/>
          </a:xfrm>
        </p:spPr>
        <p:txBody>
          <a:bodyPr>
            <a:normAutofit/>
          </a:bodyPr>
          <a:lstStyle/>
          <a:p>
            <a:r>
              <a:rPr lang="en-US" dirty="0"/>
              <a:t>AGENDA</a:t>
            </a:r>
          </a:p>
        </p:txBody>
      </p:sp>
      <p:pic>
        <p:nvPicPr>
          <p:cNvPr id="35" name="Picture 34" descr="Person writing on a notepad">
            <a:extLst>
              <a:ext uri="{FF2B5EF4-FFF2-40B4-BE49-F238E27FC236}">
                <a16:creationId xmlns:a16="http://schemas.microsoft.com/office/drawing/2014/main" id="{84225805-8885-4734-F94B-2ABFDC189C69}"/>
              </a:ext>
            </a:extLst>
          </p:cNvPr>
          <p:cNvPicPr>
            <a:picLocks noChangeAspect="1"/>
          </p:cNvPicPr>
          <p:nvPr/>
        </p:nvPicPr>
        <p:blipFill rotWithShape="1">
          <a:blip r:embed="rId2"/>
          <a:srcRect l="18351" r="1096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3EC9972-2831-D3BA-BB78-019360F0FFD6}"/>
              </a:ext>
            </a:extLst>
          </p:cNvPr>
          <p:cNvSpPr>
            <a:spLocks noGrp="1"/>
          </p:cNvSpPr>
          <p:nvPr>
            <p:ph idx="1"/>
          </p:nvPr>
        </p:nvSpPr>
        <p:spPr>
          <a:xfrm>
            <a:off x="6513788" y="2333297"/>
            <a:ext cx="4840010" cy="3843666"/>
          </a:xfrm>
        </p:spPr>
        <p:txBody>
          <a:bodyPr>
            <a:normAutofit/>
          </a:bodyPr>
          <a:lstStyle/>
          <a:p>
            <a:pPr>
              <a:buFont typeface="Wingdings" pitchFamily="2" charset="2"/>
              <a:buChar char="v"/>
            </a:pPr>
            <a:r>
              <a:rPr lang="en-US" sz="1400" dirty="0">
                <a:latin typeface="Roboto" panose="02000000000000000000" pitchFamily="2" charset="0"/>
                <a:ea typeface="Roboto" panose="02000000000000000000" pitchFamily="2" charset="0"/>
                <a:cs typeface="Roboto" panose="02000000000000000000" pitchFamily="2" charset="0"/>
              </a:rPr>
              <a:t>INTRODUCTION &amp; PROBLEM STATEMENT</a:t>
            </a:r>
          </a:p>
          <a:p>
            <a:pPr>
              <a:buFont typeface="Wingdings" pitchFamily="2" charset="2"/>
              <a:buChar char="v"/>
            </a:pPr>
            <a:r>
              <a:rPr lang="en-US" sz="1400" dirty="0">
                <a:latin typeface="Roboto" panose="02000000000000000000" pitchFamily="2" charset="0"/>
                <a:ea typeface="Roboto" panose="02000000000000000000" pitchFamily="2" charset="0"/>
                <a:cs typeface="Roboto" panose="02000000000000000000" pitchFamily="2" charset="0"/>
              </a:rPr>
              <a:t>Dataset Details</a:t>
            </a:r>
          </a:p>
          <a:p>
            <a:pPr>
              <a:buFont typeface="Wingdings" pitchFamily="2" charset="2"/>
              <a:buChar char="v"/>
            </a:pPr>
            <a:r>
              <a:rPr lang="en-US" sz="1400" dirty="0">
                <a:latin typeface="Roboto" panose="02000000000000000000" pitchFamily="2" charset="0"/>
                <a:ea typeface="Roboto" panose="02000000000000000000" pitchFamily="2" charset="0"/>
                <a:cs typeface="Roboto" panose="02000000000000000000" pitchFamily="2" charset="0"/>
              </a:rPr>
              <a:t>Detail Analysis</a:t>
            </a:r>
          </a:p>
          <a:p>
            <a:pPr lvl="1">
              <a:buFont typeface="Wingdings" pitchFamily="2" charset="2"/>
              <a:buChar char="v"/>
            </a:pPr>
            <a:r>
              <a:rPr lang="en-IN"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Interpretive structural modelling (ISM)</a:t>
            </a:r>
            <a:endParaRPr lang="en-US" sz="1200" dirty="0">
              <a:latin typeface="Roboto" panose="02000000000000000000" pitchFamily="2" charset="0"/>
              <a:ea typeface="Roboto" panose="02000000000000000000" pitchFamily="2" charset="0"/>
              <a:cs typeface="Roboto" panose="02000000000000000000" pitchFamily="2" charset="0"/>
            </a:endParaRPr>
          </a:p>
          <a:p>
            <a:pPr lvl="1">
              <a:buFont typeface="Wingdings" pitchFamily="2" charset="2"/>
              <a:buChar char="v"/>
            </a:pPr>
            <a:r>
              <a:rPr lang="en-IN" sz="1200" dirty="0">
                <a:latin typeface="Roboto" panose="02000000000000000000" pitchFamily="2" charset="0"/>
                <a:ea typeface="Roboto" panose="02000000000000000000" pitchFamily="2" charset="0"/>
                <a:cs typeface="Roboto" panose="02000000000000000000" pitchFamily="2" charset="0"/>
              </a:rPr>
              <a:t>Analytic Hierarchy Process (</a:t>
            </a:r>
            <a:r>
              <a:rPr lang="en-US" sz="1200" dirty="0">
                <a:latin typeface="Roboto" panose="02000000000000000000" pitchFamily="2" charset="0"/>
                <a:ea typeface="Roboto" panose="02000000000000000000" pitchFamily="2" charset="0"/>
                <a:cs typeface="Roboto" panose="02000000000000000000" pitchFamily="2" charset="0"/>
              </a:rPr>
              <a:t>AHP)</a:t>
            </a:r>
          </a:p>
          <a:p>
            <a:pPr lvl="1">
              <a:buFont typeface="Wingdings" pitchFamily="2" charset="2"/>
              <a:buChar char="v"/>
            </a:pPr>
            <a:r>
              <a:rPr lang="en-IN" sz="1200" dirty="0">
                <a:latin typeface="Roboto" panose="02000000000000000000" pitchFamily="2" charset="0"/>
                <a:ea typeface="Roboto" panose="02000000000000000000" pitchFamily="2" charset="0"/>
                <a:cs typeface="Roboto" panose="02000000000000000000" pitchFamily="2" charset="0"/>
              </a:rPr>
              <a:t>Interpretive Ranking Process (IRP)</a:t>
            </a:r>
            <a:endParaRPr lang="en-US" sz="1200" dirty="0">
              <a:latin typeface="Roboto" panose="02000000000000000000" pitchFamily="2" charset="0"/>
              <a:ea typeface="Roboto" panose="02000000000000000000" pitchFamily="2" charset="0"/>
              <a:cs typeface="Roboto" panose="02000000000000000000" pitchFamily="2" charset="0"/>
            </a:endParaRPr>
          </a:p>
          <a:p>
            <a:pPr lvl="1">
              <a:buFont typeface="Wingdings" pitchFamily="2" charset="2"/>
              <a:buChar char="v"/>
            </a:pPr>
            <a:r>
              <a:rPr lang="en-US" sz="1200" dirty="0">
                <a:latin typeface="Roboto" panose="02000000000000000000" pitchFamily="2" charset="0"/>
                <a:ea typeface="Roboto" panose="02000000000000000000" pitchFamily="2" charset="0"/>
                <a:cs typeface="Roboto" panose="02000000000000000000" pitchFamily="2" charset="0"/>
              </a:rPr>
              <a:t>Result</a:t>
            </a:r>
          </a:p>
          <a:p>
            <a:pPr>
              <a:buFont typeface="Wingdings" pitchFamily="2" charset="2"/>
              <a:buChar char="v"/>
            </a:pPr>
            <a:r>
              <a:rPr lang="en-US" sz="1400" dirty="0">
                <a:latin typeface="Roboto" panose="02000000000000000000" pitchFamily="2" charset="0"/>
                <a:ea typeface="Roboto" panose="02000000000000000000" pitchFamily="2" charset="0"/>
                <a:cs typeface="Roboto" panose="02000000000000000000" pitchFamily="2" charset="0"/>
              </a:rPr>
              <a:t>Conclusion</a:t>
            </a:r>
          </a:p>
          <a:p>
            <a:pPr>
              <a:buFont typeface="Wingdings" pitchFamily="2" charset="2"/>
              <a:buChar char="v"/>
            </a:pPr>
            <a:r>
              <a:rPr lang="en-US" sz="1400" dirty="0">
                <a:latin typeface="Roboto" panose="02000000000000000000" pitchFamily="2" charset="0"/>
                <a:ea typeface="Roboto" panose="02000000000000000000" pitchFamily="2" charset="0"/>
                <a:cs typeface="Roboto" panose="02000000000000000000" pitchFamily="2" charset="0"/>
              </a:rPr>
              <a:t>Acknowledgement</a:t>
            </a:r>
          </a:p>
        </p:txBody>
      </p:sp>
    </p:spTree>
    <p:extLst>
      <p:ext uri="{BB962C8B-B14F-4D97-AF65-F5344CB8AC3E}">
        <p14:creationId xmlns:p14="http://schemas.microsoft.com/office/powerpoint/2010/main" val="240228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A4A01-123E-E41B-77A9-EB93DB773DAA}"/>
              </a:ext>
            </a:extLst>
          </p:cNvPr>
          <p:cNvSpPr>
            <a:spLocks noGrp="1"/>
          </p:cNvSpPr>
          <p:nvPr>
            <p:ph type="title"/>
          </p:nvPr>
        </p:nvSpPr>
        <p:spPr>
          <a:xfrm>
            <a:off x="6513788" y="365125"/>
            <a:ext cx="4840010" cy="1807305"/>
          </a:xfrm>
        </p:spPr>
        <p:txBody>
          <a:bodyPr>
            <a:normAutofit fontScale="90000"/>
          </a:bodyPr>
          <a:lstStyle/>
          <a:p>
            <a:r>
              <a:rPr lang="en-US" dirty="0"/>
              <a:t>INTRODUCTION &amp; PROBLEM STATEMENT</a:t>
            </a:r>
          </a:p>
        </p:txBody>
      </p:sp>
      <p:pic>
        <p:nvPicPr>
          <p:cNvPr id="26" name="Picture 25" descr="One orange paper boat leading a group of white paper boats">
            <a:extLst>
              <a:ext uri="{FF2B5EF4-FFF2-40B4-BE49-F238E27FC236}">
                <a16:creationId xmlns:a16="http://schemas.microsoft.com/office/drawing/2014/main" id="{9A9E7ABC-B5BC-4F4B-4DEA-1FF2E5C0DA40}"/>
              </a:ext>
            </a:extLst>
          </p:cNvPr>
          <p:cNvPicPr>
            <a:picLocks noChangeAspect="1"/>
          </p:cNvPicPr>
          <p:nvPr/>
        </p:nvPicPr>
        <p:blipFill rotWithShape="1">
          <a:blip r:embed="rId2"/>
          <a:srcRect l="7107" r="3335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015CC8C-5B93-E68A-CC61-0E6770D4E5E1}"/>
              </a:ext>
            </a:extLst>
          </p:cNvPr>
          <p:cNvSpPr>
            <a:spLocks noGrp="1"/>
          </p:cNvSpPr>
          <p:nvPr>
            <p:ph idx="1"/>
          </p:nvPr>
        </p:nvSpPr>
        <p:spPr>
          <a:xfrm>
            <a:off x="6513788" y="2333297"/>
            <a:ext cx="4840010" cy="3843666"/>
          </a:xfrm>
        </p:spPr>
        <p:txBody>
          <a:bodyPr>
            <a:noAutofit/>
          </a:bodyPr>
          <a:lstStyle/>
          <a:p>
            <a:pPr marL="0" indent="0" algn="just">
              <a:buNone/>
            </a:pPr>
            <a:r>
              <a:rPr lang="en-IN" sz="1200" b="0" i="0" dirty="0">
                <a:solidFill>
                  <a:srgbClr val="333333"/>
                </a:solidFill>
                <a:effectLst/>
                <a:latin typeface="Roboto" panose="02000000000000000000" pitchFamily="2" charset="0"/>
              </a:rPr>
              <a:t>To increase flexibility in today's global marketplace it is needed to remain competitive and respond to rapidly changing markets. From that point of view, supplier selection represents one of the most important functions to be performed by the purchasing department.</a:t>
            </a:r>
          </a:p>
          <a:p>
            <a:pPr marL="0" indent="0" algn="just">
              <a:buNone/>
            </a:pPr>
            <a:r>
              <a:rPr lang="en-IN" sz="1200" dirty="0">
                <a:latin typeface="Roboto" panose="02000000000000000000" pitchFamily="2" charset="0"/>
                <a:ea typeface="Roboto" panose="02000000000000000000" pitchFamily="2" charset="0"/>
                <a:cs typeface="Roboto" panose="02000000000000000000" pitchFamily="2" charset="0"/>
              </a:rPr>
              <a:t>The search for new suppliers is a priority for the most companies in order to upgrade the variety of their products range. This is essentially due to two main reasons. At first, more generally products life circle is very short (2–4 years) and new models must often be developed by using completely renewed material or with new technologies. Second, more industries are historically, a labour-intensive sector. These aspects are expressed through a complex pattern of demand for material and labour. </a:t>
            </a:r>
            <a:endParaRPr lang="en-IN" sz="1200" dirty="0">
              <a:solidFill>
                <a:srgbClr val="333333"/>
              </a:solidFill>
              <a:latin typeface="Roboto" panose="02000000000000000000" pitchFamily="2" charset="0"/>
            </a:endParaRPr>
          </a:p>
          <a:p>
            <a:pPr marL="0" indent="0" algn="just">
              <a:buNone/>
            </a:pPr>
            <a:r>
              <a:rPr lang="en-IN" sz="1200" dirty="0">
                <a:solidFill>
                  <a:srgbClr val="333333"/>
                </a:solidFill>
                <a:latin typeface="Roboto" panose="02000000000000000000" pitchFamily="2" charset="0"/>
              </a:rPr>
              <a:t>Today with this presentation we will do </a:t>
            </a:r>
            <a:r>
              <a:rPr lang="en-IN" sz="1200" b="0" i="0" dirty="0">
                <a:solidFill>
                  <a:srgbClr val="333333"/>
                </a:solidFill>
                <a:effectLst/>
                <a:latin typeface="Roboto" panose="02000000000000000000" pitchFamily="2" charset="0"/>
              </a:rPr>
              <a:t>supplier selection using the </a:t>
            </a:r>
            <a:r>
              <a:rPr lang="en-IN"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Interpretive structural modelling (ISM) and </a:t>
            </a:r>
            <a:r>
              <a:rPr lang="en-IN" sz="1200" b="0" i="0" dirty="0">
                <a:solidFill>
                  <a:srgbClr val="333333"/>
                </a:solidFill>
                <a:effectLst/>
                <a:latin typeface="Roboto" panose="02000000000000000000" pitchFamily="2" charset="0"/>
              </a:rPr>
              <a:t>Analytic Hierarchy Process (AHP). AHP provides a framework for making effective decisions in complex decision situations (vendor selection), helps to simplify and accelerate the natural process of decision making.</a:t>
            </a:r>
            <a:endParaRPr lang="en-US" sz="1200" dirty="0"/>
          </a:p>
        </p:txBody>
      </p:sp>
    </p:spTree>
    <p:extLst>
      <p:ext uri="{BB962C8B-B14F-4D97-AF65-F5344CB8AC3E}">
        <p14:creationId xmlns:p14="http://schemas.microsoft.com/office/powerpoint/2010/main" val="356087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F816B-EAC0-0A71-DA32-94AE2164EA3B}"/>
              </a:ext>
            </a:extLst>
          </p:cNvPr>
          <p:cNvSpPr>
            <a:spLocks noGrp="1"/>
          </p:cNvSpPr>
          <p:nvPr>
            <p:ph type="title"/>
          </p:nvPr>
        </p:nvSpPr>
        <p:spPr>
          <a:xfrm>
            <a:off x="6513788" y="365125"/>
            <a:ext cx="4840010" cy="1807305"/>
          </a:xfrm>
        </p:spPr>
        <p:txBody>
          <a:bodyPr>
            <a:normAutofit/>
          </a:bodyPr>
          <a:lstStyle/>
          <a:p>
            <a:r>
              <a:rPr lang="en-US" dirty="0"/>
              <a:t>Dataset Details</a:t>
            </a:r>
          </a:p>
        </p:txBody>
      </p:sp>
      <p:pic>
        <p:nvPicPr>
          <p:cNvPr id="5" name="Picture 4" descr="Aandelenmarktgetallen">
            <a:extLst>
              <a:ext uri="{FF2B5EF4-FFF2-40B4-BE49-F238E27FC236}">
                <a16:creationId xmlns:a16="http://schemas.microsoft.com/office/drawing/2014/main" id="{9221470D-32D4-0877-C878-D50E307202B2}"/>
              </a:ext>
            </a:extLst>
          </p:cNvPr>
          <p:cNvPicPr>
            <a:picLocks noChangeAspect="1"/>
          </p:cNvPicPr>
          <p:nvPr/>
        </p:nvPicPr>
        <p:blipFill rotWithShape="1">
          <a:blip r:embed="rId2"/>
          <a:srcRect l="20974" r="1949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Content Placeholder 2">
            <a:extLst>
              <a:ext uri="{FF2B5EF4-FFF2-40B4-BE49-F238E27FC236}">
                <a16:creationId xmlns:a16="http://schemas.microsoft.com/office/drawing/2014/main" id="{15B17F45-E65A-E3DA-178A-1C48AD693B59}"/>
              </a:ext>
            </a:extLst>
          </p:cNvPr>
          <p:cNvSpPr>
            <a:spLocks noGrp="1"/>
          </p:cNvSpPr>
          <p:nvPr>
            <p:ph idx="1"/>
          </p:nvPr>
        </p:nvSpPr>
        <p:spPr>
          <a:xfrm>
            <a:off x="6513788" y="1721876"/>
            <a:ext cx="4840010" cy="599982"/>
          </a:xfrm>
        </p:spPr>
        <p:txBody>
          <a:bodyPr>
            <a:noAutofit/>
          </a:bodyPr>
          <a:lstStyle/>
          <a:p>
            <a:pPr marL="0" indent="0" algn="just">
              <a:buNone/>
            </a:pPr>
            <a:r>
              <a:rPr lang="en-US" sz="1200" dirty="0"/>
              <a:t>Created a simple supplier dataset using python script</a:t>
            </a:r>
          </a:p>
        </p:txBody>
      </p:sp>
      <p:pic>
        <p:nvPicPr>
          <p:cNvPr id="12" name="Picture 11" descr="A screen shot of a computer code&#10;&#10;Description automatically generated with low confidence">
            <a:extLst>
              <a:ext uri="{FF2B5EF4-FFF2-40B4-BE49-F238E27FC236}">
                <a16:creationId xmlns:a16="http://schemas.microsoft.com/office/drawing/2014/main" id="{A898F3BB-1800-B368-BB30-E8393E5BD33A}"/>
              </a:ext>
            </a:extLst>
          </p:cNvPr>
          <p:cNvPicPr>
            <a:picLocks noChangeAspect="1"/>
          </p:cNvPicPr>
          <p:nvPr/>
        </p:nvPicPr>
        <p:blipFill>
          <a:blip r:embed="rId3"/>
          <a:stretch>
            <a:fillRect/>
          </a:stretch>
        </p:blipFill>
        <p:spPr>
          <a:xfrm>
            <a:off x="5879717" y="2070847"/>
            <a:ext cx="6208281" cy="4606655"/>
          </a:xfrm>
          <a:prstGeom prst="rect">
            <a:avLst/>
          </a:prstGeom>
        </p:spPr>
      </p:pic>
    </p:spTree>
    <p:extLst>
      <p:ext uri="{BB962C8B-B14F-4D97-AF65-F5344CB8AC3E}">
        <p14:creationId xmlns:p14="http://schemas.microsoft.com/office/powerpoint/2010/main" val="176598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F816B-EAC0-0A71-DA32-94AE2164EA3B}"/>
              </a:ext>
            </a:extLst>
          </p:cNvPr>
          <p:cNvSpPr>
            <a:spLocks noGrp="1"/>
          </p:cNvSpPr>
          <p:nvPr>
            <p:ph type="title"/>
          </p:nvPr>
        </p:nvSpPr>
        <p:spPr>
          <a:xfrm>
            <a:off x="6513788" y="365125"/>
            <a:ext cx="4840010" cy="1807305"/>
          </a:xfrm>
        </p:spPr>
        <p:txBody>
          <a:bodyPr>
            <a:normAutofit/>
          </a:bodyPr>
          <a:lstStyle/>
          <a:p>
            <a:r>
              <a:rPr lang="en-US" dirty="0"/>
              <a:t>Dataset Details</a:t>
            </a:r>
          </a:p>
        </p:txBody>
      </p:sp>
      <p:pic>
        <p:nvPicPr>
          <p:cNvPr id="5" name="Picture 4" descr="Aandelenmarktgetallen">
            <a:extLst>
              <a:ext uri="{FF2B5EF4-FFF2-40B4-BE49-F238E27FC236}">
                <a16:creationId xmlns:a16="http://schemas.microsoft.com/office/drawing/2014/main" id="{9221470D-32D4-0877-C878-D50E307202B2}"/>
              </a:ext>
            </a:extLst>
          </p:cNvPr>
          <p:cNvPicPr>
            <a:picLocks noChangeAspect="1"/>
          </p:cNvPicPr>
          <p:nvPr/>
        </p:nvPicPr>
        <p:blipFill rotWithShape="1">
          <a:blip r:embed="rId2"/>
          <a:srcRect l="20974" r="1949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pic>
        <p:nvPicPr>
          <p:cNvPr id="22" name="Picture 21" descr="A picture containing text, screenshot, font, number&#10;&#10;Description automatically generated">
            <a:extLst>
              <a:ext uri="{FF2B5EF4-FFF2-40B4-BE49-F238E27FC236}">
                <a16:creationId xmlns:a16="http://schemas.microsoft.com/office/drawing/2014/main" id="{FBA7BB3E-8522-BAA8-073D-FAF963FABD5E}"/>
              </a:ext>
            </a:extLst>
          </p:cNvPr>
          <p:cNvPicPr>
            <a:picLocks noChangeAspect="1"/>
          </p:cNvPicPr>
          <p:nvPr/>
        </p:nvPicPr>
        <p:blipFill>
          <a:blip r:embed="rId3"/>
          <a:stretch>
            <a:fillRect/>
          </a:stretch>
        </p:blipFill>
        <p:spPr>
          <a:xfrm>
            <a:off x="9039554" y="1539359"/>
            <a:ext cx="2711463" cy="1718873"/>
          </a:xfrm>
          <a:prstGeom prst="rect">
            <a:avLst/>
          </a:prstGeom>
        </p:spPr>
      </p:pic>
      <p:pic>
        <p:nvPicPr>
          <p:cNvPr id="24" name="Picture 23" descr="A screenshot of a computer screen&#10;&#10;Description automatically generated with low confidence">
            <a:extLst>
              <a:ext uri="{FF2B5EF4-FFF2-40B4-BE49-F238E27FC236}">
                <a16:creationId xmlns:a16="http://schemas.microsoft.com/office/drawing/2014/main" id="{EB39634F-0690-220C-24D1-B4301291E4C0}"/>
              </a:ext>
            </a:extLst>
          </p:cNvPr>
          <p:cNvPicPr>
            <a:picLocks noChangeAspect="1"/>
          </p:cNvPicPr>
          <p:nvPr/>
        </p:nvPicPr>
        <p:blipFill>
          <a:blip r:embed="rId4"/>
          <a:stretch>
            <a:fillRect/>
          </a:stretch>
        </p:blipFill>
        <p:spPr>
          <a:xfrm>
            <a:off x="5683623" y="5451876"/>
            <a:ext cx="6338988" cy="1222994"/>
          </a:xfrm>
          <a:prstGeom prst="rect">
            <a:avLst/>
          </a:prstGeom>
        </p:spPr>
      </p:pic>
      <p:pic>
        <p:nvPicPr>
          <p:cNvPr id="4" name="Picture 3" descr="A picture containing text, screenshot, design&#10;&#10;Description automatically generated">
            <a:extLst>
              <a:ext uri="{FF2B5EF4-FFF2-40B4-BE49-F238E27FC236}">
                <a16:creationId xmlns:a16="http://schemas.microsoft.com/office/drawing/2014/main" id="{B919B1BC-E0DE-38DB-211F-0AAA38BC773F}"/>
              </a:ext>
            </a:extLst>
          </p:cNvPr>
          <p:cNvPicPr>
            <a:picLocks noChangeAspect="1"/>
          </p:cNvPicPr>
          <p:nvPr/>
        </p:nvPicPr>
        <p:blipFill>
          <a:blip r:embed="rId5"/>
          <a:stretch>
            <a:fillRect/>
          </a:stretch>
        </p:blipFill>
        <p:spPr>
          <a:xfrm>
            <a:off x="5683623" y="3356581"/>
            <a:ext cx="6338987" cy="1976344"/>
          </a:xfrm>
          <a:prstGeom prst="rect">
            <a:avLst/>
          </a:prstGeom>
        </p:spPr>
      </p:pic>
      <p:sp>
        <p:nvSpPr>
          <p:cNvPr id="10" name="Content Placeholder 2">
            <a:extLst>
              <a:ext uri="{FF2B5EF4-FFF2-40B4-BE49-F238E27FC236}">
                <a16:creationId xmlns:a16="http://schemas.microsoft.com/office/drawing/2014/main" id="{B8332218-EED1-89B9-47CD-752DEB4DFB0F}"/>
              </a:ext>
            </a:extLst>
          </p:cNvPr>
          <p:cNvSpPr>
            <a:spLocks noGrp="1"/>
          </p:cNvSpPr>
          <p:nvPr>
            <p:ph idx="1"/>
          </p:nvPr>
        </p:nvSpPr>
        <p:spPr>
          <a:xfrm>
            <a:off x="6513788" y="1721876"/>
            <a:ext cx="2881224" cy="1536356"/>
          </a:xfrm>
        </p:spPr>
        <p:txBody>
          <a:bodyPr>
            <a:noAutofit/>
          </a:bodyPr>
          <a:lstStyle/>
          <a:p>
            <a:pPr marL="0" indent="0" algn="just">
              <a:buNone/>
            </a:pPr>
            <a:r>
              <a:rPr lang="en-US" sz="1200" dirty="0"/>
              <a:t>Here are the few details of dataset.</a:t>
            </a:r>
          </a:p>
        </p:txBody>
      </p:sp>
    </p:spTree>
    <p:extLst>
      <p:ext uri="{BB962C8B-B14F-4D97-AF65-F5344CB8AC3E}">
        <p14:creationId xmlns:p14="http://schemas.microsoft.com/office/powerpoint/2010/main" val="133760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91643-BD72-D1C7-D9C8-87AF52CF8CC2}"/>
              </a:ext>
            </a:extLst>
          </p:cNvPr>
          <p:cNvSpPr>
            <a:spLocks noGrp="1"/>
          </p:cNvSpPr>
          <p:nvPr>
            <p:ph type="title"/>
          </p:nvPr>
        </p:nvSpPr>
        <p:spPr>
          <a:xfrm>
            <a:off x="6513788" y="365125"/>
            <a:ext cx="4840010" cy="1807305"/>
          </a:xfrm>
        </p:spPr>
        <p:txBody>
          <a:bodyPr>
            <a:normAutofit/>
          </a:bodyPr>
          <a:lstStyle/>
          <a:p>
            <a:r>
              <a:rPr lang="en-US" dirty="0"/>
              <a:t>Detail Analysis</a:t>
            </a:r>
          </a:p>
        </p:txBody>
      </p:sp>
      <p:pic>
        <p:nvPicPr>
          <p:cNvPr id="5" name="Picture 4" descr="Magnifying glass showing decling performance">
            <a:extLst>
              <a:ext uri="{FF2B5EF4-FFF2-40B4-BE49-F238E27FC236}">
                <a16:creationId xmlns:a16="http://schemas.microsoft.com/office/drawing/2014/main" id="{BF12A711-E58F-52FC-9746-1193FE868E41}"/>
              </a:ext>
            </a:extLst>
          </p:cNvPr>
          <p:cNvPicPr>
            <a:picLocks noChangeAspect="1"/>
          </p:cNvPicPr>
          <p:nvPr/>
        </p:nvPicPr>
        <p:blipFill rotWithShape="1">
          <a:blip r:embed="rId2"/>
          <a:srcRect l="4951" r="35515"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93799A2-5564-12FB-A57E-4A05D2C92F4E}"/>
              </a:ext>
            </a:extLst>
          </p:cNvPr>
          <p:cNvSpPr>
            <a:spLocks noGrp="1"/>
          </p:cNvSpPr>
          <p:nvPr>
            <p:ph idx="1"/>
          </p:nvPr>
        </p:nvSpPr>
        <p:spPr>
          <a:xfrm>
            <a:off x="6513788" y="2333297"/>
            <a:ext cx="4840010" cy="3843666"/>
          </a:xfrm>
        </p:spPr>
        <p:txBody>
          <a:bodyPr>
            <a:normAutofit/>
          </a:bodyPr>
          <a:lstStyle/>
          <a:p>
            <a:pPr marL="0" indent="0" algn="just">
              <a:buNone/>
            </a:pPr>
            <a:r>
              <a:rPr lang="en-IN" sz="1400" dirty="0"/>
              <a:t>Selecting the suppliers who can meet consumers’ demand for higher-quality service or products may bring some initial costs, but it will pay off over time through consistent, high-grade materials. However, the process to find the ideal supplier is often not easy and requires expert and scientific approach. </a:t>
            </a:r>
          </a:p>
          <a:p>
            <a:pPr marL="0" indent="0" algn="just">
              <a:buNone/>
            </a:pPr>
            <a:r>
              <a:rPr lang="en-IN" sz="1400" dirty="0"/>
              <a:t>Today with this study we will try to illustrate researches which are carried out on large number of logistics and production companies in order to consider the complexity and the problems of the supplier selection and the distribution network, their elements and action of the subsystem according to the defined criteria.</a:t>
            </a:r>
          </a:p>
          <a:p>
            <a:pPr marL="0" indent="0" algn="just">
              <a:buNone/>
            </a:pPr>
            <a:r>
              <a:rPr lang="en-IN" sz="1400" dirty="0"/>
              <a:t>To do this we will take the help of below mentioned methods</a:t>
            </a:r>
          </a:p>
          <a:p>
            <a:pPr lvl="1" algn="just">
              <a:buFont typeface="Wingdings" pitchFamily="2" charset="2"/>
              <a:buChar char="v"/>
            </a:pPr>
            <a:r>
              <a:rPr lang="en-IN" sz="14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Interpretive structural modelling (ISM)</a:t>
            </a:r>
            <a:endParaRPr lang="en-US" sz="1400" dirty="0"/>
          </a:p>
          <a:p>
            <a:pPr lvl="1" algn="just">
              <a:buFont typeface="Wingdings" pitchFamily="2" charset="2"/>
              <a:buChar char="v"/>
            </a:pPr>
            <a:r>
              <a:rPr lang="en-IN" sz="1400" dirty="0"/>
              <a:t>Analytic Hierarchy Process (</a:t>
            </a:r>
            <a:r>
              <a:rPr lang="en-US" sz="1400" dirty="0"/>
              <a:t>AHP)</a:t>
            </a:r>
          </a:p>
          <a:p>
            <a:pPr lvl="1" algn="just">
              <a:buFont typeface="Wingdings" pitchFamily="2" charset="2"/>
              <a:buChar char="v"/>
            </a:pPr>
            <a:r>
              <a:rPr lang="en-IN" sz="1400" dirty="0"/>
              <a:t>Interpretive Ranking Process (IRP)</a:t>
            </a:r>
            <a:endParaRPr lang="en-US" sz="1400" dirty="0"/>
          </a:p>
        </p:txBody>
      </p:sp>
    </p:spTree>
    <p:extLst>
      <p:ext uri="{BB962C8B-B14F-4D97-AF65-F5344CB8AC3E}">
        <p14:creationId xmlns:p14="http://schemas.microsoft.com/office/powerpoint/2010/main" val="349300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B6056-12DB-FB6C-9FC0-228AE0158A8C}"/>
              </a:ext>
            </a:extLst>
          </p:cNvPr>
          <p:cNvSpPr>
            <a:spLocks noGrp="1"/>
          </p:cNvSpPr>
          <p:nvPr>
            <p:ph type="title"/>
          </p:nvPr>
        </p:nvSpPr>
        <p:spPr>
          <a:xfrm>
            <a:off x="6513788" y="365125"/>
            <a:ext cx="4840010" cy="1807305"/>
          </a:xfrm>
        </p:spPr>
        <p:txBody>
          <a:bodyPr>
            <a:normAutofit fontScale="90000"/>
          </a:bodyPr>
          <a:lstStyle/>
          <a:p>
            <a:r>
              <a:rPr lang="en-IN" sz="4400" b="0" i="0" dirty="0">
                <a:solidFill>
                  <a:srgbClr val="000000"/>
                </a:solidFill>
                <a:effectLst/>
                <a:ea typeface="Roboto" panose="02000000000000000000" pitchFamily="2" charset="0"/>
                <a:cs typeface="Roboto" panose="02000000000000000000" pitchFamily="2" charset="0"/>
              </a:rPr>
              <a:t>Interpretive structural modelling (ISM)</a:t>
            </a:r>
            <a:endParaRPr lang="en-US" dirty="0"/>
          </a:p>
        </p:txBody>
      </p:sp>
      <p:pic>
        <p:nvPicPr>
          <p:cNvPr id="26" name="Picture 25" descr="Many question marks on black background">
            <a:extLst>
              <a:ext uri="{FF2B5EF4-FFF2-40B4-BE49-F238E27FC236}">
                <a16:creationId xmlns:a16="http://schemas.microsoft.com/office/drawing/2014/main" id="{0DEA8DF1-4567-2897-0000-7AD75211A6F7}"/>
              </a:ext>
            </a:extLst>
          </p:cNvPr>
          <p:cNvPicPr>
            <a:picLocks noChangeAspect="1"/>
          </p:cNvPicPr>
          <p:nvPr/>
        </p:nvPicPr>
        <p:blipFill rotWithShape="1">
          <a:blip r:embed="rId2"/>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E67D022-5897-AA58-E4BF-3FFAE4BFB6E3}"/>
              </a:ext>
            </a:extLst>
          </p:cNvPr>
          <p:cNvSpPr>
            <a:spLocks noGrp="1"/>
          </p:cNvSpPr>
          <p:nvPr>
            <p:ph idx="1"/>
          </p:nvPr>
        </p:nvSpPr>
        <p:spPr>
          <a:xfrm>
            <a:off x="6513788" y="2333297"/>
            <a:ext cx="4840010" cy="2545819"/>
          </a:xfrm>
        </p:spPr>
        <p:txBody>
          <a:bodyPr>
            <a:normAutofit fontScale="92500" lnSpcReduction="10000"/>
          </a:bodyPr>
          <a:lstStyle/>
          <a:p>
            <a:pPr marL="0" indent="0" algn="just">
              <a:lnSpc>
                <a:spcPct val="120000"/>
              </a:lnSpc>
              <a:buNone/>
            </a:pPr>
            <a:r>
              <a:rPr lang="en-IN"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Interpretive structural modelling (ISM) is a well-established methodology for identifying relationships among specific items, which define a problem or an issue. This approach has been increasingly used by various researchers to represent the interrelationships among various elements related to the issue. ISM approach starts with an identification of variables, which are relevant to the problem or issue. Then a contextually relevant subordinate relation is chosen. Having decided the contextual relation, a structural self-interaction matrix (SSIM) is developed based on pairwise comparison of variables. After this, SSIM is converted into a reachability matrix (RM) and its transitivity is checked. Once transitivity embedding is complete, a matrix model is obtained. Then, the partitioning of the elements and an extraction of the structural model called ISM is derived. In this paper, key concept of ISM approach is discussed in detail.</a:t>
            </a:r>
            <a:endParaRPr lang="en-IN" sz="1200"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en-US" sz="2000" dirty="0"/>
          </a:p>
        </p:txBody>
      </p:sp>
      <p:pic>
        <p:nvPicPr>
          <p:cNvPr id="1026" name="Picture 2" descr="Qualitative Research - Interpretive Structural Modelling | Udemy">
            <a:extLst>
              <a:ext uri="{FF2B5EF4-FFF2-40B4-BE49-F238E27FC236}">
                <a16:creationId xmlns:a16="http://schemas.microsoft.com/office/drawing/2014/main" id="{25B496F8-6A66-81A1-A91D-3E64F303F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629" y="4879116"/>
            <a:ext cx="3269632" cy="183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89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6056-12DB-FB6C-9FC0-228AE0158A8C}"/>
              </a:ext>
            </a:extLst>
          </p:cNvPr>
          <p:cNvSpPr>
            <a:spLocks noGrp="1"/>
          </p:cNvSpPr>
          <p:nvPr>
            <p:ph type="title"/>
          </p:nvPr>
        </p:nvSpPr>
        <p:spPr>
          <a:xfrm>
            <a:off x="6513788" y="365125"/>
            <a:ext cx="4840010" cy="1807305"/>
          </a:xfrm>
        </p:spPr>
        <p:txBody>
          <a:bodyPr>
            <a:normAutofit fontScale="90000"/>
          </a:bodyPr>
          <a:lstStyle/>
          <a:p>
            <a:r>
              <a:rPr lang="en-IN" sz="4400" b="0" i="0" dirty="0">
                <a:solidFill>
                  <a:srgbClr val="000000"/>
                </a:solidFill>
                <a:effectLst/>
                <a:ea typeface="Roboto" panose="02000000000000000000" pitchFamily="2" charset="0"/>
                <a:cs typeface="Roboto" panose="02000000000000000000" pitchFamily="2" charset="0"/>
              </a:rPr>
              <a:t>Interpretive structural modelling (ISM)</a:t>
            </a:r>
            <a:endParaRPr lang="en-US" dirty="0"/>
          </a:p>
        </p:txBody>
      </p:sp>
      <p:pic>
        <p:nvPicPr>
          <p:cNvPr id="26" name="Picture 25" descr="Many question marks on black background">
            <a:extLst>
              <a:ext uri="{FF2B5EF4-FFF2-40B4-BE49-F238E27FC236}">
                <a16:creationId xmlns:a16="http://schemas.microsoft.com/office/drawing/2014/main" id="{0DEA8DF1-4567-2897-0000-7AD75211A6F7}"/>
              </a:ext>
            </a:extLst>
          </p:cNvPr>
          <p:cNvPicPr>
            <a:picLocks noChangeAspect="1"/>
          </p:cNvPicPr>
          <p:nvPr/>
        </p:nvPicPr>
        <p:blipFill rotWithShape="1">
          <a:blip r:embed="rId2"/>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E67D022-5897-AA58-E4BF-3FFAE4BFB6E3}"/>
              </a:ext>
            </a:extLst>
          </p:cNvPr>
          <p:cNvSpPr>
            <a:spLocks noGrp="1"/>
          </p:cNvSpPr>
          <p:nvPr>
            <p:ph idx="1"/>
          </p:nvPr>
        </p:nvSpPr>
        <p:spPr>
          <a:xfrm>
            <a:off x="6513788" y="2372081"/>
            <a:ext cx="4840010" cy="4058041"/>
          </a:xfrm>
        </p:spPr>
        <p:txBody>
          <a:bodyPr>
            <a:normAutofit/>
          </a:bodyPr>
          <a:lstStyle/>
          <a:p>
            <a:pPr marL="0" indent="0" algn="just">
              <a:buNone/>
            </a:pPr>
            <a:r>
              <a:rPr lang="en-IN" sz="1200" dirty="0">
                <a:latin typeface="Roboto" panose="02000000000000000000" pitchFamily="2" charset="0"/>
                <a:ea typeface="Roboto" panose="02000000000000000000" pitchFamily="2" charset="0"/>
                <a:cs typeface="Roboto" panose="02000000000000000000" pitchFamily="2" charset="0"/>
              </a:rPr>
              <a:t>Today we will use ISM to identify the most important driving Criteria which should be considered for decision making.</a:t>
            </a:r>
          </a:p>
          <a:p>
            <a:pPr marL="0" indent="0" algn="just">
              <a:buNone/>
            </a:pPr>
            <a:r>
              <a:rPr lang="en-US" sz="1200" dirty="0">
                <a:latin typeface="Roboto" panose="02000000000000000000" pitchFamily="2" charset="0"/>
                <a:ea typeface="Roboto" panose="02000000000000000000" pitchFamily="2" charset="0"/>
                <a:cs typeface="Roboto" panose="02000000000000000000" pitchFamily="2" charset="0"/>
              </a:rPr>
              <a:t>Steps involved in using ISM for supplier selection are - </a:t>
            </a:r>
            <a:endParaRPr lang="en-IN" sz="12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mj-lt"/>
              <a:buAutoNum type="arabicParenR"/>
            </a:pPr>
            <a:r>
              <a:rPr lang="en-IN" sz="1200" dirty="0">
                <a:latin typeface="Roboto" panose="02000000000000000000" pitchFamily="2" charset="0"/>
                <a:ea typeface="Roboto" panose="02000000000000000000" pitchFamily="2" charset="0"/>
                <a:cs typeface="Roboto" panose="02000000000000000000" pitchFamily="2" charset="0"/>
              </a:rPr>
              <a:t>Identification of Criteria</a:t>
            </a:r>
            <a:endParaRPr lang="en-US" sz="12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mj-lt"/>
              <a:buAutoNum type="arabicParenR"/>
            </a:pPr>
            <a:r>
              <a:rPr lang="en-US" sz="1200" dirty="0">
                <a:latin typeface="Roboto" panose="02000000000000000000" pitchFamily="2" charset="0"/>
                <a:ea typeface="Roboto" panose="02000000000000000000" pitchFamily="2" charset="0"/>
                <a:cs typeface="Roboto" panose="02000000000000000000" pitchFamily="2" charset="0"/>
              </a:rPr>
              <a:t>Formation of Structured-Self Interaction Matrix (SSIM). Below abbreviations are used to create the matrix -</a:t>
            </a:r>
          </a:p>
          <a:p>
            <a:pPr marL="342900" indent="-342900">
              <a:buFont typeface="+mj-lt"/>
              <a:buAutoNum type="arabicParenR"/>
            </a:pPr>
            <a:endParaRPr lang="en-IN" sz="1200" dirty="0">
              <a:solidFill>
                <a:srgbClr val="374151"/>
              </a:solidFill>
              <a:latin typeface="Söhne"/>
            </a:endParaRPr>
          </a:p>
          <a:p>
            <a:pPr marL="342900" indent="-342900">
              <a:buFont typeface="+mj-lt"/>
              <a:buAutoNum type="arabicParenR"/>
            </a:pPr>
            <a:endParaRPr lang="en-US" sz="1200" b="0" i="0" dirty="0">
              <a:solidFill>
                <a:srgbClr val="374151"/>
              </a:solidFill>
              <a:effectLst/>
              <a:latin typeface="Söhne"/>
            </a:endParaRPr>
          </a:p>
          <a:p>
            <a:pPr marL="342900" indent="-342900">
              <a:buFont typeface="+mj-lt"/>
              <a:buAutoNum type="arabicParenR"/>
            </a:pPr>
            <a:endParaRPr lang="en-US" sz="1200" dirty="0">
              <a:solidFill>
                <a:srgbClr val="374151"/>
              </a:solidFill>
              <a:latin typeface="Söhne"/>
            </a:endParaRPr>
          </a:p>
          <a:p>
            <a:pPr marL="342900" indent="-342900">
              <a:buFont typeface="+mj-lt"/>
              <a:buAutoNum type="arabicParenR"/>
            </a:pPr>
            <a:r>
              <a:rPr lang="en-US" sz="1200" dirty="0">
                <a:latin typeface="Roboto" panose="02000000000000000000" pitchFamily="2" charset="0"/>
                <a:ea typeface="Roboto" panose="02000000000000000000" pitchFamily="2" charset="0"/>
                <a:cs typeface="Roboto" panose="02000000000000000000" pitchFamily="2" charset="0"/>
              </a:rPr>
              <a:t>Reachability matrix is developed from the SSIM and the matrix is checked for transitivity.</a:t>
            </a:r>
          </a:p>
          <a:p>
            <a:pPr marL="342900" indent="-342900">
              <a:buFont typeface="+mj-lt"/>
              <a:buAutoNum type="arabicParenR"/>
            </a:pPr>
            <a:r>
              <a:rPr lang="en-IN" sz="1200" dirty="0">
                <a:latin typeface="Roboto" panose="02000000000000000000" pitchFamily="2" charset="0"/>
                <a:ea typeface="Roboto" panose="02000000000000000000" pitchFamily="2" charset="0"/>
                <a:cs typeface="Roboto" panose="02000000000000000000" pitchFamily="2" charset="0"/>
              </a:rPr>
              <a:t>Level Partitioning is done to Identify the level of each Criterion</a:t>
            </a:r>
          </a:p>
          <a:p>
            <a:pPr marL="342900" indent="-342900">
              <a:buFont typeface="+mj-lt"/>
              <a:buAutoNum type="arabicParenR"/>
            </a:pPr>
            <a:r>
              <a:rPr lang="en-US" sz="1200" dirty="0">
                <a:latin typeface="Roboto" panose="02000000000000000000" pitchFamily="2" charset="0"/>
                <a:ea typeface="Roboto" panose="02000000000000000000" pitchFamily="2" charset="0"/>
                <a:cs typeface="Roboto" panose="02000000000000000000" pitchFamily="2" charset="0"/>
              </a:rPr>
              <a:t>Formation of an Interpretive Structural Model</a:t>
            </a:r>
            <a:endParaRPr lang="en-IN" sz="12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mj-lt"/>
              <a:buAutoNum type="arabicParenR"/>
            </a:pPr>
            <a:r>
              <a:rPr lang="en-US" sz="1200" dirty="0">
                <a:latin typeface="Roboto" panose="02000000000000000000" pitchFamily="2" charset="0"/>
                <a:ea typeface="Roboto" panose="02000000000000000000" pitchFamily="2" charset="0"/>
                <a:cs typeface="Roboto" panose="02000000000000000000" pitchFamily="2" charset="0"/>
              </a:rPr>
              <a:t>Formation of a MICMAC Analysis Graph and identify which are the most important Driving Criteria and Linkage Criteria.</a:t>
            </a:r>
            <a:endParaRPr lang="en-IN" sz="1200"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98C1B264-FA68-7964-BAB4-14B0C30B412F}"/>
              </a:ext>
            </a:extLst>
          </p:cNvPr>
          <p:cNvPicPr>
            <a:picLocks noChangeAspect="1"/>
          </p:cNvPicPr>
          <p:nvPr/>
        </p:nvPicPr>
        <p:blipFill>
          <a:blip r:embed="rId3"/>
          <a:stretch>
            <a:fillRect/>
          </a:stretch>
        </p:blipFill>
        <p:spPr>
          <a:xfrm>
            <a:off x="6576541" y="3891528"/>
            <a:ext cx="4557155" cy="701101"/>
          </a:xfrm>
          <a:prstGeom prst="rect">
            <a:avLst/>
          </a:prstGeom>
        </p:spPr>
      </p:pic>
    </p:spTree>
    <p:extLst>
      <p:ext uri="{BB962C8B-B14F-4D97-AF65-F5344CB8AC3E}">
        <p14:creationId xmlns:p14="http://schemas.microsoft.com/office/powerpoint/2010/main" val="362481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Many question marks on black background">
            <a:extLst>
              <a:ext uri="{FF2B5EF4-FFF2-40B4-BE49-F238E27FC236}">
                <a16:creationId xmlns:a16="http://schemas.microsoft.com/office/drawing/2014/main" id="{0DEA8DF1-4567-2897-0000-7AD75211A6F7}"/>
              </a:ext>
            </a:extLst>
          </p:cNvPr>
          <p:cNvPicPr>
            <a:picLocks noChangeAspect="1"/>
          </p:cNvPicPr>
          <p:nvPr/>
        </p:nvPicPr>
        <p:blipFill rotWithShape="1">
          <a:blip r:embed="rId2"/>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E67D022-5897-AA58-E4BF-3FFAE4BFB6E3}"/>
              </a:ext>
            </a:extLst>
          </p:cNvPr>
          <p:cNvSpPr>
            <a:spLocks noGrp="1"/>
          </p:cNvSpPr>
          <p:nvPr>
            <p:ph idx="1"/>
          </p:nvPr>
        </p:nvSpPr>
        <p:spPr>
          <a:xfrm>
            <a:off x="6513788" y="2299016"/>
            <a:ext cx="4621043" cy="2066796"/>
          </a:xfrm>
        </p:spPr>
        <p:txBody>
          <a:bodyPr>
            <a:normAutofit lnSpcReduction="10000"/>
          </a:bodyPr>
          <a:lstStyle/>
          <a:p>
            <a:pPr algn="just">
              <a:lnSpc>
                <a:spcPct val="107000"/>
              </a:lnSpc>
              <a:spcAft>
                <a:spcPts val="800"/>
              </a:spcAft>
            </a:pPr>
            <a:r>
              <a:rPr lang="en-IN" sz="1200" kern="100" dirty="0">
                <a:effectLst/>
                <a:latin typeface="Roboto" panose="02000000000000000000" pitchFamily="2" charset="0"/>
                <a:ea typeface="Roboto" panose="02000000000000000000" pitchFamily="2" charset="0"/>
                <a:cs typeface="Roboto" panose="02000000000000000000" pitchFamily="2" charset="0"/>
              </a:rPr>
              <a:t>Developed in 1970, AHP (Analytic Hierarchy Process) is a decision-making framework </a:t>
            </a:r>
            <a:r>
              <a:rPr lang="en-US" sz="1200" kern="100" dirty="0">
                <a:effectLst/>
                <a:latin typeface="Roboto" panose="02000000000000000000" pitchFamily="2" charset="0"/>
                <a:ea typeface="Roboto" panose="02000000000000000000" pitchFamily="2" charset="0"/>
                <a:cs typeface="Roboto" panose="02000000000000000000" pitchFamily="2" charset="0"/>
              </a:rPr>
              <a:t>that helps individuals or groups systematically analyze and prioritize multiple criteria and alternatives to make informed decisions. </a:t>
            </a:r>
            <a:endParaRPr lang="en-GB" sz="1200" kern="100" dirty="0">
              <a:effectLst/>
              <a:latin typeface="Roboto" panose="02000000000000000000" pitchFamily="2" charset="0"/>
              <a:ea typeface="Roboto" panose="02000000000000000000" pitchFamily="2" charset="0"/>
              <a:cs typeface="Roboto" panose="02000000000000000000" pitchFamily="2" charset="0"/>
            </a:endParaRPr>
          </a:p>
          <a:p>
            <a:pPr algn="just">
              <a:lnSpc>
                <a:spcPct val="107000"/>
              </a:lnSpc>
              <a:spcAft>
                <a:spcPts val="800"/>
              </a:spcAft>
            </a:pPr>
            <a:r>
              <a:rPr lang="en-GB" sz="1200" kern="100" dirty="0">
                <a:effectLst/>
                <a:latin typeface="Roboto" panose="02000000000000000000" pitchFamily="2" charset="0"/>
                <a:ea typeface="Roboto" panose="02000000000000000000" pitchFamily="2" charset="0"/>
                <a:cs typeface="Roboto" panose="02000000000000000000" pitchFamily="2" charset="0"/>
              </a:rPr>
              <a:t>AHP has 3 components: 1 Goal: Representing the ultimate objective 2 Criteria: These are different factors which are relevant to the decision (Sub-criteria further break down the criteria) and 3 Alternatives: that are the options being considered.</a:t>
            </a:r>
          </a:p>
        </p:txBody>
      </p:sp>
      <p:pic>
        <p:nvPicPr>
          <p:cNvPr id="1026" name="Picture 2" descr="Deep dive into Analytical Hierarchy Process using Python | by Anirudh  Chandra | Towards Data Science">
            <a:extLst>
              <a:ext uri="{FF2B5EF4-FFF2-40B4-BE49-F238E27FC236}">
                <a16:creationId xmlns:a16="http://schemas.microsoft.com/office/drawing/2014/main" id="{863DE4C3-F92F-A785-197F-4EBC25B25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909" y="4365812"/>
            <a:ext cx="4465767" cy="238656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A35EA1A-B09A-5C43-D465-53CBB6A681AC}"/>
              </a:ext>
            </a:extLst>
          </p:cNvPr>
          <p:cNvSpPr>
            <a:spLocks noGrp="1"/>
          </p:cNvSpPr>
          <p:nvPr>
            <p:ph type="title"/>
          </p:nvPr>
        </p:nvSpPr>
        <p:spPr>
          <a:xfrm>
            <a:off x="6513788" y="365125"/>
            <a:ext cx="4840010" cy="1807305"/>
          </a:xfrm>
        </p:spPr>
        <p:txBody>
          <a:bodyPr>
            <a:normAutofit/>
          </a:bodyPr>
          <a:lstStyle/>
          <a:p>
            <a:r>
              <a:rPr lang="en-IN" dirty="0">
                <a:solidFill>
                  <a:srgbClr val="333333"/>
                </a:solidFill>
                <a:ea typeface="Roboto" panose="02000000000000000000" pitchFamily="2" charset="0"/>
                <a:cs typeface="Roboto" panose="02000000000000000000" pitchFamily="2" charset="0"/>
              </a:rPr>
              <a:t>A</a:t>
            </a:r>
            <a:r>
              <a:rPr lang="en-IN" sz="4400" b="0" i="0" dirty="0">
                <a:solidFill>
                  <a:srgbClr val="333333"/>
                </a:solidFill>
                <a:effectLst/>
                <a:ea typeface="Roboto" panose="02000000000000000000" pitchFamily="2" charset="0"/>
                <a:cs typeface="Roboto" panose="02000000000000000000" pitchFamily="2" charset="0"/>
              </a:rPr>
              <a:t>nalytic </a:t>
            </a:r>
            <a:r>
              <a:rPr lang="en-IN" dirty="0">
                <a:solidFill>
                  <a:srgbClr val="333333"/>
                </a:solidFill>
                <a:ea typeface="Roboto" panose="02000000000000000000" pitchFamily="2" charset="0"/>
                <a:cs typeface="Roboto" panose="02000000000000000000" pitchFamily="2" charset="0"/>
              </a:rPr>
              <a:t>H</a:t>
            </a:r>
            <a:r>
              <a:rPr lang="en-IN" sz="4400" b="0" i="0" dirty="0">
                <a:solidFill>
                  <a:srgbClr val="333333"/>
                </a:solidFill>
                <a:effectLst/>
                <a:ea typeface="Roboto" panose="02000000000000000000" pitchFamily="2" charset="0"/>
                <a:cs typeface="Roboto" panose="02000000000000000000" pitchFamily="2" charset="0"/>
              </a:rPr>
              <a:t>ierarchy </a:t>
            </a:r>
            <a:r>
              <a:rPr lang="en-IN" dirty="0">
                <a:solidFill>
                  <a:srgbClr val="333333"/>
                </a:solidFill>
                <a:ea typeface="Roboto" panose="02000000000000000000" pitchFamily="2" charset="0"/>
                <a:cs typeface="Roboto" panose="02000000000000000000" pitchFamily="2" charset="0"/>
              </a:rPr>
              <a:t>P</a:t>
            </a:r>
            <a:r>
              <a:rPr lang="en-IN" sz="4400" b="0" i="0" dirty="0">
                <a:solidFill>
                  <a:srgbClr val="333333"/>
                </a:solidFill>
                <a:effectLst/>
                <a:ea typeface="Roboto" panose="02000000000000000000" pitchFamily="2" charset="0"/>
                <a:cs typeface="Roboto" panose="02000000000000000000" pitchFamily="2" charset="0"/>
              </a:rPr>
              <a:t>rocess (</a:t>
            </a:r>
            <a:r>
              <a:rPr lang="en-US" dirty="0"/>
              <a:t>AHP)</a:t>
            </a:r>
          </a:p>
        </p:txBody>
      </p:sp>
    </p:spTree>
    <p:extLst>
      <p:ext uri="{BB962C8B-B14F-4D97-AF65-F5344CB8AC3E}">
        <p14:creationId xmlns:p14="http://schemas.microsoft.com/office/powerpoint/2010/main" val="907526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1081</TotalTime>
  <Words>1271</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Next LT Pro</vt:lpstr>
      <vt:lpstr>Calibri</vt:lpstr>
      <vt:lpstr>Calibri Light</vt:lpstr>
      <vt:lpstr>Roboto</vt:lpstr>
      <vt:lpstr>Söhne</vt:lpstr>
      <vt:lpstr>Wingdings</vt:lpstr>
      <vt:lpstr>Office Theme</vt:lpstr>
      <vt:lpstr>Supplier Selection Process using AHP</vt:lpstr>
      <vt:lpstr>AGENDA</vt:lpstr>
      <vt:lpstr>INTRODUCTION &amp; PROBLEM STATEMENT</vt:lpstr>
      <vt:lpstr>Dataset Details</vt:lpstr>
      <vt:lpstr>Dataset Details</vt:lpstr>
      <vt:lpstr>Detail Analysis</vt:lpstr>
      <vt:lpstr>Interpretive structural modelling (ISM)</vt:lpstr>
      <vt:lpstr>Interpretive structural modelling (ISM)</vt:lpstr>
      <vt:lpstr>Analytic Hierarchy Process (AHP)</vt:lpstr>
      <vt:lpstr>PowerPoint Presentation</vt:lpstr>
      <vt:lpstr>Analytic Hierarchy Process (AHP)</vt:lpstr>
      <vt:lpstr>Interpretive Ranking Process (IRP)</vt:lpstr>
      <vt:lpstr>Interpretive Ranking Process (IRP)</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Supplier Selection Process using AHP</dc:title>
  <dc:creator>Megha Rajput</dc:creator>
  <cp:lastModifiedBy>Megha Rajput</cp:lastModifiedBy>
  <cp:revision>38</cp:revision>
  <dcterms:created xsi:type="dcterms:W3CDTF">2023-05-25T10:08:07Z</dcterms:created>
  <dcterms:modified xsi:type="dcterms:W3CDTF">2023-07-12T10:58:13Z</dcterms:modified>
</cp:coreProperties>
</file>