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mp3" ContentType="audio/mpeg"/>
  <Default Extension="jpg" ContentType="image/jpeg"/>
  <Default Extension="emf" ContentType="image/x-em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7" r:id="rId6"/>
    <p:sldId id="269" r:id="rId7"/>
    <p:sldId id="260" r:id="rId8"/>
    <p:sldId id="274" r:id="rId9"/>
    <p:sldId id="262" r:id="rId10"/>
    <p:sldId id="273" r:id="rId11"/>
    <p:sldId id="264" r:id="rId12"/>
    <p:sldId id="279" r:id="rId13"/>
    <p:sldId id="280" r:id="rId14"/>
    <p:sldId id="281" r:id="rId15"/>
    <p:sldId id="282" r:id="rId16"/>
    <p:sldId id="284" r:id="rId17"/>
    <p:sldId id="285" r:id="rId18"/>
    <p:sldId id="265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41"/>
    <p:restoredTop sz="94721"/>
  </p:normalViewPr>
  <p:slideViewPr>
    <p:cSldViewPr snapToGrid="0" snapToObjects="1">
      <p:cViewPr varScale="1">
        <p:scale>
          <a:sx n="108" d="100"/>
          <a:sy n="108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850018-9C07-4080-990F-BD0CC68D0DD9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6805A-9AC4-4169-AD94-66985928B8DB}">
      <dgm:prSet/>
      <dgm:spPr/>
      <dgm:t>
        <a:bodyPr/>
        <a:lstStyle/>
        <a:p>
          <a:r>
            <a:rPr lang="en-US" dirty="0" smtClean="0"/>
            <a:t>Took initial input files and loaded </a:t>
          </a:r>
          <a:r>
            <a:rPr lang="en-US" dirty="0"/>
            <a:t>Data from CSV and Excel files into our </a:t>
          </a:r>
          <a:r>
            <a:rPr lang="en-US" dirty="0" smtClean="0"/>
            <a:t>database</a:t>
          </a:r>
          <a:endParaRPr lang="en-US" dirty="0"/>
        </a:p>
      </dgm:t>
    </dgm:pt>
    <dgm:pt modelId="{90A9B67F-1819-4A42-920A-98960671FFFB}" type="parTrans" cxnId="{D98AA3E7-C87B-4161-B070-24D6844BFB91}">
      <dgm:prSet/>
      <dgm:spPr/>
      <dgm:t>
        <a:bodyPr/>
        <a:lstStyle/>
        <a:p>
          <a:endParaRPr lang="en-US"/>
        </a:p>
      </dgm:t>
    </dgm:pt>
    <dgm:pt modelId="{6A73148C-F6A9-4AEE-8EEC-6A7753BA350A}" type="sibTrans" cxnId="{D98AA3E7-C87B-4161-B070-24D6844BFB91}">
      <dgm:prSet/>
      <dgm:spPr/>
      <dgm:t>
        <a:bodyPr/>
        <a:lstStyle/>
        <a:p>
          <a:endParaRPr lang="en-US"/>
        </a:p>
      </dgm:t>
    </dgm:pt>
    <dgm:pt modelId="{7E1BD3CC-6F5E-4F29-BB12-8B7ACCB9889A}">
      <dgm:prSet/>
      <dgm:spPr/>
      <dgm:t>
        <a:bodyPr/>
        <a:lstStyle/>
        <a:p>
          <a:r>
            <a:rPr lang="en-US"/>
            <a:t>Designed an ODS database by joining multiple tables and keeping only the essential attributes which were required to create the dimension table and fact table for the Analysis.</a:t>
          </a:r>
        </a:p>
      </dgm:t>
    </dgm:pt>
    <dgm:pt modelId="{C29C9872-A741-4E86-AF1C-7A9D3AAAC5BA}" type="parTrans" cxnId="{CD2AB90F-A37D-4413-9D36-E1AE1C506B60}">
      <dgm:prSet/>
      <dgm:spPr/>
      <dgm:t>
        <a:bodyPr/>
        <a:lstStyle/>
        <a:p>
          <a:endParaRPr lang="en-US"/>
        </a:p>
      </dgm:t>
    </dgm:pt>
    <dgm:pt modelId="{08E4E3B2-0DCE-4F7C-9605-D93FCCF4DDDE}" type="sibTrans" cxnId="{CD2AB90F-A37D-4413-9D36-E1AE1C506B60}">
      <dgm:prSet/>
      <dgm:spPr/>
      <dgm:t>
        <a:bodyPr/>
        <a:lstStyle/>
        <a:p>
          <a:endParaRPr lang="en-US"/>
        </a:p>
      </dgm:t>
    </dgm:pt>
    <dgm:pt modelId="{0DF406D8-9026-4B0E-88F9-F3C44E35F6BA}">
      <dgm:prSet/>
      <dgm:spPr/>
      <dgm:t>
        <a:bodyPr/>
        <a:lstStyle/>
        <a:p>
          <a:r>
            <a:rPr lang="en-US"/>
            <a:t>Designed a Data Warehouse were we loaded the dimension tables from the ODS database keeping in mind different dimensions and  facts for the purpose of analysis.</a:t>
          </a:r>
        </a:p>
      </dgm:t>
    </dgm:pt>
    <dgm:pt modelId="{72CFBDF4-FBC8-4F02-A161-4DA7522D7B78}" type="parTrans" cxnId="{F0831671-D49B-4C51-9915-4AEAF0923BF6}">
      <dgm:prSet/>
      <dgm:spPr/>
      <dgm:t>
        <a:bodyPr/>
        <a:lstStyle/>
        <a:p>
          <a:endParaRPr lang="en-US"/>
        </a:p>
      </dgm:t>
    </dgm:pt>
    <dgm:pt modelId="{FA0BFDD7-EDC4-48B7-8610-0603B0910C13}" type="sibTrans" cxnId="{F0831671-D49B-4C51-9915-4AEAF0923BF6}">
      <dgm:prSet/>
      <dgm:spPr/>
      <dgm:t>
        <a:bodyPr/>
        <a:lstStyle/>
        <a:p>
          <a:endParaRPr lang="en-US"/>
        </a:p>
      </dgm:t>
    </dgm:pt>
    <dgm:pt modelId="{28977F3A-2B07-4D11-AAB6-2A3DC37F6EAD}">
      <dgm:prSet/>
      <dgm:spPr/>
      <dgm:t>
        <a:bodyPr/>
        <a:lstStyle/>
        <a:p>
          <a:r>
            <a:rPr lang="en-US" dirty="0"/>
            <a:t>Created a fact table inside the Warehouse where only facts which were to be shown in Tableau were stored.</a:t>
          </a:r>
        </a:p>
      </dgm:t>
    </dgm:pt>
    <dgm:pt modelId="{818AB305-7C6B-40E9-9DAC-ECF9F6171038}" type="parTrans" cxnId="{0D8A45AF-427E-4080-8B85-93D9DC6BD708}">
      <dgm:prSet/>
      <dgm:spPr/>
      <dgm:t>
        <a:bodyPr/>
        <a:lstStyle/>
        <a:p>
          <a:endParaRPr lang="en-US"/>
        </a:p>
      </dgm:t>
    </dgm:pt>
    <dgm:pt modelId="{34D4C9C7-40C2-4DC9-80B8-A06D4E99CF72}" type="sibTrans" cxnId="{0D8A45AF-427E-4080-8B85-93D9DC6BD708}">
      <dgm:prSet/>
      <dgm:spPr/>
      <dgm:t>
        <a:bodyPr/>
        <a:lstStyle/>
        <a:p>
          <a:endParaRPr lang="en-US"/>
        </a:p>
      </dgm:t>
    </dgm:pt>
    <dgm:pt modelId="{B9F96A7A-FD86-D547-99F7-3AFCCE2FC79A}" type="pres">
      <dgm:prSet presAssocID="{EC850018-9C07-4080-990F-BD0CC68D0DD9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DD25D17-7FF7-2A40-A72B-14DBCABAA14B}" type="pres">
      <dgm:prSet presAssocID="{4896805A-9AC4-4169-AD94-66985928B8DB}" presName="thickLine" presStyleLbl="alignNode1" presStyleIdx="0" presStyleCnt="4"/>
      <dgm:spPr/>
    </dgm:pt>
    <dgm:pt modelId="{18D3F074-FE97-B04C-9668-F87CE6374B73}" type="pres">
      <dgm:prSet presAssocID="{4896805A-9AC4-4169-AD94-66985928B8DB}" presName="horz1" presStyleCnt="0"/>
      <dgm:spPr/>
    </dgm:pt>
    <dgm:pt modelId="{914A306C-6301-A742-BC6C-3BBDF62E4F59}" type="pres">
      <dgm:prSet presAssocID="{4896805A-9AC4-4169-AD94-66985928B8DB}" presName="tx1" presStyleLbl="revTx" presStyleIdx="0" presStyleCnt="4"/>
      <dgm:spPr/>
      <dgm:t>
        <a:bodyPr/>
        <a:lstStyle/>
        <a:p>
          <a:endParaRPr lang="en-US"/>
        </a:p>
      </dgm:t>
    </dgm:pt>
    <dgm:pt modelId="{B7ED6A65-055D-BB4E-BD7E-29B4F6DAD4DA}" type="pres">
      <dgm:prSet presAssocID="{4896805A-9AC4-4169-AD94-66985928B8DB}" presName="vert1" presStyleCnt="0"/>
      <dgm:spPr/>
    </dgm:pt>
    <dgm:pt modelId="{D75E284C-E15E-DA42-830B-40C4E9DF4295}" type="pres">
      <dgm:prSet presAssocID="{7E1BD3CC-6F5E-4F29-BB12-8B7ACCB9889A}" presName="thickLine" presStyleLbl="alignNode1" presStyleIdx="1" presStyleCnt="4"/>
      <dgm:spPr/>
    </dgm:pt>
    <dgm:pt modelId="{A0D6DD25-5469-E643-9159-6075A9CEB369}" type="pres">
      <dgm:prSet presAssocID="{7E1BD3CC-6F5E-4F29-BB12-8B7ACCB9889A}" presName="horz1" presStyleCnt="0"/>
      <dgm:spPr/>
    </dgm:pt>
    <dgm:pt modelId="{14149A9C-CE11-D141-96E3-C6CDB959BA0D}" type="pres">
      <dgm:prSet presAssocID="{7E1BD3CC-6F5E-4F29-BB12-8B7ACCB9889A}" presName="tx1" presStyleLbl="revTx" presStyleIdx="1" presStyleCnt="4"/>
      <dgm:spPr/>
      <dgm:t>
        <a:bodyPr/>
        <a:lstStyle/>
        <a:p>
          <a:endParaRPr lang="en-US"/>
        </a:p>
      </dgm:t>
    </dgm:pt>
    <dgm:pt modelId="{9147714B-E51E-E94B-9ACF-509A854DEBBD}" type="pres">
      <dgm:prSet presAssocID="{7E1BD3CC-6F5E-4F29-BB12-8B7ACCB9889A}" presName="vert1" presStyleCnt="0"/>
      <dgm:spPr/>
    </dgm:pt>
    <dgm:pt modelId="{59F35B66-74C7-E345-A94B-6AE9A4BF644F}" type="pres">
      <dgm:prSet presAssocID="{0DF406D8-9026-4B0E-88F9-F3C44E35F6BA}" presName="thickLine" presStyleLbl="alignNode1" presStyleIdx="2" presStyleCnt="4"/>
      <dgm:spPr/>
    </dgm:pt>
    <dgm:pt modelId="{49DB9421-A420-1A48-9A5C-850EE690A754}" type="pres">
      <dgm:prSet presAssocID="{0DF406D8-9026-4B0E-88F9-F3C44E35F6BA}" presName="horz1" presStyleCnt="0"/>
      <dgm:spPr/>
    </dgm:pt>
    <dgm:pt modelId="{FD7BEAB1-3D32-2D49-9731-A99A67987E47}" type="pres">
      <dgm:prSet presAssocID="{0DF406D8-9026-4B0E-88F9-F3C44E35F6BA}" presName="tx1" presStyleLbl="revTx" presStyleIdx="2" presStyleCnt="4"/>
      <dgm:spPr/>
      <dgm:t>
        <a:bodyPr/>
        <a:lstStyle/>
        <a:p>
          <a:endParaRPr lang="en-US"/>
        </a:p>
      </dgm:t>
    </dgm:pt>
    <dgm:pt modelId="{5D0E1DB6-8F19-B746-91FB-26DCB65B9346}" type="pres">
      <dgm:prSet presAssocID="{0DF406D8-9026-4B0E-88F9-F3C44E35F6BA}" presName="vert1" presStyleCnt="0"/>
      <dgm:spPr/>
    </dgm:pt>
    <dgm:pt modelId="{CA2B1952-8E99-1C4C-AF88-51F990D04304}" type="pres">
      <dgm:prSet presAssocID="{28977F3A-2B07-4D11-AAB6-2A3DC37F6EAD}" presName="thickLine" presStyleLbl="alignNode1" presStyleIdx="3" presStyleCnt="4"/>
      <dgm:spPr/>
    </dgm:pt>
    <dgm:pt modelId="{988B039F-E37D-DD40-8FFE-0E0519B0FD34}" type="pres">
      <dgm:prSet presAssocID="{28977F3A-2B07-4D11-AAB6-2A3DC37F6EAD}" presName="horz1" presStyleCnt="0"/>
      <dgm:spPr/>
    </dgm:pt>
    <dgm:pt modelId="{900771D3-3601-7948-807F-9E8B960569BF}" type="pres">
      <dgm:prSet presAssocID="{28977F3A-2B07-4D11-AAB6-2A3DC37F6EAD}" presName="tx1" presStyleLbl="revTx" presStyleIdx="3" presStyleCnt="4"/>
      <dgm:spPr/>
      <dgm:t>
        <a:bodyPr/>
        <a:lstStyle/>
        <a:p>
          <a:endParaRPr lang="en-US"/>
        </a:p>
      </dgm:t>
    </dgm:pt>
    <dgm:pt modelId="{CCD56C37-D911-0945-A6DD-044A9E92C732}" type="pres">
      <dgm:prSet presAssocID="{28977F3A-2B07-4D11-AAB6-2A3DC37F6EAD}" presName="vert1" presStyleCnt="0"/>
      <dgm:spPr/>
    </dgm:pt>
  </dgm:ptLst>
  <dgm:cxnLst>
    <dgm:cxn modelId="{6140ECC0-983A-B54F-9FB5-142E0035CCE0}" type="presOf" srcId="{0DF406D8-9026-4B0E-88F9-F3C44E35F6BA}" destId="{FD7BEAB1-3D32-2D49-9731-A99A67987E47}" srcOrd="0" destOrd="0" presId="urn:microsoft.com/office/officeart/2008/layout/LinedList"/>
    <dgm:cxn modelId="{62F2FCDA-29E5-3F4B-81F6-C1D36DF3F93C}" type="presOf" srcId="{7E1BD3CC-6F5E-4F29-BB12-8B7ACCB9889A}" destId="{14149A9C-CE11-D141-96E3-C6CDB959BA0D}" srcOrd="0" destOrd="0" presId="urn:microsoft.com/office/officeart/2008/layout/LinedList"/>
    <dgm:cxn modelId="{CD2AB90F-A37D-4413-9D36-E1AE1C506B60}" srcId="{EC850018-9C07-4080-990F-BD0CC68D0DD9}" destId="{7E1BD3CC-6F5E-4F29-BB12-8B7ACCB9889A}" srcOrd="1" destOrd="0" parTransId="{C29C9872-A741-4E86-AF1C-7A9D3AAAC5BA}" sibTransId="{08E4E3B2-0DCE-4F7C-9605-D93FCCF4DDDE}"/>
    <dgm:cxn modelId="{F0831671-D49B-4C51-9915-4AEAF0923BF6}" srcId="{EC850018-9C07-4080-990F-BD0CC68D0DD9}" destId="{0DF406D8-9026-4B0E-88F9-F3C44E35F6BA}" srcOrd="2" destOrd="0" parTransId="{72CFBDF4-FBC8-4F02-A161-4DA7522D7B78}" sibTransId="{FA0BFDD7-EDC4-48B7-8610-0603B0910C13}"/>
    <dgm:cxn modelId="{66820AF2-48D3-DA40-AC80-44230B9AD241}" type="presOf" srcId="{EC850018-9C07-4080-990F-BD0CC68D0DD9}" destId="{B9F96A7A-FD86-D547-99F7-3AFCCE2FC79A}" srcOrd="0" destOrd="0" presId="urn:microsoft.com/office/officeart/2008/layout/LinedList"/>
    <dgm:cxn modelId="{0D8A45AF-427E-4080-8B85-93D9DC6BD708}" srcId="{EC850018-9C07-4080-990F-BD0CC68D0DD9}" destId="{28977F3A-2B07-4D11-AAB6-2A3DC37F6EAD}" srcOrd="3" destOrd="0" parTransId="{818AB305-7C6B-40E9-9DAC-ECF9F6171038}" sibTransId="{34D4C9C7-40C2-4DC9-80B8-A06D4E99CF72}"/>
    <dgm:cxn modelId="{D98AA3E7-C87B-4161-B070-24D6844BFB91}" srcId="{EC850018-9C07-4080-990F-BD0CC68D0DD9}" destId="{4896805A-9AC4-4169-AD94-66985928B8DB}" srcOrd="0" destOrd="0" parTransId="{90A9B67F-1819-4A42-920A-98960671FFFB}" sibTransId="{6A73148C-F6A9-4AEE-8EEC-6A7753BA350A}"/>
    <dgm:cxn modelId="{8BE7E5C1-436C-AA4D-AE78-04F2A7754F8F}" type="presOf" srcId="{28977F3A-2B07-4D11-AAB6-2A3DC37F6EAD}" destId="{900771D3-3601-7948-807F-9E8B960569BF}" srcOrd="0" destOrd="0" presId="urn:microsoft.com/office/officeart/2008/layout/LinedList"/>
    <dgm:cxn modelId="{A758A194-34B2-3743-A186-71A6BA52D34C}" type="presOf" srcId="{4896805A-9AC4-4169-AD94-66985928B8DB}" destId="{914A306C-6301-A742-BC6C-3BBDF62E4F59}" srcOrd="0" destOrd="0" presId="urn:microsoft.com/office/officeart/2008/layout/LinedList"/>
    <dgm:cxn modelId="{B365C309-859C-6447-9A77-5C2258976F1D}" type="presParOf" srcId="{B9F96A7A-FD86-D547-99F7-3AFCCE2FC79A}" destId="{ADD25D17-7FF7-2A40-A72B-14DBCABAA14B}" srcOrd="0" destOrd="0" presId="urn:microsoft.com/office/officeart/2008/layout/LinedList"/>
    <dgm:cxn modelId="{9D199308-177F-D34E-B0D7-713FA38805A4}" type="presParOf" srcId="{B9F96A7A-FD86-D547-99F7-3AFCCE2FC79A}" destId="{18D3F074-FE97-B04C-9668-F87CE6374B73}" srcOrd="1" destOrd="0" presId="urn:microsoft.com/office/officeart/2008/layout/LinedList"/>
    <dgm:cxn modelId="{44A04651-450C-F64E-8C03-B8584CD39AF2}" type="presParOf" srcId="{18D3F074-FE97-B04C-9668-F87CE6374B73}" destId="{914A306C-6301-A742-BC6C-3BBDF62E4F59}" srcOrd="0" destOrd="0" presId="urn:microsoft.com/office/officeart/2008/layout/LinedList"/>
    <dgm:cxn modelId="{5B5AB937-CC37-5F47-ADB0-A998AEC96B90}" type="presParOf" srcId="{18D3F074-FE97-B04C-9668-F87CE6374B73}" destId="{B7ED6A65-055D-BB4E-BD7E-29B4F6DAD4DA}" srcOrd="1" destOrd="0" presId="urn:microsoft.com/office/officeart/2008/layout/LinedList"/>
    <dgm:cxn modelId="{59F35B99-8347-B843-9171-AF2B8FF20D95}" type="presParOf" srcId="{B9F96A7A-FD86-D547-99F7-3AFCCE2FC79A}" destId="{D75E284C-E15E-DA42-830B-40C4E9DF4295}" srcOrd="2" destOrd="0" presId="urn:microsoft.com/office/officeart/2008/layout/LinedList"/>
    <dgm:cxn modelId="{D3A01440-0E23-824F-ABCF-7C8C2923F593}" type="presParOf" srcId="{B9F96A7A-FD86-D547-99F7-3AFCCE2FC79A}" destId="{A0D6DD25-5469-E643-9159-6075A9CEB369}" srcOrd="3" destOrd="0" presId="urn:microsoft.com/office/officeart/2008/layout/LinedList"/>
    <dgm:cxn modelId="{3153E0D0-9DB5-7443-AF19-34243F86C2DE}" type="presParOf" srcId="{A0D6DD25-5469-E643-9159-6075A9CEB369}" destId="{14149A9C-CE11-D141-96E3-C6CDB959BA0D}" srcOrd="0" destOrd="0" presId="urn:microsoft.com/office/officeart/2008/layout/LinedList"/>
    <dgm:cxn modelId="{13D48236-A8AC-774B-89BD-A574BF64D931}" type="presParOf" srcId="{A0D6DD25-5469-E643-9159-6075A9CEB369}" destId="{9147714B-E51E-E94B-9ACF-509A854DEBBD}" srcOrd="1" destOrd="0" presId="urn:microsoft.com/office/officeart/2008/layout/LinedList"/>
    <dgm:cxn modelId="{C7665D1E-2292-BE46-80CA-1597A3B86AD0}" type="presParOf" srcId="{B9F96A7A-FD86-D547-99F7-3AFCCE2FC79A}" destId="{59F35B66-74C7-E345-A94B-6AE9A4BF644F}" srcOrd="4" destOrd="0" presId="urn:microsoft.com/office/officeart/2008/layout/LinedList"/>
    <dgm:cxn modelId="{E1EC3921-1F67-6D48-B3F7-D86CC29DADDC}" type="presParOf" srcId="{B9F96A7A-FD86-D547-99F7-3AFCCE2FC79A}" destId="{49DB9421-A420-1A48-9A5C-850EE690A754}" srcOrd="5" destOrd="0" presId="urn:microsoft.com/office/officeart/2008/layout/LinedList"/>
    <dgm:cxn modelId="{9F407072-459E-8B4F-B48D-DF512F3F86A9}" type="presParOf" srcId="{49DB9421-A420-1A48-9A5C-850EE690A754}" destId="{FD7BEAB1-3D32-2D49-9731-A99A67987E47}" srcOrd="0" destOrd="0" presId="urn:microsoft.com/office/officeart/2008/layout/LinedList"/>
    <dgm:cxn modelId="{38F04624-5230-104E-8AA7-56BB00EF6517}" type="presParOf" srcId="{49DB9421-A420-1A48-9A5C-850EE690A754}" destId="{5D0E1DB6-8F19-B746-91FB-26DCB65B9346}" srcOrd="1" destOrd="0" presId="urn:microsoft.com/office/officeart/2008/layout/LinedList"/>
    <dgm:cxn modelId="{D519533F-0A4C-B644-AEE4-4F18B75825CC}" type="presParOf" srcId="{B9F96A7A-FD86-D547-99F7-3AFCCE2FC79A}" destId="{CA2B1952-8E99-1C4C-AF88-51F990D04304}" srcOrd="6" destOrd="0" presId="urn:microsoft.com/office/officeart/2008/layout/LinedList"/>
    <dgm:cxn modelId="{A92C50C7-1A78-9B4D-945B-814AFF1B2460}" type="presParOf" srcId="{B9F96A7A-FD86-D547-99F7-3AFCCE2FC79A}" destId="{988B039F-E37D-DD40-8FFE-0E0519B0FD34}" srcOrd="7" destOrd="0" presId="urn:microsoft.com/office/officeart/2008/layout/LinedList"/>
    <dgm:cxn modelId="{092C56A1-0D6D-2848-B1B9-033EA7243AEE}" type="presParOf" srcId="{988B039F-E37D-DD40-8FFE-0E0519B0FD34}" destId="{900771D3-3601-7948-807F-9E8B960569BF}" srcOrd="0" destOrd="0" presId="urn:microsoft.com/office/officeart/2008/layout/LinedList"/>
    <dgm:cxn modelId="{81B66682-5E92-5D43-884F-14F08466AABD}" type="presParOf" srcId="{988B039F-E37D-DD40-8FFE-0E0519B0FD34}" destId="{CCD56C37-D911-0945-A6DD-044A9E92C7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9ED66-25E0-4935-BD9A-D73E8864851E}" type="doc">
      <dgm:prSet loTypeId="urn:microsoft.com/office/officeart/2005/8/layout/vList2" loCatId="list" qsTypeId="urn:microsoft.com/office/officeart/2005/8/quickstyle/simple3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D8C4B2C-175B-4986-979E-528E54A5AEDB}">
      <dgm:prSet/>
      <dgm:spPr/>
      <dgm:t>
        <a:bodyPr/>
        <a:lstStyle/>
        <a:p>
          <a:r>
            <a:rPr lang="en-US"/>
            <a:t>Learnt how to handle high volume and variety of data altogether.</a:t>
          </a:r>
        </a:p>
      </dgm:t>
    </dgm:pt>
    <dgm:pt modelId="{0A08E4DC-A424-4090-BCD9-6320E0587222}" type="parTrans" cxnId="{FE2279E4-D89E-4780-962C-74E811788BCF}">
      <dgm:prSet/>
      <dgm:spPr/>
      <dgm:t>
        <a:bodyPr/>
        <a:lstStyle/>
        <a:p>
          <a:endParaRPr lang="en-US"/>
        </a:p>
      </dgm:t>
    </dgm:pt>
    <dgm:pt modelId="{DFDE51B1-D57C-47D5-A3F2-E3D7312D9991}" type="sibTrans" cxnId="{FE2279E4-D89E-4780-962C-74E811788BCF}">
      <dgm:prSet/>
      <dgm:spPr/>
      <dgm:t>
        <a:bodyPr/>
        <a:lstStyle/>
        <a:p>
          <a:endParaRPr lang="en-US"/>
        </a:p>
      </dgm:t>
    </dgm:pt>
    <dgm:pt modelId="{875F0FBA-5BB9-484A-9824-202CB56C480F}">
      <dgm:prSet/>
      <dgm:spPr/>
      <dgm:t>
        <a:bodyPr/>
        <a:lstStyle/>
        <a:p>
          <a:r>
            <a:rPr lang="en-US"/>
            <a:t>Learnt how to use SQL queries along with the cases inside ETL tool.</a:t>
          </a:r>
        </a:p>
      </dgm:t>
    </dgm:pt>
    <dgm:pt modelId="{B1F34998-538E-4C20-B8CC-8332A9684074}" type="parTrans" cxnId="{09363135-3BB2-4276-999F-41815F4DB6C9}">
      <dgm:prSet/>
      <dgm:spPr/>
      <dgm:t>
        <a:bodyPr/>
        <a:lstStyle/>
        <a:p>
          <a:endParaRPr lang="en-US"/>
        </a:p>
      </dgm:t>
    </dgm:pt>
    <dgm:pt modelId="{8BED141A-E023-4313-BBDE-E565795BA6FD}" type="sibTrans" cxnId="{09363135-3BB2-4276-999F-41815F4DB6C9}">
      <dgm:prSet/>
      <dgm:spPr/>
      <dgm:t>
        <a:bodyPr/>
        <a:lstStyle/>
        <a:p>
          <a:endParaRPr lang="en-US"/>
        </a:p>
      </dgm:t>
    </dgm:pt>
    <dgm:pt modelId="{AE198BD7-33EE-44F9-B2AE-02731D5839B1}">
      <dgm:prSet/>
      <dgm:spPr/>
      <dgm:t>
        <a:bodyPr/>
        <a:lstStyle/>
        <a:p>
          <a:r>
            <a:rPr lang="en-US"/>
            <a:t>We found that visualized data provided more insights than data represented in numeric and string form.</a:t>
          </a:r>
        </a:p>
      </dgm:t>
    </dgm:pt>
    <dgm:pt modelId="{0401411C-2C3D-4BAD-9950-50361744E88B}" type="parTrans" cxnId="{90D933E1-E7A8-4DB2-96CD-A2E222EC1603}">
      <dgm:prSet/>
      <dgm:spPr/>
      <dgm:t>
        <a:bodyPr/>
        <a:lstStyle/>
        <a:p>
          <a:endParaRPr lang="en-US"/>
        </a:p>
      </dgm:t>
    </dgm:pt>
    <dgm:pt modelId="{D4C311CC-384D-47CE-8326-09EAB30FF1F7}" type="sibTrans" cxnId="{90D933E1-E7A8-4DB2-96CD-A2E222EC1603}">
      <dgm:prSet/>
      <dgm:spPr/>
      <dgm:t>
        <a:bodyPr/>
        <a:lstStyle/>
        <a:p>
          <a:endParaRPr lang="en-US"/>
        </a:p>
      </dgm:t>
    </dgm:pt>
    <dgm:pt modelId="{5F9E7E21-2507-45F0-B71A-10D0A412AB28}">
      <dgm:prSet/>
      <dgm:spPr/>
      <dgm:t>
        <a:bodyPr/>
        <a:lstStyle/>
        <a:p>
          <a:r>
            <a:rPr lang="en-US"/>
            <a:t>Swim Lane diagrams made it easier to understand the process as compared to directly generating the data model diagram for the same.</a:t>
          </a:r>
        </a:p>
      </dgm:t>
    </dgm:pt>
    <dgm:pt modelId="{421B1966-48BC-48D1-A486-FC2BF701A439}" type="parTrans" cxnId="{4ED74320-A190-4B18-AB42-63B5793B0180}">
      <dgm:prSet/>
      <dgm:spPr/>
      <dgm:t>
        <a:bodyPr/>
        <a:lstStyle/>
        <a:p>
          <a:endParaRPr lang="en-US"/>
        </a:p>
      </dgm:t>
    </dgm:pt>
    <dgm:pt modelId="{B88C0330-4591-441C-BA4D-3E56B20661E9}" type="sibTrans" cxnId="{4ED74320-A190-4B18-AB42-63B5793B0180}">
      <dgm:prSet/>
      <dgm:spPr/>
      <dgm:t>
        <a:bodyPr/>
        <a:lstStyle/>
        <a:p>
          <a:endParaRPr lang="en-US"/>
        </a:p>
      </dgm:t>
    </dgm:pt>
    <dgm:pt modelId="{D88DE186-D237-054F-9584-52B003E42BF6}" type="pres">
      <dgm:prSet presAssocID="{F0A9ED66-25E0-4935-BD9A-D73E88648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E4C87F-17EF-5843-9808-F747647416F4}" type="pres">
      <dgm:prSet presAssocID="{BD8C4B2C-175B-4986-979E-528E54A5AED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1E18D-3B5F-6E4C-9F48-A2F72E46536B}" type="pres">
      <dgm:prSet presAssocID="{DFDE51B1-D57C-47D5-A3F2-E3D7312D9991}" presName="spacer" presStyleCnt="0"/>
      <dgm:spPr/>
    </dgm:pt>
    <dgm:pt modelId="{A4FE7F01-8A93-F043-97D4-4B7781266DD8}" type="pres">
      <dgm:prSet presAssocID="{875F0FBA-5BB9-484A-9824-202CB56C48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5263A-5D64-0043-95AC-3D8E5A4F198A}" type="pres">
      <dgm:prSet presAssocID="{8BED141A-E023-4313-BBDE-E565795BA6FD}" presName="spacer" presStyleCnt="0"/>
      <dgm:spPr/>
    </dgm:pt>
    <dgm:pt modelId="{E451F127-2023-CA47-8AF2-0ED30A1C54EA}" type="pres">
      <dgm:prSet presAssocID="{AE198BD7-33EE-44F9-B2AE-02731D5839B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BABC-41AB-4A44-93CC-AA6656110CB9}" type="pres">
      <dgm:prSet presAssocID="{D4C311CC-384D-47CE-8326-09EAB30FF1F7}" presName="spacer" presStyleCnt="0"/>
      <dgm:spPr/>
    </dgm:pt>
    <dgm:pt modelId="{A256E812-F722-A249-8433-2C9E7CF45DE5}" type="pres">
      <dgm:prSet presAssocID="{5F9E7E21-2507-45F0-B71A-10D0A412AB2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74320-A190-4B18-AB42-63B5793B0180}" srcId="{F0A9ED66-25E0-4935-BD9A-D73E8864851E}" destId="{5F9E7E21-2507-45F0-B71A-10D0A412AB28}" srcOrd="3" destOrd="0" parTransId="{421B1966-48BC-48D1-A486-FC2BF701A439}" sibTransId="{B88C0330-4591-441C-BA4D-3E56B20661E9}"/>
    <dgm:cxn modelId="{90D933E1-E7A8-4DB2-96CD-A2E222EC1603}" srcId="{F0A9ED66-25E0-4935-BD9A-D73E8864851E}" destId="{AE198BD7-33EE-44F9-B2AE-02731D5839B1}" srcOrd="2" destOrd="0" parTransId="{0401411C-2C3D-4BAD-9950-50361744E88B}" sibTransId="{D4C311CC-384D-47CE-8326-09EAB30FF1F7}"/>
    <dgm:cxn modelId="{09363135-3BB2-4276-999F-41815F4DB6C9}" srcId="{F0A9ED66-25E0-4935-BD9A-D73E8864851E}" destId="{875F0FBA-5BB9-484A-9824-202CB56C480F}" srcOrd="1" destOrd="0" parTransId="{B1F34998-538E-4C20-B8CC-8332A9684074}" sibTransId="{8BED141A-E023-4313-BBDE-E565795BA6FD}"/>
    <dgm:cxn modelId="{C8371715-078F-4545-8536-B2D3FBE692C2}" type="presOf" srcId="{F0A9ED66-25E0-4935-BD9A-D73E8864851E}" destId="{D88DE186-D237-054F-9584-52B003E42BF6}" srcOrd="0" destOrd="0" presId="urn:microsoft.com/office/officeart/2005/8/layout/vList2"/>
    <dgm:cxn modelId="{FE2279E4-D89E-4780-962C-74E811788BCF}" srcId="{F0A9ED66-25E0-4935-BD9A-D73E8864851E}" destId="{BD8C4B2C-175B-4986-979E-528E54A5AEDB}" srcOrd="0" destOrd="0" parTransId="{0A08E4DC-A424-4090-BCD9-6320E0587222}" sibTransId="{DFDE51B1-D57C-47D5-A3F2-E3D7312D9991}"/>
    <dgm:cxn modelId="{285494DD-33AE-0549-BFC2-FC322EC40111}" type="presOf" srcId="{875F0FBA-5BB9-484A-9824-202CB56C480F}" destId="{A4FE7F01-8A93-F043-97D4-4B7781266DD8}" srcOrd="0" destOrd="0" presId="urn:microsoft.com/office/officeart/2005/8/layout/vList2"/>
    <dgm:cxn modelId="{E0B1501D-5D78-614C-B0D0-AC68EEC7A370}" type="presOf" srcId="{BD8C4B2C-175B-4986-979E-528E54A5AEDB}" destId="{B2E4C87F-17EF-5843-9808-F747647416F4}" srcOrd="0" destOrd="0" presId="urn:microsoft.com/office/officeart/2005/8/layout/vList2"/>
    <dgm:cxn modelId="{17F9EB7B-4634-6C40-90D4-94BCF003CD74}" type="presOf" srcId="{5F9E7E21-2507-45F0-B71A-10D0A412AB28}" destId="{A256E812-F722-A249-8433-2C9E7CF45DE5}" srcOrd="0" destOrd="0" presId="urn:microsoft.com/office/officeart/2005/8/layout/vList2"/>
    <dgm:cxn modelId="{04A6CEA0-B3CA-1441-A400-F37B869021AC}" type="presOf" srcId="{AE198BD7-33EE-44F9-B2AE-02731D5839B1}" destId="{E451F127-2023-CA47-8AF2-0ED30A1C54EA}" srcOrd="0" destOrd="0" presId="urn:microsoft.com/office/officeart/2005/8/layout/vList2"/>
    <dgm:cxn modelId="{178D84CA-D250-D442-BD03-D8064FB8A8EE}" type="presParOf" srcId="{D88DE186-D237-054F-9584-52B003E42BF6}" destId="{B2E4C87F-17EF-5843-9808-F747647416F4}" srcOrd="0" destOrd="0" presId="urn:microsoft.com/office/officeart/2005/8/layout/vList2"/>
    <dgm:cxn modelId="{4C072F5F-06CD-6C44-88D4-B51F119B1847}" type="presParOf" srcId="{D88DE186-D237-054F-9584-52B003E42BF6}" destId="{9B01E18D-3B5F-6E4C-9F48-A2F72E46536B}" srcOrd="1" destOrd="0" presId="urn:microsoft.com/office/officeart/2005/8/layout/vList2"/>
    <dgm:cxn modelId="{B79CA6AC-2A25-B449-8241-B3D88B999C08}" type="presParOf" srcId="{D88DE186-D237-054F-9584-52B003E42BF6}" destId="{A4FE7F01-8A93-F043-97D4-4B7781266DD8}" srcOrd="2" destOrd="0" presId="urn:microsoft.com/office/officeart/2005/8/layout/vList2"/>
    <dgm:cxn modelId="{03E4913C-E8D7-E247-939C-F71B2836351A}" type="presParOf" srcId="{D88DE186-D237-054F-9584-52B003E42BF6}" destId="{7F85263A-5D64-0043-95AC-3D8E5A4F198A}" srcOrd="3" destOrd="0" presId="urn:microsoft.com/office/officeart/2005/8/layout/vList2"/>
    <dgm:cxn modelId="{AD017C99-5614-B94B-B0DE-D7FAC7757F7D}" type="presParOf" srcId="{D88DE186-D237-054F-9584-52B003E42BF6}" destId="{E451F127-2023-CA47-8AF2-0ED30A1C54EA}" srcOrd="4" destOrd="0" presId="urn:microsoft.com/office/officeart/2005/8/layout/vList2"/>
    <dgm:cxn modelId="{37C168E8-E1A9-5D45-B919-A9D20BCFD56E}" type="presParOf" srcId="{D88DE186-D237-054F-9584-52B003E42BF6}" destId="{0834BABC-41AB-4A44-93CC-AA6656110CB9}" srcOrd="5" destOrd="0" presId="urn:microsoft.com/office/officeart/2005/8/layout/vList2"/>
    <dgm:cxn modelId="{4E51E2D5-D57A-404F-90FB-65B3A2C2DF88}" type="presParOf" srcId="{D88DE186-D237-054F-9584-52B003E42BF6}" destId="{A256E812-F722-A249-8433-2C9E7CF45D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25D17-7FF7-2A40-A72B-14DBCABAA14B}">
      <dsp:nvSpPr>
        <dsp:cNvPr id="0" name=""/>
        <dsp:cNvSpPr/>
      </dsp:nvSpPr>
      <dsp:spPr>
        <a:xfrm>
          <a:off x="0" y="0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14A306C-6301-A742-BC6C-3BBDF62E4F59}">
      <dsp:nvSpPr>
        <dsp:cNvPr id="0" name=""/>
        <dsp:cNvSpPr/>
      </dsp:nvSpPr>
      <dsp:spPr>
        <a:xfrm>
          <a:off x="0" y="0"/>
          <a:ext cx="6089650" cy="124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Took initial input files and loaded </a:t>
          </a:r>
          <a:r>
            <a:rPr lang="en-US" sz="1900" kern="1200" dirty="0"/>
            <a:t>Data from CSV and Excel files into our </a:t>
          </a:r>
          <a:r>
            <a:rPr lang="en-US" sz="1900" kern="1200" dirty="0" smtClean="0"/>
            <a:t>database</a:t>
          </a:r>
          <a:endParaRPr lang="en-US" sz="1900" kern="1200" dirty="0"/>
        </a:p>
      </dsp:txBody>
      <dsp:txXfrm>
        <a:off x="0" y="0"/>
        <a:ext cx="6089650" cy="1240061"/>
      </dsp:txXfrm>
    </dsp:sp>
    <dsp:sp modelId="{D75E284C-E15E-DA42-830B-40C4E9DF4295}">
      <dsp:nvSpPr>
        <dsp:cNvPr id="0" name=""/>
        <dsp:cNvSpPr/>
      </dsp:nvSpPr>
      <dsp:spPr>
        <a:xfrm>
          <a:off x="0" y="1240061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149A9C-CE11-D141-96E3-C6CDB959BA0D}">
      <dsp:nvSpPr>
        <dsp:cNvPr id="0" name=""/>
        <dsp:cNvSpPr/>
      </dsp:nvSpPr>
      <dsp:spPr>
        <a:xfrm>
          <a:off x="0" y="1240061"/>
          <a:ext cx="6089650" cy="124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Designed an ODS database by joining multiple tables and keeping only the essential attributes which were required to create the dimension table and fact table for the Analysis.</a:t>
          </a:r>
        </a:p>
      </dsp:txBody>
      <dsp:txXfrm>
        <a:off x="0" y="1240061"/>
        <a:ext cx="6089650" cy="1240061"/>
      </dsp:txXfrm>
    </dsp:sp>
    <dsp:sp modelId="{59F35B66-74C7-E345-A94B-6AE9A4BF644F}">
      <dsp:nvSpPr>
        <dsp:cNvPr id="0" name=""/>
        <dsp:cNvSpPr/>
      </dsp:nvSpPr>
      <dsp:spPr>
        <a:xfrm>
          <a:off x="0" y="2480123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7BEAB1-3D32-2D49-9731-A99A67987E47}">
      <dsp:nvSpPr>
        <dsp:cNvPr id="0" name=""/>
        <dsp:cNvSpPr/>
      </dsp:nvSpPr>
      <dsp:spPr>
        <a:xfrm>
          <a:off x="0" y="2480123"/>
          <a:ext cx="6089650" cy="124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Designed a Data Warehouse were we loaded the dimension tables from the ODS database keeping in mind different dimensions and  facts for the purpose of analysis.</a:t>
          </a:r>
        </a:p>
      </dsp:txBody>
      <dsp:txXfrm>
        <a:off x="0" y="2480123"/>
        <a:ext cx="6089650" cy="1240061"/>
      </dsp:txXfrm>
    </dsp:sp>
    <dsp:sp modelId="{CA2B1952-8E99-1C4C-AF88-51F990D04304}">
      <dsp:nvSpPr>
        <dsp:cNvPr id="0" name=""/>
        <dsp:cNvSpPr/>
      </dsp:nvSpPr>
      <dsp:spPr>
        <a:xfrm>
          <a:off x="0" y="3720185"/>
          <a:ext cx="60896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0771D3-3601-7948-807F-9E8B960569BF}">
      <dsp:nvSpPr>
        <dsp:cNvPr id="0" name=""/>
        <dsp:cNvSpPr/>
      </dsp:nvSpPr>
      <dsp:spPr>
        <a:xfrm>
          <a:off x="0" y="3720185"/>
          <a:ext cx="6089650" cy="1240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Created a fact table inside the Warehouse where only facts which were to be shown in Tableau were stored.</a:t>
          </a:r>
        </a:p>
      </dsp:txBody>
      <dsp:txXfrm>
        <a:off x="0" y="3720185"/>
        <a:ext cx="6089650" cy="12400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C87F-17EF-5843-9808-F747647416F4}">
      <dsp:nvSpPr>
        <dsp:cNvPr id="0" name=""/>
        <dsp:cNvSpPr/>
      </dsp:nvSpPr>
      <dsp:spPr>
        <a:xfrm>
          <a:off x="0" y="229634"/>
          <a:ext cx="6089650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Learnt how to handle high volume and variety of data altogether.</a:t>
          </a:r>
        </a:p>
      </dsp:txBody>
      <dsp:txXfrm>
        <a:off x="60077" y="289711"/>
        <a:ext cx="5969496" cy="1110539"/>
      </dsp:txXfrm>
    </dsp:sp>
    <dsp:sp modelId="{A4FE7F01-8A93-F043-97D4-4B7781266DD8}">
      <dsp:nvSpPr>
        <dsp:cNvPr id="0" name=""/>
        <dsp:cNvSpPr/>
      </dsp:nvSpPr>
      <dsp:spPr>
        <a:xfrm>
          <a:off x="0" y="1523688"/>
          <a:ext cx="6089650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Learnt how to use SQL queries along with the cases inside ETL tool.</a:t>
          </a:r>
        </a:p>
      </dsp:txBody>
      <dsp:txXfrm>
        <a:off x="60077" y="1583765"/>
        <a:ext cx="5969496" cy="1110539"/>
      </dsp:txXfrm>
    </dsp:sp>
    <dsp:sp modelId="{E451F127-2023-CA47-8AF2-0ED30A1C54EA}">
      <dsp:nvSpPr>
        <dsp:cNvPr id="0" name=""/>
        <dsp:cNvSpPr/>
      </dsp:nvSpPr>
      <dsp:spPr>
        <a:xfrm>
          <a:off x="0" y="2817742"/>
          <a:ext cx="6089650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We found that visualized data provided more insights than data represented in numeric and string form.</a:t>
          </a:r>
        </a:p>
      </dsp:txBody>
      <dsp:txXfrm>
        <a:off x="60077" y="2877819"/>
        <a:ext cx="5969496" cy="1110539"/>
      </dsp:txXfrm>
    </dsp:sp>
    <dsp:sp modelId="{A256E812-F722-A249-8433-2C9E7CF45DE5}">
      <dsp:nvSpPr>
        <dsp:cNvPr id="0" name=""/>
        <dsp:cNvSpPr/>
      </dsp:nvSpPr>
      <dsp:spPr>
        <a:xfrm>
          <a:off x="0" y="4111796"/>
          <a:ext cx="6089650" cy="1230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Swim Lane diagrams made it easier to understand the process as compared to directly generating the data model diagram for the same.</a:t>
          </a:r>
        </a:p>
      </dsp:txBody>
      <dsp:txXfrm>
        <a:off x="60077" y="4171873"/>
        <a:ext cx="5969496" cy="11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92F0D-F9D3-D34D-95C2-139DA4E7F6FA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1F677-03BC-6148-812E-2D5998275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1F677-03BC-6148-812E-2D59982755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1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6352-602E-7047-B029-27384C488927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751DB-4A6B-CF4E-AF7B-08C66915D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jp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DB7C82F-AB7E-4F0C-B829-FA1B9C4151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70B66945-4967-4040-926D-DCA44313CD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1398087"/>
            <a:ext cx="4047843" cy="269365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61218"/>
            <a:ext cx="85090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Indian Premier League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/>
              <a:t>Business Intelligence &amp; Data Warehousing</a:t>
            </a:r>
          </a:p>
          <a:p>
            <a:pPr algn="l"/>
            <a:r>
              <a:rPr lang="en-US" sz="1900"/>
              <a:t>MSIS 2621</a:t>
            </a:r>
          </a:p>
          <a:p>
            <a:pPr algn="l"/>
            <a:r>
              <a:rPr lang="en-US" sz="1900"/>
              <a:t>Project Group 6</a:t>
            </a:r>
          </a:p>
        </p:txBody>
      </p:sp>
      <p:pic>
        <p:nvPicPr>
          <p:cNvPr id="5" name="ipl-9284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69494" y="6044996"/>
            <a:ext cx="610668" cy="6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2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 Diagram for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Warehouse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IPL_WH)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73" r="694" b="55031"/>
          <a:stretch/>
        </p:blipFill>
        <p:spPr>
          <a:xfrm>
            <a:off x="3702943" y="199504"/>
            <a:ext cx="8178548" cy="563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Overview of ETL Implementation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xmlns="" id="{696BB9D3-B7D9-4B4C-9B72-5ECAA82A2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507139"/>
              </p:ext>
            </p:extLst>
          </p:nvPr>
        </p:nvGraphicFramePr>
        <p:xfrm>
          <a:off x="5376286" y="728033"/>
          <a:ext cx="6089650" cy="4960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38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0427" y="1674697"/>
            <a:ext cx="2603269" cy="35086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ETL Mappings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95700" y="3123016"/>
            <a:ext cx="5410104" cy="2346759"/>
          </a:xfrm>
        </p:spPr>
        <p:txBody>
          <a:bodyPr/>
          <a:lstStyle/>
          <a:p>
            <a:r>
              <a:rPr lang="en-US" dirty="0" smtClean="0"/>
              <a:t>Generating Input from the Excel Files to load into OLTP Database</a:t>
            </a:r>
          </a:p>
          <a:p>
            <a:r>
              <a:rPr lang="en-US" dirty="0" smtClean="0"/>
              <a:t>Showing the creation of table named as “Team”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85" y="1103529"/>
            <a:ext cx="4075430" cy="183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3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0427" y="1674697"/>
            <a:ext cx="2603269" cy="35086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ETL Mappings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81" y="0"/>
            <a:ext cx="5245216" cy="373924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181600" y="3964220"/>
            <a:ext cx="6330043" cy="2175669"/>
          </a:xfrm>
        </p:spPr>
        <p:txBody>
          <a:bodyPr/>
          <a:lstStyle/>
          <a:p>
            <a:r>
              <a:rPr lang="en-US" dirty="0" smtClean="0"/>
              <a:t>Generating the ODS tables from the OLTP database. </a:t>
            </a:r>
          </a:p>
          <a:p>
            <a:r>
              <a:rPr lang="en-US" dirty="0" smtClean="0"/>
              <a:t>Used SQL queries which included various cases for different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20427" y="1674697"/>
            <a:ext cx="2603269" cy="35086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ETL Mappings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35" y="555007"/>
            <a:ext cx="5727700" cy="171466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41041" y="3053443"/>
            <a:ext cx="5501594" cy="248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Loading the Data Warehouse using multiple ODS tables. </a:t>
            </a:r>
          </a:p>
          <a:p>
            <a:r>
              <a:rPr lang="en-US" dirty="0" smtClean="0"/>
              <a:t>Created various dimension tables and fact tables for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2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637" y="961812"/>
            <a:ext cx="6814124" cy="49309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260537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207" y="1110342"/>
            <a:ext cx="6322019" cy="503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Tableau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85" y="571500"/>
            <a:ext cx="6844646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BE95D989-81FA-4BAD-9AD5-E46CEDA91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56189E5-8A3E-4CFD-B71B-CCD0F8495E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5641761"/>
            <a:ext cx="85090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Learnings from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AFE2EF3-1094-4B5B-ADE7-F9A4A1B2B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20355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486"/>
            <a:ext cx="2289434" cy="15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51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6B332A4-D438-4773-A77F-5ED49A448D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DF9AD32D-FF05-44F4-BD4D-9CEE89B71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23486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627" y="4164345"/>
            <a:ext cx="4047843" cy="269365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345" y="2827476"/>
            <a:ext cx="850900" cy="114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0"/>
            <a:ext cx="850900" cy="1145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98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58D44E42-C462-4105-BC86-FE75B4E3C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330167"/>
            <a:ext cx="4105275" cy="27318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100" y="0"/>
            <a:ext cx="850900" cy="11455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023" y="482758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C699FA2-8384-4CC6-A2DC-B53B63E80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395" y="1957582"/>
            <a:ext cx="5006336" cy="3961080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is Indian Premier League?</a:t>
            </a:r>
          </a:p>
          <a:p>
            <a:r>
              <a:rPr lang="en-US" sz="1800" dirty="0"/>
              <a:t>Business Scenario </a:t>
            </a:r>
          </a:p>
          <a:p>
            <a:r>
              <a:rPr lang="en-US" sz="1800" dirty="0"/>
              <a:t>Swim Lane Diagram</a:t>
            </a:r>
          </a:p>
          <a:p>
            <a:r>
              <a:rPr lang="en-US" sz="1800" dirty="0"/>
              <a:t>Architecture Diagram</a:t>
            </a:r>
          </a:p>
          <a:p>
            <a:r>
              <a:rPr lang="en-US" sz="1800" dirty="0"/>
              <a:t>Data Model diagrams for all three databases</a:t>
            </a:r>
          </a:p>
          <a:p>
            <a:r>
              <a:rPr lang="en-US" sz="1800" dirty="0"/>
              <a:t>ETL Design Overview </a:t>
            </a:r>
          </a:p>
          <a:p>
            <a:r>
              <a:rPr lang="en-US" sz="1800" dirty="0"/>
              <a:t>ETL Mappings</a:t>
            </a:r>
          </a:p>
          <a:p>
            <a:r>
              <a:rPr lang="en-US" sz="1800" dirty="0"/>
              <a:t>Tableau Dashboard – Screenshots </a:t>
            </a:r>
          </a:p>
          <a:p>
            <a:r>
              <a:rPr lang="en-US" sz="1800" dirty="0" smtClean="0"/>
              <a:t>Interactive </a:t>
            </a:r>
            <a:r>
              <a:rPr lang="en-US" sz="1800" dirty="0"/>
              <a:t>demo Tableau </a:t>
            </a:r>
          </a:p>
          <a:p>
            <a:r>
              <a:rPr lang="en-US" sz="1800" dirty="0"/>
              <a:t>Key learnings from the Project</a:t>
            </a:r>
          </a:p>
        </p:txBody>
      </p:sp>
    </p:spTree>
    <p:extLst>
      <p:ext uri="{BB962C8B-B14F-4D97-AF65-F5344CB8AC3E}">
        <p14:creationId xmlns:p14="http://schemas.microsoft.com/office/powerpoint/2010/main" val="200572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58D44E42-C462-4105-BC86-FE75B4E3C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330167"/>
            <a:ext cx="4105275" cy="2731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5040" y="46218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044" y="498218"/>
            <a:ext cx="5006336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is Indian Premier League(IPL)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044" y="2057399"/>
            <a:ext cx="5006336" cy="4425043"/>
          </a:xfrm>
        </p:spPr>
        <p:txBody>
          <a:bodyPr anchor="t">
            <a:noAutofit/>
          </a:bodyPr>
          <a:lstStyle/>
          <a:p>
            <a:r>
              <a:rPr lang="en-US" sz="2000" dirty="0"/>
              <a:t>Indian Premier League is a professional Twenty over cricket tournament in which players from 14 different countries play for different franchise.</a:t>
            </a:r>
          </a:p>
          <a:p>
            <a:r>
              <a:rPr lang="en-US" sz="2000" dirty="0"/>
              <a:t>IPL is the most attended cricket league in the world and ranked sixth for the most attended league in the world.</a:t>
            </a:r>
          </a:p>
          <a:p>
            <a:r>
              <a:rPr lang="en-US" sz="2000" dirty="0"/>
              <a:t>As of know more than 500 players have played in IPL by now.</a:t>
            </a:r>
          </a:p>
          <a:p>
            <a:r>
              <a:rPr lang="en-US" sz="2000" dirty="0"/>
              <a:t>Around 1.5 million balls have been bowled in IPL by now in more than 500 cricket matches.</a:t>
            </a:r>
          </a:p>
          <a:p>
            <a:r>
              <a:rPr lang="en-US" sz="2000" dirty="0"/>
              <a:t>We have collected the entire dataset for it and will present our analysis for the same.</a:t>
            </a:r>
          </a:p>
        </p:txBody>
      </p:sp>
    </p:spTree>
    <p:extLst>
      <p:ext uri="{BB962C8B-B14F-4D97-AF65-F5344CB8AC3E}">
        <p14:creationId xmlns:p14="http://schemas.microsoft.com/office/powerpoint/2010/main" val="136545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4F74D28C-3268-4E35-8EE1-D92CB4A85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58D44E42-C462-4105-BC86-FE75B4E3C4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1" y="1330167"/>
            <a:ext cx="4105275" cy="27318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8044" y="29900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8044" y="1911927"/>
            <a:ext cx="5006336" cy="4075089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Descriptive Analysis of each player.</a:t>
            </a:r>
            <a:endParaRPr lang="en-US" dirty="0"/>
          </a:p>
          <a:p>
            <a:r>
              <a:rPr lang="en-US" dirty="0" smtClean="0"/>
              <a:t>Analysis of Toss Results based on Venue</a:t>
            </a:r>
          </a:p>
          <a:p>
            <a:r>
              <a:rPr lang="en-US" dirty="0" smtClean="0"/>
              <a:t>Prescriptive Analysis for retention of Players</a:t>
            </a:r>
          </a:p>
          <a:p>
            <a:r>
              <a:rPr lang="en-US" dirty="0" smtClean="0"/>
              <a:t>Predictive Analysis for the Auction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8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Swim Lane Diagram- Player Auction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" r="654" b="1881"/>
          <a:stretch/>
        </p:blipFill>
        <p:spPr>
          <a:xfrm>
            <a:off x="3568190" y="253270"/>
            <a:ext cx="8682395" cy="57081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32" y="4326438"/>
            <a:ext cx="68704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8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655519"/>
            <a:ext cx="7188199" cy="51564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Swim Lane Diagram- Toss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211" y="4056482"/>
            <a:ext cx="842691" cy="5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32" y="1675227"/>
            <a:ext cx="11347293" cy="5182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394" y="787285"/>
            <a:ext cx="844164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39" y="787285"/>
            <a:ext cx="8441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 Diagram for </a:t>
            </a:r>
            <a:r>
              <a:rPr lang="en-US" sz="2600" dirty="0" smtClean="0">
                <a:solidFill>
                  <a:srgbClr val="FFFFFF"/>
                </a:solidFill>
              </a:rPr>
              <a:t>OLTP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IPL)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r="3406" b="27569"/>
          <a:stretch/>
        </p:blipFill>
        <p:spPr>
          <a:xfrm>
            <a:off x="3478428" y="1"/>
            <a:ext cx="8062143" cy="58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4944" r="7047" b="15087"/>
          <a:stretch/>
        </p:blipFill>
        <p:spPr>
          <a:xfrm>
            <a:off x="4203865" y="368136"/>
            <a:ext cx="5948675" cy="5524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70" y="5829646"/>
            <a:ext cx="1898730" cy="10283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 Diagram for ODS Database (IPL_ODS)</a:t>
            </a:r>
          </a:p>
        </p:txBody>
      </p:sp>
    </p:spTree>
    <p:extLst>
      <p:ext uri="{BB962C8B-B14F-4D97-AF65-F5344CB8AC3E}">
        <p14:creationId xmlns:p14="http://schemas.microsoft.com/office/powerpoint/2010/main" val="8830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457</Words>
  <Application>Microsoft Macintosh PowerPoint</Application>
  <PresentationFormat>Widescreen</PresentationFormat>
  <Paragraphs>56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Indian Premier League Analysis</vt:lpstr>
      <vt:lpstr>Content</vt:lpstr>
      <vt:lpstr>What is Indian Premier League(IPL)</vt:lpstr>
      <vt:lpstr>Business Scenarios</vt:lpstr>
      <vt:lpstr>Swim Lane Diagram- Player Auction</vt:lpstr>
      <vt:lpstr>Swim Lane Diagram- Toss</vt:lpstr>
      <vt:lpstr>Architecture Diagram</vt:lpstr>
      <vt:lpstr>Data Model Diagram for OLTP Database (IPL)</vt:lpstr>
      <vt:lpstr>Data Model Diagram for ODS Database (IPL_ODS)</vt:lpstr>
      <vt:lpstr>Data Model Diagram for Data Warehouse (IPL_WH)</vt:lpstr>
      <vt:lpstr>Overview of ETL Implementation</vt:lpstr>
      <vt:lpstr>ETL Mappings</vt:lpstr>
      <vt:lpstr>ETL Mappings</vt:lpstr>
      <vt:lpstr>ETL Mappings</vt:lpstr>
      <vt:lpstr>Tableau Dashboard</vt:lpstr>
      <vt:lpstr>Tableau Dashboard</vt:lpstr>
      <vt:lpstr>Tableau Dashboard</vt:lpstr>
      <vt:lpstr>Key Learnings from the Project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 Analysis</dc:title>
  <dc:creator>Sarthak Biyani</dc:creator>
  <cp:lastModifiedBy>Sarthak Biyani</cp:lastModifiedBy>
  <cp:revision>18</cp:revision>
  <dcterms:created xsi:type="dcterms:W3CDTF">2018-06-07T22:02:11Z</dcterms:created>
  <dcterms:modified xsi:type="dcterms:W3CDTF">2018-06-08T01:02:27Z</dcterms:modified>
</cp:coreProperties>
</file>