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Roboto"/>
      <p:regular r:id="rId14"/>
      <p:bold r:id="rId15"/>
      <p:italic r:id="rId16"/>
      <p:boldItalic r:id="rId17"/>
    </p:embeddedFont>
    <p:embeddedFont>
      <p:font typeface="Corbel"/>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4B2136-6470-43FA-893D-E60D40F56AE0}">
  <a:tblStyle styleId="{1D4B2136-6470-43FA-893D-E60D40F56AE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orbel-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orbel-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Corbel-bold.fntdata"/><Relationship Id="rId6" Type="http://schemas.openxmlformats.org/officeDocument/2006/relationships/slide" Target="slides/slide1.xml"/><Relationship Id="rId18" Type="http://schemas.openxmlformats.org/officeDocument/2006/relationships/font" Target="fonts/Corbel-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3b3f9227ac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3b3f9227a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3b3f9227ac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3b3f9227a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a6d9d1fc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a6d9d1f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
        <p:nvSpPr>
          <p:cNvPr id="13" name="Google Shape;13;p2"/>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4060136" y="-859736"/>
            <a:ext cx="4038600" cy="9872871"/>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75" name="Google Shape;75;p11"/>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81850" y="2305050"/>
            <a:ext cx="5410200" cy="2324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2152650" y="-247650"/>
            <a:ext cx="5410200" cy="74295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81" name="Google Shape;81;p12"/>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 name="Shape 16"/>
        <p:cNvGrpSpPr/>
        <p:nvPr/>
      </p:nvGrpSpPr>
      <p:grpSpPr>
        <a:xfrm>
          <a:off x="0" y="0"/>
          <a:ext cx="0" cy="0"/>
          <a:chOff x="0" y="0"/>
          <a:chExt cx="0" cy="0"/>
        </a:xfrm>
      </p:grpSpPr>
      <p:sp>
        <p:nvSpPr>
          <p:cNvPr id="17" name="Google Shape;17;p3"/>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p:nvPr/>
        </p:nvSpPr>
        <p:spPr>
          <a:xfrm>
            <a:off x="231140" y="243840"/>
            <a:ext cx="11724640" cy="6377939"/>
          </a:xfrm>
          <a:prstGeom prst="rect">
            <a:avLst/>
          </a:prstGeom>
          <a:solidFill>
            <a:schemeClr val="accen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rmAutofit/>
          </a:bodyPr>
          <a:lstStyle>
            <a:lvl1pPr lvl="0" algn="ctr">
              <a:lnSpc>
                <a:spcPct val="85000"/>
              </a:lnSpc>
              <a:spcBef>
                <a:spcPts val="0"/>
              </a:spcBef>
              <a:spcAft>
                <a:spcPts val="0"/>
              </a:spcAft>
              <a:buClr>
                <a:srgbClr val="FFFFFF"/>
              </a:buClr>
              <a:buSzPts val="7200"/>
              <a:buFont typeface="Corbel"/>
              <a:buNone/>
              <a:defRPr b="1" sz="72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subTitle"/>
          </p:nvPr>
        </p:nvSpPr>
        <p:spPr>
          <a:xfrm>
            <a:off x="1709530" y="3869634"/>
            <a:ext cx="8767860" cy="138816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p:txBody>
      </p:sp>
      <p:sp>
        <p:nvSpPr>
          <p:cNvPr id="25" name="Google Shape;25;p4"/>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FFFFFF"/>
                </a:solidFill>
                <a:latin typeface="Corbel"/>
                <a:ea typeface="Corbel"/>
                <a:cs typeface="Corbel"/>
                <a:sym typeface="Corbel"/>
              </a:defRPr>
            </a:lvl1pPr>
            <a:lvl2pPr indent="0" lvl="1" marL="0" algn="r">
              <a:spcBef>
                <a:spcPts val="0"/>
              </a:spcBef>
              <a:buNone/>
              <a:defRPr sz="1200">
                <a:solidFill>
                  <a:srgbClr val="FFFFFF"/>
                </a:solidFill>
                <a:latin typeface="Corbel"/>
                <a:ea typeface="Corbel"/>
                <a:cs typeface="Corbel"/>
                <a:sym typeface="Corbel"/>
              </a:defRPr>
            </a:lvl2pPr>
            <a:lvl3pPr indent="0" lvl="2" marL="0" algn="r">
              <a:spcBef>
                <a:spcPts val="0"/>
              </a:spcBef>
              <a:buNone/>
              <a:defRPr sz="1200">
                <a:solidFill>
                  <a:srgbClr val="FFFFFF"/>
                </a:solidFill>
                <a:latin typeface="Corbel"/>
                <a:ea typeface="Corbel"/>
                <a:cs typeface="Corbel"/>
                <a:sym typeface="Corbel"/>
              </a:defRPr>
            </a:lvl3pPr>
            <a:lvl4pPr indent="0" lvl="3" marL="0" algn="r">
              <a:spcBef>
                <a:spcPts val="0"/>
              </a:spcBef>
              <a:buNone/>
              <a:defRPr sz="1200">
                <a:solidFill>
                  <a:srgbClr val="FFFFFF"/>
                </a:solidFill>
                <a:latin typeface="Corbel"/>
                <a:ea typeface="Corbel"/>
                <a:cs typeface="Corbel"/>
                <a:sym typeface="Corbel"/>
              </a:defRPr>
            </a:lvl4pPr>
            <a:lvl5pPr indent="0" lvl="4" marL="0" algn="r">
              <a:spcBef>
                <a:spcPts val="0"/>
              </a:spcBef>
              <a:buNone/>
              <a:defRPr sz="1200">
                <a:solidFill>
                  <a:srgbClr val="FFFFFF"/>
                </a:solidFill>
                <a:latin typeface="Corbel"/>
                <a:ea typeface="Corbel"/>
                <a:cs typeface="Corbel"/>
                <a:sym typeface="Corbel"/>
              </a:defRPr>
            </a:lvl5pPr>
            <a:lvl6pPr indent="0" lvl="5" marL="0" algn="r">
              <a:spcBef>
                <a:spcPts val="0"/>
              </a:spcBef>
              <a:buNone/>
              <a:defRPr sz="1200">
                <a:solidFill>
                  <a:srgbClr val="FFFFFF"/>
                </a:solidFill>
                <a:latin typeface="Corbel"/>
                <a:ea typeface="Corbel"/>
                <a:cs typeface="Corbel"/>
                <a:sym typeface="Corbel"/>
              </a:defRPr>
            </a:lvl6pPr>
            <a:lvl7pPr indent="0" lvl="6" marL="0" algn="r">
              <a:spcBef>
                <a:spcPts val="0"/>
              </a:spcBef>
              <a:buNone/>
              <a:defRPr sz="1200">
                <a:solidFill>
                  <a:srgbClr val="FFFFFF"/>
                </a:solidFill>
                <a:latin typeface="Corbel"/>
                <a:ea typeface="Corbel"/>
                <a:cs typeface="Corbel"/>
                <a:sym typeface="Corbel"/>
              </a:defRPr>
            </a:lvl7pPr>
            <a:lvl8pPr indent="0" lvl="7" marL="0" algn="r">
              <a:spcBef>
                <a:spcPts val="0"/>
              </a:spcBef>
              <a:buNone/>
              <a:defRPr sz="1200">
                <a:solidFill>
                  <a:srgbClr val="FFFFFF"/>
                </a:solidFill>
                <a:latin typeface="Corbel"/>
                <a:ea typeface="Corbel"/>
                <a:cs typeface="Corbel"/>
                <a:sym typeface="Corbel"/>
              </a:defRPr>
            </a:lvl8pPr>
            <a:lvl9pPr indent="0" lvl="8" marL="0" algn="r">
              <a:spcBef>
                <a:spcPts val="0"/>
              </a:spcBef>
              <a:buNone/>
              <a:defRPr sz="1200">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cxnSp>
        <p:nvCxnSpPr>
          <p:cNvPr id="28" name="Google Shape;28;p4"/>
          <p:cNvCxnSpPr/>
          <p:nvPr/>
        </p:nvCxnSpPr>
        <p:spPr>
          <a:xfrm>
            <a:off x="1978660" y="3733800"/>
            <a:ext cx="8229601" cy="0"/>
          </a:xfrm>
          <a:prstGeom prst="straightConnector1">
            <a:avLst/>
          </a:prstGeom>
          <a:noFill/>
          <a:ln cap="flat" cmpd="sng" w="10000">
            <a:solidFill>
              <a:srgbClr val="FFFFF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32" name="Google Shape;32;p5"/>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6"/>
          <p:cNvSpPr txBox="1"/>
          <p:nvPr>
            <p:ph type="title"/>
          </p:nvPr>
        </p:nvSpPr>
        <p:spPr>
          <a:xfrm>
            <a:off x="1106424" y="1173575"/>
            <a:ext cx="9966960" cy="2926080"/>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Clr>
                <a:schemeClr val="accent1"/>
              </a:buClr>
              <a:buSzPts val="7200"/>
              <a:buFont typeface="Corbel"/>
              <a:buNone/>
              <a:defRPr b="0"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1709928" y="4154520"/>
            <a:ext cx="8769096" cy="136380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400"/>
              </a:spcBef>
              <a:spcAft>
                <a:spcPts val="0"/>
              </a:spcAft>
              <a:buSzPts val="1760"/>
              <a:buNone/>
              <a:defRPr sz="2200">
                <a:solidFill>
                  <a:schemeClr val="accent1"/>
                </a:solidFill>
              </a:defRPr>
            </a:lvl1pPr>
            <a:lvl2pPr indent="-228600" lvl="1" marL="914400" algn="l">
              <a:lnSpc>
                <a:spcPct val="90000"/>
              </a:lnSpc>
              <a:spcBef>
                <a:spcPts val="200"/>
              </a:spcBef>
              <a:spcAft>
                <a:spcPts val="0"/>
              </a:spcAft>
              <a:buSzPts val="1440"/>
              <a:buNone/>
              <a:defRPr sz="1800">
                <a:solidFill>
                  <a:srgbClr val="888888"/>
                </a:solidFill>
              </a:defRPr>
            </a:lvl2pPr>
            <a:lvl3pPr indent="-228600" lvl="2" marL="1371600" algn="l">
              <a:lnSpc>
                <a:spcPct val="90000"/>
              </a:lnSpc>
              <a:spcBef>
                <a:spcPts val="400"/>
              </a:spcBef>
              <a:spcAft>
                <a:spcPts val="0"/>
              </a:spcAft>
              <a:buSzPts val="1280"/>
              <a:buNone/>
              <a:defRPr sz="1600">
                <a:solidFill>
                  <a:srgbClr val="888888"/>
                </a:solidFill>
              </a:defRPr>
            </a:lvl3pPr>
            <a:lvl4pPr indent="-228600" lvl="3" marL="1828800" algn="l">
              <a:lnSpc>
                <a:spcPct val="90000"/>
              </a:lnSpc>
              <a:spcBef>
                <a:spcPts val="400"/>
              </a:spcBef>
              <a:spcAft>
                <a:spcPts val="0"/>
              </a:spcAft>
              <a:buSzPts val="1120"/>
              <a:buNone/>
              <a:defRPr sz="1400">
                <a:solidFill>
                  <a:srgbClr val="888888"/>
                </a:solidFill>
              </a:defRPr>
            </a:lvl4pPr>
            <a:lvl5pPr indent="-228600" lvl="4" marL="2286000" algn="l">
              <a:lnSpc>
                <a:spcPct val="90000"/>
              </a:lnSpc>
              <a:spcBef>
                <a:spcPts val="400"/>
              </a:spcBef>
              <a:spcAft>
                <a:spcPts val="0"/>
              </a:spcAft>
              <a:buSzPts val="1120"/>
              <a:buNone/>
              <a:defRPr sz="1400">
                <a:solidFill>
                  <a:srgbClr val="888888"/>
                </a:solidFill>
              </a:defRPr>
            </a:lvl5pPr>
            <a:lvl6pPr indent="-228600" lvl="5" marL="2743200" algn="l">
              <a:lnSpc>
                <a:spcPct val="90000"/>
              </a:lnSpc>
              <a:spcBef>
                <a:spcPts val="400"/>
              </a:spcBef>
              <a:spcAft>
                <a:spcPts val="0"/>
              </a:spcAft>
              <a:buSzPts val="1120"/>
              <a:buNone/>
              <a:defRPr sz="1400">
                <a:solidFill>
                  <a:srgbClr val="888888"/>
                </a:solidFill>
              </a:defRPr>
            </a:lvl6pPr>
            <a:lvl7pPr indent="-228600" lvl="6" marL="3200400" algn="l">
              <a:lnSpc>
                <a:spcPct val="90000"/>
              </a:lnSpc>
              <a:spcBef>
                <a:spcPts val="400"/>
              </a:spcBef>
              <a:spcAft>
                <a:spcPts val="0"/>
              </a:spcAft>
              <a:buSzPts val="1120"/>
              <a:buNone/>
              <a:defRPr sz="1400">
                <a:solidFill>
                  <a:srgbClr val="888888"/>
                </a:solidFill>
              </a:defRPr>
            </a:lvl7pPr>
            <a:lvl8pPr indent="-228600" lvl="7" marL="3657600" algn="l">
              <a:lnSpc>
                <a:spcPct val="90000"/>
              </a:lnSpc>
              <a:spcBef>
                <a:spcPts val="400"/>
              </a:spcBef>
              <a:spcAft>
                <a:spcPts val="0"/>
              </a:spcAft>
              <a:buSzPts val="1120"/>
              <a:buNone/>
              <a:defRPr sz="1400">
                <a:solidFill>
                  <a:srgbClr val="888888"/>
                </a:solidFill>
              </a:defRPr>
            </a:lvl8pPr>
            <a:lvl9pPr indent="-228600" lvl="8" marL="4114800" algn="l">
              <a:lnSpc>
                <a:spcPct val="90000"/>
              </a:lnSpc>
              <a:spcBef>
                <a:spcPts val="400"/>
              </a:spcBef>
              <a:spcAft>
                <a:spcPts val="400"/>
              </a:spcAft>
              <a:buSzPts val="1120"/>
              <a:buNone/>
              <a:defRPr sz="1400">
                <a:solidFill>
                  <a:srgbClr val="888888"/>
                </a:solidFill>
              </a:defRPr>
            </a:lvl9pPr>
          </a:lstStyle>
          <a:p/>
        </p:txBody>
      </p:sp>
      <p:sp>
        <p:nvSpPr>
          <p:cNvPr id="38" name="Google Shape;38;p6"/>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41" name="Google Shape;41;p6"/>
          <p:cNvCxnSpPr/>
          <p:nvPr/>
        </p:nvCxnSpPr>
        <p:spPr>
          <a:xfrm>
            <a:off x="1981200" y="4020408"/>
            <a:ext cx="8229601" cy="0"/>
          </a:xfrm>
          <a:prstGeom prst="straightConnector1">
            <a:avLst/>
          </a:prstGeom>
          <a:noFill/>
          <a:ln cap="flat" cmpd="sng" w="1000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1143000" y="2057399"/>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5" name="Google Shape;45;p7"/>
          <p:cNvSpPr txBox="1"/>
          <p:nvPr>
            <p:ph idx="2" type="body"/>
          </p:nvPr>
        </p:nvSpPr>
        <p:spPr>
          <a:xfrm>
            <a:off x="6267612" y="2057400"/>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6" name="Google Shape;46;p7"/>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1143000" y="2001511"/>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52" name="Google Shape;52;p8"/>
          <p:cNvSpPr txBox="1"/>
          <p:nvPr>
            <p:ph idx="2" type="body"/>
          </p:nvPr>
        </p:nvSpPr>
        <p:spPr>
          <a:xfrm>
            <a:off x="1143000" y="2721483"/>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53" name="Google Shape;53;p8"/>
          <p:cNvSpPr txBox="1"/>
          <p:nvPr>
            <p:ph idx="3" type="body"/>
          </p:nvPr>
        </p:nvSpPr>
        <p:spPr>
          <a:xfrm>
            <a:off x="6269173" y="1999032"/>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54" name="Google Shape;54;p8"/>
          <p:cNvSpPr txBox="1"/>
          <p:nvPr>
            <p:ph idx="4" type="body"/>
          </p:nvPr>
        </p:nvSpPr>
        <p:spPr>
          <a:xfrm>
            <a:off x="6269173" y="2719322"/>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55" name="Google Shape;55;p8"/>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orbe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852159" y="1097280"/>
            <a:ext cx="5212080" cy="4663440"/>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400"/>
              </a:spcBef>
              <a:spcAft>
                <a:spcPts val="0"/>
              </a:spcAft>
              <a:buSzPts val="2560"/>
              <a:buChar char="•"/>
              <a:defRPr sz="3200"/>
            </a:lvl1pPr>
            <a:lvl2pPr indent="-370840" lvl="1" marL="914400" algn="l">
              <a:lnSpc>
                <a:spcPct val="90000"/>
              </a:lnSpc>
              <a:spcBef>
                <a:spcPts val="200"/>
              </a:spcBef>
              <a:spcAft>
                <a:spcPts val="0"/>
              </a:spcAft>
              <a:buSzPts val="2240"/>
              <a:buChar char="•"/>
              <a:defRPr sz="2800"/>
            </a:lvl2pPr>
            <a:lvl3pPr indent="-350519" lvl="2" marL="1371600" algn="l">
              <a:lnSpc>
                <a:spcPct val="90000"/>
              </a:lnSpc>
              <a:spcBef>
                <a:spcPts val="400"/>
              </a:spcBef>
              <a:spcAft>
                <a:spcPts val="0"/>
              </a:spcAft>
              <a:buSzPts val="1920"/>
              <a:buChar char="•"/>
              <a:defRPr sz="2400"/>
            </a:lvl3pPr>
            <a:lvl4pPr indent="-330200" lvl="3" marL="1828800" algn="l">
              <a:lnSpc>
                <a:spcPct val="90000"/>
              </a:lnSpc>
              <a:spcBef>
                <a:spcPts val="400"/>
              </a:spcBef>
              <a:spcAft>
                <a:spcPts val="0"/>
              </a:spcAft>
              <a:buSzPts val="1600"/>
              <a:buChar char="•"/>
              <a:defRPr sz="2000"/>
            </a:lvl4pPr>
            <a:lvl5pPr indent="-330200" lvl="4" marL="2286000" algn="l">
              <a:lnSpc>
                <a:spcPct val="90000"/>
              </a:lnSpc>
              <a:spcBef>
                <a:spcPts val="400"/>
              </a:spcBef>
              <a:spcAft>
                <a:spcPts val="0"/>
              </a:spcAft>
              <a:buSzPts val="1600"/>
              <a:buChar char="•"/>
              <a:defRPr sz="2000"/>
            </a:lvl5pPr>
            <a:lvl6pPr indent="-330200" lvl="5" marL="2743200" algn="l">
              <a:lnSpc>
                <a:spcPct val="90000"/>
              </a:lnSpc>
              <a:spcBef>
                <a:spcPts val="400"/>
              </a:spcBef>
              <a:spcAft>
                <a:spcPts val="0"/>
              </a:spcAft>
              <a:buSzPts val="1600"/>
              <a:buChar char="•"/>
              <a:defRPr sz="2000"/>
            </a:lvl6pPr>
            <a:lvl7pPr indent="-330200" lvl="6" marL="3200400" algn="l">
              <a:lnSpc>
                <a:spcPct val="90000"/>
              </a:lnSpc>
              <a:spcBef>
                <a:spcPts val="400"/>
              </a:spcBef>
              <a:spcAft>
                <a:spcPts val="0"/>
              </a:spcAft>
              <a:buSzPts val="1600"/>
              <a:buChar char="•"/>
              <a:defRPr sz="2000"/>
            </a:lvl7pPr>
            <a:lvl8pPr indent="-330200" lvl="7" marL="3657600" algn="l">
              <a:lnSpc>
                <a:spcPct val="90000"/>
              </a:lnSpc>
              <a:spcBef>
                <a:spcPts val="400"/>
              </a:spcBef>
              <a:spcAft>
                <a:spcPts val="0"/>
              </a:spcAft>
              <a:buSzPts val="1600"/>
              <a:buChar char="•"/>
              <a:defRPr sz="2000"/>
            </a:lvl8pPr>
            <a:lvl9pPr indent="-330200" lvl="8" marL="4114800" algn="l">
              <a:lnSpc>
                <a:spcPct val="90000"/>
              </a:lnSpc>
              <a:spcBef>
                <a:spcPts val="400"/>
              </a:spcBef>
              <a:spcAft>
                <a:spcPts val="400"/>
              </a:spcAft>
              <a:buSzPts val="1600"/>
              <a:buChar char="•"/>
              <a:defRPr sz="2000"/>
            </a:lvl9pPr>
          </a:lstStyle>
          <a:p/>
        </p:txBody>
      </p:sp>
      <p:sp>
        <p:nvSpPr>
          <p:cNvPr id="61" name="Google Shape;61;p9"/>
          <p:cNvSpPr txBox="1"/>
          <p:nvPr>
            <p:ph idx="2" type="body"/>
          </p:nvPr>
        </p:nvSpPr>
        <p:spPr>
          <a:xfrm>
            <a:off x="1143000" y="2834640"/>
            <a:ext cx="3931920" cy="301752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62" name="Google Shape;62;p9"/>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orbe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413248" y="1069847"/>
            <a:ext cx="6099048" cy="4800600"/>
          </a:xfrm>
          <a:prstGeom prst="rect">
            <a:avLst/>
          </a:prstGeom>
          <a:noFill/>
          <a:ln>
            <a:noFill/>
          </a:ln>
        </p:spPr>
      </p:sp>
      <p:sp>
        <p:nvSpPr>
          <p:cNvPr id="68" name="Google Shape;68;p10"/>
          <p:cNvSpPr txBox="1"/>
          <p:nvPr>
            <p:ph idx="1" type="body"/>
          </p:nvPr>
        </p:nvSpPr>
        <p:spPr>
          <a:xfrm>
            <a:off x="1143000" y="2834640"/>
            <a:ext cx="3931920" cy="2880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69" name="Google Shape;69;p10"/>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 name="Shape 5"/>
        <p:cNvGrpSpPr/>
        <p:nvPr/>
      </p:nvGrpSpPr>
      <p:grpSpPr>
        <a:xfrm>
          <a:off x="0" y="0"/>
          <a:ext cx="0" cy="0"/>
          <a:chOff x="0" y="0"/>
          <a:chExt cx="0" cy="0"/>
        </a:xfrm>
      </p:grpSpPr>
      <p:sp>
        <p:nvSpPr>
          <p:cNvPr id="6" name="Google Shape;6;p1"/>
          <p:cNvSpPr/>
          <p:nvPr/>
        </p:nvSpPr>
        <p:spPr>
          <a:xfrm>
            <a:off x="231140" y="243840"/>
            <a:ext cx="11724640" cy="637793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400"/>
              <a:buFont typeface="Corbel"/>
              <a:buNone/>
              <a:defRPr b="0" i="0" sz="4400" u="none" cap="none" strike="noStrik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40360" lvl="0" marL="457200" marR="0" rtl="0" algn="l">
              <a:lnSpc>
                <a:spcPct val="90000"/>
              </a:lnSpc>
              <a:spcBef>
                <a:spcPts val="1400"/>
              </a:spcBef>
              <a:spcAft>
                <a:spcPts val="0"/>
              </a:spcAft>
              <a:buClr>
                <a:schemeClr val="accent1"/>
              </a:buClr>
              <a:buSzPts val="1760"/>
              <a:buFont typeface="Corbel"/>
              <a:buChar char="•"/>
              <a:defRPr b="0" i="0" sz="2200" u="none" cap="none" strike="noStrike">
                <a:solidFill>
                  <a:schemeClr val="accent1"/>
                </a:solidFill>
                <a:latin typeface="Corbel"/>
                <a:ea typeface="Corbel"/>
                <a:cs typeface="Corbel"/>
                <a:sym typeface="Corbel"/>
              </a:defRPr>
            </a:lvl1pPr>
            <a:lvl2pPr indent="-330200" lvl="1" marL="914400" marR="0" rtl="0" algn="l">
              <a:lnSpc>
                <a:spcPct val="90000"/>
              </a:lnSpc>
              <a:spcBef>
                <a:spcPts val="200"/>
              </a:spcBef>
              <a:spcAft>
                <a:spcPts val="0"/>
              </a:spcAft>
              <a:buClr>
                <a:schemeClr val="accent1"/>
              </a:buClr>
              <a:buSzPts val="1600"/>
              <a:buFont typeface="Corbel"/>
              <a:buChar char="•"/>
              <a:defRPr b="0" i="0" sz="2000" u="none" cap="none" strike="noStrike">
                <a:solidFill>
                  <a:schemeClr val="accent1"/>
                </a:solidFill>
                <a:latin typeface="Corbel"/>
                <a:ea typeface="Corbel"/>
                <a:cs typeface="Corbel"/>
                <a:sym typeface="Corbel"/>
              </a:defRPr>
            </a:lvl2pPr>
            <a:lvl3pPr indent="-320039" lvl="2" marL="1371600" marR="0" rtl="0" algn="l">
              <a:lnSpc>
                <a:spcPct val="90000"/>
              </a:lnSpc>
              <a:spcBef>
                <a:spcPts val="400"/>
              </a:spcBef>
              <a:spcAft>
                <a:spcPts val="0"/>
              </a:spcAft>
              <a:buClr>
                <a:schemeClr val="accent1"/>
              </a:buClr>
              <a:buSzPts val="1440"/>
              <a:buFont typeface="Corbel"/>
              <a:buChar char="•"/>
              <a:defRPr b="0" i="0" sz="1800" u="none" cap="none" strike="noStrike">
                <a:solidFill>
                  <a:schemeClr val="accent1"/>
                </a:solidFill>
                <a:latin typeface="Corbel"/>
                <a:ea typeface="Corbel"/>
                <a:cs typeface="Corbel"/>
                <a:sym typeface="Corbel"/>
              </a:defRPr>
            </a:lvl3pPr>
            <a:lvl4pPr indent="-309880" lvl="3" marL="18288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4pPr>
            <a:lvl5pPr indent="-309879" lvl="4" marL="22860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5pPr>
            <a:lvl6pPr indent="-309879" lvl="5" marL="27432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6pPr>
            <a:lvl7pPr indent="-309879" lvl="6" marL="32004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7pPr>
            <a:lvl8pPr indent="-309879" lvl="7" marL="36576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8pPr>
            <a:lvl9pPr indent="-309879" lvl="8" marL="4114800" marR="0" rtl="0" algn="l">
              <a:lnSpc>
                <a:spcPct val="90000"/>
              </a:lnSpc>
              <a:spcBef>
                <a:spcPts val="400"/>
              </a:spcBef>
              <a:spcAft>
                <a:spcPts val="40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9pPr>
          </a:lstStyle>
          <a:p/>
        </p:txBody>
      </p:sp>
      <p:sp>
        <p:nvSpPr>
          <p:cNvPr id="9" name="Google Shape;9;p1"/>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0" name="Google Shape;10;p1"/>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accen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1" name="Google Shape;11;p1"/>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accent1"/>
                </a:solidFill>
                <a:latin typeface="Corbel"/>
                <a:ea typeface="Corbel"/>
                <a:cs typeface="Corbel"/>
                <a:sym typeface="Corbel"/>
              </a:defRPr>
            </a:lvl1pPr>
            <a:lvl2pPr indent="0" lvl="1" marL="0" marR="0" rtl="0" algn="r">
              <a:spcBef>
                <a:spcPts val="0"/>
              </a:spcBef>
              <a:buNone/>
              <a:defRPr b="0" i="0" sz="1200" u="none" cap="none" strike="noStrike">
                <a:solidFill>
                  <a:schemeClr val="accent1"/>
                </a:solidFill>
                <a:latin typeface="Corbel"/>
                <a:ea typeface="Corbel"/>
                <a:cs typeface="Corbel"/>
                <a:sym typeface="Corbel"/>
              </a:defRPr>
            </a:lvl2pPr>
            <a:lvl3pPr indent="0" lvl="2" marL="0" marR="0" rtl="0" algn="r">
              <a:spcBef>
                <a:spcPts val="0"/>
              </a:spcBef>
              <a:buNone/>
              <a:defRPr b="0" i="0" sz="1200" u="none" cap="none" strike="noStrike">
                <a:solidFill>
                  <a:schemeClr val="accent1"/>
                </a:solidFill>
                <a:latin typeface="Corbel"/>
                <a:ea typeface="Corbel"/>
                <a:cs typeface="Corbel"/>
                <a:sym typeface="Corbel"/>
              </a:defRPr>
            </a:lvl3pPr>
            <a:lvl4pPr indent="0" lvl="3" marL="0" marR="0" rtl="0" algn="r">
              <a:spcBef>
                <a:spcPts val="0"/>
              </a:spcBef>
              <a:buNone/>
              <a:defRPr b="0" i="0" sz="1200" u="none" cap="none" strike="noStrike">
                <a:solidFill>
                  <a:schemeClr val="accent1"/>
                </a:solidFill>
                <a:latin typeface="Corbel"/>
                <a:ea typeface="Corbel"/>
                <a:cs typeface="Corbel"/>
                <a:sym typeface="Corbel"/>
              </a:defRPr>
            </a:lvl4pPr>
            <a:lvl5pPr indent="0" lvl="4" marL="0" marR="0" rtl="0" algn="r">
              <a:spcBef>
                <a:spcPts val="0"/>
              </a:spcBef>
              <a:buNone/>
              <a:defRPr b="0" i="0" sz="1200" u="none" cap="none" strike="noStrike">
                <a:solidFill>
                  <a:schemeClr val="accent1"/>
                </a:solidFill>
                <a:latin typeface="Corbel"/>
                <a:ea typeface="Corbel"/>
                <a:cs typeface="Corbel"/>
                <a:sym typeface="Corbel"/>
              </a:defRPr>
            </a:lvl5pPr>
            <a:lvl6pPr indent="0" lvl="5" marL="0" marR="0" rtl="0" algn="r">
              <a:spcBef>
                <a:spcPts val="0"/>
              </a:spcBef>
              <a:buNone/>
              <a:defRPr b="0" i="0" sz="1200" u="none" cap="none" strike="noStrike">
                <a:solidFill>
                  <a:schemeClr val="accent1"/>
                </a:solidFill>
                <a:latin typeface="Corbel"/>
                <a:ea typeface="Corbel"/>
                <a:cs typeface="Corbel"/>
                <a:sym typeface="Corbel"/>
              </a:defRPr>
            </a:lvl6pPr>
            <a:lvl7pPr indent="0" lvl="6" marL="0" marR="0" rtl="0" algn="r">
              <a:spcBef>
                <a:spcPts val="0"/>
              </a:spcBef>
              <a:buNone/>
              <a:defRPr b="0" i="0" sz="1200" u="none" cap="none" strike="noStrike">
                <a:solidFill>
                  <a:schemeClr val="accent1"/>
                </a:solidFill>
                <a:latin typeface="Corbel"/>
                <a:ea typeface="Corbel"/>
                <a:cs typeface="Corbel"/>
                <a:sym typeface="Corbel"/>
              </a:defRPr>
            </a:lvl7pPr>
            <a:lvl8pPr indent="0" lvl="7" marL="0" marR="0" rtl="0" algn="r">
              <a:spcBef>
                <a:spcPts val="0"/>
              </a:spcBef>
              <a:buNone/>
              <a:defRPr b="0" i="0" sz="1200" u="none" cap="none" strike="noStrike">
                <a:solidFill>
                  <a:schemeClr val="accent1"/>
                </a:solidFill>
                <a:latin typeface="Corbel"/>
                <a:ea typeface="Corbel"/>
                <a:cs typeface="Corbel"/>
                <a:sym typeface="Corbel"/>
              </a:defRPr>
            </a:lvl8pPr>
            <a:lvl9pPr indent="0" lvl="8" marL="0" marR="0" rtl="0" algn="r">
              <a:spcBef>
                <a:spcPts val="0"/>
              </a:spcBef>
              <a:buNone/>
              <a:defRPr b="0"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nvSpPr>
        <p:spPr>
          <a:xfrm>
            <a:off x="5672675" y="3665925"/>
            <a:ext cx="5915400" cy="646500"/>
          </a:xfrm>
          <a:prstGeom prst="rect">
            <a:avLst/>
          </a:prstGeom>
          <a:solidFill>
            <a:schemeClr val="accent1"/>
          </a:solidFill>
          <a:ln cap="flat" cmpd="dbl" w="5397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3600">
                <a:solidFill>
                  <a:schemeClr val="lt1"/>
                </a:solidFill>
                <a:latin typeface="Corbel"/>
                <a:ea typeface="Corbel"/>
                <a:cs typeface="Corbel"/>
                <a:sym typeface="Corbel"/>
              </a:rPr>
              <a:t>AIRBNB DATA ANALYSIS</a:t>
            </a:r>
            <a:endParaRPr b="0" i="0" sz="3600" u="none" cap="none" strike="noStrike">
              <a:solidFill>
                <a:schemeClr val="lt1"/>
              </a:solidFill>
              <a:latin typeface="Corbel"/>
              <a:ea typeface="Corbel"/>
              <a:cs typeface="Corbel"/>
              <a:sym typeface="Corbel"/>
            </a:endParaRPr>
          </a:p>
        </p:txBody>
      </p:sp>
      <p:sp>
        <p:nvSpPr>
          <p:cNvPr id="89" name="Google Shape;89;p13"/>
          <p:cNvSpPr txBox="1"/>
          <p:nvPr/>
        </p:nvSpPr>
        <p:spPr>
          <a:xfrm>
            <a:off x="6043353" y="5037513"/>
            <a:ext cx="4164600" cy="11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2300" u="none" cap="none" strike="noStrike">
                <a:solidFill>
                  <a:srgbClr val="1482AB"/>
                </a:solidFill>
                <a:latin typeface="Corbel"/>
                <a:ea typeface="Corbel"/>
                <a:cs typeface="Corbel"/>
                <a:sym typeface="Corbel"/>
              </a:rPr>
              <a:t>BY</a:t>
            </a:r>
            <a:r>
              <a:rPr b="0" i="0" lang="en-GB" sz="2300" u="none" cap="none" strike="noStrike">
                <a:solidFill>
                  <a:srgbClr val="1482AB"/>
                </a:solidFill>
                <a:latin typeface="Corbel"/>
                <a:ea typeface="Corbel"/>
                <a:cs typeface="Corbel"/>
                <a:sym typeface="Corbel"/>
              </a:rPr>
              <a:t>:</a:t>
            </a:r>
            <a:endParaRPr sz="1700"/>
          </a:p>
          <a:p>
            <a:pPr indent="0" lvl="0" marL="0" marR="0" rtl="0" algn="l">
              <a:spcBef>
                <a:spcPts val="0"/>
              </a:spcBef>
              <a:spcAft>
                <a:spcPts val="0"/>
              </a:spcAft>
              <a:buNone/>
            </a:pPr>
            <a:r>
              <a:rPr lang="en-GB" sz="2300">
                <a:solidFill>
                  <a:srgbClr val="1482AB"/>
                </a:solidFill>
                <a:latin typeface="Corbel"/>
                <a:ea typeface="Corbel"/>
                <a:cs typeface="Corbel"/>
                <a:sym typeface="Corbel"/>
              </a:rPr>
              <a:t>Meghasham Parab </a:t>
            </a:r>
            <a:endParaRPr sz="1700"/>
          </a:p>
          <a:p>
            <a:pPr indent="0" lvl="0" marL="0" marR="0" rtl="0" algn="l">
              <a:spcBef>
                <a:spcPts val="0"/>
              </a:spcBef>
              <a:spcAft>
                <a:spcPts val="0"/>
              </a:spcAft>
              <a:buNone/>
            </a:pPr>
            <a:r>
              <a:t/>
            </a:r>
            <a:endParaRPr sz="2000">
              <a:solidFill>
                <a:srgbClr val="1482AB"/>
              </a:solidFill>
              <a:latin typeface="Corbel"/>
              <a:ea typeface="Corbel"/>
              <a:cs typeface="Corbel"/>
              <a:sym typeface="Corbel"/>
            </a:endParaRPr>
          </a:p>
        </p:txBody>
      </p:sp>
      <p:sp>
        <p:nvSpPr>
          <p:cNvPr id="90" name="Google Shape;90;p13"/>
          <p:cNvSpPr/>
          <p:nvPr/>
        </p:nvSpPr>
        <p:spPr>
          <a:xfrm>
            <a:off x="1881825" y="1698475"/>
            <a:ext cx="1930500" cy="16365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rbel"/>
              <a:ea typeface="Corbel"/>
              <a:cs typeface="Corbel"/>
              <a:sym typeface="Corbel"/>
            </a:endParaRPr>
          </a:p>
        </p:txBody>
      </p:sp>
      <p:sp>
        <p:nvSpPr>
          <p:cNvPr id="91" name="Google Shape;91;p13"/>
          <p:cNvSpPr/>
          <p:nvPr/>
        </p:nvSpPr>
        <p:spPr>
          <a:xfrm>
            <a:off x="6233650" y="1751725"/>
            <a:ext cx="1658400" cy="58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rbel"/>
              <a:ea typeface="Corbel"/>
              <a:cs typeface="Corbel"/>
              <a:sym typeface="Corbel"/>
            </a:endParaRPr>
          </a:p>
        </p:txBody>
      </p:sp>
      <p:pic>
        <p:nvPicPr>
          <p:cNvPr id="92" name="Google Shape;92;p13"/>
          <p:cNvPicPr preferRelativeResize="0"/>
          <p:nvPr/>
        </p:nvPicPr>
        <p:blipFill>
          <a:blip r:embed="rId3">
            <a:alphaModFix/>
          </a:blip>
          <a:stretch>
            <a:fillRect/>
          </a:stretch>
        </p:blipFill>
        <p:spPr>
          <a:xfrm>
            <a:off x="3690463" y="1290388"/>
            <a:ext cx="2543175" cy="1800225"/>
          </a:xfrm>
          <a:prstGeom prst="rect">
            <a:avLst/>
          </a:prstGeom>
          <a:noFill/>
          <a:ln cap="flat" cmpd="sng" w="28575">
            <a:solidFill>
              <a:schemeClr val="dk2"/>
            </a:solidFill>
            <a:prstDash val="solid"/>
            <a:round/>
            <a:headEnd len="sm" w="sm" type="none"/>
            <a:tailEnd len="sm" w="sm" type="none"/>
          </a:ln>
        </p:spPr>
      </p:pic>
      <p:pic>
        <p:nvPicPr>
          <p:cNvPr id="93" name="Google Shape;93;p13"/>
          <p:cNvPicPr preferRelativeResize="0"/>
          <p:nvPr/>
        </p:nvPicPr>
        <p:blipFill>
          <a:blip r:embed="rId4">
            <a:alphaModFix/>
          </a:blip>
          <a:stretch>
            <a:fillRect/>
          </a:stretch>
        </p:blipFill>
        <p:spPr>
          <a:xfrm>
            <a:off x="445350" y="3334975"/>
            <a:ext cx="3974350" cy="2644750"/>
          </a:xfrm>
          <a:prstGeom prst="rect">
            <a:avLst/>
          </a:prstGeom>
          <a:noFill/>
          <a:ln cap="flat" cmpd="sng" w="28575">
            <a:solidFill>
              <a:schemeClr val="dk2"/>
            </a:solidFill>
            <a:prstDash val="solid"/>
            <a:round/>
            <a:headEnd len="sm" w="sm" type="none"/>
            <a:tailEnd len="sm" w="sm" type="none"/>
          </a:ln>
        </p:spPr>
      </p:pic>
      <p:pic>
        <p:nvPicPr>
          <p:cNvPr id="94" name="Google Shape;94;p13"/>
          <p:cNvPicPr preferRelativeResize="0"/>
          <p:nvPr/>
        </p:nvPicPr>
        <p:blipFill>
          <a:blip r:embed="rId5">
            <a:alphaModFix/>
          </a:blip>
          <a:stretch>
            <a:fillRect/>
          </a:stretch>
        </p:blipFill>
        <p:spPr>
          <a:xfrm>
            <a:off x="7892050" y="935423"/>
            <a:ext cx="3696025" cy="22176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nvSpPr>
        <p:spPr>
          <a:xfrm>
            <a:off x="332500" y="311527"/>
            <a:ext cx="11523000" cy="1046700"/>
          </a:xfrm>
          <a:prstGeom prst="rect">
            <a:avLst/>
          </a:prstGeom>
          <a:solidFill>
            <a:schemeClr val="accent1"/>
          </a:solidFill>
          <a:ln cap="flat" cmpd="dbl" w="5397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3800">
                <a:solidFill>
                  <a:schemeClr val="lt1"/>
                </a:solidFill>
                <a:latin typeface="Calibri"/>
                <a:ea typeface="Calibri"/>
                <a:cs typeface="Calibri"/>
                <a:sym typeface="Calibri"/>
              </a:rPr>
              <a:t>Overview of Dataset</a:t>
            </a:r>
            <a:endParaRPr sz="3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2400">
              <a:solidFill>
                <a:schemeClr val="lt1"/>
              </a:solidFill>
              <a:latin typeface="Corbel"/>
              <a:ea typeface="Corbel"/>
              <a:cs typeface="Corbel"/>
              <a:sym typeface="Corbel"/>
            </a:endParaRPr>
          </a:p>
        </p:txBody>
      </p:sp>
      <p:pic>
        <p:nvPicPr>
          <p:cNvPr id="100" name="Google Shape;100;p14"/>
          <p:cNvPicPr preferRelativeResize="0"/>
          <p:nvPr/>
        </p:nvPicPr>
        <p:blipFill>
          <a:blip r:embed="rId3">
            <a:alphaModFix/>
          </a:blip>
          <a:stretch>
            <a:fillRect/>
          </a:stretch>
        </p:blipFill>
        <p:spPr>
          <a:xfrm>
            <a:off x="10393425" y="5059151"/>
            <a:ext cx="1569650" cy="1569650"/>
          </a:xfrm>
          <a:prstGeom prst="rect">
            <a:avLst/>
          </a:prstGeom>
          <a:noFill/>
          <a:ln>
            <a:noFill/>
          </a:ln>
        </p:spPr>
      </p:pic>
      <p:graphicFrame>
        <p:nvGraphicFramePr>
          <p:cNvPr id="101" name="Google Shape;101;p14"/>
          <p:cNvGraphicFramePr/>
          <p:nvPr/>
        </p:nvGraphicFramePr>
        <p:xfrm>
          <a:off x="614550" y="1594350"/>
          <a:ext cx="3000000" cy="3000000"/>
        </p:xfrm>
        <a:graphic>
          <a:graphicData uri="http://schemas.openxmlformats.org/drawingml/2006/table">
            <a:tbl>
              <a:tblPr>
                <a:noFill/>
                <a:tableStyleId>{1D4B2136-6470-43FA-893D-E60D40F56AE0}</a:tableStyleId>
              </a:tblPr>
              <a:tblGrid>
                <a:gridCol w="2499375"/>
                <a:gridCol w="6964825"/>
              </a:tblGrid>
              <a:tr h="250800">
                <a:tc>
                  <a:txBody>
                    <a:bodyPr/>
                    <a:lstStyle/>
                    <a:p>
                      <a:pPr indent="0" lvl="0" marL="0" rtl="0" algn="ctr">
                        <a:lnSpc>
                          <a:spcPct val="115000"/>
                        </a:lnSpc>
                        <a:spcBef>
                          <a:spcPts val="0"/>
                        </a:spcBef>
                        <a:spcAft>
                          <a:spcPts val="0"/>
                        </a:spcAft>
                        <a:buNone/>
                      </a:pPr>
                      <a:r>
                        <a:rPr b="1" lang="en-GB" sz="1000">
                          <a:solidFill>
                            <a:srgbClr val="FFFFFF"/>
                          </a:solidFill>
                          <a:latin typeface="Roboto"/>
                          <a:ea typeface="Roboto"/>
                          <a:cs typeface="Roboto"/>
                          <a:sym typeface="Roboto"/>
                        </a:rPr>
                        <a:t>Column Name</a:t>
                      </a:r>
                      <a:endParaRPr b="1" sz="1000">
                        <a:solidFill>
                          <a:srgbClr val="FFFFFF"/>
                        </a:solidFill>
                        <a:latin typeface="Roboto"/>
                        <a:ea typeface="Roboto"/>
                        <a:cs typeface="Roboto"/>
                        <a:sym typeface="Roboto"/>
                      </a:endParaRPr>
                    </a:p>
                  </a:txBody>
                  <a:tcPr marT="19050" marB="19050" marR="76200" marL="76200" anchor="ctr">
                    <a:lnL cap="flat" cmpd="sng" w="8650">
                      <a:solidFill>
                        <a:srgbClr val="284E3F"/>
                      </a:solidFill>
                      <a:prstDash val="solid"/>
                      <a:round/>
                      <a:headEnd len="sm" w="sm" type="none"/>
                      <a:tailEnd len="sm" w="sm" type="none"/>
                    </a:lnL>
                    <a:lnR cap="flat" cmpd="sng" w="8650">
                      <a:solidFill>
                        <a:srgbClr val="356854"/>
                      </a:solidFill>
                      <a:prstDash val="solid"/>
                      <a:round/>
                      <a:headEnd len="sm" w="sm" type="none"/>
                      <a:tailEnd len="sm" w="sm" type="none"/>
                    </a:lnR>
                    <a:lnT cap="flat" cmpd="sng" w="8650">
                      <a:solidFill>
                        <a:srgbClr val="284E3F"/>
                      </a:solidFill>
                      <a:prstDash val="solid"/>
                      <a:round/>
                      <a:headEnd len="sm" w="sm" type="none"/>
                      <a:tailEnd len="sm" w="sm" type="none"/>
                    </a:lnT>
                    <a:lnB cap="flat" cmpd="sng" w="8650">
                      <a:solidFill>
                        <a:srgbClr val="000000"/>
                      </a:solidFill>
                      <a:prstDash val="solid"/>
                      <a:round/>
                      <a:headEnd len="sm" w="sm" type="none"/>
                      <a:tailEnd len="sm" w="sm" type="none"/>
                    </a:lnB>
                    <a:solidFill>
                      <a:srgbClr val="356854"/>
                    </a:solidFill>
                  </a:tcPr>
                </a:tc>
                <a:tc>
                  <a:txBody>
                    <a:bodyPr/>
                    <a:lstStyle/>
                    <a:p>
                      <a:pPr indent="0" lvl="0" marL="0" rtl="0" algn="ctr">
                        <a:lnSpc>
                          <a:spcPct val="115000"/>
                        </a:lnSpc>
                        <a:spcBef>
                          <a:spcPts val="0"/>
                        </a:spcBef>
                        <a:spcAft>
                          <a:spcPts val="0"/>
                        </a:spcAft>
                        <a:buNone/>
                      </a:pPr>
                      <a:r>
                        <a:rPr b="1" lang="en-GB" sz="1000">
                          <a:solidFill>
                            <a:srgbClr val="FFFFFF"/>
                          </a:solidFill>
                          <a:latin typeface="Roboto"/>
                          <a:ea typeface="Roboto"/>
                          <a:cs typeface="Roboto"/>
                          <a:sym typeface="Roboto"/>
                        </a:rPr>
                        <a:t>Description</a:t>
                      </a:r>
                      <a:endParaRPr b="1" sz="1000">
                        <a:solidFill>
                          <a:srgbClr val="FFFFFF"/>
                        </a:solidFill>
                        <a:latin typeface="Roboto"/>
                        <a:ea typeface="Roboto"/>
                        <a:cs typeface="Roboto"/>
                        <a:sym typeface="Roboto"/>
                      </a:endParaRPr>
                    </a:p>
                  </a:txBody>
                  <a:tcPr marT="19050" marB="19050" marR="76200" marL="76200" anchor="ctr">
                    <a:lnL cap="flat" cmpd="sng" w="8650">
                      <a:solidFill>
                        <a:srgbClr val="356854"/>
                      </a:solidFill>
                      <a:prstDash val="solid"/>
                      <a:round/>
                      <a:headEnd len="sm" w="sm" type="none"/>
                      <a:tailEnd len="sm" w="sm" type="none"/>
                    </a:lnL>
                    <a:lnR cap="flat" cmpd="sng" w="8650">
                      <a:solidFill>
                        <a:srgbClr val="284E3F"/>
                      </a:solidFill>
                      <a:prstDash val="solid"/>
                      <a:round/>
                      <a:headEnd len="sm" w="sm" type="none"/>
                      <a:tailEnd len="sm" w="sm" type="none"/>
                    </a:lnR>
                    <a:lnT cap="flat" cmpd="sng" w="8650">
                      <a:solidFill>
                        <a:srgbClr val="284E3F"/>
                      </a:solidFill>
                      <a:prstDash val="solid"/>
                      <a:round/>
                      <a:headEnd len="sm" w="sm" type="none"/>
                      <a:tailEnd len="sm" w="sm" type="none"/>
                    </a:lnT>
                    <a:lnB cap="flat" cmpd="sng" w="8650">
                      <a:solidFill>
                        <a:srgbClr val="000000"/>
                      </a:solidFill>
                      <a:prstDash val="solid"/>
                      <a:round/>
                      <a:headEnd len="sm" w="sm" type="none"/>
                      <a:tailEnd len="sm" w="sm" type="none"/>
                    </a:lnB>
                    <a:solidFill>
                      <a:srgbClr val="356854"/>
                    </a:solidFill>
                  </a:tcPr>
                </a:tc>
              </a:tr>
              <a:tr h="250800">
                <a:tc>
                  <a:txBody>
                    <a:bodyPr/>
                    <a:lstStyle/>
                    <a:p>
                      <a:pPr indent="0" lvl="0" marL="0" rtl="0" algn="l">
                        <a:lnSpc>
                          <a:spcPct val="115000"/>
                        </a:lnSpc>
                        <a:spcBef>
                          <a:spcPts val="0"/>
                        </a:spcBef>
                        <a:spcAft>
                          <a:spcPts val="0"/>
                        </a:spcAft>
                        <a:buNone/>
                      </a:pPr>
                      <a:r>
                        <a:rPr lang="en-GB" sz="1000"/>
                        <a:t>id</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Unique ID for each listing</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250800">
                <a:tc>
                  <a:txBody>
                    <a:bodyPr/>
                    <a:lstStyle/>
                    <a:p>
                      <a:pPr indent="0" lvl="0" marL="0" rtl="0" algn="l">
                        <a:lnSpc>
                          <a:spcPct val="115000"/>
                        </a:lnSpc>
                        <a:spcBef>
                          <a:spcPts val="0"/>
                        </a:spcBef>
                        <a:spcAft>
                          <a:spcPts val="0"/>
                        </a:spcAft>
                        <a:buNone/>
                      </a:pPr>
                      <a:r>
                        <a:rPr lang="en-GB" sz="1000"/>
                        <a:t>name</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Title or name of the listing (e.g., “Tiny Studio Apartment”)</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250800">
                <a:tc>
                  <a:txBody>
                    <a:bodyPr/>
                    <a:lstStyle/>
                    <a:p>
                      <a:pPr indent="0" lvl="0" marL="0" rtl="0" algn="l">
                        <a:lnSpc>
                          <a:spcPct val="115000"/>
                        </a:lnSpc>
                        <a:spcBef>
                          <a:spcPts val="0"/>
                        </a:spcBef>
                        <a:spcAft>
                          <a:spcPts val="0"/>
                        </a:spcAft>
                        <a:buNone/>
                      </a:pPr>
                      <a:r>
                        <a:rPr lang="en-GB" sz="1000"/>
                        <a:t>host_id</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Unique ID of the host</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250800">
                <a:tc>
                  <a:txBody>
                    <a:bodyPr/>
                    <a:lstStyle/>
                    <a:p>
                      <a:pPr indent="0" lvl="0" marL="0" rtl="0" algn="l">
                        <a:lnSpc>
                          <a:spcPct val="115000"/>
                        </a:lnSpc>
                        <a:spcBef>
                          <a:spcPts val="0"/>
                        </a:spcBef>
                        <a:spcAft>
                          <a:spcPts val="0"/>
                        </a:spcAft>
                        <a:buNone/>
                      </a:pPr>
                      <a:r>
                        <a:rPr lang="en-GB" sz="1000"/>
                        <a:t>host_name</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Name of the host</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250800">
                <a:tc>
                  <a:txBody>
                    <a:bodyPr/>
                    <a:lstStyle/>
                    <a:p>
                      <a:pPr indent="0" lvl="0" marL="0" rtl="0" algn="l">
                        <a:lnSpc>
                          <a:spcPct val="115000"/>
                        </a:lnSpc>
                        <a:spcBef>
                          <a:spcPts val="0"/>
                        </a:spcBef>
                        <a:spcAft>
                          <a:spcPts val="0"/>
                        </a:spcAft>
                        <a:buNone/>
                      </a:pPr>
                      <a:r>
                        <a:rPr lang="en-GB" sz="1000"/>
                        <a:t>neighbourhood_group</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(All values missing) – likely an unused or deprecated field</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250800">
                <a:tc>
                  <a:txBody>
                    <a:bodyPr/>
                    <a:lstStyle/>
                    <a:p>
                      <a:pPr indent="0" lvl="0" marL="0" rtl="0" algn="l">
                        <a:lnSpc>
                          <a:spcPct val="115000"/>
                        </a:lnSpc>
                        <a:spcBef>
                          <a:spcPts val="0"/>
                        </a:spcBef>
                        <a:spcAft>
                          <a:spcPts val="0"/>
                        </a:spcAft>
                        <a:buNone/>
                      </a:pPr>
                      <a:r>
                        <a:rPr lang="en-GB" sz="1000"/>
                        <a:t>neighbourhood</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Neighborhood where the listing is located (e.g., Logan Square, West Town)</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250800">
                <a:tc>
                  <a:txBody>
                    <a:bodyPr/>
                    <a:lstStyle/>
                    <a:p>
                      <a:pPr indent="0" lvl="0" marL="0" rtl="0" algn="l">
                        <a:lnSpc>
                          <a:spcPct val="115000"/>
                        </a:lnSpc>
                        <a:spcBef>
                          <a:spcPts val="0"/>
                        </a:spcBef>
                        <a:spcAft>
                          <a:spcPts val="0"/>
                        </a:spcAft>
                        <a:buNone/>
                      </a:pPr>
                      <a:r>
                        <a:rPr lang="en-GB" sz="1000"/>
                        <a:t>latitude / longitude</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Geographical coordinates</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250800">
                <a:tc>
                  <a:txBody>
                    <a:bodyPr/>
                    <a:lstStyle/>
                    <a:p>
                      <a:pPr indent="0" lvl="0" marL="0" rtl="0" algn="l">
                        <a:lnSpc>
                          <a:spcPct val="115000"/>
                        </a:lnSpc>
                        <a:spcBef>
                          <a:spcPts val="0"/>
                        </a:spcBef>
                        <a:spcAft>
                          <a:spcPts val="0"/>
                        </a:spcAft>
                        <a:buNone/>
                      </a:pPr>
                      <a:r>
                        <a:rPr lang="en-GB" sz="1000"/>
                        <a:t>room_type</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Type of accommodation: Entire home/apt, Private room, Shared room</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250800">
                <a:tc>
                  <a:txBody>
                    <a:bodyPr/>
                    <a:lstStyle/>
                    <a:p>
                      <a:pPr indent="0" lvl="0" marL="0" rtl="0" algn="l">
                        <a:lnSpc>
                          <a:spcPct val="115000"/>
                        </a:lnSpc>
                        <a:spcBef>
                          <a:spcPts val="0"/>
                        </a:spcBef>
                        <a:spcAft>
                          <a:spcPts val="0"/>
                        </a:spcAft>
                        <a:buNone/>
                      </a:pPr>
                      <a:r>
                        <a:rPr lang="en-GB" sz="1000"/>
                        <a:t>price</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Price per night in USD</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250800">
                <a:tc>
                  <a:txBody>
                    <a:bodyPr/>
                    <a:lstStyle/>
                    <a:p>
                      <a:pPr indent="0" lvl="0" marL="0" rtl="0" algn="l">
                        <a:lnSpc>
                          <a:spcPct val="115000"/>
                        </a:lnSpc>
                        <a:spcBef>
                          <a:spcPts val="0"/>
                        </a:spcBef>
                        <a:spcAft>
                          <a:spcPts val="0"/>
                        </a:spcAft>
                        <a:buNone/>
                      </a:pPr>
                      <a:r>
                        <a:rPr lang="en-GB" sz="1000"/>
                        <a:t>minimum_nights</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Minimum stay required for booking</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250800">
                <a:tc>
                  <a:txBody>
                    <a:bodyPr/>
                    <a:lstStyle/>
                    <a:p>
                      <a:pPr indent="0" lvl="0" marL="0" rtl="0" algn="l">
                        <a:lnSpc>
                          <a:spcPct val="115000"/>
                        </a:lnSpc>
                        <a:spcBef>
                          <a:spcPts val="0"/>
                        </a:spcBef>
                        <a:spcAft>
                          <a:spcPts val="0"/>
                        </a:spcAft>
                        <a:buNone/>
                      </a:pPr>
                      <a:r>
                        <a:rPr lang="en-GB" sz="1000"/>
                        <a:t>number_of_reviews</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Total number of reviews received</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250800">
                <a:tc>
                  <a:txBody>
                    <a:bodyPr/>
                    <a:lstStyle/>
                    <a:p>
                      <a:pPr indent="0" lvl="0" marL="0" rtl="0" algn="l">
                        <a:lnSpc>
                          <a:spcPct val="115000"/>
                        </a:lnSpc>
                        <a:spcBef>
                          <a:spcPts val="0"/>
                        </a:spcBef>
                        <a:spcAft>
                          <a:spcPts val="0"/>
                        </a:spcAft>
                        <a:buNone/>
                      </a:pPr>
                      <a:r>
                        <a:rPr lang="en-GB" sz="1000"/>
                        <a:t>last_review</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Date of the most recent review</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250800">
                <a:tc>
                  <a:txBody>
                    <a:bodyPr/>
                    <a:lstStyle/>
                    <a:p>
                      <a:pPr indent="0" lvl="0" marL="0" rtl="0" algn="l">
                        <a:lnSpc>
                          <a:spcPct val="115000"/>
                        </a:lnSpc>
                        <a:spcBef>
                          <a:spcPts val="0"/>
                        </a:spcBef>
                        <a:spcAft>
                          <a:spcPts val="0"/>
                        </a:spcAft>
                        <a:buNone/>
                      </a:pPr>
                      <a:r>
                        <a:rPr lang="en-GB" sz="1000"/>
                        <a:t>reviews_per_month</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Average number of reviews per month</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456000">
                <a:tc>
                  <a:txBody>
                    <a:bodyPr/>
                    <a:lstStyle/>
                    <a:p>
                      <a:pPr indent="0" lvl="0" marL="0" rtl="0" algn="l">
                        <a:lnSpc>
                          <a:spcPct val="115000"/>
                        </a:lnSpc>
                        <a:spcBef>
                          <a:spcPts val="0"/>
                        </a:spcBef>
                        <a:spcAft>
                          <a:spcPts val="0"/>
                        </a:spcAft>
                        <a:buNone/>
                      </a:pPr>
                      <a:r>
                        <a:rPr lang="en-GB" sz="1000"/>
                        <a:t>calculated_host_listings_count</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Number of listings a host has on the platform</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250800">
                <a:tc>
                  <a:txBody>
                    <a:bodyPr/>
                    <a:lstStyle/>
                    <a:p>
                      <a:pPr indent="0" lvl="0" marL="0" rtl="0" algn="l">
                        <a:lnSpc>
                          <a:spcPct val="115000"/>
                        </a:lnSpc>
                        <a:spcBef>
                          <a:spcPts val="0"/>
                        </a:spcBef>
                        <a:spcAft>
                          <a:spcPts val="0"/>
                        </a:spcAft>
                        <a:buNone/>
                      </a:pPr>
                      <a:r>
                        <a:rPr lang="en-GB" sz="1000"/>
                        <a:t>availability_365</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Number of days the listing is available in a year</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250800">
                <a:tc>
                  <a:txBody>
                    <a:bodyPr/>
                    <a:lstStyle/>
                    <a:p>
                      <a:pPr indent="0" lvl="0" marL="0" rtl="0" algn="l">
                        <a:lnSpc>
                          <a:spcPct val="115000"/>
                        </a:lnSpc>
                        <a:spcBef>
                          <a:spcPts val="0"/>
                        </a:spcBef>
                        <a:spcAft>
                          <a:spcPts val="0"/>
                        </a:spcAft>
                        <a:buNone/>
                      </a:pPr>
                      <a:r>
                        <a:rPr lang="en-GB" sz="1000"/>
                        <a:t>number_of_reviews_ltm</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Number of reviews in the last 12 months</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250800">
                <a:tc>
                  <a:txBody>
                    <a:bodyPr/>
                    <a:lstStyle/>
                    <a:p>
                      <a:pPr indent="0" lvl="0" marL="0" rtl="0" algn="l">
                        <a:lnSpc>
                          <a:spcPct val="115000"/>
                        </a:lnSpc>
                        <a:spcBef>
                          <a:spcPts val="0"/>
                        </a:spcBef>
                        <a:spcAft>
                          <a:spcPts val="0"/>
                        </a:spcAft>
                        <a:buNone/>
                      </a:pPr>
                      <a:r>
                        <a:rPr lang="en-GB" sz="1000"/>
                        <a:t>license</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License number for the listing (for regulatory compliance)</a:t>
                      </a:r>
                      <a:endParaRPr sz="1000"/>
                    </a:p>
                  </a:txBody>
                  <a:tcPr marT="19050" marB="19050"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nvSpPr>
        <p:spPr>
          <a:xfrm>
            <a:off x="6324850" y="1967300"/>
            <a:ext cx="5530500" cy="431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GB" sz="1800">
                <a:solidFill>
                  <a:schemeClr val="dk1"/>
                </a:solidFill>
                <a:latin typeface="Times New Roman"/>
                <a:ea typeface="Times New Roman"/>
                <a:cs typeface="Times New Roman"/>
                <a:sym typeface="Times New Roman"/>
              </a:rPr>
              <a:t>Top 5 Neighborhoods by Average Price:</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AutoNum type="arabicPeriod"/>
            </a:pPr>
            <a:r>
              <a:rPr b="1" lang="en-GB" sz="1800">
                <a:solidFill>
                  <a:schemeClr val="dk1"/>
                </a:solidFill>
                <a:latin typeface="Times New Roman"/>
                <a:ea typeface="Times New Roman"/>
                <a:cs typeface="Times New Roman"/>
                <a:sym typeface="Times New Roman"/>
              </a:rPr>
              <a:t>Near</a:t>
            </a:r>
            <a:r>
              <a:rPr lang="en-GB" sz="1800">
                <a:solidFill>
                  <a:schemeClr val="dk1"/>
                </a:solidFill>
                <a:latin typeface="Times New Roman"/>
                <a:ea typeface="Times New Roman"/>
                <a:cs typeface="Times New Roman"/>
                <a:sym typeface="Times New Roman"/>
              </a:rPr>
              <a:t> – 346.01</a:t>
            </a:r>
            <a:br>
              <a:rPr lang="en-GB"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AutoNum type="arabicPeriod"/>
            </a:pPr>
            <a:r>
              <a:rPr b="1" lang="en-GB" sz="1800">
                <a:solidFill>
                  <a:schemeClr val="dk1"/>
                </a:solidFill>
                <a:latin typeface="Times New Roman"/>
                <a:ea typeface="Times New Roman"/>
                <a:cs typeface="Times New Roman"/>
                <a:sym typeface="Times New Roman"/>
              </a:rPr>
              <a:t>Austin</a:t>
            </a:r>
            <a:r>
              <a:rPr lang="en-GB" sz="1800">
                <a:solidFill>
                  <a:schemeClr val="dk1"/>
                </a:solidFill>
                <a:latin typeface="Times New Roman"/>
                <a:ea typeface="Times New Roman"/>
                <a:cs typeface="Times New Roman"/>
                <a:sym typeface="Times New Roman"/>
              </a:rPr>
              <a:t> – slightly below 346.01</a:t>
            </a:r>
            <a:br>
              <a:rPr lang="en-GB"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AutoNum type="arabicPeriod"/>
            </a:pPr>
            <a:r>
              <a:rPr b="1" lang="en-GB" sz="1800">
                <a:solidFill>
                  <a:schemeClr val="dk1"/>
                </a:solidFill>
                <a:latin typeface="Times New Roman"/>
                <a:ea typeface="Times New Roman"/>
                <a:cs typeface="Times New Roman"/>
                <a:sym typeface="Times New Roman"/>
              </a:rPr>
              <a:t>Clearing</a:t>
            </a:r>
            <a:r>
              <a:rPr lang="en-GB" sz="1800">
                <a:solidFill>
                  <a:schemeClr val="dk1"/>
                </a:solidFill>
                <a:latin typeface="Times New Roman"/>
                <a:ea typeface="Times New Roman"/>
                <a:cs typeface="Times New Roman"/>
                <a:sym typeface="Times New Roman"/>
              </a:rPr>
              <a:t> – 277.46</a:t>
            </a:r>
            <a:br>
              <a:rPr lang="en-GB"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AutoNum type="arabicPeriod"/>
            </a:pPr>
            <a:r>
              <a:rPr b="1" lang="en-GB" sz="1800">
                <a:solidFill>
                  <a:schemeClr val="dk1"/>
                </a:solidFill>
                <a:latin typeface="Times New Roman"/>
                <a:ea typeface="Times New Roman"/>
                <a:cs typeface="Times New Roman"/>
                <a:sym typeface="Times New Roman"/>
              </a:rPr>
              <a:t>Loop</a:t>
            </a:r>
            <a:r>
              <a:rPr lang="en-GB" sz="1800">
                <a:solidFill>
                  <a:schemeClr val="dk1"/>
                </a:solidFill>
                <a:latin typeface="Times New Roman"/>
                <a:ea typeface="Times New Roman"/>
                <a:cs typeface="Times New Roman"/>
                <a:sym typeface="Times New Roman"/>
              </a:rPr>
              <a:t> – slightly below 277.46</a:t>
            </a:r>
            <a:br>
              <a:rPr lang="en-GB"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AutoNum type="arabicPeriod"/>
            </a:pPr>
            <a:r>
              <a:rPr b="1" lang="en-GB" sz="1800">
                <a:solidFill>
                  <a:schemeClr val="dk1"/>
                </a:solidFill>
                <a:latin typeface="Times New Roman"/>
                <a:ea typeface="Times New Roman"/>
                <a:cs typeface="Times New Roman"/>
                <a:sym typeface="Times New Roman"/>
              </a:rPr>
              <a:t>West T.</a:t>
            </a:r>
            <a:r>
              <a:rPr lang="en-GB" sz="1800">
                <a:solidFill>
                  <a:schemeClr val="dk1"/>
                </a:solidFill>
                <a:latin typeface="Times New Roman"/>
                <a:ea typeface="Times New Roman"/>
                <a:cs typeface="Times New Roman"/>
                <a:sym typeface="Times New Roman"/>
              </a:rPr>
              <a:t> – estimated between 250–270 range</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64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07" name="Google Shape;107;p15"/>
          <p:cNvSpPr txBox="1"/>
          <p:nvPr/>
        </p:nvSpPr>
        <p:spPr>
          <a:xfrm>
            <a:off x="332500" y="311525"/>
            <a:ext cx="11523000" cy="978900"/>
          </a:xfrm>
          <a:prstGeom prst="rect">
            <a:avLst/>
          </a:prstGeom>
          <a:solidFill>
            <a:schemeClr val="accent1"/>
          </a:solidFill>
          <a:ln cap="flat" cmpd="dbl" w="539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0"/>
              </a:spcBef>
              <a:spcAft>
                <a:spcPts val="0"/>
              </a:spcAft>
              <a:buSzPts val="4400"/>
              <a:buNone/>
            </a:pPr>
            <a:r>
              <a:rPr lang="en-GB" sz="3700">
                <a:solidFill>
                  <a:schemeClr val="lt1"/>
                </a:solidFill>
                <a:latin typeface="Calibri"/>
                <a:ea typeface="Calibri"/>
                <a:cs typeface="Calibri"/>
                <a:sym typeface="Calibri"/>
              </a:rPr>
              <a:t>Average</a:t>
            </a:r>
            <a:r>
              <a:rPr lang="en-GB" sz="3700">
                <a:solidFill>
                  <a:schemeClr val="lt1"/>
                </a:solidFill>
                <a:latin typeface="Calibri"/>
                <a:ea typeface="Calibri"/>
                <a:cs typeface="Calibri"/>
                <a:sym typeface="Calibri"/>
              </a:rPr>
              <a:t> Price by Neighbourhood</a:t>
            </a:r>
            <a:endParaRPr sz="44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3800">
              <a:solidFill>
                <a:schemeClr val="lt1"/>
              </a:solidFill>
              <a:latin typeface="Calibri"/>
              <a:ea typeface="Calibri"/>
              <a:cs typeface="Calibri"/>
              <a:sym typeface="Calibri"/>
            </a:endParaRPr>
          </a:p>
        </p:txBody>
      </p:sp>
      <p:pic>
        <p:nvPicPr>
          <p:cNvPr descr="Uploaded image" id="108" name="Google Shape;108;p15"/>
          <p:cNvPicPr preferRelativeResize="0"/>
          <p:nvPr/>
        </p:nvPicPr>
        <p:blipFill>
          <a:blip r:embed="rId3">
            <a:alphaModFix/>
          </a:blip>
          <a:stretch>
            <a:fillRect/>
          </a:stretch>
        </p:blipFill>
        <p:spPr>
          <a:xfrm>
            <a:off x="437900" y="2122850"/>
            <a:ext cx="5617700" cy="3160975"/>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nvSpPr>
        <p:spPr>
          <a:xfrm>
            <a:off x="8528364" y="5611091"/>
            <a:ext cx="33423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200">
              <a:solidFill>
                <a:srgbClr val="1C6294"/>
              </a:solidFill>
              <a:latin typeface="Corbel"/>
              <a:ea typeface="Corbel"/>
              <a:cs typeface="Corbel"/>
              <a:sym typeface="Corbel"/>
            </a:endParaRPr>
          </a:p>
        </p:txBody>
      </p:sp>
      <p:sp>
        <p:nvSpPr>
          <p:cNvPr id="114" name="Google Shape;114;p16"/>
          <p:cNvSpPr txBox="1"/>
          <p:nvPr/>
        </p:nvSpPr>
        <p:spPr>
          <a:xfrm>
            <a:off x="396595" y="5422971"/>
            <a:ext cx="34719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200">
              <a:solidFill>
                <a:srgbClr val="1C6294"/>
              </a:solidFill>
              <a:latin typeface="Corbel"/>
              <a:ea typeface="Corbel"/>
              <a:cs typeface="Corbel"/>
              <a:sym typeface="Corbel"/>
            </a:endParaRPr>
          </a:p>
        </p:txBody>
      </p:sp>
      <p:sp>
        <p:nvSpPr>
          <p:cNvPr id="115" name="Google Shape;115;p16"/>
          <p:cNvSpPr txBox="1"/>
          <p:nvPr/>
        </p:nvSpPr>
        <p:spPr>
          <a:xfrm>
            <a:off x="332509" y="311532"/>
            <a:ext cx="11523045" cy="461665"/>
          </a:xfrm>
          <a:prstGeom prst="rect">
            <a:avLst/>
          </a:prstGeom>
          <a:solidFill>
            <a:schemeClr val="accent1"/>
          </a:solidFill>
          <a:ln cap="flat" cmpd="dbl" w="5397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400">
                <a:solidFill>
                  <a:schemeClr val="lt1"/>
                </a:solidFill>
                <a:latin typeface="Corbel"/>
                <a:ea typeface="Corbel"/>
                <a:cs typeface="Corbel"/>
                <a:sym typeface="Corbel"/>
              </a:rPr>
              <a:t> Overview Of The Project </a:t>
            </a:r>
            <a:endParaRPr sz="2400">
              <a:solidFill>
                <a:schemeClr val="lt1"/>
              </a:solidFill>
              <a:latin typeface="Corbel"/>
              <a:ea typeface="Corbel"/>
              <a:cs typeface="Corbel"/>
              <a:sym typeface="Corbel"/>
            </a:endParaRPr>
          </a:p>
        </p:txBody>
      </p:sp>
      <p:sp>
        <p:nvSpPr>
          <p:cNvPr id="116" name="Google Shape;116;p16"/>
          <p:cNvSpPr txBox="1"/>
          <p:nvPr/>
        </p:nvSpPr>
        <p:spPr>
          <a:xfrm>
            <a:off x="152400" y="1524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7" name="Google Shape;117;p16"/>
          <p:cNvPicPr preferRelativeResize="0"/>
          <p:nvPr/>
        </p:nvPicPr>
        <p:blipFill>
          <a:blip r:embed="rId3">
            <a:alphaModFix/>
          </a:blip>
          <a:stretch>
            <a:fillRect/>
          </a:stretch>
        </p:blipFill>
        <p:spPr>
          <a:xfrm>
            <a:off x="10739225" y="5337974"/>
            <a:ext cx="1205725" cy="1205725"/>
          </a:xfrm>
          <a:prstGeom prst="rect">
            <a:avLst/>
          </a:prstGeom>
          <a:noFill/>
          <a:ln>
            <a:noFill/>
          </a:ln>
        </p:spPr>
      </p:pic>
      <p:sp>
        <p:nvSpPr>
          <p:cNvPr id="118" name="Google Shape;118;p16"/>
          <p:cNvSpPr txBox="1"/>
          <p:nvPr/>
        </p:nvSpPr>
        <p:spPr>
          <a:xfrm>
            <a:off x="5917000" y="1088300"/>
            <a:ext cx="5704500" cy="41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500">
                <a:solidFill>
                  <a:schemeClr val="dk1"/>
                </a:solidFill>
                <a:latin typeface="Times New Roman"/>
                <a:ea typeface="Times New Roman"/>
                <a:cs typeface="Times New Roman"/>
                <a:sym typeface="Times New Roman"/>
              </a:rPr>
              <a:t>Data Collection</a:t>
            </a:r>
            <a:r>
              <a:rPr lang="en-GB" sz="1500">
                <a:solidFill>
                  <a:schemeClr val="dk1"/>
                </a:solidFill>
                <a:latin typeface="Times New Roman"/>
                <a:ea typeface="Times New Roman"/>
                <a:cs typeface="Times New Roman"/>
                <a:sym typeface="Times New Roman"/>
              </a:rPr>
              <a:t> – Gathering listing data via APIs or datasets.</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GB" sz="1500">
                <a:solidFill>
                  <a:schemeClr val="dk1"/>
                </a:solidFill>
                <a:latin typeface="Times New Roman"/>
                <a:ea typeface="Times New Roman"/>
                <a:cs typeface="Times New Roman"/>
                <a:sym typeface="Times New Roman"/>
              </a:rPr>
              <a:t>Data Cleaning</a:t>
            </a:r>
            <a:r>
              <a:rPr lang="en-GB" sz="1500">
                <a:solidFill>
                  <a:schemeClr val="dk1"/>
                </a:solidFill>
                <a:latin typeface="Times New Roman"/>
                <a:ea typeface="Times New Roman"/>
                <a:cs typeface="Times New Roman"/>
                <a:sym typeface="Times New Roman"/>
              </a:rPr>
              <a:t> – Preparing the data by handling missing values and normalizing fields.</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GB" sz="1500">
                <a:solidFill>
                  <a:schemeClr val="dk1"/>
                </a:solidFill>
                <a:latin typeface="Times New Roman"/>
                <a:ea typeface="Times New Roman"/>
                <a:cs typeface="Times New Roman"/>
                <a:sym typeface="Times New Roman"/>
              </a:rPr>
              <a:t>Data Exploration</a:t>
            </a:r>
            <a:r>
              <a:rPr lang="en-GB" sz="1500">
                <a:solidFill>
                  <a:schemeClr val="dk1"/>
                </a:solidFill>
                <a:latin typeface="Times New Roman"/>
                <a:ea typeface="Times New Roman"/>
                <a:cs typeface="Times New Roman"/>
                <a:sym typeface="Times New Roman"/>
              </a:rPr>
              <a:t> – Analyzing trends, neighborhoods, and seasonal patterns.</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GB" sz="1500">
                <a:solidFill>
                  <a:schemeClr val="dk1"/>
                </a:solidFill>
                <a:latin typeface="Times New Roman"/>
                <a:ea typeface="Times New Roman"/>
                <a:cs typeface="Times New Roman"/>
                <a:sym typeface="Times New Roman"/>
              </a:rPr>
              <a:t>Visualization</a:t>
            </a:r>
            <a:r>
              <a:rPr lang="en-GB" sz="1500">
                <a:solidFill>
                  <a:schemeClr val="dk1"/>
                </a:solidFill>
                <a:latin typeface="Times New Roman"/>
                <a:ea typeface="Times New Roman"/>
                <a:cs typeface="Times New Roman"/>
                <a:sym typeface="Times New Roman"/>
              </a:rPr>
              <a:t> – Creating visual representations such as bar charts and heatmaps.</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GB" sz="1500">
                <a:solidFill>
                  <a:schemeClr val="dk1"/>
                </a:solidFill>
                <a:latin typeface="Times New Roman"/>
                <a:ea typeface="Times New Roman"/>
                <a:cs typeface="Times New Roman"/>
                <a:sym typeface="Times New Roman"/>
              </a:rPr>
              <a:t>Feature Engineering</a:t>
            </a:r>
            <a:r>
              <a:rPr lang="en-GB" sz="1500">
                <a:solidFill>
                  <a:schemeClr val="dk1"/>
                </a:solidFill>
                <a:latin typeface="Times New Roman"/>
                <a:ea typeface="Times New Roman"/>
                <a:cs typeface="Times New Roman"/>
                <a:sym typeface="Times New Roman"/>
              </a:rPr>
              <a:t> – Developing new variables to enhance analysis.</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GB" sz="1500">
                <a:solidFill>
                  <a:schemeClr val="dk1"/>
                </a:solidFill>
                <a:latin typeface="Times New Roman"/>
                <a:ea typeface="Times New Roman"/>
                <a:cs typeface="Times New Roman"/>
                <a:sym typeface="Times New Roman"/>
              </a:rPr>
              <a:t>Predictive Modeling</a:t>
            </a:r>
            <a:r>
              <a:rPr lang="en-GB" sz="1500">
                <a:solidFill>
                  <a:schemeClr val="dk1"/>
                </a:solidFill>
                <a:latin typeface="Times New Roman"/>
                <a:ea typeface="Times New Roman"/>
                <a:cs typeface="Times New Roman"/>
                <a:sym typeface="Times New Roman"/>
              </a:rPr>
              <a:t> – Training machine learning models to predict prices.</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GB" sz="1500">
                <a:solidFill>
                  <a:schemeClr val="dk1"/>
                </a:solidFill>
                <a:latin typeface="Times New Roman"/>
                <a:ea typeface="Times New Roman"/>
                <a:cs typeface="Times New Roman"/>
                <a:sym typeface="Times New Roman"/>
              </a:rPr>
              <a:t>Insights &amp; Reporting</a:t>
            </a:r>
            <a:r>
              <a:rPr lang="en-GB" sz="1500">
                <a:solidFill>
                  <a:schemeClr val="dk1"/>
                </a:solidFill>
                <a:latin typeface="Times New Roman"/>
                <a:ea typeface="Times New Roman"/>
                <a:cs typeface="Times New Roman"/>
                <a:sym typeface="Times New Roman"/>
              </a:rPr>
              <a:t> – Extracting valuable insights for decision-making, such as optimizing pricing and identifying high-demand areas.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500">
              <a:solidFill>
                <a:schemeClr val="dk1"/>
              </a:solidFill>
              <a:latin typeface="Times New Roman"/>
              <a:ea typeface="Times New Roman"/>
              <a:cs typeface="Times New Roman"/>
              <a:sym typeface="Times New Roman"/>
            </a:endParaRPr>
          </a:p>
        </p:txBody>
      </p:sp>
      <p:pic>
        <p:nvPicPr>
          <p:cNvPr id="119" name="Google Shape;119;p16"/>
          <p:cNvPicPr preferRelativeResize="0"/>
          <p:nvPr/>
        </p:nvPicPr>
        <p:blipFill>
          <a:blip r:embed="rId4">
            <a:alphaModFix/>
          </a:blip>
          <a:stretch>
            <a:fillRect/>
          </a:stretch>
        </p:blipFill>
        <p:spPr>
          <a:xfrm>
            <a:off x="878425" y="935100"/>
            <a:ext cx="4191900" cy="55039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nvSpPr>
        <p:spPr>
          <a:xfrm>
            <a:off x="1064028" y="2291303"/>
            <a:ext cx="25520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rgbClr val="1482AB"/>
              </a:solidFill>
              <a:latin typeface="Corbel"/>
              <a:ea typeface="Corbel"/>
              <a:cs typeface="Corbel"/>
              <a:sym typeface="Corbel"/>
            </a:endParaRPr>
          </a:p>
        </p:txBody>
      </p:sp>
      <p:sp>
        <p:nvSpPr>
          <p:cNvPr id="125" name="Google Shape;125;p17"/>
          <p:cNvSpPr txBox="1"/>
          <p:nvPr/>
        </p:nvSpPr>
        <p:spPr>
          <a:xfrm>
            <a:off x="1297416" y="4272850"/>
            <a:ext cx="178109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rgbClr val="1482AB"/>
              </a:solidFill>
              <a:latin typeface="Corbel"/>
              <a:ea typeface="Corbel"/>
              <a:cs typeface="Corbel"/>
              <a:sym typeface="Corbel"/>
            </a:endParaRPr>
          </a:p>
        </p:txBody>
      </p:sp>
      <p:sp>
        <p:nvSpPr>
          <p:cNvPr id="126" name="Google Shape;126;p17"/>
          <p:cNvSpPr txBox="1"/>
          <p:nvPr/>
        </p:nvSpPr>
        <p:spPr>
          <a:xfrm>
            <a:off x="8923713" y="4057406"/>
            <a:ext cx="234867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200">
              <a:solidFill>
                <a:srgbClr val="1482AB"/>
              </a:solidFill>
              <a:latin typeface="Corbel"/>
              <a:ea typeface="Corbel"/>
              <a:cs typeface="Corbel"/>
              <a:sym typeface="Corbel"/>
            </a:endParaRPr>
          </a:p>
        </p:txBody>
      </p:sp>
      <p:sp>
        <p:nvSpPr>
          <p:cNvPr id="127" name="Google Shape;127;p17"/>
          <p:cNvSpPr txBox="1"/>
          <p:nvPr/>
        </p:nvSpPr>
        <p:spPr>
          <a:xfrm>
            <a:off x="332509" y="286594"/>
            <a:ext cx="11523045" cy="461665"/>
          </a:xfrm>
          <a:prstGeom prst="rect">
            <a:avLst/>
          </a:prstGeom>
          <a:solidFill>
            <a:schemeClr val="accent1"/>
          </a:solidFill>
          <a:ln cap="flat" cmpd="dbl" w="5397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400">
                <a:solidFill>
                  <a:schemeClr val="lt1"/>
                </a:solidFill>
                <a:latin typeface="Corbel"/>
                <a:ea typeface="Corbel"/>
                <a:cs typeface="Corbel"/>
                <a:sym typeface="Corbel"/>
              </a:rPr>
              <a:t> Analysing And Visualizing Data On Power BI Platform</a:t>
            </a:r>
            <a:endParaRPr sz="2400">
              <a:solidFill>
                <a:schemeClr val="lt1"/>
              </a:solidFill>
              <a:latin typeface="Corbel"/>
              <a:ea typeface="Corbel"/>
              <a:cs typeface="Corbel"/>
              <a:sym typeface="Corbel"/>
            </a:endParaRPr>
          </a:p>
        </p:txBody>
      </p:sp>
      <p:pic>
        <p:nvPicPr>
          <p:cNvPr id="128" name="Google Shape;128;p17"/>
          <p:cNvPicPr preferRelativeResize="0"/>
          <p:nvPr/>
        </p:nvPicPr>
        <p:blipFill rotWithShape="1">
          <a:blip r:embed="rId3">
            <a:alphaModFix/>
          </a:blip>
          <a:srcRect b="0" l="0" r="0" t="0"/>
          <a:stretch/>
        </p:blipFill>
        <p:spPr>
          <a:xfrm>
            <a:off x="9885882" y="5674957"/>
            <a:ext cx="784957" cy="774894"/>
          </a:xfrm>
          <a:prstGeom prst="rect">
            <a:avLst/>
          </a:prstGeom>
          <a:noFill/>
          <a:ln>
            <a:noFill/>
          </a:ln>
        </p:spPr>
      </p:pic>
      <p:pic>
        <p:nvPicPr>
          <p:cNvPr id="129" name="Google Shape;129;p17"/>
          <p:cNvPicPr preferRelativeResize="0"/>
          <p:nvPr/>
        </p:nvPicPr>
        <p:blipFill rotWithShape="1">
          <a:blip r:embed="rId4">
            <a:alphaModFix/>
          </a:blip>
          <a:srcRect b="0" l="0" r="0" t="0"/>
          <a:stretch/>
        </p:blipFill>
        <p:spPr>
          <a:xfrm>
            <a:off x="11080660" y="5674957"/>
            <a:ext cx="774894" cy="774894"/>
          </a:xfrm>
          <a:prstGeom prst="rect">
            <a:avLst/>
          </a:prstGeom>
          <a:noFill/>
          <a:ln>
            <a:noFill/>
          </a:ln>
        </p:spPr>
      </p:pic>
      <p:pic>
        <p:nvPicPr>
          <p:cNvPr id="130" name="Google Shape;130;p17"/>
          <p:cNvPicPr preferRelativeResize="0"/>
          <p:nvPr/>
        </p:nvPicPr>
        <p:blipFill>
          <a:blip r:embed="rId5">
            <a:alphaModFix/>
          </a:blip>
          <a:stretch>
            <a:fillRect/>
          </a:stretch>
        </p:blipFill>
        <p:spPr>
          <a:xfrm>
            <a:off x="1575275" y="883800"/>
            <a:ext cx="9283994" cy="46555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18"/>
          <p:cNvPicPr preferRelativeResize="0"/>
          <p:nvPr/>
        </p:nvPicPr>
        <p:blipFill>
          <a:blip r:embed="rId3">
            <a:alphaModFix/>
          </a:blip>
          <a:stretch>
            <a:fillRect/>
          </a:stretch>
        </p:blipFill>
        <p:spPr>
          <a:xfrm>
            <a:off x="616475" y="479150"/>
            <a:ext cx="10959048" cy="5661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9"/>
          <p:cNvPicPr preferRelativeResize="0"/>
          <p:nvPr/>
        </p:nvPicPr>
        <p:blipFill>
          <a:blip r:embed="rId3">
            <a:alphaModFix/>
          </a:blip>
          <a:stretch>
            <a:fillRect/>
          </a:stretch>
        </p:blipFill>
        <p:spPr>
          <a:xfrm>
            <a:off x="593325" y="551375"/>
            <a:ext cx="11005348" cy="5755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1016075" y="478223"/>
            <a:ext cx="9875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orbel"/>
              <a:buNone/>
            </a:pPr>
            <a:r>
              <a:rPr lang="en-GB"/>
              <a:t>Conclusion</a:t>
            </a:r>
            <a:endParaRPr/>
          </a:p>
        </p:txBody>
      </p:sp>
      <p:sp>
        <p:nvSpPr>
          <p:cNvPr id="146" name="Google Shape;146;p20"/>
          <p:cNvSpPr txBox="1"/>
          <p:nvPr/>
        </p:nvSpPr>
        <p:spPr>
          <a:xfrm>
            <a:off x="341100" y="1930550"/>
            <a:ext cx="11509800" cy="2355000"/>
          </a:xfrm>
          <a:prstGeom prst="rect">
            <a:avLst/>
          </a:prstGeom>
          <a:noFill/>
          <a:ln>
            <a:noFill/>
          </a:ln>
        </p:spPr>
        <p:txBody>
          <a:bodyPr anchorCtr="0" anchor="t" bIns="91425" lIns="91425" spcFirstLastPara="1" rIns="91425" wrap="square" tIns="91425">
            <a:spAutoFit/>
          </a:bodyPr>
          <a:lstStyle/>
          <a:p>
            <a:pPr indent="-292100" lvl="0" marL="342900" rtl="0" algn="l">
              <a:spcBef>
                <a:spcPts val="0"/>
              </a:spcBef>
              <a:spcAft>
                <a:spcPts val="0"/>
              </a:spcAft>
              <a:buClr>
                <a:schemeClr val="dk1"/>
              </a:buClr>
              <a:buSzPts val="2400"/>
              <a:buChar char="•"/>
            </a:pPr>
            <a:r>
              <a:rPr lang="en-GB" sz="2400">
                <a:solidFill>
                  <a:schemeClr val="dk1"/>
                </a:solidFill>
                <a:latin typeface="Times New Roman"/>
                <a:ea typeface="Times New Roman"/>
                <a:cs typeface="Times New Roman"/>
                <a:sym typeface="Times New Roman"/>
              </a:rPr>
              <a:t>The Airbnb Data Analysis flowchart provides a </a:t>
            </a:r>
            <a:r>
              <a:rPr b="1" lang="en-GB" sz="2400">
                <a:solidFill>
                  <a:schemeClr val="dk1"/>
                </a:solidFill>
                <a:latin typeface="Times New Roman"/>
                <a:ea typeface="Times New Roman"/>
                <a:cs typeface="Times New Roman"/>
                <a:sym typeface="Times New Roman"/>
              </a:rPr>
              <a:t>comprehensive roadmap</a:t>
            </a:r>
            <a:r>
              <a:rPr lang="en-GB" sz="2400">
                <a:solidFill>
                  <a:schemeClr val="dk1"/>
                </a:solidFill>
                <a:latin typeface="Times New Roman"/>
                <a:ea typeface="Times New Roman"/>
                <a:cs typeface="Times New Roman"/>
                <a:sym typeface="Times New Roman"/>
              </a:rPr>
              <a:t> for transforming raw listing data into valuable business insights. By systematically moving through data collection, cleaning, exploration, visualization, feature engineering, and predictive modeling, analysts can uncover patterns in pricing, demand, and neighborhood performance.</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p:txBody>
      </p:sp>
      <p:pic>
        <p:nvPicPr>
          <p:cNvPr id="147" name="Google Shape;147;p20"/>
          <p:cNvPicPr preferRelativeResize="0"/>
          <p:nvPr/>
        </p:nvPicPr>
        <p:blipFill>
          <a:blip r:embed="rId3">
            <a:alphaModFix/>
          </a:blip>
          <a:stretch>
            <a:fillRect/>
          </a:stretch>
        </p:blipFill>
        <p:spPr>
          <a:xfrm>
            <a:off x="9867075" y="4857450"/>
            <a:ext cx="2068725" cy="1762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asis">
  <a:themeElements>
    <a:clrScheme name="Basis">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