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77" r:id="rId8"/>
    <p:sldId id="295" r:id="rId9"/>
    <p:sldId id="296" r:id="rId10"/>
    <p:sldId id="263" r:id="rId11"/>
    <p:sldId id="275" r:id="rId12"/>
    <p:sldId id="276" r:id="rId13"/>
    <p:sldId id="278" r:id="rId14"/>
    <p:sldId id="279" r:id="rId15"/>
    <p:sldId id="280" r:id="rId16"/>
    <p:sldId id="282" r:id="rId17"/>
    <p:sldId id="281" r:id="rId18"/>
    <p:sldId id="283" r:id="rId19"/>
    <p:sldId id="284" r:id="rId20"/>
    <p:sldId id="285" r:id="rId21"/>
    <p:sldId id="287" r:id="rId22"/>
    <p:sldId id="286" r:id="rId23"/>
    <p:sldId id="288" r:id="rId24"/>
    <p:sldId id="289" r:id="rId25"/>
    <p:sldId id="290" r:id="rId26"/>
    <p:sldId id="291" r:id="rId27"/>
    <p:sldId id="292" r:id="rId28"/>
    <p:sldId id="293" r:id="rId29"/>
    <p:sldId id="294"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BD5"/>
    <a:srgbClr val="F4BB44"/>
    <a:srgbClr val="F7F1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93" d="100"/>
          <a:sy n="93" d="100"/>
        </p:scale>
        <p:origin x="15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A3D1-D878-46EA-AC61-D5B06645D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788512-C38A-4F21-AE81-BE5A7396A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99BFAB-5054-40AC-9E13-CDD924C9BFF4}"/>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5" name="Footer Placeholder 4">
            <a:extLst>
              <a:ext uri="{FF2B5EF4-FFF2-40B4-BE49-F238E27FC236}">
                <a16:creationId xmlns:a16="http://schemas.microsoft.com/office/drawing/2014/main" id="{373E9A9A-ED8F-48D9-846A-6B484DBB3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EA9D2-0B23-49B5-AEB5-8D995B473A7E}"/>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134218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5816-DE9A-4C2D-A1F5-AC645718E7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C24B1-51E7-4922-A387-2EADF672F0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4A300-FCD5-479D-8D8A-288A07320463}"/>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5" name="Footer Placeholder 4">
            <a:extLst>
              <a:ext uri="{FF2B5EF4-FFF2-40B4-BE49-F238E27FC236}">
                <a16:creationId xmlns:a16="http://schemas.microsoft.com/office/drawing/2014/main" id="{BD8B45C1-BFF2-474B-91E2-7611E36B8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4A4EB-4C30-4D39-984E-8AE4DFA18E5F}"/>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199944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A4086-D204-4C99-8F24-C1E74607BF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6312EE-E32F-4EB6-9C29-6E52B6BD2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33808-094E-420D-9A24-22D20DF83B28}"/>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5" name="Footer Placeholder 4">
            <a:extLst>
              <a:ext uri="{FF2B5EF4-FFF2-40B4-BE49-F238E27FC236}">
                <a16:creationId xmlns:a16="http://schemas.microsoft.com/office/drawing/2014/main" id="{3D21F7A9-043B-4F04-B7BE-572F563A6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0FED8-5400-4779-889B-D9AABA40DE73}"/>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135531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D677-68E7-46A7-8276-E5FE0C880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83EFA-ACA3-4460-AA2E-95C4ACCA5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24A85-DC6F-44F4-9707-0659DC91441C}"/>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5" name="Footer Placeholder 4">
            <a:extLst>
              <a:ext uri="{FF2B5EF4-FFF2-40B4-BE49-F238E27FC236}">
                <a16:creationId xmlns:a16="http://schemas.microsoft.com/office/drawing/2014/main" id="{A34D976F-F9CC-48BF-9CCE-4701122BA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83C35-DB74-46E7-BCB6-B1A39160BAAC}"/>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396917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5168-7D17-470A-84C8-B7158CBECE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80EF50-15EC-4070-9D94-A9D9DC391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69590-B58B-4A52-8809-A98829A67FA3}"/>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5" name="Footer Placeholder 4">
            <a:extLst>
              <a:ext uri="{FF2B5EF4-FFF2-40B4-BE49-F238E27FC236}">
                <a16:creationId xmlns:a16="http://schemas.microsoft.com/office/drawing/2014/main" id="{5B01259E-48B1-479C-AFF0-D2C01FE53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8A6FC-3490-4C19-87F9-B4AFF48D369E}"/>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295261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DC75-5D34-419A-AFEC-CE8A9883E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FF78AB-7782-49B2-A9A0-24B2431A5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F7A5A-69D9-4CD1-BEF6-925E7E4123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67B730-2C66-43D0-8EA6-472105B18625}"/>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6" name="Footer Placeholder 5">
            <a:extLst>
              <a:ext uri="{FF2B5EF4-FFF2-40B4-BE49-F238E27FC236}">
                <a16:creationId xmlns:a16="http://schemas.microsoft.com/office/drawing/2014/main" id="{72BD014E-991D-4609-B972-270DC976D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DA32F-DEB3-45D8-B228-6D9D333D4ECD}"/>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182495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0586-7D5E-468E-BD25-D95CA46AC8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AF02D-A9FF-4F7C-9F49-F758CF497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504F1-C93B-4B2A-804F-EFA2DC25B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79FA4D-84AA-4694-B0D3-D99BCADFE6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BF185-1C6E-4B0E-8D5B-C927CF917F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3C538-8369-4BA9-AFB4-56F932919801}"/>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8" name="Footer Placeholder 7">
            <a:extLst>
              <a:ext uri="{FF2B5EF4-FFF2-40B4-BE49-F238E27FC236}">
                <a16:creationId xmlns:a16="http://schemas.microsoft.com/office/drawing/2014/main" id="{68FE0C1F-E524-44A1-86E3-83EE47FCA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9A10E3-030D-40FD-BB33-B23EF4DB5A93}"/>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8197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0B24-0792-44C4-988C-74881F028A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5D519-6652-4D50-9FB4-3F92A1EF3370}"/>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4" name="Footer Placeholder 3">
            <a:extLst>
              <a:ext uri="{FF2B5EF4-FFF2-40B4-BE49-F238E27FC236}">
                <a16:creationId xmlns:a16="http://schemas.microsoft.com/office/drawing/2014/main" id="{019BFBCF-C6DE-40AB-A263-105EC9BCBF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434F91-759F-4D56-AC75-C317455549AD}"/>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393159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DA82D-BD5A-43A7-856D-106FC23A9407}"/>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3" name="Footer Placeholder 2">
            <a:extLst>
              <a:ext uri="{FF2B5EF4-FFF2-40B4-BE49-F238E27FC236}">
                <a16:creationId xmlns:a16="http://schemas.microsoft.com/office/drawing/2014/main" id="{D8B409EA-E291-41A3-A314-322A4BB443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95CFC6-7B5B-42E6-9CBE-0E9C2B1E1540}"/>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110953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AAA6-9DE1-4553-9126-D58B4FC3F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824B31-F073-411C-B8A8-D06565C78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B124CE-39A0-4D58-A2C6-0AC1A8E0D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C5F43-8F51-487C-A74E-2F2809514ECF}"/>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6" name="Footer Placeholder 5">
            <a:extLst>
              <a:ext uri="{FF2B5EF4-FFF2-40B4-BE49-F238E27FC236}">
                <a16:creationId xmlns:a16="http://schemas.microsoft.com/office/drawing/2014/main" id="{621D645B-A9BE-4419-A7DB-995EC47AF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41338-07C6-4E6C-9444-6433DCDD4D4F}"/>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42329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FAAC-6789-4A2A-B14D-255911C1B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502493-1772-498E-9DF2-AB0AEF165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788B4-C49A-4CCE-B1E7-A8CFF6CF8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FB5FC-D694-4D99-88AA-2CF445CAD324}"/>
              </a:ext>
            </a:extLst>
          </p:cNvPr>
          <p:cNvSpPr>
            <a:spLocks noGrp="1"/>
          </p:cNvSpPr>
          <p:nvPr>
            <p:ph type="dt" sz="half" idx="10"/>
          </p:nvPr>
        </p:nvSpPr>
        <p:spPr/>
        <p:txBody>
          <a:bodyPr/>
          <a:lstStyle/>
          <a:p>
            <a:fld id="{BCC4D41C-12AD-4BFF-A57B-C2C93D2D0181}" type="datetimeFigureOut">
              <a:rPr lang="en-US" smtClean="0"/>
              <a:t>6/22/2022</a:t>
            </a:fld>
            <a:endParaRPr lang="en-US"/>
          </a:p>
        </p:txBody>
      </p:sp>
      <p:sp>
        <p:nvSpPr>
          <p:cNvPr id="6" name="Footer Placeholder 5">
            <a:extLst>
              <a:ext uri="{FF2B5EF4-FFF2-40B4-BE49-F238E27FC236}">
                <a16:creationId xmlns:a16="http://schemas.microsoft.com/office/drawing/2014/main" id="{7029C54D-2A91-44E0-8CEE-910CD246F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1E184-480A-49FF-AC02-9A5B947AED24}"/>
              </a:ext>
            </a:extLst>
          </p:cNvPr>
          <p:cNvSpPr>
            <a:spLocks noGrp="1"/>
          </p:cNvSpPr>
          <p:nvPr>
            <p:ph type="sldNum" sz="quarter" idx="12"/>
          </p:nvPr>
        </p:nvSpPr>
        <p:spPr/>
        <p:txBody>
          <a:bodyPr/>
          <a:lstStyle/>
          <a:p>
            <a:fld id="{CC8CF5B0-1471-4391-B105-6480D5DFA74C}" type="slidenum">
              <a:rPr lang="en-US" smtClean="0"/>
              <a:t>‹#›</a:t>
            </a:fld>
            <a:endParaRPr lang="en-US"/>
          </a:p>
        </p:txBody>
      </p:sp>
    </p:spTree>
    <p:extLst>
      <p:ext uri="{BB962C8B-B14F-4D97-AF65-F5344CB8AC3E}">
        <p14:creationId xmlns:p14="http://schemas.microsoft.com/office/powerpoint/2010/main" val="319365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DD7532-0C74-4E8C-8CBA-5A9D068AB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E917F-5D15-46BD-8922-F6BC3C8A0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79C0B-B8AE-45FB-8A24-A2979F017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4D41C-12AD-4BFF-A57B-C2C93D2D0181}" type="datetimeFigureOut">
              <a:rPr lang="en-US" smtClean="0"/>
              <a:t>6/22/2022</a:t>
            </a:fld>
            <a:endParaRPr lang="en-US"/>
          </a:p>
        </p:txBody>
      </p:sp>
      <p:sp>
        <p:nvSpPr>
          <p:cNvPr id="5" name="Footer Placeholder 4">
            <a:extLst>
              <a:ext uri="{FF2B5EF4-FFF2-40B4-BE49-F238E27FC236}">
                <a16:creationId xmlns:a16="http://schemas.microsoft.com/office/drawing/2014/main" id="{4AD4622C-24A4-4A95-B677-5A6A16DA9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FFF1EA-F656-4850-BE37-72F566050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CF5B0-1471-4391-B105-6480D5DFA74C}" type="slidenum">
              <a:rPr lang="en-US" smtClean="0"/>
              <a:t>‹#›</a:t>
            </a:fld>
            <a:endParaRPr lang="en-US"/>
          </a:p>
        </p:txBody>
      </p:sp>
    </p:spTree>
    <p:extLst>
      <p:ext uri="{BB962C8B-B14F-4D97-AF65-F5344CB8AC3E}">
        <p14:creationId xmlns:p14="http://schemas.microsoft.com/office/powerpoint/2010/main" val="3747599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0EB21E-B216-4B5C-BF77-34417DA118DB}"/>
              </a:ext>
            </a:extLst>
          </p:cNvPr>
          <p:cNvSpPr/>
          <p:nvPr/>
        </p:nvSpPr>
        <p:spPr>
          <a:xfrm>
            <a:off x="684775" y="590160"/>
            <a:ext cx="10755496" cy="56143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 name="Title 1">
            <a:extLst>
              <a:ext uri="{FF2B5EF4-FFF2-40B4-BE49-F238E27FC236}">
                <a16:creationId xmlns:a16="http://schemas.microsoft.com/office/drawing/2014/main" id="{A7A0DACB-A202-4FAE-BB5A-EFAE272F2115}"/>
              </a:ext>
            </a:extLst>
          </p:cNvPr>
          <p:cNvSpPr>
            <a:spLocks noGrp="1"/>
          </p:cNvSpPr>
          <p:nvPr>
            <p:ph type="ctrTitle"/>
          </p:nvPr>
        </p:nvSpPr>
        <p:spPr>
          <a:xfrm>
            <a:off x="817328" y="2348621"/>
            <a:ext cx="10622943" cy="734958"/>
          </a:xfrm>
          <a:effectLst>
            <a:outerShdw blurRad="50800" dist="38100" dir="2700000" algn="tl" rotWithShape="0">
              <a:prstClr val="black">
                <a:alpha val="40000"/>
              </a:prstClr>
            </a:outerShdw>
          </a:effectLst>
        </p:spPr>
        <p:txBody>
          <a:bodyPr>
            <a:noAutofit/>
          </a:bodyPr>
          <a:lstStyle/>
          <a:p>
            <a:r>
              <a:rPr lang="en-US" sz="4500" dirty="0">
                <a:latin typeface="Times New Roman" panose="02020603050405020304" pitchFamily="18" charset="0"/>
                <a:cs typeface="Times New Roman" panose="02020603050405020304" pitchFamily="18" charset="0"/>
              </a:rPr>
              <a:t>Rainfall Prediction using </a:t>
            </a:r>
            <a:br>
              <a:rPr lang="en-US" sz="4500" dirty="0">
                <a:latin typeface="Times New Roman" panose="02020603050405020304" pitchFamily="18" charset="0"/>
                <a:cs typeface="Times New Roman" panose="02020603050405020304" pitchFamily="18" charset="0"/>
              </a:rPr>
            </a:br>
            <a:r>
              <a:rPr lang="en-US" sz="4500" dirty="0">
                <a:latin typeface="Times New Roman" panose="02020603050405020304" pitchFamily="18" charset="0"/>
                <a:cs typeface="Times New Roman" panose="02020603050405020304" pitchFamily="18" charset="0"/>
              </a:rPr>
              <a:t>Machine learning Algorithms</a:t>
            </a:r>
          </a:p>
        </p:txBody>
      </p:sp>
      <p:sp>
        <p:nvSpPr>
          <p:cNvPr id="3" name="Subtitle 2">
            <a:extLst>
              <a:ext uri="{FF2B5EF4-FFF2-40B4-BE49-F238E27FC236}">
                <a16:creationId xmlns:a16="http://schemas.microsoft.com/office/drawing/2014/main" id="{BB241829-1847-45D1-A2A9-85FE4BE020FE}"/>
              </a:ext>
            </a:extLst>
          </p:cNvPr>
          <p:cNvSpPr>
            <a:spLocks noGrp="1"/>
          </p:cNvSpPr>
          <p:nvPr>
            <p:ph type="subTitle" idx="1"/>
          </p:nvPr>
        </p:nvSpPr>
        <p:spPr>
          <a:xfrm>
            <a:off x="1444928" y="4577398"/>
            <a:ext cx="3214977" cy="1655762"/>
          </a:xfrm>
        </p:spPr>
        <p:txBody>
          <a:bodyPr/>
          <a:lstStyle/>
          <a:p>
            <a:pPr marR="0" algn="ctr"/>
            <a:r>
              <a:rPr lang="en-US" sz="1800" b="0" i="0" u="none" strike="noStrike" dirty="0">
                <a:solidFill>
                  <a:srgbClr val="000000"/>
                </a:solidFill>
                <a:latin typeface="Times New Roman" panose="02020603050405020304" pitchFamily="18" charset="0"/>
                <a:cs typeface="Times New Roman" panose="02020603050405020304" pitchFamily="18" charset="0"/>
              </a:rPr>
              <a:t>Presented by:</a:t>
            </a:r>
            <a:endParaRPr lang="en-US" sz="1800" b="0" i="0" u="none" strike="noStrike" dirty="0">
              <a:solidFill>
                <a:prstClr val="black"/>
              </a:solidFill>
              <a:latin typeface="Times New Roman" panose="02020603050405020304" pitchFamily="18" charset="0"/>
              <a:cs typeface="Times New Roman" panose="02020603050405020304" pitchFamily="18" charset="0"/>
            </a:endParaRPr>
          </a:p>
          <a:p>
            <a:pPr marR="0" algn="ctr"/>
            <a:r>
              <a:rPr lang="en-US" sz="1800" b="0" i="0" u="none" strike="noStrike" baseline="0" dirty="0">
                <a:solidFill>
                  <a:srgbClr val="000000"/>
                </a:solidFill>
                <a:latin typeface="Times New Roman" panose="02020603050405020304" pitchFamily="18" charset="0"/>
                <a:cs typeface="Times New Roman" panose="02020603050405020304" pitchFamily="18" charset="0"/>
              </a:rPr>
              <a:t>G. Vijaya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Shobaraj</a:t>
            </a:r>
            <a:endParaRPr lang="en-US" sz="1800" b="0" i="0" u="none" strike="noStrike" baseline="0" dirty="0">
              <a:solidFill>
                <a:prstClr val="black"/>
              </a:solidFill>
              <a:latin typeface="Times New Roman" panose="02020603050405020304" pitchFamily="18" charset="0"/>
              <a:cs typeface="Times New Roman" panose="02020603050405020304" pitchFamily="18" charset="0"/>
            </a:endParaRPr>
          </a:p>
          <a:p>
            <a:pPr marR="0" algn="ctr"/>
            <a:r>
              <a:rPr lang="en-US" sz="1800" b="0" i="0" u="none" strike="noStrike" baseline="0" dirty="0">
                <a:solidFill>
                  <a:srgbClr val="000000"/>
                </a:solidFill>
                <a:latin typeface="Times New Roman" panose="02020603050405020304" pitchFamily="18" charset="0"/>
                <a:cs typeface="Times New Roman" panose="02020603050405020304" pitchFamily="18" charset="0"/>
              </a:rPr>
              <a:t>M. Lakshmi Bhavani</a:t>
            </a:r>
            <a:endParaRPr lang="en-US" sz="1800" b="0" i="0" u="none" strike="noStrike" baseline="0" dirty="0">
              <a:solidFill>
                <a:prstClr val="black"/>
              </a:solidFill>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B26B09C2-56BA-4164-99B0-2F5F1DED754F}"/>
              </a:ext>
            </a:extLst>
          </p:cNvPr>
          <p:cNvSpPr txBox="1"/>
          <p:nvPr/>
        </p:nvSpPr>
        <p:spPr>
          <a:xfrm>
            <a:off x="7747220" y="4644150"/>
            <a:ext cx="2421172" cy="873572"/>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Guide:</a:t>
            </a:r>
          </a:p>
          <a:p>
            <a:pPr algn="ctr">
              <a:lnSpc>
                <a:spcPct val="150000"/>
              </a:lnSpc>
            </a:pPr>
            <a:r>
              <a:rPr lang="en-US" dirty="0">
                <a:latin typeface="Times New Roman" panose="02020603050405020304" pitchFamily="18" charset="0"/>
                <a:cs typeface="Times New Roman" panose="02020603050405020304" pitchFamily="18" charset="0"/>
              </a:rPr>
              <a:t> Dr. Dipankar Roy</a:t>
            </a:r>
          </a:p>
        </p:txBody>
      </p:sp>
      <p:sp>
        <p:nvSpPr>
          <p:cNvPr id="5" name="TextBox 4">
            <a:extLst>
              <a:ext uri="{FF2B5EF4-FFF2-40B4-BE49-F238E27FC236}">
                <a16:creationId xmlns:a16="http://schemas.microsoft.com/office/drawing/2014/main" id="{768423E4-D5BC-45CB-8D20-A3A781D6B607}"/>
              </a:ext>
            </a:extLst>
          </p:cNvPr>
          <p:cNvSpPr txBox="1"/>
          <p:nvPr/>
        </p:nvSpPr>
        <p:spPr>
          <a:xfrm>
            <a:off x="1851327" y="3429000"/>
            <a:ext cx="831706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Civil Engineering</a:t>
            </a:r>
          </a:p>
        </p:txBody>
      </p:sp>
      <p:sp>
        <p:nvSpPr>
          <p:cNvPr id="6" name="TextBox 5">
            <a:extLst>
              <a:ext uri="{FF2B5EF4-FFF2-40B4-BE49-F238E27FC236}">
                <a16:creationId xmlns:a16="http://schemas.microsoft.com/office/drawing/2014/main" id="{E4BFC1A9-8C9F-4FF1-8CD3-604BA2278CAD}"/>
              </a:ext>
            </a:extLst>
          </p:cNvPr>
          <p:cNvSpPr txBox="1"/>
          <p:nvPr/>
        </p:nvSpPr>
        <p:spPr>
          <a:xfrm>
            <a:off x="2035534" y="965551"/>
            <a:ext cx="8046720" cy="353943"/>
          </a:xfrm>
          <a:prstGeom prst="rect">
            <a:avLst/>
          </a:prstGeom>
          <a:noFill/>
        </p:spPr>
        <p:txBody>
          <a:bodyPr wrap="square" rtlCol="0">
            <a:spAutoFit/>
          </a:bodyPr>
          <a:lstStyle/>
          <a:p>
            <a:pPr algn="ctr"/>
            <a:r>
              <a:rPr lang="en-US" sz="1700" dirty="0">
                <a:latin typeface="Times New Roman" panose="02020603050405020304" pitchFamily="18" charset="0"/>
                <a:cs typeface="Times New Roman" panose="02020603050405020304" pitchFamily="18" charset="0"/>
              </a:rPr>
              <a:t>MADANAPALLE INSTITUTE OF TECHNOLOGY AND SCIENCE</a:t>
            </a:r>
          </a:p>
        </p:txBody>
      </p:sp>
      <p:pic>
        <p:nvPicPr>
          <p:cNvPr id="8" name="Picture 7">
            <a:extLst>
              <a:ext uri="{FF2B5EF4-FFF2-40B4-BE49-F238E27FC236}">
                <a16:creationId xmlns:a16="http://schemas.microsoft.com/office/drawing/2014/main" id="{4B4DEB68-E574-42E1-B011-33EA6EE38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975" y="-1026985"/>
            <a:ext cx="2105770" cy="3158655"/>
          </a:xfrm>
          <a:prstGeom prst="rect">
            <a:avLst/>
          </a:prstGeom>
        </p:spPr>
      </p:pic>
      <p:sp>
        <p:nvSpPr>
          <p:cNvPr id="9" name="Rectangle 8">
            <a:extLst>
              <a:ext uri="{FF2B5EF4-FFF2-40B4-BE49-F238E27FC236}">
                <a16:creationId xmlns:a16="http://schemas.microsoft.com/office/drawing/2014/main" id="{218C9A5C-96D3-40F9-9492-5289E5C06784}"/>
              </a:ext>
            </a:extLst>
          </p:cNvPr>
          <p:cNvSpPr/>
          <p:nvPr/>
        </p:nvSpPr>
        <p:spPr>
          <a:xfrm>
            <a:off x="4089400" y="547627"/>
            <a:ext cx="1465614" cy="7123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10" name="Rectangle 9">
            <a:extLst>
              <a:ext uri="{FF2B5EF4-FFF2-40B4-BE49-F238E27FC236}">
                <a16:creationId xmlns:a16="http://schemas.microsoft.com/office/drawing/2014/main" id="{FC54305B-B5D1-4EAB-B034-139EBFB1D313}"/>
              </a:ext>
            </a:extLst>
          </p:cNvPr>
          <p:cNvSpPr/>
          <p:nvPr/>
        </p:nvSpPr>
        <p:spPr>
          <a:xfrm>
            <a:off x="6464706" y="552432"/>
            <a:ext cx="1465614" cy="7123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153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83F9943-D4D6-97E5-5F3C-DF949155C9F6}"/>
              </a:ext>
            </a:extLst>
          </p:cNvPr>
          <p:cNvSpPr txBox="1">
            <a:spLocks/>
          </p:cNvSpPr>
          <p:nvPr/>
        </p:nvSpPr>
        <p:spPr>
          <a:xfrm>
            <a:off x="838200" y="786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Times New Roman" panose="02020603050405020304" pitchFamily="18" charset="0"/>
              </a:rPr>
              <a:t>UML Diagram</a:t>
            </a:r>
          </a:p>
        </p:txBody>
      </p:sp>
      <p:sp>
        <p:nvSpPr>
          <p:cNvPr id="8" name="Rectangle 7">
            <a:extLst>
              <a:ext uri="{FF2B5EF4-FFF2-40B4-BE49-F238E27FC236}">
                <a16:creationId xmlns:a16="http://schemas.microsoft.com/office/drawing/2014/main" id="{00783B88-E125-B160-4565-851905D7FE73}"/>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pic>
        <p:nvPicPr>
          <p:cNvPr id="2049" name="Picture 6" descr="Diagram&#10;&#10;Description automatically generated">
            <a:extLst>
              <a:ext uri="{FF2B5EF4-FFF2-40B4-BE49-F238E27FC236}">
                <a16:creationId xmlns:a16="http://schemas.microsoft.com/office/drawing/2014/main" id="{80C970AA-A2AB-6622-F7D9-673D4CF1D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627" t="8322" r="25423" b="5025"/>
          <a:stretch>
            <a:fillRect/>
          </a:stretch>
        </p:blipFill>
        <p:spPr bwMode="auto">
          <a:xfrm>
            <a:off x="4928740" y="1640179"/>
            <a:ext cx="5356225" cy="464502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4">
            <a:extLst>
              <a:ext uri="{FF2B5EF4-FFF2-40B4-BE49-F238E27FC236}">
                <a16:creationId xmlns:a16="http://schemas.microsoft.com/office/drawing/2014/main" id="{A00FE8AD-3112-54F2-D9AB-B71BC862C0D2}"/>
              </a:ext>
            </a:extLst>
          </p:cNvPr>
          <p:cNvSpPr>
            <a:spLocks noChangeArrowheads="1"/>
          </p:cNvSpPr>
          <p:nvPr/>
        </p:nvSpPr>
        <p:spPr bwMode="auto">
          <a:xfrm>
            <a:off x="8286202" y="5542938"/>
            <a:ext cx="1627187" cy="552450"/>
          </a:xfrm>
          <a:prstGeom prst="ellipse">
            <a:avLst/>
          </a:prstGeom>
          <a:solidFill>
            <a:srgbClr val="2C8482"/>
          </a:solidFill>
          <a:ln>
            <a:noFill/>
          </a:ln>
          <a:extLst>
            <a:ext uri="{91240B29-F687-4F45-9708-019B960494DF}">
              <a14:hiddenLine xmlns:a14="http://schemas.microsoft.com/office/drawing/2010/main" w="9525">
                <a:solidFill>
                  <a:srgbClr val="0000FF"/>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alibri Light" panose="020F0302020204030204" pitchFamily="34" charset="0"/>
                <a:ea typeface="Times New Roman" panose="02020603050405020304" pitchFamily="18" charset="0"/>
                <a:cs typeface="Calibri Light" panose="020F0302020204030204" pitchFamily="34" charset="0"/>
              </a:rPr>
              <a:t>Rainfall predictor</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3">
            <a:extLst>
              <a:ext uri="{FF2B5EF4-FFF2-40B4-BE49-F238E27FC236}">
                <a16:creationId xmlns:a16="http://schemas.microsoft.com/office/drawing/2014/main" id="{652FEC01-BD94-ED75-647D-EF3C739D8F1E}"/>
              </a:ext>
            </a:extLst>
          </p:cNvPr>
          <p:cNvSpPr txBox="1">
            <a:spLocks noChangeArrowheads="1"/>
          </p:cNvSpPr>
          <p:nvPr/>
        </p:nvSpPr>
        <p:spPr bwMode="auto">
          <a:xfrm>
            <a:off x="8532887" y="1714539"/>
            <a:ext cx="955550" cy="1910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Rainfall predictor</a:t>
            </a:r>
            <a:endParaRPr kumimoji="0" lang="en-US" altLang="en-US" sz="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 Box 5">
            <a:extLst>
              <a:ext uri="{FF2B5EF4-FFF2-40B4-BE49-F238E27FC236}">
                <a16:creationId xmlns:a16="http://schemas.microsoft.com/office/drawing/2014/main" id="{202D0994-C3F4-21EB-DBDB-3044BA6C0053}"/>
              </a:ext>
            </a:extLst>
          </p:cNvPr>
          <p:cNvSpPr txBox="1">
            <a:spLocks noChangeArrowheads="1"/>
          </p:cNvSpPr>
          <p:nvPr/>
        </p:nvSpPr>
        <p:spPr bwMode="auto">
          <a:xfrm>
            <a:off x="10284965" y="5290846"/>
            <a:ext cx="989013" cy="361950"/>
          </a:xfrm>
          <a:prstGeom prst="rect">
            <a:avLst/>
          </a:prstGeom>
          <a:solidFill>
            <a:srgbClr val="5B9BD5"/>
          </a:solidFill>
          <a:ln w="38100">
            <a:solidFill>
              <a:srgbClr val="F2F2F2"/>
            </a:solidFill>
            <a:miter lim="800000"/>
            <a:headEnd/>
            <a:tailEnd/>
          </a:ln>
          <a:effectLst>
            <a:outerShdw dist="28398" dir="3806097" algn="ctr" rotWithShape="0">
              <a:srgbClr val="1F4D7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USER</a:t>
            </a:r>
            <a:endParaRPr kumimoji="0" lang="en-US" altLang="en-US" sz="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5C71FAC9-ACA6-1303-BF7A-26F6609D6A0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0">
            <a:extLst>
              <a:ext uri="{FF2B5EF4-FFF2-40B4-BE49-F238E27FC236}">
                <a16:creationId xmlns:a16="http://schemas.microsoft.com/office/drawing/2014/main" id="{51736003-1CB4-E967-17EA-7EE9C23D35C8}"/>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1">
            <a:extLst>
              <a:ext uri="{FF2B5EF4-FFF2-40B4-BE49-F238E27FC236}">
                <a16:creationId xmlns:a16="http://schemas.microsoft.com/office/drawing/2014/main" id="{46D08CDF-8B0F-E79E-AF2E-7184080B82EC}"/>
              </a:ext>
            </a:extLst>
          </p:cNvPr>
          <p:cNvSpPr>
            <a:spLocks noChangeArrowheads="1"/>
          </p:cNvSpPr>
          <p:nvPr/>
        </p:nvSpPr>
        <p:spPr bwMode="auto">
          <a:xfrm>
            <a:off x="0" y="5559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6493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9F78-BFB0-891E-B2C1-F2754125C92F}"/>
              </a:ext>
            </a:extLst>
          </p:cNvPr>
          <p:cNvSpPr txBox="1">
            <a:spLocks/>
          </p:cNvSpPr>
          <p:nvPr/>
        </p:nvSpPr>
        <p:spPr>
          <a:xfrm>
            <a:off x="838200" y="786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Times New Roman" panose="02020603050405020304" pitchFamily="18" charset="0"/>
              </a:rPr>
              <a:t>Sequence Diagram</a:t>
            </a:r>
          </a:p>
        </p:txBody>
      </p:sp>
      <p:sp>
        <p:nvSpPr>
          <p:cNvPr id="3" name="Rectangle 2">
            <a:extLst>
              <a:ext uri="{FF2B5EF4-FFF2-40B4-BE49-F238E27FC236}">
                <a16:creationId xmlns:a16="http://schemas.microsoft.com/office/drawing/2014/main" id="{7BB64FC1-2E2E-27C0-53E3-E7A9EA6422DC}"/>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pic>
        <p:nvPicPr>
          <p:cNvPr id="5" name="Picture 4">
            <a:extLst>
              <a:ext uri="{FF2B5EF4-FFF2-40B4-BE49-F238E27FC236}">
                <a16:creationId xmlns:a16="http://schemas.microsoft.com/office/drawing/2014/main" id="{4FF6D5AA-7F3D-3C5C-F51F-CCA982B3A76B}"/>
              </a:ext>
            </a:extLst>
          </p:cNvPr>
          <p:cNvPicPr>
            <a:picLocks noChangeAspect="1"/>
          </p:cNvPicPr>
          <p:nvPr/>
        </p:nvPicPr>
        <p:blipFill>
          <a:blip r:embed="rId2"/>
          <a:stretch>
            <a:fillRect/>
          </a:stretch>
        </p:blipFill>
        <p:spPr>
          <a:xfrm>
            <a:off x="5863300" y="1655534"/>
            <a:ext cx="5943600" cy="4867275"/>
          </a:xfrm>
          <a:prstGeom prst="rect">
            <a:avLst/>
          </a:prstGeom>
        </p:spPr>
      </p:pic>
    </p:spTree>
    <p:extLst>
      <p:ext uri="{BB962C8B-B14F-4D97-AF65-F5344CB8AC3E}">
        <p14:creationId xmlns:p14="http://schemas.microsoft.com/office/powerpoint/2010/main" val="59749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3832-A613-5207-0064-9617661E53C4}"/>
              </a:ext>
            </a:extLst>
          </p:cNvPr>
          <p:cNvSpPr txBox="1">
            <a:spLocks/>
          </p:cNvSpPr>
          <p:nvPr/>
        </p:nvSpPr>
        <p:spPr>
          <a:xfrm>
            <a:off x="838200" y="786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Times New Roman" panose="02020603050405020304" pitchFamily="18" charset="0"/>
              </a:rPr>
              <a:t>UML Diagram</a:t>
            </a:r>
            <a:endParaRPr lang="en-US" dirty="0">
              <a:cs typeface="Times New Roman" panose="02020603050405020304" pitchFamily="18" charset="0"/>
            </a:endParaRPr>
          </a:p>
        </p:txBody>
      </p:sp>
      <p:sp>
        <p:nvSpPr>
          <p:cNvPr id="3" name="Rectangle 2">
            <a:extLst>
              <a:ext uri="{FF2B5EF4-FFF2-40B4-BE49-F238E27FC236}">
                <a16:creationId xmlns:a16="http://schemas.microsoft.com/office/drawing/2014/main" id="{59AA7B99-14EC-07F8-A370-16D79D0BBA30}"/>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pic>
        <p:nvPicPr>
          <p:cNvPr id="4" name="Picture 3">
            <a:extLst>
              <a:ext uri="{FF2B5EF4-FFF2-40B4-BE49-F238E27FC236}">
                <a16:creationId xmlns:a16="http://schemas.microsoft.com/office/drawing/2014/main" id="{CB927641-A657-1D80-A61B-3EB2B6712F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96774"/>
            <a:ext cx="9730780" cy="4836051"/>
          </a:xfrm>
          <a:prstGeom prst="rect">
            <a:avLst/>
          </a:prstGeom>
          <a:noFill/>
          <a:ln>
            <a:noFill/>
          </a:ln>
        </p:spPr>
      </p:pic>
    </p:spTree>
    <p:extLst>
      <p:ext uri="{BB962C8B-B14F-4D97-AF65-F5344CB8AC3E}">
        <p14:creationId xmlns:p14="http://schemas.microsoft.com/office/powerpoint/2010/main" val="150565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1236-7C54-5E80-6AFE-71F552B14254}"/>
              </a:ext>
            </a:extLst>
          </p:cNvPr>
          <p:cNvSpPr txBox="1">
            <a:spLocks/>
          </p:cNvSpPr>
          <p:nvPr/>
        </p:nvSpPr>
        <p:spPr>
          <a:xfrm>
            <a:off x="838200" y="786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cs typeface="Times New Roman" panose="02020603050405020304" pitchFamily="18" charset="0"/>
            </a:endParaRPr>
          </a:p>
        </p:txBody>
      </p:sp>
      <p:sp>
        <p:nvSpPr>
          <p:cNvPr id="5" name="TextBox 4">
            <a:extLst>
              <a:ext uri="{FF2B5EF4-FFF2-40B4-BE49-F238E27FC236}">
                <a16:creationId xmlns:a16="http://schemas.microsoft.com/office/drawing/2014/main" id="{9D338EB4-724C-7CFD-9804-094774FB0654}"/>
              </a:ext>
            </a:extLst>
          </p:cNvPr>
          <p:cNvSpPr txBox="1"/>
          <p:nvPr/>
        </p:nvSpPr>
        <p:spPr>
          <a:xfrm>
            <a:off x="838200" y="2340990"/>
            <a:ext cx="6095316" cy="2643672"/>
          </a:xfrm>
          <a:prstGeom prst="rect">
            <a:avLst/>
          </a:prstGeom>
          <a:noFill/>
        </p:spPr>
        <p:txBody>
          <a:bodyPr wrap="square">
            <a:spAutoFit/>
          </a:bodyPr>
          <a:lstStyle/>
          <a:p>
            <a:pPr marL="327660" indent="-285750">
              <a:lnSpc>
                <a:spcPct val="300000"/>
              </a:lnSpc>
              <a:spcAft>
                <a:spcPts val="800"/>
              </a:spcAft>
              <a:buFont typeface="Arial" panose="020B0604020202020204" pitchFamily="34" charset="0"/>
              <a:buChar char="•"/>
              <a:tabLst>
                <a:tab pos="838200" algn="l"/>
              </a:tabLst>
            </a:pPr>
            <a:r>
              <a:rPr lang="en-US" sz="1800" b="1" dirty="0">
                <a:effectLst/>
              </a:rPr>
              <a:t>NUMPY </a:t>
            </a:r>
          </a:p>
          <a:p>
            <a:pPr marL="327660" indent="-285750">
              <a:lnSpc>
                <a:spcPct val="300000"/>
              </a:lnSpc>
              <a:spcAft>
                <a:spcPts val="800"/>
              </a:spcAft>
              <a:buFont typeface="Arial" panose="020B0604020202020204" pitchFamily="34" charset="0"/>
              <a:buChar char="•"/>
              <a:tabLst>
                <a:tab pos="838200" algn="l"/>
              </a:tabLst>
            </a:pPr>
            <a:r>
              <a:rPr lang="en-US" sz="1800" b="1" dirty="0"/>
              <a:t>PA</a:t>
            </a:r>
            <a:r>
              <a:rPr lang="en-US" b="1" dirty="0"/>
              <a:t>NDAS</a:t>
            </a:r>
          </a:p>
          <a:p>
            <a:pPr marL="327660" indent="-285750">
              <a:lnSpc>
                <a:spcPct val="300000"/>
              </a:lnSpc>
              <a:spcAft>
                <a:spcPts val="800"/>
              </a:spcAft>
              <a:buFont typeface="Arial" panose="020B0604020202020204" pitchFamily="34" charset="0"/>
              <a:buChar char="•"/>
              <a:tabLst>
                <a:tab pos="838200" algn="l"/>
              </a:tabLst>
            </a:pPr>
            <a:r>
              <a:rPr lang="en-US" sz="1800" b="1" dirty="0"/>
              <a:t>SCIKIT-LEARN</a:t>
            </a:r>
          </a:p>
        </p:txBody>
      </p:sp>
      <p:sp>
        <p:nvSpPr>
          <p:cNvPr id="6" name="Title 1">
            <a:extLst>
              <a:ext uri="{FF2B5EF4-FFF2-40B4-BE49-F238E27FC236}">
                <a16:creationId xmlns:a16="http://schemas.microsoft.com/office/drawing/2014/main" id="{1049BBA8-8067-3DED-4FCC-3591B2192105}"/>
              </a:ext>
            </a:extLst>
          </p:cNvPr>
          <p:cNvSpPr txBox="1">
            <a:spLocks/>
          </p:cNvSpPr>
          <p:nvPr/>
        </p:nvSpPr>
        <p:spPr>
          <a:xfrm>
            <a:off x="778198" y="678073"/>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dirty="0"/>
              <a:t>Packages and Libraries</a:t>
            </a:r>
          </a:p>
        </p:txBody>
      </p:sp>
      <p:sp>
        <p:nvSpPr>
          <p:cNvPr id="7" name="Rectangle 6">
            <a:extLst>
              <a:ext uri="{FF2B5EF4-FFF2-40B4-BE49-F238E27FC236}">
                <a16:creationId xmlns:a16="http://schemas.microsoft.com/office/drawing/2014/main" id="{9FE87CE6-AE24-76CE-D33F-8CB748013491}"/>
              </a:ext>
            </a:extLst>
          </p:cNvPr>
          <p:cNvSpPr/>
          <p:nvPr/>
        </p:nvSpPr>
        <p:spPr>
          <a:xfrm flipV="1">
            <a:off x="990600" y="7435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24294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4" name="Rectangle 61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14C09-F66B-DA09-3BAB-A2D46FBD25B9}"/>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dirty="0" err="1"/>
              <a:t>Numpy</a:t>
            </a:r>
            <a:endParaRPr lang="en-US" sz="5400" b="1" dirty="0"/>
          </a:p>
        </p:txBody>
      </p:sp>
      <p:sp>
        <p:nvSpPr>
          <p:cNvPr id="61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8C0FE78-B3AF-2306-D909-CA1272E4AC71}"/>
              </a:ext>
            </a:extLst>
          </p:cNvPr>
          <p:cNvSpPr txBox="1"/>
          <p:nvPr/>
        </p:nvSpPr>
        <p:spPr>
          <a:xfrm>
            <a:off x="572493" y="2071316"/>
            <a:ext cx="5717595" cy="4119172"/>
          </a:xfrm>
          <a:prstGeom prst="rect">
            <a:avLst/>
          </a:prstGeom>
        </p:spPr>
        <p:txBody>
          <a:bodyPr vert="horz" lIns="91440" tIns="45720" rIns="91440" bIns="45720" rtlCol="0" anchor="t">
            <a:normAutofit/>
          </a:bodyPr>
          <a:lstStyle/>
          <a:p>
            <a:pPr marL="41910">
              <a:lnSpc>
                <a:spcPct val="90000"/>
              </a:lnSpc>
              <a:spcAft>
                <a:spcPts val="800"/>
              </a:spcAft>
              <a:tabLst>
                <a:tab pos="838200" algn="l"/>
              </a:tabLst>
            </a:pPr>
            <a:r>
              <a:rPr lang="en-US" sz="2200" b="1" dirty="0">
                <a:effectLst/>
              </a:rPr>
              <a:t> </a:t>
            </a:r>
            <a:endParaRPr lang="en-US" sz="2200" b="1" dirty="0"/>
          </a:p>
          <a:p>
            <a:pPr marL="41910" algn="just">
              <a:lnSpc>
                <a:spcPct val="150000"/>
              </a:lnSpc>
              <a:spcAft>
                <a:spcPts val="800"/>
              </a:spcAft>
              <a:tabLst>
                <a:tab pos="838200" algn="l"/>
              </a:tabLst>
            </a:pPr>
            <a:r>
              <a:rPr lang="en-US" dirty="0">
                <a:effectLst/>
              </a:rPr>
              <a:t>NumPy is the library for the python language which provide arrays and matrices for the storing the large data. It provides and support high-level and more mathematical functions which works on these NumPy arrays and matrices.</a:t>
            </a:r>
          </a:p>
          <a:p>
            <a:pPr indent="-228600">
              <a:lnSpc>
                <a:spcPct val="90000"/>
              </a:lnSpc>
              <a:buFont typeface="Arial" panose="020B0604020202020204" pitchFamily="34" charset="0"/>
              <a:buChar char="•"/>
            </a:pPr>
            <a:endParaRPr lang="en-US" sz="2200" dirty="0"/>
          </a:p>
        </p:txBody>
      </p:sp>
      <p:pic>
        <p:nvPicPr>
          <p:cNvPr id="6146" name="Picture 2" descr="NumPy">
            <a:extLst>
              <a:ext uri="{FF2B5EF4-FFF2-40B4-BE49-F238E27FC236}">
                <a16:creationId xmlns:a16="http://schemas.microsoft.com/office/drawing/2014/main" id="{66580630-B3A4-ED87-E9ED-3D1A3235F0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96"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33FF826-C1D8-DC91-9B9D-567D40BCDE56}"/>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11" name="Title 1">
            <a:extLst>
              <a:ext uri="{FF2B5EF4-FFF2-40B4-BE49-F238E27FC236}">
                <a16:creationId xmlns:a16="http://schemas.microsoft.com/office/drawing/2014/main" id="{2FA461EE-6834-CEE9-6224-10F650C4FC1C}"/>
              </a:ext>
            </a:extLst>
          </p:cNvPr>
          <p:cNvSpPr txBox="1">
            <a:spLocks/>
          </p:cNvSpPr>
          <p:nvPr/>
        </p:nvSpPr>
        <p:spPr>
          <a:xfrm>
            <a:off x="598202" y="237360"/>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dirty="0" err="1"/>
              <a:t>Numpy</a:t>
            </a:r>
            <a:endParaRPr lang="en-US" sz="5400" b="1" dirty="0"/>
          </a:p>
        </p:txBody>
      </p:sp>
      <p:sp>
        <p:nvSpPr>
          <p:cNvPr id="12" name="Rectangle 11">
            <a:extLst>
              <a:ext uri="{FF2B5EF4-FFF2-40B4-BE49-F238E27FC236}">
                <a16:creationId xmlns:a16="http://schemas.microsoft.com/office/drawing/2014/main" id="{BDB734F6-4E64-45D4-12B8-3B5C9BD017E4}"/>
              </a:ext>
            </a:extLst>
          </p:cNvPr>
          <p:cNvSpPr/>
          <p:nvPr/>
        </p:nvSpPr>
        <p:spPr>
          <a:xfrm flipV="1">
            <a:off x="863909" y="589932"/>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67304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4062A18A-A958-DB41-FB04-1DCA9B3DE1D9}"/>
              </a:ext>
            </a:extLst>
          </p:cNvPr>
          <p:cNvSpPr txBox="1">
            <a:spLocks/>
          </p:cNvSpPr>
          <p:nvPr/>
        </p:nvSpPr>
        <p:spPr>
          <a:xfrm>
            <a:off x="838200" y="610425"/>
            <a:ext cx="53933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mj-lt"/>
                <a:ea typeface="+mj-ea"/>
                <a:cs typeface="+mj-cs"/>
              </a:rPr>
              <a:t>Pandas</a:t>
            </a:r>
          </a:p>
        </p:txBody>
      </p:sp>
      <p:sp>
        <p:nvSpPr>
          <p:cNvPr id="4105" name="Freeform: Shape 410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E5F52ACB-CD65-B49E-AE47-46C23A90DCC3}"/>
              </a:ext>
            </a:extLst>
          </p:cNvPr>
          <p:cNvSpPr txBox="1"/>
          <p:nvPr/>
        </p:nvSpPr>
        <p:spPr>
          <a:xfrm>
            <a:off x="838201" y="1825625"/>
            <a:ext cx="4414474" cy="4351338"/>
          </a:xfrm>
          <a:prstGeom prst="rect">
            <a:avLst/>
          </a:prstGeom>
        </p:spPr>
        <p:txBody>
          <a:bodyPr vert="horz" lIns="91440" tIns="45720" rIns="91440" bIns="45720" rtlCol="0">
            <a:normAutofit/>
          </a:bodyPr>
          <a:lstStyle/>
          <a:p>
            <a:pPr algn="just">
              <a:lnSpc>
                <a:spcPct val="150000"/>
              </a:lnSpc>
              <a:spcAft>
                <a:spcPts val="800"/>
              </a:spcAft>
              <a:tabLst>
                <a:tab pos="838200" algn="l"/>
              </a:tabLst>
            </a:pPr>
            <a:r>
              <a:rPr lang="en-US" dirty="0"/>
              <a:t>Pandas is the library for the python language which is used for data manipulation and analysis of data. It provides some data structures and operations for the manipulation and analysis. </a:t>
            </a:r>
          </a:p>
        </p:txBody>
      </p:sp>
      <p:sp>
        <p:nvSpPr>
          <p:cNvPr id="4136" name="Oval 410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upload.wikimedia.org/wikipedia/commons/e/ed/Pan...">
            <a:extLst>
              <a:ext uri="{FF2B5EF4-FFF2-40B4-BE49-F238E27FC236}">
                <a16:creationId xmlns:a16="http://schemas.microsoft.com/office/drawing/2014/main" id="{0DA24A44-07F0-95DF-C527-49C351C925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9294" y="2306262"/>
            <a:ext cx="5037507" cy="204068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4109" name="Freeform: Shape 410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111" name="Straight Connector 411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13" name="Freeform: Shape 411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115" name="Freeform: Shape 411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7" name="Freeform: Shape 411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 name="Rectangle 4">
            <a:extLst>
              <a:ext uri="{FF2B5EF4-FFF2-40B4-BE49-F238E27FC236}">
                <a16:creationId xmlns:a16="http://schemas.microsoft.com/office/drawing/2014/main" id="{9A899811-1DA9-B253-78BE-C83A170067FF}"/>
              </a:ext>
            </a:extLst>
          </p:cNvPr>
          <p:cNvSpPr/>
          <p:nvPr/>
        </p:nvSpPr>
        <p:spPr>
          <a:xfrm flipV="1">
            <a:off x="863909" y="589932"/>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378256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6FDE2-67D8-AE1E-33C5-3023EDC9F3F4}"/>
              </a:ext>
            </a:extLst>
          </p:cNvPr>
          <p:cNvSpPr txBox="1">
            <a:spLocks/>
          </p:cNvSpPr>
          <p:nvPr/>
        </p:nvSpPr>
        <p:spPr>
          <a:xfrm>
            <a:off x="804672" y="802955"/>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Scikit-Learn</a:t>
            </a:r>
          </a:p>
        </p:txBody>
      </p:sp>
      <p:sp>
        <p:nvSpPr>
          <p:cNvPr id="5" name="TextBox 4">
            <a:extLst>
              <a:ext uri="{FF2B5EF4-FFF2-40B4-BE49-F238E27FC236}">
                <a16:creationId xmlns:a16="http://schemas.microsoft.com/office/drawing/2014/main" id="{DAB3A873-2869-07FC-C44B-61A3C0518589}"/>
              </a:ext>
            </a:extLst>
          </p:cNvPr>
          <p:cNvSpPr txBox="1"/>
          <p:nvPr/>
        </p:nvSpPr>
        <p:spPr>
          <a:xfrm>
            <a:off x="805070" y="1275565"/>
            <a:ext cx="4977578" cy="3639289"/>
          </a:xfrm>
          <a:prstGeom prst="rect">
            <a:avLst/>
          </a:prstGeom>
        </p:spPr>
        <p:txBody>
          <a:bodyPr vert="horz" lIns="91440" tIns="45720" rIns="91440" bIns="45720" rtlCol="0" anchor="ctr">
            <a:normAutofit/>
          </a:bodyPr>
          <a:lstStyle/>
          <a:p>
            <a:pPr algn="just">
              <a:lnSpc>
                <a:spcPct val="150000"/>
              </a:lnSpc>
              <a:spcAft>
                <a:spcPts val="800"/>
              </a:spcAft>
              <a:tabLst>
                <a:tab pos="838200" algn="l"/>
              </a:tabLst>
            </a:pPr>
            <a:r>
              <a:rPr lang="en-US" dirty="0" err="1"/>
              <a:t>Sklearn</a:t>
            </a:r>
            <a:r>
              <a:rPr lang="en-US" dirty="0"/>
              <a:t> is the library for python language which is used for implementing the different machine learning algorithms on the data set. It provides the different algorithms methods to implement easily and accurately</a:t>
            </a:r>
          </a:p>
        </p:txBody>
      </p:sp>
      <p:grpSp>
        <p:nvGrpSpPr>
          <p:cNvPr id="3083" name="Group 308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084" name="Freeform: Shape 308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Freeform: Shape 308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Freeform: Shape 308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scikit-learn - Wikipedia">
            <a:extLst>
              <a:ext uri="{FF2B5EF4-FFF2-40B4-BE49-F238E27FC236}">
                <a16:creationId xmlns:a16="http://schemas.microsoft.com/office/drawing/2014/main" id="{529384EA-071C-2B5E-F20C-E5F7654359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5327" y="2001975"/>
            <a:ext cx="3968208" cy="21397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7E67422-C137-7C59-D728-D6821ABA9425}"/>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49870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9AC-DDC1-FEA2-2A24-7B83F586669D}"/>
              </a:ext>
            </a:extLst>
          </p:cNvPr>
          <p:cNvSpPr txBox="1">
            <a:spLocks/>
          </p:cNvSpPr>
          <p:nvPr/>
        </p:nvSpPr>
        <p:spPr>
          <a:xfrm>
            <a:off x="804671" y="802955"/>
            <a:ext cx="7470033"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Machine learning algorithms</a:t>
            </a:r>
          </a:p>
        </p:txBody>
      </p:sp>
      <p:sp>
        <p:nvSpPr>
          <p:cNvPr id="3" name="Rectangle 2">
            <a:extLst>
              <a:ext uri="{FF2B5EF4-FFF2-40B4-BE49-F238E27FC236}">
                <a16:creationId xmlns:a16="http://schemas.microsoft.com/office/drawing/2014/main" id="{BFCDE0BD-71DA-65EE-09D5-D4A32B609E14}"/>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4" name="TextBox 3">
            <a:extLst>
              <a:ext uri="{FF2B5EF4-FFF2-40B4-BE49-F238E27FC236}">
                <a16:creationId xmlns:a16="http://schemas.microsoft.com/office/drawing/2014/main" id="{115543BE-032E-BB5E-01CE-20D984D4D7E5}"/>
              </a:ext>
            </a:extLst>
          </p:cNvPr>
          <p:cNvSpPr txBox="1"/>
          <p:nvPr/>
        </p:nvSpPr>
        <p:spPr>
          <a:xfrm>
            <a:off x="963605" y="2218343"/>
            <a:ext cx="10386436" cy="3599832"/>
          </a:xfrm>
          <a:prstGeom prst="rect">
            <a:avLst/>
          </a:prstGeom>
          <a:noFill/>
        </p:spPr>
        <p:txBody>
          <a:bodyPr wrap="square" rtlCol="0">
            <a:spAutoFit/>
          </a:bodyPr>
          <a:lstStyle/>
          <a:p>
            <a:pPr indent="-285750">
              <a:lnSpc>
                <a:spcPct val="150000"/>
              </a:lnSpc>
              <a:spcAft>
                <a:spcPts val="800"/>
              </a:spcAft>
              <a:buFont typeface="Arial" panose="020B0604020202020204" pitchFamily="34" charset="0"/>
              <a:buChar char="•"/>
              <a:tabLst>
                <a:tab pos="838200" algn="l"/>
              </a:tabLst>
            </a:pPr>
            <a:r>
              <a:rPr lang="en-US" sz="2200" dirty="0"/>
              <a:t>Linear Regression</a:t>
            </a:r>
          </a:p>
          <a:p>
            <a:pPr indent="-285750">
              <a:lnSpc>
                <a:spcPct val="150000"/>
              </a:lnSpc>
              <a:spcAft>
                <a:spcPts val="800"/>
              </a:spcAft>
              <a:buFont typeface="Arial" panose="020B0604020202020204" pitchFamily="34" charset="0"/>
              <a:buChar char="•"/>
              <a:tabLst>
                <a:tab pos="838200" algn="l"/>
              </a:tabLst>
            </a:pPr>
            <a:r>
              <a:rPr lang="en-US" sz="2200" dirty="0"/>
              <a:t>Naïve Bayes</a:t>
            </a:r>
          </a:p>
          <a:p>
            <a:pPr indent="-285750">
              <a:lnSpc>
                <a:spcPct val="150000"/>
              </a:lnSpc>
              <a:spcAft>
                <a:spcPts val="800"/>
              </a:spcAft>
              <a:buFont typeface="Arial" panose="020B0604020202020204" pitchFamily="34" charset="0"/>
              <a:buChar char="•"/>
              <a:tabLst>
                <a:tab pos="838200" algn="l"/>
              </a:tabLst>
            </a:pPr>
            <a:r>
              <a:rPr lang="en-US" sz="2200" dirty="0"/>
              <a:t>Random Forest</a:t>
            </a:r>
          </a:p>
          <a:p>
            <a:pPr indent="-285750">
              <a:lnSpc>
                <a:spcPct val="150000"/>
              </a:lnSpc>
              <a:spcAft>
                <a:spcPts val="800"/>
              </a:spcAft>
              <a:buFont typeface="Arial" panose="020B0604020202020204" pitchFamily="34" charset="0"/>
              <a:buChar char="•"/>
              <a:tabLst>
                <a:tab pos="838200" algn="l"/>
              </a:tabLst>
            </a:pPr>
            <a:r>
              <a:rPr lang="en-US" sz="2200" dirty="0" err="1"/>
              <a:t>Knearest</a:t>
            </a:r>
            <a:r>
              <a:rPr lang="en-US" sz="2200" dirty="0"/>
              <a:t> Neighbors</a:t>
            </a:r>
          </a:p>
          <a:p>
            <a:pPr indent="-285750">
              <a:lnSpc>
                <a:spcPct val="150000"/>
              </a:lnSpc>
              <a:spcAft>
                <a:spcPts val="800"/>
              </a:spcAft>
              <a:buFont typeface="Arial" panose="020B0604020202020204" pitchFamily="34" charset="0"/>
              <a:buChar char="•"/>
              <a:tabLst>
                <a:tab pos="838200" algn="l"/>
              </a:tabLst>
            </a:pPr>
            <a:r>
              <a:rPr lang="en-US" sz="2200" dirty="0"/>
              <a:t>Decision Tree</a:t>
            </a:r>
          </a:p>
          <a:p>
            <a:pPr indent="-285750">
              <a:lnSpc>
                <a:spcPct val="150000"/>
              </a:lnSpc>
              <a:spcAft>
                <a:spcPts val="800"/>
              </a:spcAft>
              <a:buFont typeface="Arial" panose="020B0604020202020204" pitchFamily="34" charset="0"/>
              <a:buChar char="•"/>
              <a:tabLst>
                <a:tab pos="838200" algn="l"/>
              </a:tabLst>
            </a:pPr>
            <a:r>
              <a:rPr lang="en-US" sz="2200" dirty="0"/>
              <a:t>Support Vector Machine</a:t>
            </a:r>
          </a:p>
        </p:txBody>
      </p:sp>
    </p:spTree>
    <p:extLst>
      <p:ext uri="{BB962C8B-B14F-4D97-AF65-F5344CB8AC3E}">
        <p14:creationId xmlns:p14="http://schemas.microsoft.com/office/powerpoint/2010/main" val="168275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1A38-F309-EAD7-FEBE-4EB8CC054518}"/>
              </a:ext>
            </a:extLst>
          </p:cNvPr>
          <p:cNvSpPr txBox="1">
            <a:spLocks/>
          </p:cNvSpPr>
          <p:nvPr/>
        </p:nvSpPr>
        <p:spPr>
          <a:xfrm>
            <a:off x="838200" y="609600"/>
            <a:ext cx="3739341"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a:solidFill>
                  <a:schemeClr val="tx1"/>
                </a:solidFill>
                <a:latin typeface="+mj-lt"/>
                <a:ea typeface="+mj-ea"/>
                <a:cs typeface="+mj-cs"/>
              </a:rPr>
              <a:t>Linear regression</a:t>
            </a:r>
          </a:p>
        </p:txBody>
      </p:sp>
      <p:sp>
        <p:nvSpPr>
          <p:cNvPr id="5" name="TextBox 4">
            <a:extLst>
              <a:ext uri="{FF2B5EF4-FFF2-40B4-BE49-F238E27FC236}">
                <a16:creationId xmlns:a16="http://schemas.microsoft.com/office/drawing/2014/main" id="{CF6BDEE9-FC6A-D170-9EA0-19D4F32E2089}"/>
              </a:ext>
            </a:extLst>
          </p:cNvPr>
          <p:cNvSpPr txBox="1"/>
          <p:nvPr/>
        </p:nvSpPr>
        <p:spPr>
          <a:xfrm>
            <a:off x="862366" y="2194102"/>
            <a:ext cx="3636286" cy="3908586"/>
          </a:xfrm>
          <a:prstGeom prst="rect">
            <a:avLst/>
          </a:prstGeom>
        </p:spPr>
        <p:txBody>
          <a:bodyPr vert="horz" lIns="91440" tIns="45720" rIns="91440" bIns="45720" rtlCol="0">
            <a:noAutofit/>
          </a:bodyPr>
          <a:lstStyle/>
          <a:p>
            <a:pPr algn="just">
              <a:lnSpc>
                <a:spcPct val="150000"/>
              </a:lnSpc>
              <a:spcAft>
                <a:spcPts val="800"/>
              </a:spcAft>
              <a:tabLst>
                <a:tab pos="838200" algn="l"/>
              </a:tabLst>
            </a:pPr>
            <a:r>
              <a:rPr lang="en-US" dirty="0"/>
              <a:t>Linear regression is a supervised learning machine learning algorithm. It carries out a regression task. Based on independent variables, regression models a goal prediction value.</a:t>
            </a:r>
          </a:p>
        </p:txBody>
      </p:sp>
      <p:pic>
        <p:nvPicPr>
          <p:cNvPr id="13316" name="Picture 4">
            <a:extLst>
              <a:ext uri="{FF2B5EF4-FFF2-40B4-BE49-F238E27FC236}">
                <a16:creationId xmlns:a16="http://schemas.microsoft.com/office/drawing/2014/main" id="{E3569B98-1277-2D01-BDCB-A3D4E0054B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5457" y="1666240"/>
            <a:ext cx="6155141" cy="33903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36447E5-A3D5-0A4C-4CCA-74BBEF006C38}"/>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74432421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8" name="Rectangle 1437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EE067-7B0D-5A28-4C5D-27C5686C0B18}"/>
              </a:ext>
            </a:extLst>
          </p:cNvPr>
          <p:cNvSpPr txBox="1">
            <a:spLocks/>
          </p:cNvSpPr>
          <p:nvPr/>
        </p:nvSpPr>
        <p:spPr>
          <a:xfrm>
            <a:off x="640080" y="329184"/>
            <a:ext cx="6894576"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a:t>Naïve Bayes</a:t>
            </a:r>
          </a:p>
        </p:txBody>
      </p:sp>
      <p:sp>
        <p:nvSpPr>
          <p:cNvPr id="1437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60211AF-0B1A-6ADE-824F-B1F4AA31D864}"/>
              </a:ext>
            </a:extLst>
          </p:cNvPr>
          <p:cNvSpPr txBox="1"/>
          <p:nvPr/>
        </p:nvSpPr>
        <p:spPr>
          <a:xfrm>
            <a:off x="640080" y="2706624"/>
            <a:ext cx="4624896" cy="3483864"/>
          </a:xfrm>
          <a:prstGeom prst="rect">
            <a:avLst/>
          </a:prstGeom>
        </p:spPr>
        <p:txBody>
          <a:bodyPr vert="horz" lIns="91440" tIns="45720" rIns="91440" bIns="45720" rtlCol="0">
            <a:normAutofit/>
          </a:bodyPr>
          <a:lstStyle/>
          <a:p>
            <a:pPr marL="41910"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The Bayes' Theorem is used to create a collection of classification algorithms known as Naive Bayes classifiers. It is a family of algorithms that share a similar idea, namely that each pair of features being classified is independent of the others</a:t>
            </a:r>
            <a:r>
              <a:rPr lang="en-US" dirty="0">
                <a:effectLst/>
              </a:rPr>
              <a:t>.</a:t>
            </a:r>
          </a:p>
        </p:txBody>
      </p:sp>
      <p:pic>
        <p:nvPicPr>
          <p:cNvPr id="14340" name="Picture 4">
            <a:extLst>
              <a:ext uri="{FF2B5EF4-FFF2-40B4-BE49-F238E27FC236}">
                <a16:creationId xmlns:a16="http://schemas.microsoft.com/office/drawing/2014/main" id="{81ADD092-7746-0E7C-5B55-68B5EA647B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9763" y="584023"/>
            <a:ext cx="5276334" cy="3521953"/>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F0CE0A69-D0DB-3615-14EA-AF2A4E59CE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401"/>
          <a:stretch/>
        </p:blipFill>
        <p:spPr bwMode="auto">
          <a:xfrm>
            <a:off x="8327551" y="4079193"/>
            <a:ext cx="3068506" cy="21762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E8F4317-5ACE-3B0E-FEBE-B681ADAD12B0}"/>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39659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7EC3-79D5-4126-B95A-B737858C984A}"/>
              </a:ext>
            </a:extLst>
          </p:cNvPr>
          <p:cNvSpPr>
            <a:spLocks noGrp="1"/>
          </p:cNvSpPr>
          <p:nvPr>
            <p:ph type="title"/>
          </p:nvPr>
        </p:nvSpPr>
        <p:spPr>
          <a:xfrm>
            <a:off x="838200" y="811529"/>
            <a:ext cx="10515600" cy="1325563"/>
          </a:xfrm>
        </p:spPr>
        <p:txBody>
          <a:bodyPr/>
          <a:lstStyle/>
          <a:p>
            <a:r>
              <a:rPr lang="en-US" dirty="0"/>
              <a:t>Contents</a:t>
            </a:r>
          </a:p>
        </p:txBody>
      </p:sp>
      <p:sp>
        <p:nvSpPr>
          <p:cNvPr id="3" name="Content Placeholder 2">
            <a:extLst>
              <a:ext uri="{FF2B5EF4-FFF2-40B4-BE49-F238E27FC236}">
                <a16:creationId xmlns:a16="http://schemas.microsoft.com/office/drawing/2014/main" id="{5CB96690-9E13-45EE-B40E-086FFC5E5EE7}"/>
              </a:ext>
            </a:extLst>
          </p:cNvPr>
          <p:cNvSpPr>
            <a:spLocks noGrp="1"/>
          </p:cNvSpPr>
          <p:nvPr>
            <p:ph idx="1"/>
          </p:nvPr>
        </p:nvSpPr>
        <p:spPr>
          <a:xfrm>
            <a:off x="838200" y="2303462"/>
            <a:ext cx="10515600" cy="4351338"/>
          </a:xfrm>
        </p:spPr>
        <p:txBody>
          <a:bodyPr/>
          <a:lstStyle/>
          <a:p>
            <a:r>
              <a:rPr lang="en-US" dirty="0"/>
              <a:t>Introduction</a:t>
            </a:r>
          </a:p>
          <a:p>
            <a:r>
              <a:rPr lang="en-US" dirty="0"/>
              <a:t>Objective</a:t>
            </a:r>
          </a:p>
          <a:p>
            <a:r>
              <a:rPr lang="en-US" dirty="0"/>
              <a:t>Literature review</a:t>
            </a:r>
          </a:p>
          <a:p>
            <a:r>
              <a:rPr lang="en-US" dirty="0"/>
              <a:t>Methodology</a:t>
            </a:r>
          </a:p>
          <a:p>
            <a:r>
              <a:rPr lang="en-US" dirty="0"/>
              <a:t>Result </a:t>
            </a:r>
          </a:p>
        </p:txBody>
      </p:sp>
      <p:sp>
        <p:nvSpPr>
          <p:cNvPr id="4" name="Rectangle 3">
            <a:extLst>
              <a:ext uri="{FF2B5EF4-FFF2-40B4-BE49-F238E27FC236}">
                <a16:creationId xmlns:a16="http://schemas.microsoft.com/office/drawing/2014/main" id="{3812515E-ACA1-4BE3-82E5-BFF6B42862F0}"/>
              </a:ext>
            </a:extLst>
          </p:cNvPr>
          <p:cNvSpPr/>
          <p:nvPr/>
        </p:nvSpPr>
        <p:spPr>
          <a:xfrm flipV="1">
            <a:off x="838200" y="628016"/>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cxnSp>
        <p:nvCxnSpPr>
          <p:cNvPr id="6" name="Straight Connector 5">
            <a:extLst>
              <a:ext uri="{FF2B5EF4-FFF2-40B4-BE49-F238E27FC236}">
                <a16:creationId xmlns:a16="http://schemas.microsoft.com/office/drawing/2014/main" id="{CD459749-4E54-4E50-8DD1-5167B683F6E4}"/>
              </a:ext>
            </a:extLst>
          </p:cNvPr>
          <p:cNvCxnSpPr>
            <a:cxnSpLocks/>
          </p:cNvCxnSpPr>
          <p:nvPr/>
        </p:nvCxnSpPr>
        <p:spPr>
          <a:xfrm>
            <a:off x="924560" y="1879600"/>
            <a:ext cx="10327640" cy="0"/>
          </a:xfrm>
          <a:prstGeom prst="line">
            <a:avLst/>
          </a:prstGeom>
          <a:ln w="9525">
            <a:solidFill>
              <a:schemeClr val="dk1">
                <a:alpha val="3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71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98851-58A4-4D71-FC99-2AB9B4F0BDA2}"/>
              </a:ext>
            </a:extLst>
          </p:cNvPr>
          <p:cNvSpPr txBox="1">
            <a:spLocks/>
          </p:cNvSpPr>
          <p:nvPr/>
        </p:nvSpPr>
        <p:spPr>
          <a:xfrm>
            <a:off x="6739128" y="638089"/>
            <a:ext cx="4818888" cy="147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kern="1200">
                <a:solidFill>
                  <a:schemeClr val="tx1"/>
                </a:solidFill>
                <a:latin typeface="+mj-lt"/>
                <a:ea typeface="+mj-ea"/>
                <a:cs typeface="+mj-cs"/>
              </a:rPr>
              <a:t>Random Forest</a:t>
            </a:r>
          </a:p>
        </p:txBody>
      </p:sp>
      <p:pic>
        <p:nvPicPr>
          <p:cNvPr id="12290" name="Picture 2">
            <a:extLst>
              <a:ext uri="{FF2B5EF4-FFF2-40B4-BE49-F238E27FC236}">
                <a16:creationId xmlns:a16="http://schemas.microsoft.com/office/drawing/2014/main" id="{D060C1D7-D94D-7899-1850-EB0CE7E8CC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381887"/>
            <a:ext cx="5458968" cy="4094226"/>
          </a:xfrm>
          <a:prstGeom prst="rect">
            <a:avLst/>
          </a:prstGeom>
          <a:noFill/>
          <a:extLst>
            <a:ext uri="{909E8E84-426E-40DD-AFC4-6F175D3DCCD1}">
              <a14:hiddenFill xmlns:a14="http://schemas.microsoft.com/office/drawing/2010/main">
                <a:solidFill>
                  <a:srgbClr val="FFFFFF"/>
                </a:solidFill>
              </a14:hiddenFill>
            </a:ext>
          </a:extLst>
        </p:spPr>
      </p:pic>
      <p:sp>
        <p:nvSpPr>
          <p:cNvPr id="1229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67854A-01CB-D23C-5C17-475DFE86D475}"/>
              </a:ext>
            </a:extLst>
          </p:cNvPr>
          <p:cNvSpPr txBox="1"/>
          <p:nvPr/>
        </p:nvSpPr>
        <p:spPr>
          <a:xfrm>
            <a:off x="6641298" y="2711050"/>
            <a:ext cx="4818888" cy="3550789"/>
          </a:xfrm>
          <a:prstGeom prst="rect">
            <a:avLst/>
          </a:prstGeom>
        </p:spPr>
        <p:txBody>
          <a:bodyPr vert="horz" lIns="91440" tIns="45720" rIns="91440" bIns="45720" rtlCol="0" anchor="t">
            <a:normAutofit/>
          </a:bodyPr>
          <a:lstStyle/>
          <a:p>
            <a:pPr marL="41910"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Random forest is a machine learning technique that use a collection of decision trees to produce output with greater flexibility, accuracy, and accessibility. This technique outperforms decision trees because decision trees have worse accuracy than the random forest algorithm</a:t>
            </a:r>
            <a:r>
              <a:rPr lang="en-US" dirty="0">
                <a:effectLst/>
              </a:rPr>
              <a:t>.</a:t>
            </a:r>
          </a:p>
        </p:txBody>
      </p:sp>
      <p:sp>
        <p:nvSpPr>
          <p:cNvPr id="3" name="Rectangle 2">
            <a:extLst>
              <a:ext uri="{FF2B5EF4-FFF2-40B4-BE49-F238E27FC236}">
                <a16:creationId xmlns:a16="http://schemas.microsoft.com/office/drawing/2014/main" id="{F5946AA7-08B5-DDA6-7BBA-9A3668FC097C}"/>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7903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00" name="Rectangle 1128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01" name="Freeform: Shape 1129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Illustration of a graph that represents the K-Nearest Neighbors Algorithm">
            <a:extLst>
              <a:ext uri="{FF2B5EF4-FFF2-40B4-BE49-F238E27FC236}">
                <a16:creationId xmlns:a16="http://schemas.microsoft.com/office/drawing/2014/main" id="{47EEAB88-FC68-ABF9-FBB7-4CD5044133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6000"/>
                    </a14:imgEffect>
                    <a14:imgEffect>
                      <a14:brightnessContrast bright="-42000" contrast="75000"/>
                    </a14:imgEffect>
                  </a14:imgLayer>
                </a14:imgProps>
              </a:ext>
              <a:ext uri="{28A0092B-C50C-407E-A947-70E740481C1C}">
                <a14:useLocalDpi xmlns:a14="http://schemas.microsoft.com/office/drawing/2010/main" val="0"/>
              </a:ext>
            </a:extLst>
          </a:blip>
          <a:stretch>
            <a:fillRect/>
          </a:stretch>
        </p:blipFill>
        <p:spPr bwMode="auto">
          <a:xfrm>
            <a:off x="984895" y="3001181"/>
            <a:ext cx="8012410" cy="450697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1302" name="Arc 1129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CEFEF9-E95A-4B6E-D8B8-0AB6660C8E2F}"/>
              </a:ext>
            </a:extLst>
          </p:cNvPr>
          <p:cNvSpPr txBox="1">
            <a:spLocks/>
          </p:cNvSpPr>
          <p:nvPr/>
        </p:nvSpPr>
        <p:spPr>
          <a:xfrm>
            <a:off x="838201" y="479493"/>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a:solidFill>
                  <a:schemeClr val="tx1"/>
                </a:solidFill>
                <a:latin typeface="+mj-lt"/>
                <a:ea typeface="+mj-ea"/>
                <a:cs typeface="+mj-cs"/>
              </a:rPr>
              <a:t>Knearest Neighbors</a:t>
            </a:r>
          </a:p>
        </p:txBody>
      </p:sp>
      <p:sp>
        <p:nvSpPr>
          <p:cNvPr id="5" name="TextBox 4">
            <a:extLst>
              <a:ext uri="{FF2B5EF4-FFF2-40B4-BE49-F238E27FC236}">
                <a16:creationId xmlns:a16="http://schemas.microsoft.com/office/drawing/2014/main" id="{633DB7FC-6CC4-8DB8-9ED0-13B53530D53B}"/>
              </a:ext>
            </a:extLst>
          </p:cNvPr>
          <p:cNvSpPr txBox="1"/>
          <p:nvPr/>
        </p:nvSpPr>
        <p:spPr>
          <a:xfrm>
            <a:off x="838200" y="1984443"/>
            <a:ext cx="8547725" cy="4192520"/>
          </a:xfrm>
          <a:prstGeom prst="rect">
            <a:avLst/>
          </a:prstGeom>
        </p:spPr>
        <p:txBody>
          <a:bodyPr vert="horz" lIns="91440" tIns="45720" rIns="91440" bIns="45720" rtlCol="0">
            <a:normAutofit/>
          </a:bodyPr>
          <a:lstStyle/>
          <a:p>
            <a:pPr marL="41910">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ffectLst/>
              </a:rPr>
              <a:t>K-Nearest </a:t>
            </a:r>
            <a:r>
              <a:rPr lang="en-US" dirty="0" err="1">
                <a:effectLst/>
              </a:rPr>
              <a:t>Neighbours</a:t>
            </a:r>
            <a:r>
              <a:rPr lang="en-US" dirty="0">
                <a:effectLst/>
              </a:rPr>
              <a:t> is one of Machine Learning's most basic but crucial categorization algorithms. Pattern recognition, data mining, and intrusion detection are just a few of the applications it finds in the supervised learning domain.</a:t>
            </a:r>
          </a:p>
        </p:txBody>
      </p:sp>
      <p:sp>
        <p:nvSpPr>
          <p:cNvPr id="3" name="Rectangle 2">
            <a:extLst>
              <a:ext uri="{FF2B5EF4-FFF2-40B4-BE49-F238E27FC236}">
                <a16:creationId xmlns:a16="http://schemas.microsoft.com/office/drawing/2014/main" id="{EE6DAF69-CE5B-BE15-112E-C32F29410817}"/>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505526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3" name="Rectangle 102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66A91-7C2A-8CA1-943B-247EC305EFED}"/>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kern="1200">
                <a:solidFill>
                  <a:schemeClr val="tx1"/>
                </a:solidFill>
                <a:latin typeface="+mj-lt"/>
                <a:ea typeface="+mj-ea"/>
                <a:cs typeface="+mj-cs"/>
              </a:rPr>
              <a:t>Decision Tree</a:t>
            </a:r>
          </a:p>
        </p:txBody>
      </p:sp>
      <p:sp>
        <p:nvSpPr>
          <p:cNvPr id="1025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F60802-6B01-DB9E-DB79-82D4AC75BCC7}"/>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41910">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900" dirty="0">
                <a:effectLst/>
              </a:rPr>
              <a:t>The most powerful and widely used tool for categorization and prediction is the decision tree. A decision tree is a flowchart-like tree structure in which each internal node represents an attribute test, each branch reflects the test's outcome, and each leaf node (terminal node) stores a class label</a:t>
            </a:r>
            <a:r>
              <a:rPr lang="en-US" sz="2200" dirty="0">
                <a:effectLst/>
              </a:rPr>
              <a:t>.</a:t>
            </a:r>
          </a:p>
        </p:txBody>
      </p:sp>
      <p:pic>
        <p:nvPicPr>
          <p:cNvPr id="10242" name="Picture 2" descr="Lightbox">
            <a:extLst>
              <a:ext uri="{FF2B5EF4-FFF2-40B4-BE49-F238E27FC236}">
                <a16:creationId xmlns:a16="http://schemas.microsoft.com/office/drawing/2014/main" id="{8CAA59FD-6CC7-2F80-84CE-337EB2EB6C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5968" y="1144143"/>
            <a:ext cx="6752844" cy="50646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6077F35-C082-3C72-EDEA-D7728E4C355C}"/>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981098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Freeform: Shape 922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968F4A-BF0B-5729-AB67-ECE066E892D9}"/>
              </a:ext>
            </a:extLst>
          </p:cNvPr>
          <p:cNvSpPr txBox="1">
            <a:spLocks/>
          </p:cNvSpPr>
          <p:nvPr/>
        </p:nvSpPr>
        <p:spPr>
          <a:xfrm>
            <a:off x="838201" y="643467"/>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a:solidFill>
                  <a:schemeClr val="tx1"/>
                </a:solidFill>
                <a:latin typeface="+mj-lt"/>
                <a:ea typeface="+mj-ea"/>
                <a:cs typeface="+mj-cs"/>
              </a:rPr>
              <a:t>Support Vector Machine</a:t>
            </a:r>
          </a:p>
        </p:txBody>
      </p:sp>
      <p:sp>
        <p:nvSpPr>
          <p:cNvPr id="5" name="TextBox 4">
            <a:extLst>
              <a:ext uri="{FF2B5EF4-FFF2-40B4-BE49-F238E27FC236}">
                <a16:creationId xmlns:a16="http://schemas.microsoft.com/office/drawing/2014/main" id="{88011516-2751-6CBA-7F1F-FA7EA2EB9539}"/>
              </a:ext>
            </a:extLst>
          </p:cNvPr>
          <p:cNvSpPr txBox="1"/>
          <p:nvPr/>
        </p:nvSpPr>
        <p:spPr>
          <a:xfrm>
            <a:off x="838201" y="2623381"/>
            <a:ext cx="3888528" cy="3553581"/>
          </a:xfrm>
          <a:prstGeom prst="rect">
            <a:avLst/>
          </a:prstGeom>
        </p:spPr>
        <p:txBody>
          <a:bodyPr vert="horz" lIns="91440" tIns="45720" rIns="91440" bIns="45720" rtlCol="0">
            <a:normAutofit fontScale="92500" lnSpcReduction="20000"/>
          </a:bodyPr>
          <a:lstStyle/>
          <a:p>
            <a:pPr marL="41910">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 supervised learning system called a support vector machine is used to solve classification and regression problems. Many people prefer the support vector machine because it produces significant correctness while using less computing power. It's primarily used to solve categorization challenge</a:t>
            </a:r>
            <a:r>
              <a:rPr lang="en-US" sz="2000" b="1" dirty="0">
                <a:effectLst/>
              </a:rPr>
              <a:t>s.</a:t>
            </a:r>
            <a:endParaRPr lang="en-US" sz="2000" dirty="0">
              <a:effectLst/>
            </a:endParaRPr>
          </a:p>
        </p:txBody>
      </p:sp>
      <p:pic>
        <p:nvPicPr>
          <p:cNvPr id="9218" name="Picture 2" descr="Support Vector Machine Algorithm">
            <a:extLst>
              <a:ext uri="{FF2B5EF4-FFF2-40B4-BE49-F238E27FC236}">
                <a16:creationId xmlns:a16="http://schemas.microsoft.com/office/drawing/2014/main" id="{6A0A93EC-F8C0-A5C2-9959-12F76C0131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6022" y="1405901"/>
            <a:ext cx="6604843" cy="44032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264294-B226-C2FC-B8F3-51BBC823058C}"/>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50697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486FF6-F44C-FA11-7351-824424B71CB7}"/>
              </a:ext>
            </a:extLst>
          </p:cNvPr>
          <p:cNvSpPr txBox="1">
            <a:spLocks/>
          </p:cNvSpPr>
          <p:nvPr/>
        </p:nvSpPr>
        <p:spPr>
          <a:xfrm>
            <a:off x="643468" y="643467"/>
            <a:ext cx="4620584" cy="9555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mj-lt"/>
                <a:ea typeface="+mj-ea"/>
                <a:cs typeface="+mj-cs"/>
              </a:rPr>
              <a:t>Heatmap</a:t>
            </a:r>
          </a:p>
        </p:txBody>
      </p:sp>
      <p:pic>
        <p:nvPicPr>
          <p:cNvPr id="4" name="Picture 3">
            <a:extLst>
              <a:ext uri="{FF2B5EF4-FFF2-40B4-BE49-F238E27FC236}">
                <a16:creationId xmlns:a16="http://schemas.microsoft.com/office/drawing/2014/main" id="{9F8E9145-3B5B-59D1-96CC-6C3343F53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06253" y="1124662"/>
            <a:ext cx="4942280" cy="4608675"/>
          </a:xfrm>
          <a:prstGeom prst="rect">
            <a:avLst/>
          </a:prstGeom>
          <a:noFill/>
        </p:spPr>
      </p:pic>
      <p:sp>
        <p:nvSpPr>
          <p:cNvPr id="3" name="Rectangle 2">
            <a:extLst>
              <a:ext uri="{FF2B5EF4-FFF2-40B4-BE49-F238E27FC236}">
                <a16:creationId xmlns:a16="http://schemas.microsoft.com/office/drawing/2014/main" id="{866B0E48-8B0E-0AE1-B11F-6617903BB4F2}"/>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10" name="TextBox 9">
            <a:extLst>
              <a:ext uri="{FF2B5EF4-FFF2-40B4-BE49-F238E27FC236}">
                <a16:creationId xmlns:a16="http://schemas.microsoft.com/office/drawing/2014/main" id="{3D9D0DA8-5D99-FF3D-C258-9B56FF18DAD6}"/>
              </a:ext>
            </a:extLst>
          </p:cNvPr>
          <p:cNvSpPr txBox="1"/>
          <p:nvPr/>
        </p:nvSpPr>
        <p:spPr>
          <a:xfrm>
            <a:off x="643467" y="1704266"/>
            <a:ext cx="4022843" cy="3788858"/>
          </a:xfrm>
          <a:prstGeom prst="rect">
            <a:avLst/>
          </a:prstGeom>
          <a:noFill/>
        </p:spPr>
        <p:txBody>
          <a:bodyPr wrap="square">
            <a:spAutoFit/>
          </a:bodyPr>
          <a:lstStyle/>
          <a:p>
            <a:pPr>
              <a:lnSpc>
                <a:spcPct val="150000"/>
              </a:lnSpc>
            </a:pPr>
            <a:r>
              <a:rPr lang="en-IN" dirty="0">
                <a:solidFill>
                  <a:srgbClr val="000000"/>
                </a:solidFill>
                <a:effectLst/>
                <a:ea typeface="Calibri" panose="020F0502020204030204" pitchFamily="34" charset="0"/>
              </a:rPr>
              <a:t>A heatmap is a visual representation of data in a color-coded matrix. </a:t>
            </a:r>
            <a:r>
              <a:rPr lang="en-IN" dirty="0" err="1">
                <a:solidFill>
                  <a:srgbClr val="000000"/>
                </a:solidFill>
                <a:effectLst/>
                <a:ea typeface="Calibri" panose="020F0502020204030204" pitchFamily="34" charset="0"/>
              </a:rPr>
              <a:t>Color</a:t>
            </a:r>
            <a:r>
              <a:rPr lang="en-IN" dirty="0">
                <a:solidFill>
                  <a:srgbClr val="000000"/>
                </a:solidFill>
                <a:effectLst/>
                <a:ea typeface="Calibri" panose="020F0502020204030204" pitchFamily="34" charset="0"/>
              </a:rPr>
              <a:t> intensity fluctuates depending on the value of the property in the visualisation. A heatmap is a data visualisation that uses a color-coded matrix to display information. </a:t>
            </a:r>
            <a:r>
              <a:rPr lang="en-IN" dirty="0" err="1"/>
              <a:t>Color</a:t>
            </a:r>
            <a:r>
              <a:rPr lang="en-IN" dirty="0">
                <a:solidFill>
                  <a:srgbClr val="000000"/>
                </a:solidFill>
                <a:effectLst/>
                <a:ea typeface="Calibri" panose="020F0502020204030204" pitchFamily="34" charset="0"/>
              </a:rPr>
              <a:t> intensity fluctuates depending on the value of the property in the visualisation</a:t>
            </a:r>
            <a:endParaRPr lang="en-US" dirty="0"/>
          </a:p>
        </p:txBody>
      </p:sp>
    </p:spTree>
    <p:extLst>
      <p:ext uri="{BB962C8B-B14F-4D97-AF65-F5344CB8AC3E}">
        <p14:creationId xmlns:p14="http://schemas.microsoft.com/office/powerpoint/2010/main" val="59481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8BEB-34F2-0D1A-C4DA-1ABCF210FF2A}"/>
              </a:ext>
            </a:extLst>
          </p:cNvPr>
          <p:cNvSpPr txBox="1">
            <a:spLocks/>
          </p:cNvSpPr>
          <p:nvPr/>
        </p:nvSpPr>
        <p:spPr>
          <a:xfrm>
            <a:off x="807486" y="666164"/>
            <a:ext cx="8209400" cy="955511"/>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mj-lt"/>
                <a:ea typeface="+mj-ea"/>
                <a:cs typeface="+mj-cs"/>
              </a:rPr>
              <a:t>Accuracy of Machine learning algorithms</a:t>
            </a:r>
          </a:p>
        </p:txBody>
      </p:sp>
      <p:sp>
        <p:nvSpPr>
          <p:cNvPr id="3" name="Rectangle 2">
            <a:extLst>
              <a:ext uri="{FF2B5EF4-FFF2-40B4-BE49-F238E27FC236}">
                <a16:creationId xmlns:a16="http://schemas.microsoft.com/office/drawing/2014/main" id="{E80B09D1-55CF-ABA6-8B0A-3056639BD7D0}"/>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pic>
        <p:nvPicPr>
          <p:cNvPr id="4" name="Picture 3" descr="A picture containing text, clipart&#10;&#10;Description automatically generated">
            <a:extLst>
              <a:ext uri="{FF2B5EF4-FFF2-40B4-BE49-F238E27FC236}">
                <a16:creationId xmlns:a16="http://schemas.microsoft.com/office/drawing/2014/main" id="{9D7C07D2-A535-24EF-D81D-A591208487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0709" y="2874576"/>
            <a:ext cx="4724400" cy="3150870"/>
          </a:xfrm>
          <a:prstGeom prst="rect">
            <a:avLst/>
          </a:prstGeom>
          <a:noFill/>
          <a:ln>
            <a:noFill/>
          </a:ln>
        </p:spPr>
      </p:pic>
      <p:sp>
        <p:nvSpPr>
          <p:cNvPr id="6" name="TextBox 5">
            <a:extLst>
              <a:ext uri="{FF2B5EF4-FFF2-40B4-BE49-F238E27FC236}">
                <a16:creationId xmlns:a16="http://schemas.microsoft.com/office/drawing/2014/main" id="{827B4ECE-94C5-D0F0-FFF4-8AE40DFD56C4}"/>
              </a:ext>
            </a:extLst>
          </p:cNvPr>
          <p:cNvSpPr txBox="1"/>
          <p:nvPr/>
        </p:nvSpPr>
        <p:spPr>
          <a:xfrm>
            <a:off x="595523" y="2775253"/>
            <a:ext cx="6095184" cy="3048527"/>
          </a:xfrm>
          <a:prstGeom prst="rect">
            <a:avLst/>
          </a:prstGeom>
          <a:noFill/>
        </p:spPr>
        <p:txBody>
          <a:bodyPr wrap="square">
            <a:spAutoFit/>
          </a:bodyPr>
          <a:lstStyle/>
          <a:p>
            <a:pPr marL="270510" algn="just">
              <a:lnSpc>
                <a:spcPct val="150000"/>
              </a:lnSpc>
              <a:spcAft>
                <a:spcPts val="800"/>
              </a:spcAft>
            </a:pPr>
            <a:r>
              <a:rPr lang="en-IN" sz="1800" dirty="0">
                <a:solidFill>
                  <a:srgbClr val="000000"/>
                </a:solidFill>
                <a:effectLst/>
                <a:ea typeface="Calibri" panose="020F0502020204030204" pitchFamily="34" charset="0"/>
              </a:rPr>
              <a:t>Linear Regression             : 0.3733002424817602,</a:t>
            </a:r>
            <a:endParaRPr lang="en-US" sz="1600" dirty="0">
              <a:effectLst/>
              <a:ea typeface="Times New Roman" panose="02020603050405020304" pitchFamily="18" charset="0"/>
            </a:endParaRPr>
          </a:p>
          <a:p>
            <a:pPr marL="270510" algn="just">
              <a:lnSpc>
                <a:spcPct val="150000"/>
              </a:lnSpc>
              <a:spcAft>
                <a:spcPts val="800"/>
              </a:spcAft>
            </a:pPr>
            <a:r>
              <a:rPr lang="en-IN" sz="1800" dirty="0" err="1">
                <a:solidFill>
                  <a:srgbClr val="000000"/>
                </a:solidFill>
                <a:effectLst/>
                <a:ea typeface="Calibri" panose="020F0502020204030204" pitchFamily="34" charset="0"/>
              </a:rPr>
              <a:t>KNearest</a:t>
            </a: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Neighbors</a:t>
            </a:r>
            <a:r>
              <a:rPr lang="en-IN" sz="1800" dirty="0">
                <a:solidFill>
                  <a:srgbClr val="000000"/>
                </a:solidFill>
                <a:effectLst/>
                <a:ea typeface="Calibri" panose="020F0502020204030204" pitchFamily="34" charset="0"/>
              </a:rPr>
              <a:t>          : 0.7788018433179723,</a:t>
            </a:r>
            <a:endParaRPr lang="en-US" sz="1600" dirty="0">
              <a:effectLst/>
              <a:ea typeface="Times New Roman" panose="02020603050405020304" pitchFamily="18" charset="0"/>
            </a:endParaRPr>
          </a:p>
          <a:p>
            <a:pPr marL="270510" algn="just">
              <a:lnSpc>
                <a:spcPct val="150000"/>
              </a:lnSpc>
              <a:spcAft>
                <a:spcPts val="800"/>
              </a:spcAft>
            </a:pPr>
            <a:r>
              <a:rPr lang="en-IN" sz="1800" dirty="0">
                <a:solidFill>
                  <a:srgbClr val="000000"/>
                </a:solidFill>
                <a:effectLst/>
                <a:ea typeface="Calibri" panose="020F0502020204030204" pitchFamily="34" charset="0"/>
              </a:rPr>
              <a:t>Decision Tree                    : 0.7753456221198156,</a:t>
            </a:r>
            <a:endParaRPr lang="en-US" sz="1600" dirty="0">
              <a:effectLst/>
              <a:ea typeface="Times New Roman" panose="02020603050405020304" pitchFamily="18" charset="0"/>
            </a:endParaRPr>
          </a:p>
          <a:p>
            <a:pPr marL="270510" algn="just">
              <a:lnSpc>
                <a:spcPct val="150000"/>
              </a:lnSpc>
              <a:spcAft>
                <a:spcPts val="800"/>
              </a:spcAft>
            </a:pPr>
            <a:r>
              <a:rPr lang="en-IN" sz="1800" dirty="0">
                <a:solidFill>
                  <a:srgbClr val="000000"/>
                </a:solidFill>
                <a:effectLst/>
                <a:ea typeface="Calibri" panose="020F0502020204030204" pitchFamily="34" charset="0"/>
              </a:rPr>
              <a:t>Support vector Machine    : 0.7723502304147466</a:t>
            </a:r>
            <a:endParaRPr lang="en-US" sz="1600" dirty="0">
              <a:effectLst/>
              <a:ea typeface="Times New Roman" panose="02020603050405020304" pitchFamily="18" charset="0"/>
            </a:endParaRPr>
          </a:p>
          <a:p>
            <a:pPr marL="270510" algn="just">
              <a:lnSpc>
                <a:spcPct val="150000"/>
              </a:lnSpc>
              <a:spcAft>
                <a:spcPts val="800"/>
              </a:spcAft>
            </a:pPr>
            <a:r>
              <a:rPr lang="en-IN" sz="1800" dirty="0">
                <a:solidFill>
                  <a:srgbClr val="000000"/>
                </a:solidFill>
                <a:effectLst/>
                <a:ea typeface="Calibri" panose="020F0502020204030204" pitchFamily="34" charset="0"/>
              </a:rPr>
              <a:t>Naïve Bayes                      : 0.7511520737327189,</a:t>
            </a:r>
            <a:endParaRPr lang="en-US" sz="1600" dirty="0">
              <a:effectLst/>
              <a:ea typeface="Times New Roman" panose="02020603050405020304" pitchFamily="18" charset="0"/>
            </a:endParaRPr>
          </a:p>
          <a:p>
            <a:pPr marL="270510" algn="just">
              <a:lnSpc>
                <a:spcPct val="150000"/>
              </a:lnSpc>
              <a:spcAft>
                <a:spcPts val="800"/>
              </a:spcAft>
            </a:pPr>
            <a:r>
              <a:rPr lang="en-IN" sz="1800" dirty="0">
                <a:solidFill>
                  <a:srgbClr val="000000"/>
                </a:solidFill>
                <a:effectLst/>
                <a:ea typeface="Calibri" panose="020F0502020204030204" pitchFamily="34" charset="0"/>
              </a:rPr>
              <a:t>Random Forest                  : 0.903808694101612</a:t>
            </a:r>
            <a:endParaRPr lang="en-US" sz="1600" dirty="0">
              <a:effectLst/>
              <a:ea typeface="Times New Roman" panose="02020603050405020304" pitchFamily="18" charset="0"/>
            </a:endParaRPr>
          </a:p>
        </p:txBody>
      </p:sp>
      <p:sp>
        <p:nvSpPr>
          <p:cNvPr id="8" name="TextBox 7">
            <a:extLst>
              <a:ext uri="{FF2B5EF4-FFF2-40B4-BE49-F238E27FC236}">
                <a16:creationId xmlns:a16="http://schemas.microsoft.com/office/drawing/2014/main" id="{CE25AEE0-73D9-72F5-64A8-C1EC74EA5CC3}"/>
              </a:ext>
            </a:extLst>
          </p:cNvPr>
          <p:cNvSpPr txBox="1"/>
          <p:nvPr/>
        </p:nvSpPr>
        <p:spPr>
          <a:xfrm>
            <a:off x="8144515" y="6119773"/>
            <a:ext cx="2893892"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Performance of Algorithms</a:t>
            </a:r>
            <a:endParaRPr lang="en-US" dirty="0"/>
          </a:p>
        </p:txBody>
      </p:sp>
      <p:sp>
        <p:nvSpPr>
          <p:cNvPr id="10" name="TextBox 9">
            <a:extLst>
              <a:ext uri="{FF2B5EF4-FFF2-40B4-BE49-F238E27FC236}">
                <a16:creationId xmlns:a16="http://schemas.microsoft.com/office/drawing/2014/main" id="{82F25F4E-7AED-DA7D-3951-E47716483126}"/>
              </a:ext>
            </a:extLst>
          </p:cNvPr>
          <p:cNvSpPr txBox="1"/>
          <p:nvPr/>
        </p:nvSpPr>
        <p:spPr>
          <a:xfrm>
            <a:off x="838201" y="1911561"/>
            <a:ext cx="10879922" cy="646331"/>
          </a:xfrm>
          <a:prstGeom prst="rect">
            <a:avLst/>
          </a:prstGeom>
          <a:noFill/>
        </p:spPr>
        <p:txBody>
          <a:bodyPr wrap="square">
            <a:spAutoFit/>
          </a:bodyPr>
          <a:lstStyle/>
          <a:p>
            <a:r>
              <a:rPr lang="en-US" sz="1800" kern="1800" dirty="0">
                <a:solidFill>
                  <a:srgbClr val="000000"/>
                </a:solidFill>
                <a:effectLst/>
                <a:ea typeface="Times New Roman" panose="02020603050405020304" pitchFamily="18" charset="0"/>
              </a:rPr>
              <a:t>According to the graph below, Random Forest is the most accurate machine learning method when all scores are compared</a:t>
            </a:r>
            <a:endParaRPr lang="en-US" dirty="0"/>
          </a:p>
        </p:txBody>
      </p:sp>
    </p:spTree>
    <p:extLst>
      <p:ext uri="{BB962C8B-B14F-4D97-AF65-F5344CB8AC3E}">
        <p14:creationId xmlns:p14="http://schemas.microsoft.com/office/powerpoint/2010/main" val="340442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D8D86D-ABA5-649C-5BC6-EC0F1EC83AE0}"/>
              </a:ext>
            </a:extLst>
          </p:cNvPr>
          <p:cNvSpPr/>
          <p:nvPr/>
        </p:nvSpPr>
        <p:spPr>
          <a:xfrm>
            <a:off x="6505286" y="2263689"/>
            <a:ext cx="4704025" cy="36771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D4732BB-5CF9-4D43-00DF-AE0106234EED}"/>
              </a:ext>
            </a:extLst>
          </p:cNvPr>
          <p:cNvSpPr txBox="1">
            <a:spLocks/>
          </p:cNvSpPr>
          <p:nvPr/>
        </p:nvSpPr>
        <p:spPr>
          <a:xfrm>
            <a:off x="807486" y="666164"/>
            <a:ext cx="8209400" cy="9555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a:solidFill>
                  <a:schemeClr val="tx1"/>
                </a:solidFill>
                <a:latin typeface="+mj-lt"/>
                <a:ea typeface="+mj-ea"/>
                <a:cs typeface="+mj-cs"/>
              </a:rPr>
              <a:t>Result</a:t>
            </a:r>
          </a:p>
        </p:txBody>
      </p:sp>
      <p:sp>
        <p:nvSpPr>
          <p:cNvPr id="3" name="Rectangle 2">
            <a:extLst>
              <a:ext uri="{FF2B5EF4-FFF2-40B4-BE49-F238E27FC236}">
                <a16:creationId xmlns:a16="http://schemas.microsoft.com/office/drawing/2014/main" id="{16988E64-2800-A4DF-23A4-B408193A19EC}"/>
              </a:ext>
            </a:extLst>
          </p:cNvPr>
          <p:cNvSpPr/>
          <p:nvPr/>
        </p:nvSpPr>
        <p:spPr>
          <a:xfrm flipV="1">
            <a:off x="838200" y="591111"/>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5" name="TextBox 4">
            <a:extLst>
              <a:ext uri="{FF2B5EF4-FFF2-40B4-BE49-F238E27FC236}">
                <a16:creationId xmlns:a16="http://schemas.microsoft.com/office/drawing/2014/main" id="{32259531-99DB-1BC3-3CA4-637865C91444}"/>
              </a:ext>
            </a:extLst>
          </p:cNvPr>
          <p:cNvSpPr txBox="1"/>
          <p:nvPr/>
        </p:nvSpPr>
        <p:spPr>
          <a:xfrm>
            <a:off x="6575911" y="2363330"/>
            <a:ext cx="4562774" cy="3477875"/>
          </a:xfrm>
          <a:prstGeom prst="rect">
            <a:avLst/>
          </a:prstGeom>
          <a:noFill/>
        </p:spPr>
        <p:txBody>
          <a:bodyPr wrap="square">
            <a:spAutoFit/>
          </a:bodyPr>
          <a:lstStyle/>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def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random_forest</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(l):</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train_features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test_features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train_labels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test_labels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train_test_split</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(features, Y)</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train_features.iloc</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[-1]=l</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model=</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RandomForestRegressor</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model.fit</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train_features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train_labels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predicted_value</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model.predict</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train_features</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p>
            <a:pPr marL="270510" algn="just">
              <a:spcAft>
                <a:spcPts val="800"/>
              </a:spcAft>
            </a:pP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return </a:t>
            </a:r>
            <a:r>
              <a:rPr lang="en-IN" sz="1500" dirty="0" err="1">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predicted_value</a:t>
            </a:r>
            <a:r>
              <a:rPr lang="en-IN" sz="15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[-1]</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8" name="TextBox 7">
            <a:extLst>
              <a:ext uri="{FF2B5EF4-FFF2-40B4-BE49-F238E27FC236}">
                <a16:creationId xmlns:a16="http://schemas.microsoft.com/office/drawing/2014/main" id="{C2E56586-8128-50CE-DDCA-86CA986B188B}"/>
              </a:ext>
            </a:extLst>
          </p:cNvPr>
          <p:cNvSpPr txBox="1"/>
          <p:nvPr/>
        </p:nvSpPr>
        <p:spPr>
          <a:xfrm>
            <a:off x="628394" y="1965742"/>
            <a:ext cx="5190143" cy="671915"/>
          </a:xfrm>
          <a:prstGeom prst="rect">
            <a:avLst/>
          </a:prstGeom>
          <a:noFill/>
        </p:spPr>
        <p:txBody>
          <a:bodyPr wrap="square">
            <a:spAutoFit/>
          </a:bodyPr>
          <a:lstStyle/>
          <a:p>
            <a:pPr marL="27051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800" dirty="0">
                <a:solidFill>
                  <a:srgbClr val="000000"/>
                </a:solidFill>
                <a:effectLst/>
                <a:ea typeface="Times New Roman" panose="02020603050405020304" pitchFamily="18" charset="0"/>
                <a:cs typeface="Times New Roman" panose="02020603050405020304" pitchFamily="18" charset="0"/>
              </a:rPr>
              <a:t>Finally, based on its accuracy, Random Forest method was chosen as the prediction model.</a:t>
            </a:r>
            <a:endParaRPr lang="en-US" sz="1600" dirty="0">
              <a:effectLst/>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84A892-D8AB-D717-07DB-D758FF79101A}"/>
              </a:ext>
            </a:extLst>
          </p:cNvPr>
          <p:cNvSpPr txBox="1"/>
          <p:nvPr/>
        </p:nvSpPr>
        <p:spPr>
          <a:xfrm>
            <a:off x="6763614" y="1295945"/>
            <a:ext cx="5190143" cy="375552"/>
          </a:xfrm>
          <a:prstGeom prst="rect">
            <a:avLst/>
          </a:prstGeom>
          <a:noFill/>
        </p:spPr>
        <p:txBody>
          <a:bodyPr wrap="square">
            <a:spAutoFit/>
          </a:bodyPr>
          <a:lstStyle/>
          <a:p>
            <a:pPr marL="27051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1800" dirty="0">
                <a:solidFill>
                  <a:srgbClr val="000000"/>
                </a:solidFill>
                <a:effectLst/>
                <a:ea typeface="Times New Roman" panose="02020603050405020304" pitchFamily="18" charset="0"/>
                <a:cs typeface="Times New Roman" panose="02020603050405020304" pitchFamily="18" charset="0"/>
              </a:rPr>
              <a:t>Implementation </a:t>
            </a:r>
            <a:r>
              <a:rPr lang="en-US" b="1" kern="1800" dirty="0">
                <a:solidFill>
                  <a:srgbClr val="000000"/>
                </a:solidFill>
                <a:ea typeface="Times New Roman" panose="02020603050405020304" pitchFamily="18" charset="0"/>
                <a:cs typeface="Times New Roman" panose="02020603050405020304" pitchFamily="18" charset="0"/>
              </a:rPr>
              <a:t>of Random Forest</a:t>
            </a:r>
            <a:endParaRPr lang="en-US" sz="16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30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2E3634-AAC3-443B-9683-605FFC31CF2E}"/>
              </a:ext>
            </a:extLst>
          </p:cNvPr>
          <p:cNvSpPr txBox="1"/>
          <p:nvPr/>
        </p:nvSpPr>
        <p:spPr>
          <a:xfrm>
            <a:off x="2976924" y="2595583"/>
            <a:ext cx="7085575" cy="1938992"/>
          </a:xfrm>
          <a:prstGeom prst="rect">
            <a:avLst/>
          </a:prstGeom>
          <a:noFill/>
        </p:spPr>
        <p:txBody>
          <a:bodyPr wrap="square" rtlCol="0">
            <a:spAutoFit/>
          </a:bodyPr>
          <a:lstStyle/>
          <a:p>
            <a:r>
              <a:rPr lang="en-US" sz="12000" dirty="0">
                <a:solidFill>
                  <a:schemeClr val="accent4">
                    <a:lumMod val="60000"/>
                    <a:lumOff val="40000"/>
                  </a:schemeClr>
                </a:solidFill>
                <a:latin typeface="Asmelina Harley" pitchFamily="2" charset="0"/>
              </a:rPr>
              <a:t>Thankyou</a:t>
            </a:r>
          </a:p>
        </p:txBody>
      </p:sp>
    </p:spTree>
    <p:extLst>
      <p:ext uri="{BB962C8B-B14F-4D97-AF65-F5344CB8AC3E}">
        <p14:creationId xmlns:p14="http://schemas.microsoft.com/office/powerpoint/2010/main" val="4106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73DC33-838F-47FC-8551-7377257FCBE5}"/>
              </a:ext>
            </a:extLst>
          </p:cNvPr>
          <p:cNvSpPr txBox="1">
            <a:spLocks/>
          </p:cNvSpPr>
          <p:nvPr/>
        </p:nvSpPr>
        <p:spPr>
          <a:xfrm>
            <a:off x="838200" y="8115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Times New Roman" panose="02020603050405020304" pitchFamily="18" charset="0"/>
              </a:rPr>
              <a:t>Introduction</a:t>
            </a:r>
          </a:p>
        </p:txBody>
      </p:sp>
      <p:sp>
        <p:nvSpPr>
          <p:cNvPr id="5" name="Rectangle 4">
            <a:extLst>
              <a:ext uri="{FF2B5EF4-FFF2-40B4-BE49-F238E27FC236}">
                <a16:creationId xmlns:a16="http://schemas.microsoft.com/office/drawing/2014/main" id="{41394E4B-8353-4706-926C-E7C4535CA6DB}"/>
              </a:ext>
            </a:extLst>
          </p:cNvPr>
          <p:cNvSpPr/>
          <p:nvPr/>
        </p:nvSpPr>
        <p:spPr>
          <a:xfrm flipV="1">
            <a:off x="838200" y="627549"/>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cxnSp>
        <p:nvCxnSpPr>
          <p:cNvPr id="6" name="Straight Connector 5">
            <a:extLst>
              <a:ext uri="{FF2B5EF4-FFF2-40B4-BE49-F238E27FC236}">
                <a16:creationId xmlns:a16="http://schemas.microsoft.com/office/drawing/2014/main" id="{031604C1-5465-43E9-A050-CCBFB76C7051}"/>
              </a:ext>
            </a:extLst>
          </p:cNvPr>
          <p:cNvCxnSpPr>
            <a:cxnSpLocks/>
          </p:cNvCxnSpPr>
          <p:nvPr/>
        </p:nvCxnSpPr>
        <p:spPr>
          <a:xfrm>
            <a:off x="924560" y="1879600"/>
            <a:ext cx="10327640" cy="0"/>
          </a:xfrm>
          <a:prstGeom prst="line">
            <a:avLst/>
          </a:prstGeom>
          <a:ln w="9525">
            <a:solidFill>
              <a:schemeClr val="dk1">
                <a:alpha val="35000"/>
              </a:schemeClr>
            </a:solidFill>
            <a:prstDash val="solid"/>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8696E13-4763-40AC-AC14-2E41C5F49458}"/>
              </a:ext>
            </a:extLst>
          </p:cNvPr>
          <p:cNvSpPr txBox="1"/>
          <p:nvPr/>
        </p:nvSpPr>
        <p:spPr>
          <a:xfrm>
            <a:off x="924560" y="2189480"/>
            <a:ext cx="10327640" cy="3555717"/>
          </a:xfrm>
          <a:prstGeom prst="rect">
            <a:avLst/>
          </a:prstGeom>
          <a:noFill/>
        </p:spPr>
        <p:txBody>
          <a:bodyPr wrap="square" rtlCol="0">
            <a:spAutoFit/>
          </a:bodyPr>
          <a:lstStyle/>
          <a:p>
            <a:pPr algn="just">
              <a:lnSpc>
                <a:spcPct val="150000"/>
              </a:lnSpc>
              <a:buSzPct val="115000"/>
            </a:pPr>
            <a:r>
              <a:rPr lang="en-US" sz="1900" dirty="0"/>
              <a:t>The main focus of the study is to forecast Rainfall which is very important because heavy and irregular rainfall can have many impacts like destruction of crops and farms, damage of property so a better forecasting model is essential for an early warning that can minimize risks to life and property and also managing the agricultural farms in better way. This prediction mainly helps farmers and also water resources can be utilized efficiently. Rainfall prediction is a challenging task and the results should be accurate. These traditional methods cannot work in an efficient way so by using machine learning techniques we can produce accurate results. We can just do it by having the historical data analysis of rainfall and can predict the rainfall for future seasons</a:t>
            </a:r>
          </a:p>
        </p:txBody>
      </p:sp>
    </p:spTree>
    <p:extLst>
      <p:ext uri="{BB962C8B-B14F-4D97-AF65-F5344CB8AC3E}">
        <p14:creationId xmlns:p14="http://schemas.microsoft.com/office/powerpoint/2010/main" val="216306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0BCC3C-7EE8-4AB0-B746-62FC12583FD6}"/>
              </a:ext>
            </a:extLst>
          </p:cNvPr>
          <p:cNvSpPr txBox="1">
            <a:spLocks/>
          </p:cNvSpPr>
          <p:nvPr/>
        </p:nvSpPr>
        <p:spPr>
          <a:xfrm>
            <a:off x="838200" y="8115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Times New Roman" panose="02020603050405020304" pitchFamily="18" charset="0"/>
              </a:rPr>
              <a:t>Objective</a:t>
            </a:r>
          </a:p>
        </p:txBody>
      </p:sp>
      <p:sp>
        <p:nvSpPr>
          <p:cNvPr id="5" name="Rectangle 4">
            <a:extLst>
              <a:ext uri="{FF2B5EF4-FFF2-40B4-BE49-F238E27FC236}">
                <a16:creationId xmlns:a16="http://schemas.microsoft.com/office/drawing/2014/main" id="{3204B528-753A-4BC5-8CB0-2A34445FA77F}"/>
              </a:ext>
            </a:extLst>
          </p:cNvPr>
          <p:cNvSpPr/>
          <p:nvPr/>
        </p:nvSpPr>
        <p:spPr>
          <a:xfrm flipV="1">
            <a:off x="838200" y="627549"/>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cxnSp>
        <p:nvCxnSpPr>
          <p:cNvPr id="6" name="Straight Connector 5">
            <a:extLst>
              <a:ext uri="{FF2B5EF4-FFF2-40B4-BE49-F238E27FC236}">
                <a16:creationId xmlns:a16="http://schemas.microsoft.com/office/drawing/2014/main" id="{C4FA55E4-FF32-4267-BF87-9BAB386397E2}"/>
              </a:ext>
            </a:extLst>
          </p:cNvPr>
          <p:cNvCxnSpPr>
            <a:cxnSpLocks/>
          </p:cNvCxnSpPr>
          <p:nvPr/>
        </p:nvCxnSpPr>
        <p:spPr>
          <a:xfrm>
            <a:off x="924560" y="1879600"/>
            <a:ext cx="10327640" cy="0"/>
          </a:xfrm>
          <a:prstGeom prst="line">
            <a:avLst/>
          </a:prstGeom>
          <a:ln w="9525">
            <a:solidFill>
              <a:schemeClr val="dk1">
                <a:alpha val="35000"/>
              </a:schemeClr>
            </a:solidFill>
            <a:prstDash val="soli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8F88A86-7285-402B-AEAA-59C44B24BD4D}"/>
              </a:ext>
            </a:extLst>
          </p:cNvPr>
          <p:cNvSpPr txBox="1"/>
          <p:nvPr/>
        </p:nvSpPr>
        <p:spPr>
          <a:xfrm>
            <a:off x="924560" y="2189480"/>
            <a:ext cx="10327640" cy="1764842"/>
          </a:xfrm>
          <a:prstGeom prst="rect">
            <a:avLst/>
          </a:prstGeom>
          <a:noFill/>
        </p:spPr>
        <p:txBody>
          <a:bodyPr wrap="square" rtlCol="0">
            <a:spAutoFit/>
          </a:bodyPr>
          <a:lstStyle/>
          <a:p>
            <a:pPr marL="342900" indent="-342900" algn="just">
              <a:lnSpc>
                <a:spcPct val="200000"/>
              </a:lnSpc>
              <a:buSzPct val="115000"/>
              <a:buFont typeface="Arial" panose="020B0604020202020204" pitchFamily="34" charset="0"/>
              <a:buChar char="•"/>
            </a:pPr>
            <a:r>
              <a:rPr lang="en-US" sz="1900" dirty="0"/>
              <a:t>Predicting Rainfall by using different machine learning algorithms.</a:t>
            </a:r>
          </a:p>
          <a:p>
            <a:pPr marL="342900" indent="-342900" algn="just">
              <a:lnSpc>
                <a:spcPct val="200000"/>
              </a:lnSpc>
              <a:buSzPct val="115000"/>
              <a:buFont typeface="Arial" panose="020B0604020202020204" pitchFamily="34" charset="0"/>
              <a:buChar char="•"/>
            </a:pPr>
            <a:r>
              <a:rPr lang="en-US" sz="1900" dirty="0"/>
              <a:t>To improve accuracy compared to the conventional methods.</a:t>
            </a:r>
          </a:p>
          <a:p>
            <a:pPr marL="342900" indent="-342900" algn="just">
              <a:lnSpc>
                <a:spcPct val="200000"/>
              </a:lnSpc>
              <a:buSzPct val="115000"/>
              <a:buFont typeface="Arial" panose="020B0604020202020204" pitchFamily="34" charset="0"/>
              <a:buChar char="•"/>
            </a:pPr>
            <a:r>
              <a:rPr lang="en-US" sz="1900" dirty="0"/>
              <a:t>Adopting advanced technology to decrease the computing cost.</a:t>
            </a:r>
          </a:p>
        </p:txBody>
      </p:sp>
    </p:spTree>
    <p:extLst>
      <p:ext uri="{BB962C8B-B14F-4D97-AF65-F5344CB8AC3E}">
        <p14:creationId xmlns:p14="http://schemas.microsoft.com/office/powerpoint/2010/main" val="339205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2" name="Table 1">
            <a:extLst>
              <a:ext uri="{FF2B5EF4-FFF2-40B4-BE49-F238E27FC236}">
                <a16:creationId xmlns:a16="http://schemas.microsoft.com/office/drawing/2014/main" id="{6050A34E-E212-B8B5-1B0F-245EA17A7E35}"/>
              </a:ext>
            </a:extLst>
          </p:cNvPr>
          <p:cNvGraphicFramePr>
            <a:graphicFrameLocks noGrp="1"/>
          </p:cNvGraphicFramePr>
          <p:nvPr>
            <p:extLst>
              <p:ext uri="{D42A27DB-BD31-4B8C-83A1-F6EECF244321}">
                <p14:modId xmlns:p14="http://schemas.microsoft.com/office/powerpoint/2010/main" val="4217297004"/>
              </p:ext>
            </p:extLst>
          </p:nvPr>
        </p:nvGraphicFramePr>
        <p:xfrm>
          <a:off x="259160" y="176034"/>
          <a:ext cx="11740505" cy="6608270"/>
        </p:xfrm>
        <a:graphic>
          <a:graphicData uri="http://schemas.openxmlformats.org/drawingml/2006/table">
            <a:tbl>
              <a:tblPr/>
              <a:tblGrid>
                <a:gridCol w="466619">
                  <a:extLst>
                    <a:ext uri="{9D8B030D-6E8A-4147-A177-3AD203B41FA5}">
                      <a16:colId xmlns:a16="http://schemas.microsoft.com/office/drawing/2014/main" val="3059350776"/>
                    </a:ext>
                  </a:extLst>
                </a:gridCol>
                <a:gridCol w="4129832">
                  <a:extLst>
                    <a:ext uri="{9D8B030D-6E8A-4147-A177-3AD203B41FA5}">
                      <a16:colId xmlns:a16="http://schemas.microsoft.com/office/drawing/2014/main" val="172060872"/>
                    </a:ext>
                  </a:extLst>
                </a:gridCol>
                <a:gridCol w="4606394">
                  <a:extLst>
                    <a:ext uri="{9D8B030D-6E8A-4147-A177-3AD203B41FA5}">
                      <a16:colId xmlns:a16="http://schemas.microsoft.com/office/drawing/2014/main" val="3600971083"/>
                    </a:ext>
                  </a:extLst>
                </a:gridCol>
                <a:gridCol w="2537660">
                  <a:extLst>
                    <a:ext uri="{9D8B030D-6E8A-4147-A177-3AD203B41FA5}">
                      <a16:colId xmlns:a16="http://schemas.microsoft.com/office/drawing/2014/main" val="2276494223"/>
                    </a:ext>
                  </a:extLst>
                </a:gridCol>
              </a:tblGrid>
              <a:tr h="455476">
                <a:tc>
                  <a:txBody>
                    <a:bodyPr/>
                    <a:lstStyle/>
                    <a:p>
                      <a:pPr algn="l" rtl="0" fontAlgn="base">
                        <a:spcBef>
                          <a:spcPts val="0"/>
                        </a:spcBef>
                        <a:spcAft>
                          <a:spcPts val="0"/>
                        </a:spcAft>
                      </a:pPr>
                      <a:r>
                        <a:rPr lang="en-IN" sz="1700" b="1" i="0" u="none" strike="noStrike" dirty="0">
                          <a:solidFill>
                            <a:srgbClr val="FFFFFF"/>
                          </a:solidFill>
                          <a:effectLst/>
                          <a:latin typeface="Calibri" panose="020F0502020204030204" pitchFamily="34" charset="0"/>
                        </a:rPr>
                        <a:t>SL</a:t>
                      </a:r>
                    </a:p>
                    <a:p>
                      <a:pPr algn="l" rtl="0" fontAlgn="base">
                        <a:spcBef>
                          <a:spcPts val="0"/>
                        </a:spcBef>
                        <a:spcAft>
                          <a:spcPts val="0"/>
                        </a:spcAft>
                      </a:pPr>
                      <a:r>
                        <a:rPr lang="en-IN" sz="1700" b="1" i="0" u="none" strike="noStrike" dirty="0">
                          <a:solidFill>
                            <a:srgbClr val="FFFFFF"/>
                          </a:solidFill>
                          <a:effectLst/>
                          <a:latin typeface="Calibri" panose="020F0502020204030204" pitchFamily="34" charset="0"/>
                        </a:rPr>
                        <a:t>NO​</a:t>
                      </a:r>
                      <a:endParaRPr lang="en-IN" sz="1700" b="0" i="0" u="none" strike="noStrike" dirty="0">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176" cap="flat" cmpd="sng" algn="ctr">
                      <a:solidFill>
                        <a:srgbClr val="FFFFFF"/>
                      </a:solidFill>
                      <a:prstDash val="solid"/>
                      <a:round/>
                      <a:headEnd type="none" w="med" len="med"/>
                      <a:tailEnd type="none" w="med" len="med"/>
                    </a:lnB>
                    <a:solidFill>
                      <a:srgbClr val="4472C4"/>
                    </a:solidFill>
                  </a:tcPr>
                </a:tc>
                <a:tc>
                  <a:txBody>
                    <a:bodyPr/>
                    <a:lstStyle/>
                    <a:p>
                      <a:pPr algn="l" rtl="0" fontAlgn="base">
                        <a:spcBef>
                          <a:spcPts val="0"/>
                        </a:spcBef>
                        <a:spcAft>
                          <a:spcPts val="0"/>
                        </a:spcAft>
                      </a:pPr>
                      <a:r>
                        <a:rPr lang="en-US" sz="1700" b="1" i="0" u="none" strike="noStrike">
                          <a:solidFill>
                            <a:srgbClr val="FFFFFF"/>
                          </a:solidFill>
                          <a:effectLst/>
                          <a:latin typeface="Times New Roman" panose="02020603050405020304" pitchFamily="18" charset="0"/>
                        </a:rPr>
                        <a:t>JOURNAL ​</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176" cap="flat" cmpd="sng" algn="ctr">
                      <a:solidFill>
                        <a:srgbClr val="FFFFFF"/>
                      </a:solidFill>
                      <a:prstDash val="solid"/>
                      <a:round/>
                      <a:headEnd type="none" w="med" len="med"/>
                      <a:tailEnd type="none" w="med" len="med"/>
                    </a:lnB>
                    <a:solidFill>
                      <a:srgbClr val="4472C4"/>
                    </a:solidFill>
                  </a:tcPr>
                </a:tc>
                <a:tc>
                  <a:txBody>
                    <a:bodyPr/>
                    <a:lstStyle/>
                    <a:p>
                      <a:pPr algn="l" rtl="0" fontAlgn="base">
                        <a:spcBef>
                          <a:spcPts val="0"/>
                        </a:spcBef>
                        <a:spcAft>
                          <a:spcPts val="0"/>
                        </a:spcAft>
                      </a:pPr>
                      <a:r>
                        <a:rPr lang="en-IN" sz="1700" b="1" i="0" u="none" strike="noStrike">
                          <a:solidFill>
                            <a:srgbClr val="FFFFFF"/>
                          </a:solidFill>
                          <a:effectLst/>
                          <a:latin typeface="Calibri" panose="020F0502020204030204" pitchFamily="34" charset="0"/>
                        </a:rPr>
                        <a:t>AUTHOR​</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176" cap="flat" cmpd="sng" algn="ctr">
                      <a:solidFill>
                        <a:srgbClr val="FFFFFF"/>
                      </a:solidFill>
                      <a:prstDash val="solid"/>
                      <a:round/>
                      <a:headEnd type="none" w="med" len="med"/>
                      <a:tailEnd type="none" w="med" len="med"/>
                    </a:lnB>
                    <a:solidFill>
                      <a:srgbClr val="4472C4"/>
                    </a:solidFill>
                  </a:tcPr>
                </a:tc>
                <a:tc>
                  <a:txBody>
                    <a:bodyPr/>
                    <a:lstStyle/>
                    <a:p>
                      <a:pPr algn="l" rtl="0" fontAlgn="base">
                        <a:spcBef>
                          <a:spcPts val="0"/>
                        </a:spcBef>
                        <a:spcAft>
                          <a:spcPts val="0"/>
                        </a:spcAft>
                      </a:pPr>
                      <a:r>
                        <a:rPr lang="en-US" sz="1700" b="1" i="0" u="none" strike="noStrike">
                          <a:solidFill>
                            <a:srgbClr val="FFFFFF"/>
                          </a:solidFill>
                          <a:effectLst/>
                          <a:latin typeface="Calibri" panose="020F0502020204030204" pitchFamily="34" charset="0"/>
                        </a:rPr>
                        <a:t>Algorithms used:-​</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176"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283256951"/>
                  </a:ext>
                </a:extLst>
              </a:tr>
              <a:tr h="1387132">
                <a:tc>
                  <a:txBody>
                    <a:bodyPr/>
                    <a:lstStyle/>
                    <a:p>
                      <a:pPr algn="l" rtl="0" fontAlgn="base">
                        <a:spcBef>
                          <a:spcPts val="0"/>
                        </a:spcBef>
                        <a:spcAft>
                          <a:spcPts val="0"/>
                        </a:spcAft>
                      </a:pPr>
                      <a:r>
                        <a:rPr lang="en-IN" sz="1700" b="0" i="0" u="none" strike="noStrike">
                          <a:solidFill>
                            <a:srgbClr val="000000"/>
                          </a:solidFill>
                          <a:effectLst/>
                          <a:latin typeface="Calibri" panose="020F0502020204030204" pitchFamily="34" charset="0"/>
                        </a:rPr>
                        <a:t>1​</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176"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pPr>
                      <a:r>
                        <a:rPr lang="en-US" sz="1700" b="0" i="0" u="none" strike="noStrike" dirty="0">
                          <a:solidFill>
                            <a:srgbClr val="000000"/>
                          </a:solidFill>
                          <a:effectLst/>
                          <a:latin typeface="Calibri" panose="020F0502020204030204" pitchFamily="34" charset="0"/>
                        </a:rPr>
                        <a:t>Machine learning techniques to predict daily rainfall amount​</a:t>
                      </a:r>
                      <a:endParaRPr lang="en-US" sz="1700" b="0" i="0" u="none" strike="noStrike" dirty="0">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176"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Liyew C.M, Melese H.A. ​</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176"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buClrTx/>
                        <a:buSzPts val="1800"/>
                        <a:buFont typeface="Arial" panose="020B0604020202020204" pitchFamily="34" charset="0"/>
                        <a:buChar char="•"/>
                      </a:pPr>
                      <a:r>
                        <a:rPr lang="en-US" sz="1700" b="0" i="0" u="none" strike="noStrike">
                          <a:solidFill>
                            <a:srgbClr val="000000"/>
                          </a:solidFill>
                          <a:effectLst/>
                          <a:latin typeface="Calibri" panose="020F0502020204030204" pitchFamily="34" charset="0"/>
                        </a:rPr>
                        <a:t>Multivariate linear regression​</a:t>
                      </a:r>
                      <a:endParaRPr lang="en-US" sz="1700" b="0" i="0" u="none" strike="noStrike">
                        <a:effectLst/>
                        <a:latin typeface="Arial" panose="020B0604020202020204" pitchFamily="34" charset="0"/>
                      </a:endParaRPr>
                    </a:p>
                    <a:p>
                      <a:pPr algn="l" rtl="0" fontAlgn="base">
                        <a:spcBef>
                          <a:spcPts val="0"/>
                        </a:spcBef>
                        <a:spcAft>
                          <a:spcPts val="0"/>
                        </a:spcAft>
                        <a:buClrTx/>
                        <a:buSzPts val="1800"/>
                        <a:buFont typeface="Arial" panose="020B0604020202020204" pitchFamily="34" charset="0"/>
                        <a:buChar char="•"/>
                      </a:pPr>
                      <a:r>
                        <a:rPr lang="en-US" sz="1700" b="0" i="0" u="none" strike="noStrike">
                          <a:solidFill>
                            <a:srgbClr val="000000"/>
                          </a:solidFill>
                          <a:effectLst/>
                          <a:latin typeface="Calibri" panose="020F0502020204030204" pitchFamily="34" charset="0"/>
                        </a:rPr>
                        <a:t>Random forest​</a:t>
                      </a:r>
                      <a:endParaRPr lang="en-US" sz="1700" b="0" i="0" u="none" strike="noStrike">
                        <a:effectLst/>
                        <a:latin typeface="Arial" panose="020B0604020202020204" pitchFamily="34" charset="0"/>
                      </a:endParaRPr>
                    </a:p>
                    <a:p>
                      <a:pPr algn="l" rtl="0" fontAlgn="base">
                        <a:spcBef>
                          <a:spcPts val="0"/>
                        </a:spcBef>
                        <a:spcAft>
                          <a:spcPts val="0"/>
                        </a:spcAft>
                      </a:pPr>
                      <a:r>
                        <a:rPr lang="en-US" sz="1700" b="0" i="0" u="none" strike="noStrike">
                          <a:solidFill>
                            <a:srgbClr val="000000"/>
                          </a:solidFill>
                          <a:effectLst/>
                          <a:latin typeface="Calibri" panose="020F0502020204030204" pitchFamily="34" charset="0"/>
                        </a:rPr>
                        <a:t>​</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176"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469432582"/>
                  </a:ext>
                </a:extLst>
              </a:tr>
              <a:tr h="766028">
                <a:tc>
                  <a:txBody>
                    <a:bodyPr/>
                    <a:lstStyle/>
                    <a:p>
                      <a:pPr algn="l" rtl="0" fontAlgn="base">
                        <a:spcBef>
                          <a:spcPts val="0"/>
                        </a:spcBef>
                        <a:spcAft>
                          <a:spcPts val="0"/>
                        </a:spcAft>
                      </a:pPr>
                      <a:r>
                        <a:rPr lang="en-IN" sz="1700" b="0" i="0" u="none" strike="noStrike">
                          <a:solidFill>
                            <a:srgbClr val="000000"/>
                          </a:solidFill>
                          <a:effectLst/>
                          <a:latin typeface="Calibri" panose="020F0502020204030204" pitchFamily="34" charset="0"/>
                        </a:rPr>
                        <a:t>2​</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Rainfall Prediction using Multiple Linear Regressions Model​</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Hiyam A bobaker, Yousif Ahmed , Sondos W. A. Mohamed ​</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auto">
                        <a:spcBef>
                          <a:spcPts val="0"/>
                        </a:spcBef>
                        <a:spcAft>
                          <a:spcPts val="0"/>
                        </a:spcAft>
                      </a:pPr>
                      <a:r>
                        <a:rPr lang="en-IN" sz="1700" b="0" i="0" u="none" strike="noStrike">
                          <a:solidFill>
                            <a:srgbClr val="000000"/>
                          </a:solidFill>
                          <a:effectLst/>
                          <a:latin typeface="Calibri" panose="020F0502020204030204" pitchFamily="34" charset="0"/>
                        </a:rPr>
                        <a:t>​</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614556607"/>
                  </a:ext>
                </a:extLst>
              </a:tr>
              <a:tr h="766028">
                <a:tc>
                  <a:txBody>
                    <a:bodyPr/>
                    <a:lstStyle/>
                    <a:p>
                      <a:pPr algn="l" rtl="0" fontAlgn="base">
                        <a:spcBef>
                          <a:spcPts val="0"/>
                        </a:spcBef>
                        <a:spcAft>
                          <a:spcPts val="0"/>
                        </a:spcAft>
                      </a:pPr>
                      <a:r>
                        <a:rPr lang="en-IN" sz="1700" b="0" i="0" u="none" strike="noStrike">
                          <a:solidFill>
                            <a:srgbClr val="000000"/>
                          </a:solidFill>
                          <a:effectLst/>
                          <a:latin typeface="Calibri" panose="020F0502020204030204" pitchFamily="34" charset="0"/>
                        </a:rPr>
                        <a:t>3​</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Machine Learning based Rainfall Prediction​</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R. Kingsy Grace, B. Suganya ​</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auto">
                        <a:spcBef>
                          <a:spcPts val="0"/>
                        </a:spcBef>
                        <a:spcAft>
                          <a:spcPts val="0"/>
                        </a:spcAft>
                      </a:pPr>
                      <a:r>
                        <a:rPr lang="en-IN" sz="1700" b="0" i="0" u="none" strike="noStrike">
                          <a:solidFill>
                            <a:srgbClr val="000000"/>
                          </a:solidFill>
                          <a:effectLst/>
                          <a:latin typeface="Calibri" panose="020F0502020204030204" pitchFamily="34" charset="0"/>
                        </a:rPr>
                        <a:t>​</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49513443"/>
                  </a:ext>
                </a:extLst>
              </a:tr>
              <a:tr h="1387132">
                <a:tc>
                  <a:txBody>
                    <a:bodyPr/>
                    <a:lstStyle/>
                    <a:p>
                      <a:pPr algn="l" rtl="0" fontAlgn="base">
                        <a:spcBef>
                          <a:spcPts val="0"/>
                        </a:spcBef>
                        <a:spcAft>
                          <a:spcPts val="0"/>
                        </a:spcAft>
                      </a:pPr>
                      <a:r>
                        <a:rPr lang="en-IN" sz="1700" b="0" i="0" u="none" strike="noStrike">
                          <a:solidFill>
                            <a:srgbClr val="000000"/>
                          </a:solidFill>
                          <a:effectLst/>
                          <a:latin typeface="Calibri" panose="020F0502020204030204" pitchFamily="34" charset="0"/>
                        </a:rPr>
                        <a:t>4​</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A Novel Study of Rainfall in the Indian States and Predictive Analysis using Machine Learning Algorithms​</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spcBef>
                          <a:spcPts val="0"/>
                        </a:spcBef>
                        <a:spcAft>
                          <a:spcPts val="0"/>
                        </a:spcAft>
                      </a:pPr>
                      <a:r>
                        <a:rPr lang="en-IN" sz="1700" b="0" i="0" u="none" strike="noStrike">
                          <a:solidFill>
                            <a:srgbClr val="000000"/>
                          </a:solidFill>
                          <a:effectLst/>
                          <a:latin typeface="Calibri" panose="020F0502020204030204" pitchFamily="34" charset="0"/>
                        </a:rPr>
                        <a:t>Nikhil Tiwari, Anmol Singh​</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auto">
                        <a:spcBef>
                          <a:spcPts val="0"/>
                        </a:spcBef>
                        <a:spcAft>
                          <a:spcPts val="0"/>
                        </a:spcAft>
                      </a:pPr>
                      <a:r>
                        <a:rPr lang="en-IN" sz="1700" b="0" i="0" u="none" strike="noStrike">
                          <a:solidFill>
                            <a:srgbClr val="000000"/>
                          </a:solidFill>
                          <a:effectLst/>
                          <a:latin typeface="Calibri" panose="020F0502020204030204" pitchFamily="34" charset="0"/>
                        </a:rPr>
                        <a:t>​</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571101422"/>
                  </a:ext>
                </a:extLst>
              </a:tr>
              <a:tr h="1697682">
                <a:tc>
                  <a:txBody>
                    <a:bodyPr/>
                    <a:lstStyle/>
                    <a:p>
                      <a:pPr algn="l" rtl="0" fontAlgn="base">
                        <a:spcBef>
                          <a:spcPts val="0"/>
                        </a:spcBef>
                        <a:spcAft>
                          <a:spcPts val="0"/>
                        </a:spcAft>
                      </a:pPr>
                      <a:r>
                        <a:rPr lang="en-IN" sz="1700" b="0" i="0" u="none" strike="noStrike">
                          <a:solidFill>
                            <a:srgbClr val="000000"/>
                          </a:solidFill>
                          <a:effectLst/>
                          <a:latin typeface="Calibri" panose="020F0502020204030204" pitchFamily="34" charset="0"/>
                        </a:rPr>
                        <a:t>5​</a:t>
                      </a:r>
                      <a:endParaRPr lang="en-IN"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pPr>
                      <a:r>
                        <a:rPr lang="en-US" sz="1700" b="0" i="0" u="none" strike="noStrike">
                          <a:solidFill>
                            <a:srgbClr val="000000"/>
                          </a:solidFill>
                          <a:effectLst/>
                          <a:latin typeface="Calibri" panose="020F0502020204030204" pitchFamily="34" charset="0"/>
                        </a:rPr>
                        <a:t>Comparative Study of Machine Learning Algorithms for Rainfall Prediction​</a:t>
                      </a:r>
                      <a:endParaRPr lang="en-US" sz="1700" b="0" i="0" u="none" strike="noStrike">
                        <a:effectLst/>
                        <a:latin typeface="Arial" panose="020B0604020202020204" pitchFamily="34" charset="0"/>
                      </a:endParaRPr>
                    </a:p>
                    <a:p>
                      <a:pPr algn="l" rtl="0" fontAlgn="base">
                        <a:spcBef>
                          <a:spcPts val="0"/>
                        </a:spcBef>
                        <a:spcAft>
                          <a:spcPts val="0"/>
                        </a:spcAft>
                      </a:pPr>
                      <a:r>
                        <a:rPr lang="en-US" sz="1700" b="0" i="0" u="none" strike="noStrike">
                          <a:solidFill>
                            <a:srgbClr val="000000"/>
                          </a:solidFill>
                          <a:effectLst/>
                          <a:latin typeface="Calibri" panose="020F0502020204030204" pitchFamily="34" charset="0"/>
                        </a:rPr>
                        <a:t>​</a:t>
                      </a:r>
                      <a:endParaRPr lang="en-US" sz="1700" b="0" i="0" u="none" strike="noStrike">
                        <a:effectLst/>
                        <a:latin typeface="Arial" panose="020B0604020202020204" pitchFamily="34" charset="0"/>
                      </a:endParaRPr>
                    </a:p>
                    <a:p>
                      <a:pPr algn="l" rtl="0" fontAlgn="base">
                        <a:spcBef>
                          <a:spcPts val="0"/>
                        </a:spcBef>
                        <a:spcAft>
                          <a:spcPts val="0"/>
                        </a:spcAft>
                      </a:pPr>
                      <a:r>
                        <a:rPr lang="en-US" sz="1700" b="0" i="0" u="none" strike="noStrike">
                          <a:solidFill>
                            <a:srgbClr val="000000"/>
                          </a:solidFill>
                          <a:effectLst/>
                          <a:latin typeface="Calibri" panose="020F0502020204030204" pitchFamily="34" charset="0"/>
                        </a:rPr>
                        <a:t>​</a:t>
                      </a:r>
                      <a:endParaRPr lang="en-US"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spcBef>
                          <a:spcPts val="0"/>
                        </a:spcBef>
                        <a:spcAft>
                          <a:spcPts val="0"/>
                        </a:spcAft>
                      </a:pPr>
                      <a:r>
                        <a:rPr lang="fi-FI" sz="1700" b="0" i="0" u="none" strike="noStrike">
                          <a:solidFill>
                            <a:srgbClr val="000000"/>
                          </a:solidFill>
                          <a:effectLst/>
                          <a:latin typeface="Calibri" panose="020F0502020204030204" pitchFamily="34" charset="0"/>
                        </a:rPr>
                        <a:t>Mylapalle Yeshwanth, Palla Ratna Sai Kumar, Dr. G. Mathivanan ​</a:t>
                      </a:r>
                      <a:endParaRPr lang="fi-FI" sz="1700" b="0" i="0" u="none" strike="noStrike">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auto">
                        <a:spcBef>
                          <a:spcPts val="0"/>
                        </a:spcBef>
                        <a:spcAft>
                          <a:spcPts val="0"/>
                        </a:spcAft>
                      </a:pPr>
                      <a:r>
                        <a:rPr lang="en-IN" sz="1700" b="0" i="0" u="none" strike="noStrike" dirty="0">
                          <a:solidFill>
                            <a:srgbClr val="000000"/>
                          </a:solidFill>
                          <a:effectLst/>
                          <a:latin typeface="Calibri" panose="020F0502020204030204" pitchFamily="34" charset="0"/>
                        </a:rPr>
                        <a:t>​</a:t>
                      </a:r>
                      <a:endParaRPr lang="en-IN" sz="1700" b="0" i="0" u="none" strike="noStrike" dirty="0">
                        <a:effectLst/>
                        <a:latin typeface="Arial" panose="020B0604020202020204" pitchFamily="34" charset="0"/>
                      </a:endParaRPr>
                    </a:p>
                  </a:txBody>
                  <a:tcPr marL="86108" marR="86108" marT="43054" marB="43054">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004892344"/>
                  </a:ext>
                </a:extLst>
              </a:tr>
            </a:tbl>
          </a:graphicData>
        </a:graphic>
      </p:graphicFrame>
    </p:spTree>
    <p:extLst>
      <p:ext uri="{BB962C8B-B14F-4D97-AF65-F5344CB8AC3E}">
        <p14:creationId xmlns:p14="http://schemas.microsoft.com/office/powerpoint/2010/main" val="56466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2" name="Table 1">
            <a:extLst>
              <a:ext uri="{FF2B5EF4-FFF2-40B4-BE49-F238E27FC236}">
                <a16:creationId xmlns:a16="http://schemas.microsoft.com/office/drawing/2014/main" id="{4B1C0F1D-838F-CB2B-4E66-272E9CD3F40A}"/>
              </a:ext>
            </a:extLst>
          </p:cNvPr>
          <p:cNvGraphicFramePr>
            <a:graphicFrameLocks noGrp="1"/>
          </p:cNvGraphicFramePr>
          <p:nvPr>
            <p:extLst>
              <p:ext uri="{D42A27DB-BD31-4B8C-83A1-F6EECF244321}">
                <p14:modId xmlns:p14="http://schemas.microsoft.com/office/powerpoint/2010/main" val="1910993912"/>
              </p:ext>
            </p:extLst>
          </p:nvPr>
        </p:nvGraphicFramePr>
        <p:xfrm>
          <a:off x="239600" y="249382"/>
          <a:ext cx="11711167" cy="6347013"/>
        </p:xfrm>
        <a:graphic>
          <a:graphicData uri="http://schemas.openxmlformats.org/drawingml/2006/table">
            <a:tbl>
              <a:tblPr firstRow="1" bandRow="1"/>
              <a:tblGrid>
                <a:gridCol w="416472">
                  <a:extLst>
                    <a:ext uri="{9D8B030D-6E8A-4147-A177-3AD203B41FA5}">
                      <a16:colId xmlns:a16="http://schemas.microsoft.com/office/drawing/2014/main" val="4233270155"/>
                    </a:ext>
                  </a:extLst>
                </a:gridCol>
                <a:gridCol w="4198859">
                  <a:extLst>
                    <a:ext uri="{9D8B030D-6E8A-4147-A177-3AD203B41FA5}">
                      <a16:colId xmlns:a16="http://schemas.microsoft.com/office/drawing/2014/main" val="1291248969"/>
                    </a:ext>
                  </a:extLst>
                </a:gridCol>
                <a:gridCol w="2648890">
                  <a:extLst>
                    <a:ext uri="{9D8B030D-6E8A-4147-A177-3AD203B41FA5}">
                      <a16:colId xmlns:a16="http://schemas.microsoft.com/office/drawing/2014/main" val="1624735746"/>
                    </a:ext>
                  </a:extLst>
                </a:gridCol>
                <a:gridCol w="4446946">
                  <a:extLst>
                    <a:ext uri="{9D8B030D-6E8A-4147-A177-3AD203B41FA5}">
                      <a16:colId xmlns:a16="http://schemas.microsoft.com/office/drawing/2014/main" val="1586420999"/>
                    </a:ext>
                  </a:extLst>
                </a:gridCol>
              </a:tblGrid>
              <a:tr h="878084">
                <a:tc>
                  <a:txBody>
                    <a:bodyPr/>
                    <a:lstStyle/>
                    <a:p>
                      <a:pPr algn="l" rtl="0" fontAlgn="base"/>
                      <a:r>
                        <a:rPr lang="en-IN" sz="1700" b="1" i="0" dirty="0">
                          <a:solidFill>
                            <a:srgbClr val="FFFFFF"/>
                          </a:solidFill>
                          <a:effectLst/>
                          <a:latin typeface="Calibri" panose="020F0502020204030204" pitchFamily="34" charset="0"/>
                        </a:rPr>
                        <a:t>SL</a:t>
                      </a:r>
                    </a:p>
                    <a:p>
                      <a:pPr algn="l" rtl="0" fontAlgn="base"/>
                      <a:r>
                        <a:rPr lang="en-IN" sz="1700" b="1" i="0" dirty="0">
                          <a:solidFill>
                            <a:srgbClr val="FFFFFF"/>
                          </a:solidFill>
                          <a:effectLst/>
                          <a:latin typeface="Calibri" panose="020F0502020204030204" pitchFamily="34" charset="0"/>
                        </a:rPr>
                        <a:t>NO​</a:t>
                      </a:r>
                      <a:endParaRPr lang="en-IN" sz="1700" b="1" i="0" dirty="0">
                        <a:solidFill>
                          <a:srgbClr val="FFFFFF"/>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201" cap="flat" cmpd="sng" algn="ctr">
                      <a:solidFill>
                        <a:srgbClr val="FFFFFF"/>
                      </a:solidFill>
                      <a:prstDash val="solid"/>
                      <a:round/>
                      <a:headEnd type="none" w="med" len="med"/>
                      <a:tailEnd type="none" w="med" len="med"/>
                    </a:lnB>
                    <a:solidFill>
                      <a:srgbClr val="4472C4"/>
                    </a:solidFill>
                  </a:tcPr>
                </a:tc>
                <a:tc>
                  <a:txBody>
                    <a:bodyPr/>
                    <a:lstStyle/>
                    <a:p>
                      <a:pPr algn="l" rtl="0" fontAlgn="base"/>
                      <a:r>
                        <a:rPr lang="en-IN" sz="1700" b="1" i="0" dirty="0">
                          <a:solidFill>
                            <a:srgbClr val="FFFFFF"/>
                          </a:solidFill>
                          <a:effectLst/>
                          <a:latin typeface="Calibri" panose="020F0502020204030204" pitchFamily="34" charset="0"/>
                        </a:rPr>
                        <a:t>JOURNAL​</a:t>
                      </a:r>
                      <a:endParaRPr lang="en-IN" sz="1700" b="1" i="0" dirty="0">
                        <a:solidFill>
                          <a:srgbClr val="FFFFFF"/>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201" cap="flat" cmpd="sng" algn="ctr">
                      <a:solidFill>
                        <a:srgbClr val="FFFFFF"/>
                      </a:solidFill>
                      <a:prstDash val="solid"/>
                      <a:round/>
                      <a:headEnd type="none" w="med" len="med"/>
                      <a:tailEnd type="none" w="med" len="med"/>
                    </a:lnB>
                    <a:solidFill>
                      <a:srgbClr val="4472C4"/>
                    </a:solidFill>
                  </a:tcPr>
                </a:tc>
                <a:tc>
                  <a:txBody>
                    <a:bodyPr/>
                    <a:lstStyle/>
                    <a:p>
                      <a:pPr algn="l" rtl="0" fontAlgn="base"/>
                      <a:r>
                        <a:rPr lang="en-IN" sz="1700" b="1" i="0">
                          <a:solidFill>
                            <a:srgbClr val="FFFFFF"/>
                          </a:solidFill>
                          <a:effectLst/>
                          <a:latin typeface="Calibri" panose="020F0502020204030204" pitchFamily="34" charset="0"/>
                        </a:rPr>
                        <a:t>AUTHOR​</a:t>
                      </a:r>
                      <a:endParaRPr lang="en-IN" sz="1700" b="1" i="0">
                        <a:solidFill>
                          <a:srgbClr val="FFFFFF"/>
                        </a:solidFill>
                        <a:effectLst/>
                      </a:endParaRPr>
                    </a:p>
                    <a:p>
                      <a:pPr algn="l" rtl="0" fontAlgn="base"/>
                      <a:r>
                        <a:rPr lang="en-IN" sz="1700" b="1" i="0">
                          <a:solidFill>
                            <a:srgbClr val="FFFFFF"/>
                          </a:solidFill>
                          <a:effectLst/>
                          <a:latin typeface="Calibri" panose="020F0502020204030204" pitchFamily="34" charset="0"/>
                        </a:rPr>
                        <a:t>​</a:t>
                      </a:r>
                      <a:endParaRPr lang="en-IN" sz="1700" b="1" i="0">
                        <a:solidFill>
                          <a:srgbClr val="FFFFFF"/>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201" cap="flat" cmpd="sng" algn="ctr">
                      <a:solidFill>
                        <a:srgbClr val="FFFFFF"/>
                      </a:solidFill>
                      <a:prstDash val="solid"/>
                      <a:round/>
                      <a:headEnd type="none" w="med" len="med"/>
                      <a:tailEnd type="none" w="med" len="med"/>
                    </a:lnB>
                    <a:solidFill>
                      <a:srgbClr val="4472C4"/>
                    </a:solidFill>
                  </a:tcPr>
                </a:tc>
                <a:tc>
                  <a:txBody>
                    <a:bodyPr/>
                    <a:lstStyle/>
                    <a:p>
                      <a:pPr algn="l" rtl="0" fontAlgn="auto"/>
                      <a:r>
                        <a:rPr lang="en-IN" sz="1700" b="1" i="0" dirty="0">
                          <a:solidFill>
                            <a:srgbClr val="FFFFFF"/>
                          </a:solidFill>
                          <a:effectLst/>
                          <a:latin typeface="Calibri" panose="020F0502020204030204" pitchFamily="34" charset="0"/>
                        </a:rPr>
                        <a:t>​</a:t>
                      </a: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11201"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514096229"/>
                  </a:ext>
                </a:extLst>
              </a:tr>
              <a:tr h="878084">
                <a:tc>
                  <a:txBody>
                    <a:bodyPr/>
                    <a:lstStyle/>
                    <a:p>
                      <a:pPr algn="l" rtl="0" fontAlgn="base"/>
                      <a:r>
                        <a:rPr lang="en-IN" sz="1700" b="0" i="0">
                          <a:solidFill>
                            <a:srgbClr val="000000"/>
                          </a:solidFill>
                          <a:effectLst/>
                          <a:latin typeface="Calibri" panose="020F0502020204030204" pitchFamily="34" charset="0"/>
                        </a:rPr>
                        <a:t>6​</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201"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US" sz="1700" b="0" i="0">
                          <a:solidFill>
                            <a:srgbClr val="000000"/>
                          </a:solidFill>
                          <a:effectLst/>
                          <a:latin typeface="Calibri" panose="020F0502020204030204" pitchFamily="34" charset="0"/>
                        </a:rPr>
                        <a:t>Rainfall Prediction Using Machine Learning Algorithms for the Various Ecological Zones of Ghana​</a:t>
                      </a:r>
                      <a:endParaRPr lang="en-US"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201"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da-DK" sz="1700" b="0" i="0">
                          <a:solidFill>
                            <a:srgbClr val="000000"/>
                          </a:solidFill>
                          <a:effectLst/>
                          <a:latin typeface="Calibri" panose="020F0502020204030204" pitchFamily="34" charset="0"/>
                        </a:rPr>
                        <a:t>N. K. A. Appiah-Badu et al ​</a:t>
                      </a:r>
                      <a:endParaRPr lang="da-DK"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201"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auto"/>
                      <a:r>
                        <a:rPr lang="en-IN" sz="1700" b="0" i="0">
                          <a:solidFill>
                            <a:srgbClr val="000000"/>
                          </a:solidFill>
                          <a:effectLst/>
                          <a:latin typeface="Calibri" panose="020F0502020204030204" pitchFamily="34" charset="0"/>
                        </a:rPr>
                        <a:t>​</a:t>
                      </a: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11201"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840218482"/>
                  </a:ext>
                </a:extLst>
              </a:tr>
              <a:tr h="1597090">
                <a:tc>
                  <a:txBody>
                    <a:bodyPr/>
                    <a:lstStyle/>
                    <a:p>
                      <a:pPr algn="l" rtl="0" fontAlgn="base"/>
                      <a:r>
                        <a:rPr lang="en-IN" sz="1700" b="0" i="0">
                          <a:solidFill>
                            <a:srgbClr val="000000"/>
                          </a:solidFill>
                          <a:effectLst/>
                          <a:latin typeface="Calibri" panose="020F0502020204030204" pitchFamily="34" charset="0"/>
                        </a:rPr>
                        <a:t>7​</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r>
                        <a:rPr lang="en-US" sz="1700" b="0" i="0" dirty="0">
                          <a:solidFill>
                            <a:srgbClr val="000000"/>
                          </a:solidFill>
                          <a:effectLst/>
                          <a:latin typeface="Calibri" panose="020F0502020204030204" pitchFamily="34" charset="0"/>
                        </a:rPr>
                        <a:t>Comparable investigation for rainfall forecasting using different data mining approaches in Sulaymaniyah city in Iraq​</a:t>
                      </a:r>
                      <a:endParaRPr lang="en-US" sz="1700" b="0" i="0" dirty="0">
                        <a:solidFill>
                          <a:srgbClr val="000000"/>
                        </a:solidFill>
                        <a:effectLst/>
                      </a:endParaRPr>
                    </a:p>
                    <a:p>
                      <a:pPr algn="l" rtl="0" fontAlgn="base"/>
                      <a:r>
                        <a:rPr lang="en-US" sz="1700" b="0" i="0" dirty="0">
                          <a:solidFill>
                            <a:srgbClr val="000000"/>
                          </a:solidFill>
                          <a:effectLst/>
                          <a:latin typeface="Calibri" panose="020F0502020204030204" pitchFamily="34" charset="0"/>
                        </a:rPr>
                        <a:t>​</a:t>
                      </a:r>
                      <a:endParaRPr lang="en-US" sz="1700" b="0" i="0" dirty="0">
                        <a:solidFill>
                          <a:srgbClr val="000000"/>
                        </a:solidFill>
                        <a:effectLst/>
                      </a:endParaRPr>
                    </a:p>
                    <a:p>
                      <a:pPr algn="l" rtl="0" fontAlgn="base"/>
                      <a:r>
                        <a:rPr lang="en-US" sz="1700" b="0" i="0" dirty="0">
                          <a:solidFill>
                            <a:srgbClr val="000000"/>
                          </a:solidFill>
                          <a:effectLst/>
                          <a:latin typeface="Calibri" panose="020F0502020204030204" pitchFamily="34" charset="0"/>
                        </a:rPr>
                        <a:t>​</a:t>
                      </a:r>
                      <a:endParaRPr lang="en-US" sz="1700" b="0" i="0" dirty="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r>
                        <a:rPr lang="en-IN" sz="1700" b="0" i="0">
                          <a:solidFill>
                            <a:srgbClr val="000000"/>
                          </a:solidFill>
                          <a:effectLst/>
                          <a:latin typeface="Calibri" panose="020F0502020204030204" pitchFamily="34" charset="0"/>
                        </a:rPr>
                        <a:t>Scherko Murad, Yusra Mohammed​</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auto"/>
                      <a:r>
                        <a:rPr lang="en-IN" sz="1700" b="0" i="0">
                          <a:solidFill>
                            <a:srgbClr val="000000"/>
                          </a:solidFill>
                          <a:effectLst/>
                          <a:latin typeface="Calibri" panose="020F0502020204030204" pitchFamily="34" charset="0"/>
                        </a:rPr>
                        <a:t>​</a:t>
                      </a: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852060293"/>
                  </a:ext>
                </a:extLst>
              </a:tr>
              <a:tr h="878084">
                <a:tc>
                  <a:txBody>
                    <a:bodyPr/>
                    <a:lstStyle/>
                    <a:p>
                      <a:pPr algn="l" rtl="0" fontAlgn="base"/>
                      <a:r>
                        <a:rPr lang="en-IN" sz="1700" b="0" i="0">
                          <a:solidFill>
                            <a:srgbClr val="000000"/>
                          </a:solidFill>
                          <a:effectLst/>
                          <a:latin typeface="Calibri" panose="020F0502020204030204" pitchFamily="34" charset="0"/>
                        </a:rPr>
                        <a:t>8​</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US" sz="1700" b="0" i="0">
                          <a:solidFill>
                            <a:srgbClr val="000000"/>
                          </a:solidFill>
                          <a:effectLst/>
                          <a:latin typeface="Calibri" panose="020F0502020204030204" pitchFamily="34" charset="0"/>
                        </a:rPr>
                        <a:t>Hybrid prediction models for rainfall forecasting ​</a:t>
                      </a:r>
                      <a:endParaRPr lang="en-US"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IN" sz="1700" b="0" i="0">
                          <a:solidFill>
                            <a:srgbClr val="000000"/>
                          </a:solidFill>
                          <a:effectLst/>
                          <a:latin typeface="Calibri" panose="020F0502020204030204" pitchFamily="34" charset="0"/>
                        </a:rPr>
                        <a:t>Gurpreet Singh, Deepak kumar ​</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auto"/>
                      <a:r>
                        <a:rPr lang="en-IN" sz="1700" b="0" i="0">
                          <a:solidFill>
                            <a:srgbClr val="000000"/>
                          </a:solidFill>
                          <a:effectLst/>
                          <a:latin typeface="Calibri" panose="020F0502020204030204" pitchFamily="34" charset="0"/>
                        </a:rPr>
                        <a:t>​</a:t>
                      </a: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149023952"/>
                  </a:ext>
                </a:extLst>
              </a:tr>
              <a:tr h="1237587">
                <a:tc>
                  <a:txBody>
                    <a:bodyPr/>
                    <a:lstStyle/>
                    <a:p>
                      <a:pPr algn="l" rtl="0" fontAlgn="base"/>
                      <a:r>
                        <a:rPr lang="en-IN" sz="1700" b="0" i="0">
                          <a:solidFill>
                            <a:srgbClr val="000000"/>
                          </a:solidFill>
                          <a:effectLst/>
                          <a:latin typeface="Calibri" panose="020F0502020204030204" pitchFamily="34" charset="0"/>
                        </a:rPr>
                        <a:t>9​</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r>
                        <a:rPr lang="en-US" sz="1700" b="0" i="0">
                          <a:solidFill>
                            <a:srgbClr val="000000"/>
                          </a:solidFill>
                          <a:effectLst/>
                          <a:latin typeface="Calibri" panose="020F0502020204030204" pitchFamily="34" charset="0"/>
                        </a:rPr>
                        <a:t>Comparative Analysis of Statistical Models in Rainfall Prediction​</a:t>
                      </a:r>
                      <a:endParaRPr lang="en-US" sz="1700" b="0" i="0">
                        <a:solidFill>
                          <a:srgbClr val="000000"/>
                        </a:solidFill>
                        <a:effectLst/>
                      </a:endParaRPr>
                    </a:p>
                    <a:p>
                      <a:pPr algn="l" rtl="0" fontAlgn="base"/>
                      <a:r>
                        <a:rPr lang="en-US" sz="1700" b="0" i="0">
                          <a:solidFill>
                            <a:srgbClr val="000000"/>
                          </a:solidFill>
                          <a:effectLst/>
                          <a:latin typeface="Calibri" panose="020F0502020204030204" pitchFamily="34" charset="0"/>
                        </a:rPr>
                        <a:t>​</a:t>
                      </a:r>
                      <a:endParaRPr lang="en-US" sz="1700" b="0" i="0">
                        <a:solidFill>
                          <a:srgbClr val="000000"/>
                        </a:solidFill>
                        <a:effectLst/>
                      </a:endParaRPr>
                    </a:p>
                    <a:p>
                      <a:pPr algn="l" rtl="0" fontAlgn="base"/>
                      <a:r>
                        <a:rPr lang="en-US" sz="1700" b="0" i="0">
                          <a:solidFill>
                            <a:srgbClr val="000000"/>
                          </a:solidFill>
                          <a:effectLst/>
                          <a:latin typeface="Calibri" panose="020F0502020204030204" pitchFamily="34" charset="0"/>
                        </a:rPr>
                        <a:t>​</a:t>
                      </a:r>
                      <a:endParaRPr lang="en-US"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base"/>
                      <a:r>
                        <a:rPr lang="en-IN" sz="1700" b="0" i="0">
                          <a:solidFill>
                            <a:srgbClr val="000000"/>
                          </a:solidFill>
                          <a:effectLst/>
                          <a:latin typeface="Calibri" panose="020F0502020204030204" pitchFamily="34" charset="0"/>
                        </a:rPr>
                        <a:t>Jinghao Niu, Wei Zhang​</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tc>
                  <a:txBody>
                    <a:bodyPr/>
                    <a:lstStyle/>
                    <a:p>
                      <a:pPr algn="l" rtl="0" fontAlgn="auto"/>
                      <a:r>
                        <a:rPr lang="en-IN" sz="1700" b="0" i="0">
                          <a:solidFill>
                            <a:srgbClr val="000000"/>
                          </a:solidFill>
                          <a:effectLst/>
                          <a:latin typeface="Calibri" panose="020F0502020204030204" pitchFamily="34" charset="0"/>
                        </a:rPr>
                        <a:t>​</a:t>
                      </a: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911145472"/>
                  </a:ext>
                </a:extLst>
              </a:tr>
              <a:tr h="878084">
                <a:tc>
                  <a:txBody>
                    <a:bodyPr/>
                    <a:lstStyle/>
                    <a:p>
                      <a:pPr algn="l" rtl="0" fontAlgn="base"/>
                      <a:r>
                        <a:rPr lang="en-IN" sz="1700" b="0" i="0">
                          <a:solidFill>
                            <a:srgbClr val="000000"/>
                          </a:solidFill>
                          <a:effectLst/>
                          <a:latin typeface="Calibri" panose="020F0502020204030204" pitchFamily="34" charset="0"/>
                        </a:rPr>
                        <a:t>10​</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US" sz="1700" b="0" i="0">
                          <a:solidFill>
                            <a:srgbClr val="000000"/>
                          </a:solidFill>
                          <a:effectLst/>
                          <a:latin typeface="Calibri" panose="020F0502020204030204" pitchFamily="34" charset="0"/>
                        </a:rPr>
                        <a:t>Rainfall Prediction Using Machine Learning &amp; Deep Learning Techniques​</a:t>
                      </a:r>
                      <a:endParaRPr lang="en-US"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IN" sz="1700" b="0" i="0">
                          <a:solidFill>
                            <a:srgbClr val="000000"/>
                          </a:solidFill>
                          <a:effectLst/>
                          <a:latin typeface="Calibri" panose="020F0502020204030204" pitchFamily="34" charset="0"/>
                        </a:rPr>
                        <a:t>B. Revathi, C.Usharani ​</a:t>
                      </a:r>
                      <a:endParaRPr lang="en-IN" sz="1700" b="0" i="0">
                        <a:solidFill>
                          <a:srgbClr val="000000"/>
                        </a:solidFill>
                        <a:effectLst/>
                      </a:endParaRP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tc>
                  <a:txBody>
                    <a:bodyPr/>
                    <a:lstStyle/>
                    <a:p>
                      <a:pPr algn="l" rtl="0" fontAlgn="auto"/>
                      <a:r>
                        <a:rPr lang="en-IN" sz="1700" b="0" i="0" dirty="0">
                          <a:solidFill>
                            <a:srgbClr val="000000"/>
                          </a:solidFill>
                          <a:effectLst/>
                          <a:latin typeface="Calibri" panose="020F0502020204030204" pitchFamily="34" charset="0"/>
                        </a:rPr>
                        <a:t>​</a:t>
                      </a:r>
                    </a:p>
                  </a:txBody>
                  <a:tcPr marL="52417" marR="52417" marT="26208" marB="26208">
                    <a:lnL w="3810" cap="flat" cmpd="sng" algn="ctr">
                      <a:solidFill>
                        <a:srgbClr val="FFFFFF"/>
                      </a:solidFill>
                      <a:prstDash val="solid"/>
                      <a:round/>
                      <a:headEnd type="none" w="med" len="med"/>
                      <a:tailEnd type="none" w="med" len="med"/>
                    </a:lnL>
                    <a:lnR w="3810" cap="flat" cmpd="sng" algn="ctr">
                      <a:solidFill>
                        <a:srgbClr val="FFFFFF"/>
                      </a:solidFill>
                      <a:prstDash val="solid"/>
                      <a:round/>
                      <a:headEnd type="none" w="med" len="med"/>
                      <a:tailEnd type="none" w="med" len="med"/>
                    </a:lnR>
                    <a:lnT w="3810" cap="flat" cmpd="sng" algn="ctr">
                      <a:solidFill>
                        <a:srgbClr val="FFFFFF"/>
                      </a:solidFill>
                      <a:prstDash val="solid"/>
                      <a:round/>
                      <a:headEnd type="none" w="med" len="med"/>
                      <a:tailEnd type="none" w="med" len="med"/>
                    </a:lnT>
                    <a:lnB w="381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558834783"/>
                  </a:ext>
                </a:extLst>
              </a:tr>
            </a:tbl>
          </a:graphicData>
        </a:graphic>
      </p:graphicFrame>
    </p:spTree>
    <p:extLst>
      <p:ext uri="{BB962C8B-B14F-4D97-AF65-F5344CB8AC3E}">
        <p14:creationId xmlns:p14="http://schemas.microsoft.com/office/powerpoint/2010/main" val="41225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72D40AA-CFE0-452D-8636-0F44CDA95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E08D4D38-5791-4038-A1F2-1FE13BFC9D9A}"/>
              </a:ext>
            </a:extLst>
          </p:cNvPr>
          <p:cNvSpPr txBox="1">
            <a:spLocks/>
          </p:cNvSpPr>
          <p:nvPr/>
        </p:nvSpPr>
        <p:spPr>
          <a:xfrm>
            <a:off x="830580" y="598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Times New Roman" panose="02020603050405020304" pitchFamily="18" charset="0"/>
              </a:rPr>
              <a:t>Methodology</a:t>
            </a:r>
          </a:p>
        </p:txBody>
      </p:sp>
      <p:sp>
        <p:nvSpPr>
          <p:cNvPr id="5" name="Rectangle 4">
            <a:extLst>
              <a:ext uri="{FF2B5EF4-FFF2-40B4-BE49-F238E27FC236}">
                <a16:creationId xmlns:a16="http://schemas.microsoft.com/office/drawing/2014/main" id="{3A716BEB-9A34-49FD-9253-AEC28699B264}"/>
              </a:ext>
            </a:extLst>
          </p:cNvPr>
          <p:cNvSpPr/>
          <p:nvPr/>
        </p:nvSpPr>
        <p:spPr>
          <a:xfrm flipV="1">
            <a:off x="845820" y="551633"/>
            <a:ext cx="914400" cy="93343"/>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cxnSp>
        <p:nvCxnSpPr>
          <p:cNvPr id="6" name="Straight Connector 5">
            <a:extLst>
              <a:ext uri="{FF2B5EF4-FFF2-40B4-BE49-F238E27FC236}">
                <a16:creationId xmlns:a16="http://schemas.microsoft.com/office/drawing/2014/main" id="{10B0D2CA-A8A5-4A6E-B9C9-3E02D7D24692}"/>
              </a:ext>
            </a:extLst>
          </p:cNvPr>
          <p:cNvCxnSpPr>
            <a:cxnSpLocks/>
          </p:cNvCxnSpPr>
          <p:nvPr/>
        </p:nvCxnSpPr>
        <p:spPr>
          <a:xfrm>
            <a:off x="965565" y="1629473"/>
            <a:ext cx="10327640" cy="0"/>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6064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EE6918-C882-494A-9385-DB431FE5A652}"/>
              </a:ext>
            </a:extLst>
          </p:cNvPr>
          <p:cNvSpPr/>
          <p:nvPr/>
        </p:nvSpPr>
        <p:spPr>
          <a:xfrm flipV="1">
            <a:off x="635569" y="500578"/>
            <a:ext cx="1543477" cy="101865"/>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8" name="Rectangle 7">
            <a:extLst>
              <a:ext uri="{FF2B5EF4-FFF2-40B4-BE49-F238E27FC236}">
                <a16:creationId xmlns:a16="http://schemas.microsoft.com/office/drawing/2014/main" id="{41C94B01-3016-4557-872E-0156AA74B928}"/>
              </a:ext>
            </a:extLst>
          </p:cNvPr>
          <p:cNvSpPr/>
          <p:nvPr/>
        </p:nvSpPr>
        <p:spPr>
          <a:xfrm>
            <a:off x="635569" y="836491"/>
            <a:ext cx="10900701" cy="506815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2CF6BE69-CD01-40EC-8D60-D0341FA87CE0}"/>
              </a:ext>
            </a:extLst>
          </p:cNvPr>
          <p:cNvSpPr txBox="1"/>
          <p:nvPr/>
        </p:nvSpPr>
        <p:spPr>
          <a:xfrm>
            <a:off x="703911" y="724881"/>
            <a:ext cx="10784179" cy="6324808"/>
          </a:xfrm>
          <a:prstGeom prst="rect">
            <a:avLst/>
          </a:prstGeom>
          <a:noFill/>
        </p:spPr>
        <p:txBody>
          <a:bodyPr wrap="square" rtlCol="0">
            <a:spAutoFit/>
          </a:bodyPr>
          <a:lstStyle/>
          <a:p>
            <a:pPr>
              <a:lnSpc>
                <a:spcPct val="150000"/>
              </a:lnSpc>
              <a:buSzPct val="106000"/>
            </a:pPr>
            <a:r>
              <a:rPr lang="en-US" sz="2000" b="1" dirty="0">
                <a:latin typeface="Times New Roman" panose="02020603050405020304" pitchFamily="18" charset="0"/>
                <a:cs typeface="Times New Roman" panose="02020603050405020304" pitchFamily="18" charset="0"/>
              </a:rPr>
              <a:t>Raw Data</a:t>
            </a:r>
          </a:p>
          <a:p>
            <a:pPr marL="342900" indent="-342900">
              <a:lnSpc>
                <a:spcPct val="150000"/>
              </a:lnSpc>
              <a:buSzPct val="106000"/>
              <a:buFont typeface="Arial" panose="020B0604020202020204" pitchFamily="34" charset="0"/>
              <a:buChar char="•"/>
            </a:pPr>
            <a:r>
              <a:rPr lang="en-US" dirty="0">
                <a:cs typeface="Times New Roman" panose="02020603050405020304" pitchFamily="18" charset="0"/>
              </a:rPr>
              <a:t>We have selected </a:t>
            </a:r>
            <a:r>
              <a:rPr lang="en-US" dirty="0" err="1">
                <a:cs typeface="Times New Roman" panose="02020603050405020304" pitchFamily="18" charset="0"/>
              </a:rPr>
              <a:t>Madanapalle</a:t>
            </a:r>
            <a:r>
              <a:rPr lang="en-US" dirty="0">
                <a:cs typeface="Times New Roman" panose="02020603050405020304" pitchFamily="18" charset="0"/>
              </a:rPr>
              <a:t> region as the study area (31 </a:t>
            </a:r>
            <a:r>
              <a:rPr lang="en-US" dirty="0" err="1">
                <a:cs typeface="Times New Roman" panose="02020603050405020304" pitchFamily="18" charset="0"/>
              </a:rPr>
              <a:t>mandals</a:t>
            </a:r>
            <a:r>
              <a:rPr lang="en-US" dirty="0">
                <a:cs typeface="Times New Roman" panose="02020603050405020304" pitchFamily="18" charset="0"/>
              </a:rPr>
              <a:t>)</a:t>
            </a:r>
          </a:p>
          <a:p>
            <a:pPr marL="342900" indent="-342900">
              <a:lnSpc>
                <a:spcPct val="150000"/>
              </a:lnSpc>
              <a:buSzPct val="106000"/>
              <a:buFont typeface="Arial" panose="020B0604020202020204" pitchFamily="34" charset="0"/>
              <a:buChar char="•"/>
            </a:pPr>
            <a:r>
              <a:rPr lang="en-US" dirty="0">
                <a:cs typeface="Times New Roman" panose="02020603050405020304" pitchFamily="18" charset="0"/>
              </a:rPr>
              <a:t>Data collected from Sub Collector Office, </a:t>
            </a:r>
            <a:r>
              <a:rPr lang="en-US" dirty="0" err="1">
                <a:cs typeface="Times New Roman" panose="02020603050405020304" pitchFamily="18" charset="0"/>
              </a:rPr>
              <a:t>Madanapalle</a:t>
            </a:r>
            <a:endParaRPr lang="en-US" dirty="0">
              <a:cs typeface="Times New Roman" panose="02020603050405020304" pitchFamily="18" charset="0"/>
            </a:endParaRPr>
          </a:p>
          <a:p>
            <a:pPr marL="285750" indent="-285750">
              <a:lnSpc>
                <a:spcPct val="150000"/>
              </a:lnSpc>
              <a:buFont typeface="Arial" panose="020B0604020202020204" pitchFamily="34" charset="0"/>
              <a:buChar char="•"/>
            </a:pPr>
            <a:r>
              <a:rPr lang="en-US" dirty="0">
                <a:cs typeface="Times New Roman" panose="02020603050405020304" pitchFamily="18" charset="0"/>
              </a:rPr>
              <a:t> The dataset consists of monthly Rainfall from the year 1988 – 2022</a:t>
            </a:r>
          </a:p>
          <a:p>
            <a:pPr marL="285750" indent="-285750">
              <a:lnSpc>
                <a:spcPct val="150000"/>
              </a:lnSpc>
              <a:buFont typeface="Arial" panose="020B0604020202020204" pitchFamily="34" charset="0"/>
              <a:buChar char="•"/>
            </a:pPr>
            <a:r>
              <a:rPr lang="en-US" dirty="0">
                <a:cs typeface="Times New Roman" panose="02020603050405020304" pitchFamily="18" charset="0"/>
              </a:rPr>
              <a:t> Meteorological variables are collected from India Meteorological Department.</a:t>
            </a:r>
          </a:p>
          <a:p>
            <a:endParaRPr lang="en-US" dirty="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Data Preparation</a:t>
            </a:r>
          </a:p>
          <a:p>
            <a:pPr marL="285750" indent="-285750">
              <a:lnSpc>
                <a:spcPct val="150000"/>
              </a:lnSpc>
              <a:buFont typeface="Arial" panose="020B0604020202020204" pitchFamily="34" charset="0"/>
              <a:buChar char="•"/>
            </a:pPr>
            <a:r>
              <a:rPr lang="en-US" dirty="0">
                <a:cs typeface="Times New Roman" panose="02020603050405020304" pitchFamily="18" charset="0"/>
              </a:rPr>
              <a:t>Transforming the raw data by formatting</a:t>
            </a:r>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Feature Extraction</a:t>
            </a:r>
          </a:p>
          <a:p>
            <a:pPr marL="285750" indent="-285750">
              <a:lnSpc>
                <a:spcPct val="150000"/>
              </a:lnSpc>
              <a:buFont typeface="Arial" panose="020B0604020202020204" pitchFamily="34" charset="0"/>
              <a:buChar char="•"/>
            </a:pPr>
            <a:r>
              <a:rPr lang="en-US" i="0" dirty="0">
                <a:effectLst/>
              </a:rPr>
              <a:t>process of transforming raw data into numerical features</a:t>
            </a:r>
          </a:p>
          <a:p>
            <a:pPr marL="285750" indent="-285750">
              <a:lnSpc>
                <a:spcPct val="150000"/>
              </a:lnSpc>
              <a:buFont typeface="Arial" panose="020B0604020202020204" pitchFamily="34" charset="0"/>
              <a:buChar char="•"/>
            </a:pPr>
            <a:r>
              <a:rPr lang="en-US" dirty="0">
                <a:cs typeface="Times New Roman" panose="02020603050405020304" pitchFamily="18" charset="0"/>
              </a:rPr>
              <a:t>Variables considered: Windspeed, Cloud cover, Humidity, Min Temperature, Max Temperature, Mean Temperature</a:t>
            </a:r>
          </a:p>
          <a:p>
            <a:pPr marL="285750" indent="-285750">
              <a:lnSpc>
                <a:spcPct val="150000"/>
              </a:lnSpc>
              <a:buFont typeface="Arial" panose="020B0604020202020204" pitchFamily="34" charset="0"/>
              <a:buChar char="•"/>
            </a:pPr>
            <a:endParaRPr lang="en-US" dirty="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cs typeface="Times New Roman" panose="02020603050405020304" pitchFamily="18" charset="0"/>
            </a:endParaRPr>
          </a:p>
          <a:p>
            <a:pPr marL="285750" indent="-285750">
              <a:buFont typeface="Arial" panose="020B0604020202020204" pitchFamily="34" charset="0"/>
              <a:buChar char="•"/>
            </a:pPr>
            <a:endParaRPr lang="en-US" dirty="0">
              <a:cs typeface="Times New Roman" panose="02020603050405020304" pitchFamily="18" charset="0"/>
            </a:endParaRPr>
          </a:p>
        </p:txBody>
      </p:sp>
    </p:spTree>
    <p:extLst>
      <p:ext uri="{BB962C8B-B14F-4D97-AF65-F5344CB8AC3E}">
        <p14:creationId xmlns:p14="http://schemas.microsoft.com/office/powerpoint/2010/main" val="61913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57B363-93EE-444C-9AFC-1625D9177189}"/>
              </a:ext>
            </a:extLst>
          </p:cNvPr>
          <p:cNvSpPr/>
          <p:nvPr/>
        </p:nvSpPr>
        <p:spPr>
          <a:xfrm flipV="1">
            <a:off x="635569" y="500578"/>
            <a:ext cx="1543477" cy="101865"/>
          </a:xfrm>
          <a:prstGeom prst="rect">
            <a:avLst/>
          </a:prstGeom>
          <a:solidFill>
            <a:srgbClr val="F4BB4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FF00"/>
              </a:solidFill>
            </a:endParaRPr>
          </a:p>
        </p:txBody>
      </p:sp>
      <p:sp>
        <p:nvSpPr>
          <p:cNvPr id="16" name="Rectangle 15">
            <a:extLst>
              <a:ext uri="{FF2B5EF4-FFF2-40B4-BE49-F238E27FC236}">
                <a16:creationId xmlns:a16="http://schemas.microsoft.com/office/drawing/2014/main" id="{2681848F-EB00-46A4-967E-CA353B766C1F}"/>
              </a:ext>
            </a:extLst>
          </p:cNvPr>
          <p:cNvSpPr/>
          <p:nvPr/>
        </p:nvSpPr>
        <p:spPr>
          <a:xfrm>
            <a:off x="635569" y="836491"/>
            <a:ext cx="10900701" cy="506815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B96BBC1A-52A2-431C-A2FF-3586F7526483}"/>
              </a:ext>
            </a:extLst>
          </p:cNvPr>
          <p:cNvSpPr txBox="1"/>
          <p:nvPr/>
        </p:nvSpPr>
        <p:spPr>
          <a:xfrm>
            <a:off x="703910" y="902421"/>
            <a:ext cx="10784179"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cs typeface="Times New Roman" panose="02020603050405020304" pitchFamily="18" charset="0"/>
            </a:endParaRPr>
          </a:p>
          <a:p>
            <a:pPr marL="285750" indent="-285750">
              <a:buFont typeface="Arial" panose="020B0604020202020204" pitchFamily="34" charset="0"/>
              <a:buChar char="•"/>
            </a:pPr>
            <a:endParaRPr lang="en-US" dirty="0">
              <a:cs typeface="Times New Roman" panose="02020603050405020304" pitchFamily="18" charset="0"/>
            </a:endParaRPr>
          </a:p>
          <a:p>
            <a:pPr marL="285750" indent="-285750">
              <a:buFont typeface="Arial" panose="020B0604020202020204" pitchFamily="34" charset="0"/>
              <a:buChar char="•"/>
            </a:pPr>
            <a:endParaRPr lang="en-US" dirty="0">
              <a:cs typeface="Times New Roman" panose="02020603050405020304" pitchFamily="18" charset="0"/>
            </a:endParaRPr>
          </a:p>
        </p:txBody>
      </p:sp>
      <p:sp>
        <p:nvSpPr>
          <p:cNvPr id="18" name="TextBox 17">
            <a:extLst>
              <a:ext uri="{FF2B5EF4-FFF2-40B4-BE49-F238E27FC236}">
                <a16:creationId xmlns:a16="http://schemas.microsoft.com/office/drawing/2014/main" id="{6DEA39A1-3E0B-4851-8786-53658BDD6FBF}"/>
              </a:ext>
            </a:extLst>
          </p:cNvPr>
          <p:cNvSpPr txBox="1"/>
          <p:nvPr/>
        </p:nvSpPr>
        <p:spPr>
          <a:xfrm>
            <a:off x="703910" y="902421"/>
            <a:ext cx="10784179" cy="5770811"/>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Training data</a:t>
            </a:r>
          </a:p>
          <a:p>
            <a:pPr marL="285750" indent="-285750">
              <a:lnSpc>
                <a:spcPct val="150000"/>
              </a:lnSpc>
              <a:buFont typeface="Arial" panose="020B0604020202020204" pitchFamily="34" charset="0"/>
              <a:buChar char="•"/>
            </a:pPr>
            <a:r>
              <a:rPr lang="en-US" dirty="0">
                <a:latin typeface="arial" panose="020B0604020202020204" pitchFamily="34" charset="0"/>
              </a:rPr>
              <a:t>A</a:t>
            </a:r>
            <a:r>
              <a:rPr lang="en-US" i="0" dirty="0">
                <a:effectLst/>
                <a:latin typeface="arial" panose="020B0604020202020204" pitchFamily="34" charset="0"/>
              </a:rPr>
              <a:t> training set will be implemented to build up a model </a:t>
            </a:r>
            <a:r>
              <a:rPr lang="en-US" dirty="0">
                <a:latin typeface="arial" panose="020B0604020202020204" pitchFamily="34" charset="0"/>
              </a:rPr>
              <a:t>to </a:t>
            </a:r>
            <a:r>
              <a:rPr lang="en-US" i="0" dirty="0">
                <a:effectLst/>
                <a:latin typeface="arial" panose="020B0604020202020204" pitchFamily="34" charset="0"/>
              </a:rPr>
              <a:t>predict the outcome</a:t>
            </a:r>
          </a:p>
          <a:p>
            <a:pPr marL="285750" indent="-285750">
              <a:lnSpc>
                <a:spcPct val="150000"/>
              </a:lnSpc>
              <a:buFont typeface="Arial" panose="020B0604020202020204" pitchFamily="34" charset="0"/>
              <a:buChar char="•"/>
            </a:pPr>
            <a:r>
              <a:rPr lang="en-US" dirty="0">
                <a:latin typeface="arial" panose="020B0604020202020204" pitchFamily="34" charset="0"/>
                <a:cs typeface="Times New Roman" panose="02020603050405020304" pitchFamily="18" charset="0"/>
              </a:rPr>
              <a:t>70% of the data is training data</a:t>
            </a:r>
            <a:endParaRPr lang="en-US" dirty="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Prediction Model</a:t>
            </a:r>
          </a:p>
          <a:p>
            <a:pPr marL="285750" indent="-285750">
              <a:lnSpc>
                <a:spcPct val="150000"/>
              </a:lnSpc>
              <a:buFont typeface="Arial" panose="020B0604020202020204" pitchFamily="34" charset="0"/>
              <a:buChar char="•"/>
            </a:pPr>
            <a:r>
              <a:rPr lang="en-US" dirty="0">
                <a:cs typeface="Times New Roman" panose="02020603050405020304" pitchFamily="18" charset="0"/>
              </a:rPr>
              <a:t>These are the machine learning algorithms are used to build model</a:t>
            </a:r>
          </a:p>
          <a:p>
            <a:r>
              <a:rPr lang="en-US" dirty="0">
                <a:cs typeface="Times New Roman" panose="02020603050405020304" pitchFamily="18" charset="0"/>
              </a:rPr>
              <a:t>     Multiple Linear Regression</a:t>
            </a:r>
          </a:p>
          <a:p>
            <a:r>
              <a:rPr lang="en-US" dirty="0">
                <a:cs typeface="Times New Roman" panose="02020603050405020304" pitchFamily="18" charset="0"/>
              </a:rPr>
              <a:t>     Decision Tree</a:t>
            </a:r>
          </a:p>
          <a:p>
            <a:r>
              <a:rPr lang="en-US" dirty="0">
                <a:cs typeface="Times New Roman" panose="02020603050405020304" pitchFamily="18" charset="0"/>
              </a:rPr>
              <a:t>     K nearest neighbors</a:t>
            </a:r>
          </a:p>
          <a:p>
            <a:r>
              <a:rPr lang="en-US" dirty="0">
                <a:cs typeface="Times New Roman" panose="02020603050405020304" pitchFamily="18" charset="0"/>
              </a:rPr>
              <a:t>     Logistic Regression</a:t>
            </a:r>
          </a:p>
          <a:p>
            <a:r>
              <a:rPr lang="en-US" dirty="0">
                <a:cs typeface="Times New Roman" panose="02020603050405020304" pitchFamily="18" charset="0"/>
              </a:rPr>
              <a:t>     Random Forest</a:t>
            </a:r>
          </a:p>
          <a:p>
            <a:r>
              <a:rPr lang="en-US" dirty="0">
                <a:cs typeface="Times New Roman" panose="02020603050405020304" pitchFamily="18" charset="0"/>
              </a:rPr>
              <a:t>     Naïve Bayes</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Validation</a:t>
            </a:r>
          </a:p>
          <a:p>
            <a:pPr marL="285750" indent="-285750">
              <a:lnSpc>
                <a:spcPct val="150000"/>
              </a:lnSpc>
              <a:buFont typeface="Arial" panose="020B0604020202020204" pitchFamily="34" charset="0"/>
              <a:buChar char="•"/>
            </a:pPr>
            <a:r>
              <a:rPr lang="en-US" dirty="0">
                <a:cs typeface="Times New Roman" panose="02020603050405020304" pitchFamily="18" charset="0"/>
              </a:rPr>
              <a:t>30% of the data will be used for Testing to</a:t>
            </a:r>
            <a:r>
              <a:rPr lang="en-US" i="0" dirty="0">
                <a:effectLst/>
              </a:rPr>
              <a:t> evaluate the performance of the model</a:t>
            </a:r>
            <a:endParaRPr lang="en-US" dirty="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186568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60D324BF039A4AB1BE876AF0C38B81" ma:contentTypeVersion="11" ma:contentTypeDescription="Create a new document." ma:contentTypeScope="" ma:versionID="b895d907e5ebc589b3b0796788944b51">
  <xsd:schema xmlns:xsd="http://www.w3.org/2001/XMLSchema" xmlns:xs="http://www.w3.org/2001/XMLSchema" xmlns:p="http://schemas.microsoft.com/office/2006/metadata/properties" xmlns:ns3="71a8a9d8-29ad-4ff3-abb8-c3cc7a4b1d0d" xmlns:ns4="88bca23c-4a43-43e5-9a20-34c55beb9d76" targetNamespace="http://schemas.microsoft.com/office/2006/metadata/properties" ma:root="true" ma:fieldsID="189f4b170730939441abe02300231e24" ns3:_="" ns4:_="">
    <xsd:import namespace="71a8a9d8-29ad-4ff3-abb8-c3cc7a4b1d0d"/>
    <xsd:import namespace="88bca23c-4a43-43e5-9a20-34c55beb9d7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8a9d8-29ad-4ff3-abb8-c3cc7a4b1d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bca23c-4a43-43e5-9a20-34c55beb9d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5791E5-DFA6-422B-9AE3-5CC0658769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8a9d8-29ad-4ff3-abb8-c3cc7a4b1d0d"/>
    <ds:schemaRef ds:uri="88bca23c-4a43-43e5-9a20-34c55beb9d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0DCA20-7D85-442F-B6C7-923860F82728}">
  <ds:schemaRefs>
    <ds:schemaRef ds:uri="http://schemas.microsoft.com/sharepoint/v3/contenttype/forms"/>
  </ds:schemaRefs>
</ds:datastoreItem>
</file>

<file path=customXml/itemProps3.xml><?xml version="1.0" encoding="utf-8"?>
<ds:datastoreItem xmlns:ds="http://schemas.openxmlformats.org/officeDocument/2006/customXml" ds:itemID="{754DE161-6ED0-4835-9400-F1E19003F497}">
  <ds:schemaRefs>
    <ds:schemaRef ds:uri="88bca23c-4a43-43e5-9a20-34c55beb9d76"/>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documentManagement/types"/>
    <ds:schemaRef ds:uri="http://purl.org/dc/terms/"/>
    <ds:schemaRef ds:uri="http://www.w3.org/XML/1998/namespace"/>
    <ds:schemaRef ds:uri="71a8a9d8-29ad-4ff3-abb8-c3cc7a4b1d0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8073</TotalTime>
  <Words>1247</Words>
  <Application>Microsoft Office PowerPoint</Application>
  <PresentationFormat>Widescreen</PresentationFormat>
  <Paragraphs>169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vt:lpstr>
      <vt:lpstr>Asmelina Harley</vt:lpstr>
      <vt:lpstr>Calibri</vt:lpstr>
      <vt:lpstr>Calibri Light</vt:lpstr>
      <vt:lpstr>Courier New</vt:lpstr>
      <vt:lpstr>Times New Roman</vt:lpstr>
      <vt:lpstr>Office Theme</vt:lpstr>
      <vt:lpstr>Rainfall Prediction using  Machine learning Algorithms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Time Series Analysis using  R-Studio</dc:title>
  <dc:creator>G Vijaya Shobaraj�</dc:creator>
  <cp:lastModifiedBy>G Vijaya Shobaraj�</cp:lastModifiedBy>
  <cp:revision>23</cp:revision>
  <dcterms:created xsi:type="dcterms:W3CDTF">2022-02-24T05:34:21Z</dcterms:created>
  <dcterms:modified xsi:type="dcterms:W3CDTF">2022-06-22T05:03:25Z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0x0101009760D324BF039A4AB1BE876AF0C38B81</vt:lpwstr>
  </property>
</Properties>
</file>