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Lst>
  <p:sldIdLst>
    <p:sldId id="256" r:id="rId2"/>
  </p:sldIdLst>
  <p:sldSz cx="43891200" cy="43891200"/>
  <p:notesSz cx="7004050" cy="9290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25" d="100"/>
          <a:sy n="25" d="100"/>
        </p:scale>
        <p:origin x="234" y="-3354"/>
      </p:cViewPr>
      <p:guideLst>
        <p:guide orient="horz" pos="13824"/>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 y="27154246"/>
            <a:ext cx="32285102" cy="1766029"/>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02180" y="27160608"/>
            <a:ext cx="11077589" cy="1772416"/>
          </a:xfrm>
          <a:prstGeom prst="rect">
            <a:avLst/>
          </a:prstGeom>
        </p:spPr>
      </p:pic>
      <p:sp>
        <p:nvSpPr>
          <p:cNvPr id="9" name="Rectangle 8"/>
          <p:cNvSpPr/>
          <p:nvPr/>
        </p:nvSpPr>
        <p:spPr bwMode="ltGray">
          <a:xfrm>
            <a:off x="0" y="16576499"/>
            <a:ext cx="32285107" cy="106261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32802177" y="16576499"/>
            <a:ext cx="11077594" cy="10626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449162" y="17495738"/>
            <a:ext cx="29132486" cy="8787648"/>
          </a:xfrm>
        </p:spPr>
        <p:txBody>
          <a:bodyPr anchor="b">
            <a:noAutofit/>
          </a:bodyPr>
          <a:lstStyle>
            <a:lvl1pPr algn="r">
              <a:defRPr sz="23040"/>
            </a:lvl1pPr>
          </a:lstStyle>
          <a:p>
            <a:r>
              <a:rPr lang="en-US"/>
              <a:t>Click to edit Master title style</a:t>
            </a:r>
            <a:endParaRPr lang="en-US" dirty="0"/>
          </a:p>
        </p:txBody>
      </p:sp>
      <p:sp>
        <p:nvSpPr>
          <p:cNvPr id="3" name="Subtitle 2"/>
          <p:cNvSpPr>
            <a:spLocks noGrp="1"/>
          </p:cNvSpPr>
          <p:nvPr>
            <p:ph type="subTitle" idx="1"/>
          </p:nvPr>
        </p:nvSpPr>
        <p:spPr>
          <a:xfrm>
            <a:off x="2449159" y="28121859"/>
            <a:ext cx="29318885" cy="7153197"/>
          </a:xfrm>
        </p:spPr>
        <p:txBody>
          <a:bodyPr>
            <a:normAutofit/>
          </a:bodyPr>
          <a:lstStyle>
            <a:lvl1pPr marL="0" indent="0" algn="r">
              <a:buNone/>
              <a:defRPr sz="960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a:xfrm>
            <a:off x="21867144" y="37991606"/>
            <a:ext cx="9875520" cy="2336800"/>
          </a:xfrm>
        </p:spPr>
        <p:txBody>
          <a:bodyPr/>
          <a:lstStyle/>
          <a:p>
            <a:fld id="{985D6BDF-9D0E-4E2B-85B8-D8F4790360C9}" type="datetimeFigureOut">
              <a:rPr lang="en-US" smtClean="0"/>
              <a:t>4/27/2018</a:t>
            </a:fld>
            <a:endParaRPr lang="en-US" dirty="0"/>
          </a:p>
        </p:txBody>
      </p:sp>
      <p:sp>
        <p:nvSpPr>
          <p:cNvPr id="5" name="Footer Placeholder 4"/>
          <p:cNvSpPr>
            <a:spLocks noGrp="1"/>
          </p:cNvSpPr>
          <p:nvPr>
            <p:ph type="ftr" sz="quarter" idx="11"/>
          </p:nvPr>
        </p:nvSpPr>
        <p:spPr>
          <a:xfrm>
            <a:off x="2560325" y="37991613"/>
            <a:ext cx="19303997" cy="2336800"/>
          </a:xfrm>
        </p:spPr>
        <p:txBody>
          <a:bodyPr/>
          <a:lstStyle/>
          <a:p>
            <a:endParaRPr lang="en-US" dirty="0"/>
          </a:p>
        </p:txBody>
      </p:sp>
      <p:sp>
        <p:nvSpPr>
          <p:cNvPr id="6" name="Slide Number Placeholder 5"/>
          <p:cNvSpPr>
            <a:spLocks noGrp="1"/>
          </p:cNvSpPr>
          <p:nvPr>
            <p:ph type="sldNum" sz="quarter" idx="12"/>
          </p:nvPr>
        </p:nvSpPr>
        <p:spPr>
          <a:xfrm>
            <a:off x="33649918" y="17602157"/>
            <a:ext cx="6577406" cy="8681229"/>
          </a:xfrm>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802443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3" y="29260803"/>
            <a:ext cx="43977451" cy="10733024"/>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60334" y="30154349"/>
            <a:ext cx="33094896" cy="3484685"/>
          </a:xfrm>
        </p:spPr>
        <p:txBody>
          <a:bodyPr anchor="b">
            <a:normAutofit/>
          </a:bodyPr>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51867" y="3901430"/>
            <a:ext cx="33103363" cy="22973280"/>
          </a:xfrm>
          <a:noFill/>
          <a:ln>
            <a:noFill/>
          </a:ln>
          <a:effectLst>
            <a:outerShdw blurRad="76200" dist="63500" dir="5040000" algn="tl" rotWithShape="0">
              <a:srgbClr val="000000">
                <a:alpha val="41000"/>
              </a:srgbClr>
            </a:outerShdw>
          </a:effectLst>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2560325" y="33639030"/>
            <a:ext cx="33094906" cy="350604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37710902" y="30152387"/>
            <a:ext cx="5519213" cy="6981050"/>
          </a:xfrm>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107162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3" y="29260803"/>
            <a:ext cx="43977451" cy="10733024"/>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16424" y="3901421"/>
            <a:ext cx="33103363" cy="22993600"/>
          </a:xfrm>
        </p:spPr>
        <p:txBody>
          <a:bodyPr anchor="ctr"/>
          <a:lstStyle>
            <a:lvl1pPr>
              <a:defRPr sz="15360"/>
            </a:lvl1pPr>
          </a:lstStyle>
          <a:p>
            <a:r>
              <a:rPr lang="en-US"/>
              <a:t>Click to edit Master title style</a:t>
            </a:r>
            <a:endParaRPr lang="en-US" dirty="0"/>
          </a:p>
        </p:txBody>
      </p:sp>
      <p:sp>
        <p:nvSpPr>
          <p:cNvPr id="4" name="Text Placeholder 3"/>
          <p:cNvSpPr>
            <a:spLocks noGrp="1"/>
          </p:cNvSpPr>
          <p:nvPr>
            <p:ph type="body" sz="half" idx="2"/>
          </p:nvPr>
        </p:nvSpPr>
        <p:spPr>
          <a:xfrm>
            <a:off x="2551865" y="30146176"/>
            <a:ext cx="33067925" cy="7051290"/>
          </a:xfrm>
        </p:spPr>
        <p:txBody>
          <a:bodyPr anchor="ct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37710902" y="30154345"/>
            <a:ext cx="5519213" cy="6981050"/>
          </a:xfrm>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290522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3" y="29260803"/>
            <a:ext cx="43977451" cy="10733024"/>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686023" y="3948695"/>
            <a:ext cx="30840706" cy="19430790"/>
          </a:xfrm>
        </p:spPr>
        <p:txBody>
          <a:bodyPr anchor="ctr"/>
          <a:lstStyle>
            <a:lvl1pPr>
              <a:defRPr sz="15360"/>
            </a:lvl1pPr>
          </a:lstStyle>
          <a:p>
            <a:r>
              <a:rPr lang="en-US"/>
              <a:t>Click to edit Master title style</a:t>
            </a:r>
            <a:endParaRPr lang="en-US" dirty="0"/>
          </a:p>
        </p:txBody>
      </p:sp>
      <p:sp>
        <p:nvSpPr>
          <p:cNvPr id="12" name="Text Placeholder 3"/>
          <p:cNvSpPr>
            <a:spLocks noGrp="1"/>
          </p:cNvSpPr>
          <p:nvPr>
            <p:ph type="body" sz="half" idx="13"/>
          </p:nvPr>
        </p:nvSpPr>
        <p:spPr>
          <a:xfrm>
            <a:off x="4749305" y="23428883"/>
            <a:ext cx="28741109" cy="3513395"/>
          </a:xfrm>
        </p:spPr>
        <p:txBody>
          <a:bodyPr anchor="t">
            <a:normAutofit/>
          </a:bodyPr>
          <a:lstStyle>
            <a:lvl1pPr marL="0" indent="0">
              <a:buNone/>
              <a:defRPr sz="672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4" name="Text Placeholder 3"/>
          <p:cNvSpPr>
            <a:spLocks noGrp="1"/>
          </p:cNvSpPr>
          <p:nvPr>
            <p:ph type="body" sz="half" idx="2"/>
          </p:nvPr>
        </p:nvSpPr>
        <p:spPr>
          <a:xfrm>
            <a:off x="2551865" y="30146176"/>
            <a:ext cx="33138811" cy="7051290"/>
          </a:xfrm>
        </p:spPr>
        <p:txBody>
          <a:bodyPr anchor="ctr">
            <a:normAutofit/>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37710902" y="30143529"/>
            <a:ext cx="5519213" cy="6981050"/>
          </a:xfrm>
        </p:spPr>
        <p:txBody>
          <a:bodyPr/>
          <a:lstStyle/>
          <a:p>
            <a:fld id="{FBB075EA-769C-4ECD-B48E-D6FCDC24F876}" type="slidenum">
              <a:rPr lang="en-US" smtClean="0"/>
              <a:t>‹#›</a:t>
            </a:fld>
            <a:endParaRPr lang="en-US" dirty="0"/>
          </a:p>
        </p:txBody>
      </p:sp>
      <p:sp>
        <p:nvSpPr>
          <p:cNvPr id="27" name="TextBox 26"/>
          <p:cNvSpPr txBox="1"/>
          <p:nvPr/>
        </p:nvSpPr>
        <p:spPr>
          <a:xfrm>
            <a:off x="1300474" y="4787943"/>
            <a:ext cx="2560320" cy="3742566"/>
          </a:xfrm>
          <a:prstGeom prst="rect">
            <a:avLst/>
          </a:prstGeom>
        </p:spPr>
        <p:txBody>
          <a:bodyPr vert="horz" lIns="438912" tIns="219456" rIns="438912" bIns="21945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4560" dirty="0">
                <a:solidFill>
                  <a:schemeClr val="tx1"/>
                </a:solidFill>
                <a:effectLst/>
              </a:rPr>
              <a:t>“</a:t>
            </a:r>
          </a:p>
        </p:txBody>
      </p:sp>
      <p:sp>
        <p:nvSpPr>
          <p:cNvPr id="28" name="TextBox 27"/>
          <p:cNvSpPr txBox="1"/>
          <p:nvPr/>
        </p:nvSpPr>
        <p:spPr>
          <a:xfrm>
            <a:off x="33442517" y="19190870"/>
            <a:ext cx="2194560" cy="3742573"/>
          </a:xfrm>
          <a:prstGeom prst="rect">
            <a:avLst/>
          </a:prstGeom>
        </p:spPr>
        <p:txBody>
          <a:bodyPr vert="horz" lIns="438912" tIns="219456" rIns="438912" bIns="21945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4560" dirty="0">
                <a:solidFill>
                  <a:schemeClr val="tx1"/>
                </a:solidFill>
                <a:effectLst/>
              </a:rPr>
              <a:t>”</a:t>
            </a:r>
          </a:p>
        </p:txBody>
      </p:sp>
    </p:spTree>
    <p:extLst>
      <p:ext uri="{BB962C8B-B14F-4D97-AF65-F5344CB8AC3E}">
        <p14:creationId xmlns:p14="http://schemas.microsoft.com/office/powerpoint/2010/main" val="1739083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3" y="29260803"/>
            <a:ext cx="43977451" cy="10733024"/>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51863" y="30146176"/>
            <a:ext cx="33103363" cy="3774797"/>
          </a:xfrm>
        </p:spPr>
        <p:txBody>
          <a:bodyPr anchor="b"/>
          <a:lstStyle>
            <a:lvl1pPr>
              <a:defRPr sz="15360"/>
            </a:lvl1pPr>
          </a:lstStyle>
          <a:p>
            <a:r>
              <a:rPr lang="en-US"/>
              <a:t>Click to edit Master title style</a:t>
            </a:r>
            <a:endParaRPr lang="en-US" dirty="0"/>
          </a:p>
        </p:txBody>
      </p:sp>
      <p:sp>
        <p:nvSpPr>
          <p:cNvPr id="4" name="Text Placeholder 3"/>
          <p:cNvSpPr>
            <a:spLocks noGrp="1"/>
          </p:cNvSpPr>
          <p:nvPr>
            <p:ph type="body" sz="half" idx="2"/>
          </p:nvPr>
        </p:nvSpPr>
        <p:spPr>
          <a:xfrm>
            <a:off x="2551867" y="33920960"/>
            <a:ext cx="33103363" cy="3276506"/>
          </a:xfrm>
        </p:spPr>
        <p:txBody>
          <a:bodyPr anchor="t"/>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37710902" y="30143529"/>
            <a:ext cx="5519213" cy="6981050"/>
          </a:xfrm>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252265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3" y="3901443"/>
            <a:ext cx="43977451" cy="10733024"/>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2551867" y="4820659"/>
            <a:ext cx="33103363" cy="6918003"/>
          </a:xfrm>
        </p:spPr>
        <p:txBody>
          <a:bodyPr/>
          <a:lstStyle/>
          <a:p>
            <a:r>
              <a:rPr lang="en-US"/>
              <a:t>Click to edit Master title style</a:t>
            </a:r>
            <a:endParaRPr lang="en-US" dirty="0"/>
          </a:p>
        </p:txBody>
      </p:sp>
      <p:sp>
        <p:nvSpPr>
          <p:cNvPr id="7" name="Text Placeholder 2"/>
          <p:cNvSpPr>
            <a:spLocks noGrp="1"/>
          </p:cNvSpPr>
          <p:nvPr>
            <p:ph type="body" idx="1"/>
          </p:nvPr>
        </p:nvSpPr>
        <p:spPr>
          <a:xfrm>
            <a:off x="2556619" y="14908730"/>
            <a:ext cx="10533888" cy="3688077"/>
          </a:xfrm>
        </p:spPr>
        <p:txBody>
          <a:bodyPr anchor="b">
            <a:noAutofit/>
          </a:bodyPr>
          <a:lstStyle>
            <a:lvl1pPr marL="0" indent="0">
              <a:buNone/>
              <a:defRPr sz="11520" b="0">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8" name="Text Placeholder 3"/>
          <p:cNvSpPr>
            <a:spLocks noGrp="1"/>
          </p:cNvSpPr>
          <p:nvPr>
            <p:ph type="body" sz="half" idx="15"/>
          </p:nvPr>
        </p:nvSpPr>
        <p:spPr>
          <a:xfrm>
            <a:off x="2590930" y="19297859"/>
            <a:ext cx="10533888" cy="18646483"/>
          </a:xfrm>
        </p:spPr>
        <p:txBody>
          <a:bodyPr anchor="t">
            <a:normAutofit/>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Edit Master text styles</a:t>
            </a:r>
          </a:p>
        </p:txBody>
      </p:sp>
      <p:sp>
        <p:nvSpPr>
          <p:cNvPr id="9" name="Text Placeholder 4"/>
          <p:cNvSpPr>
            <a:spLocks noGrp="1"/>
          </p:cNvSpPr>
          <p:nvPr>
            <p:ph type="body" sz="quarter" idx="3"/>
          </p:nvPr>
        </p:nvSpPr>
        <p:spPr>
          <a:xfrm>
            <a:off x="13816382" y="14955987"/>
            <a:ext cx="10533888" cy="3688077"/>
          </a:xfrm>
        </p:spPr>
        <p:txBody>
          <a:bodyPr anchor="b">
            <a:noAutofit/>
          </a:bodyPr>
          <a:lstStyle>
            <a:lvl1pPr marL="0" indent="0">
              <a:buNone/>
              <a:defRPr sz="11520" b="0">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10" name="Text Placeholder 3"/>
          <p:cNvSpPr>
            <a:spLocks noGrp="1"/>
          </p:cNvSpPr>
          <p:nvPr>
            <p:ph type="body" sz="half" idx="16"/>
          </p:nvPr>
        </p:nvSpPr>
        <p:spPr>
          <a:xfrm>
            <a:off x="13822608" y="19250602"/>
            <a:ext cx="10533888" cy="18646483"/>
          </a:xfrm>
        </p:spPr>
        <p:txBody>
          <a:bodyPr anchor="t">
            <a:normAutofit/>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Edit Master text styles</a:t>
            </a:r>
          </a:p>
        </p:txBody>
      </p:sp>
      <p:sp>
        <p:nvSpPr>
          <p:cNvPr id="11" name="Text Placeholder 4"/>
          <p:cNvSpPr>
            <a:spLocks noGrp="1"/>
          </p:cNvSpPr>
          <p:nvPr>
            <p:ph type="body" sz="quarter" idx="13"/>
          </p:nvPr>
        </p:nvSpPr>
        <p:spPr>
          <a:xfrm>
            <a:off x="25085453" y="14955987"/>
            <a:ext cx="10533888" cy="3688077"/>
          </a:xfrm>
        </p:spPr>
        <p:txBody>
          <a:bodyPr anchor="b">
            <a:noAutofit/>
          </a:bodyPr>
          <a:lstStyle>
            <a:lvl1pPr marL="0" indent="0">
              <a:buNone/>
              <a:defRPr sz="11520" b="0">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12" name="Text Placeholder 3"/>
          <p:cNvSpPr>
            <a:spLocks noGrp="1"/>
          </p:cNvSpPr>
          <p:nvPr>
            <p:ph type="body" sz="half" idx="17"/>
          </p:nvPr>
        </p:nvSpPr>
        <p:spPr>
          <a:xfrm>
            <a:off x="25120896" y="19250595"/>
            <a:ext cx="10533888" cy="18646483"/>
          </a:xfrm>
        </p:spPr>
        <p:txBody>
          <a:bodyPr anchor="t">
            <a:normAutofit/>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Edit Master text styles</a:t>
            </a:r>
          </a:p>
        </p:txBody>
      </p:sp>
      <p:sp>
        <p:nvSpPr>
          <p:cNvPr id="3" name="Date Placeholder 2"/>
          <p:cNvSpPr>
            <a:spLocks noGrp="1"/>
          </p:cNvSpPr>
          <p:nvPr>
            <p:ph type="dt" sz="half" idx="10"/>
          </p:nvPr>
        </p:nvSpPr>
        <p:spPr/>
        <p:txBody>
          <a:bodyPr/>
          <a:lstStyle/>
          <a:p>
            <a:fld id="{985D6BDF-9D0E-4E2B-85B8-D8F4790360C9}" type="datetimeFigureOut">
              <a:rPr lang="en-US" smtClean="0"/>
              <a:t>4/27/2018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547715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3" y="3901443"/>
            <a:ext cx="43977451" cy="10733024"/>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2551867" y="4820659"/>
            <a:ext cx="33103363" cy="691800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2555479" y="27504019"/>
            <a:ext cx="10522834" cy="3688077"/>
          </a:xfrm>
        </p:spPr>
        <p:txBody>
          <a:bodyPr anchor="b">
            <a:noAutofit/>
          </a:bodyPr>
          <a:lstStyle>
            <a:lvl1pPr marL="0" indent="0">
              <a:buNone/>
              <a:defRPr sz="11520" b="0">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20" name="Picture Placeholder 2"/>
          <p:cNvSpPr>
            <a:spLocks noGrp="1" noChangeAspect="1"/>
          </p:cNvSpPr>
          <p:nvPr>
            <p:ph type="pic" idx="15"/>
          </p:nvPr>
        </p:nvSpPr>
        <p:spPr>
          <a:xfrm>
            <a:off x="2555479" y="14955987"/>
            <a:ext cx="10522834" cy="97536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a:t>Click icon to add picture</a:t>
            </a:r>
            <a:endParaRPr lang="en-US" dirty="0"/>
          </a:p>
        </p:txBody>
      </p:sp>
      <p:sp>
        <p:nvSpPr>
          <p:cNvPr id="21" name="Text Placeholder 3"/>
          <p:cNvSpPr>
            <a:spLocks noGrp="1"/>
          </p:cNvSpPr>
          <p:nvPr>
            <p:ph type="body" sz="half" idx="18"/>
          </p:nvPr>
        </p:nvSpPr>
        <p:spPr>
          <a:xfrm>
            <a:off x="2555479" y="31192096"/>
            <a:ext cx="10522834" cy="6799501"/>
          </a:xfrm>
        </p:spPr>
        <p:txBody>
          <a:bodyPr anchor="t">
            <a:normAutofit/>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Edit Master text styles</a:t>
            </a:r>
          </a:p>
        </p:txBody>
      </p:sp>
      <p:sp>
        <p:nvSpPr>
          <p:cNvPr id="22" name="Text Placeholder 4"/>
          <p:cNvSpPr>
            <a:spLocks noGrp="1"/>
          </p:cNvSpPr>
          <p:nvPr>
            <p:ph type="body" sz="quarter" idx="3"/>
          </p:nvPr>
        </p:nvSpPr>
        <p:spPr>
          <a:xfrm>
            <a:off x="13778386" y="27504019"/>
            <a:ext cx="10632336" cy="3688077"/>
          </a:xfrm>
        </p:spPr>
        <p:txBody>
          <a:bodyPr anchor="b">
            <a:noAutofit/>
          </a:bodyPr>
          <a:lstStyle>
            <a:lvl1pPr marL="0" indent="0">
              <a:buNone/>
              <a:defRPr sz="11520" b="0">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23" name="Picture Placeholder 2"/>
          <p:cNvSpPr>
            <a:spLocks noGrp="1" noChangeAspect="1"/>
          </p:cNvSpPr>
          <p:nvPr>
            <p:ph type="pic" idx="21"/>
          </p:nvPr>
        </p:nvSpPr>
        <p:spPr>
          <a:xfrm>
            <a:off x="13778386" y="14955987"/>
            <a:ext cx="10632336" cy="97536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a:t>Click icon to add picture</a:t>
            </a:r>
            <a:endParaRPr lang="en-US" dirty="0"/>
          </a:p>
        </p:txBody>
      </p:sp>
      <p:sp>
        <p:nvSpPr>
          <p:cNvPr id="24" name="Text Placeholder 3"/>
          <p:cNvSpPr>
            <a:spLocks noGrp="1"/>
          </p:cNvSpPr>
          <p:nvPr>
            <p:ph type="body" sz="half" idx="19"/>
          </p:nvPr>
        </p:nvSpPr>
        <p:spPr>
          <a:xfrm>
            <a:off x="13773519" y="31192090"/>
            <a:ext cx="10646419" cy="6799501"/>
          </a:xfrm>
        </p:spPr>
        <p:txBody>
          <a:bodyPr anchor="t">
            <a:normAutofit/>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Edit Master text styles</a:t>
            </a:r>
          </a:p>
        </p:txBody>
      </p:sp>
      <p:sp>
        <p:nvSpPr>
          <p:cNvPr id="25" name="Text Placeholder 4"/>
          <p:cNvSpPr>
            <a:spLocks noGrp="1"/>
          </p:cNvSpPr>
          <p:nvPr>
            <p:ph type="body" sz="quarter" idx="13"/>
          </p:nvPr>
        </p:nvSpPr>
        <p:spPr>
          <a:xfrm>
            <a:off x="25108937" y="27504019"/>
            <a:ext cx="10532798" cy="3688077"/>
          </a:xfrm>
        </p:spPr>
        <p:txBody>
          <a:bodyPr anchor="b">
            <a:noAutofit/>
          </a:bodyPr>
          <a:lstStyle>
            <a:lvl1pPr marL="0" indent="0">
              <a:buNone/>
              <a:defRPr sz="11520" b="0">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26" name="Picture Placeholder 2"/>
          <p:cNvSpPr>
            <a:spLocks noGrp="1" noChangeAspect="1"/>
          </p:cNvSpPr>
          <p:nvPr>
            <p:ph type="pic" idx="22"/>
          </p:nvPr>
        </p:nvSpPr>
        <p:spPr>
          <a:xfrm>
            <a:off x="25108932" y="14955987"/>
            <a:ext cx="10532798" cy="97536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a:t>Click icon to add picture</a:t>
            </a:r>
            <a:endParaRPr lang="en-US" dirty="0"/>
          </a:p>
        </p:txBody>
      </p:sp>
      <p:sp>
        <p:nvSpPr>
          <p:cNvPr id="27" name="Text Placeholder 3"/>
          <p:cNvSpPr>
            <a:spLocks noGrp="1"/>
          </p:cNvSpPr>
          <p:nvPr>
            <p:ph type="body" sz="half" idx="20"/>
          </p:nvPr>
        </p:nvSpPr>
        <p:spPr>
          <a:xfrm>
            <a:off x="25108486" y="31192077"/>
            <a:ext cx="10546747" cy="6799501"/>
          </a:xfrm>
        </p:spPr>
        <p:txBody>
          <a:bodyPr anchor="t">
            <a:normAutofit/>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Edit Master text styles</a:t>
            </a:r>
          </a:p>
        </p:txBody>
      </p:sp>
      <p:sp>
        <p:nvSpPr>
          <p:cNvPr id="3" name="Date Placeholder 2"/>
          <p:cNvSpPr>
            <a:spLocks noGrp="1"/>
          </p:cNvSpPr>
          <p:nvPr>
            <p:ph type="dt" sz="half" idx="10"/>
          </p:nvPr>
        </p:nvSpPr>
        <p:spPr/>
        <p:txBody>
          <a:bodyPr/>
          <a:lstStyle/>
          <a:p>
            <a:fld id="{985D6BDF-9D0E-4E2B-85B8-D8F4790360C9}" type="datetimeFigureOut">
              <a:rPr lang="en-US" smtClean="0"/>
              <a:t>4/27/2018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545773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3" y="3901443"/>
            <a:ext cx="43977451" cy="10733024"/>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51867" y="4820659"/>
            <a:ext cx="33103363" cy="6918003"/>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79716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16471422" y="18676502"/>
            <a:ext cx="43920352" cy="6567355"/>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35831030" y="3901421"/>
            <a:ext cx="5134090" cy="2855639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49159" y="3901430"/>
            <a:ext cx="31566523" cy="3409017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4139891" y="37991606"/>
            <a:ext cx="9875520" cy="2336800"/>
          </a:xfrm>
        </p:spPr>
        <p:txBody>
          <a:bodyPr/>
          <a:lstStyle/>
          <a:p>
            <a:fld id="{985D6BDF-9D0E-4E2B-85B8-D8F4790360C9}" type="datetimeFigureOut">
              <a:rPr lang="en-US" smtClean="0"/>
              <a:t>4/27/2018</a:t>
            </a:fld>
            <a:endParaRPr lang="en-US" dirty="0"/>
          </a:p>
        </p:txBody>
      </p:sp>
      <p:sp>
        <p:nvSpPr>
          <p:cNvPr id="5" name="Footer Placeholder 4"/>
          <p:cNvSpPr>
            <a:spLocks noGrp="1"/>
          </p:cNvSpPr>
          <p:nvPr>
            <p:ph type="ftr" sz="quarter" idx="11"/>
          </p:nvPr>
        </p:nvSpPr>
        <p:spPr>
          <a:xfrm>
            <a:off x="2449159" y="37991613"/>
            <a:ext cx="21691003" cy="2336800"/>
          </a:xfrm>
        </p:spPr>
        <p:txBody>
          <a:bodyPr/>
          <a:lstStyle/>
          <a:p>
            <a:endParaRPr lang="en-US" dirty="0"/>
          </a:p>
        </p:txBody>
      </p:sp>
      <p:sp>
        <p:nvSpPr>
          <p:cNvPr id="6" name="Slide Number Placeholder 5"/>
          <p:cNvSpPr>
            <a:spLocks noGrp="1"/>
          </p:cNvSpPr>
          <p:nvPr>
            <p:ph type="sldNum" sz="quarter" idx="12"/>
          </p:nvPr>
        </p:nvSpPr>
        <p:spPr>
          <a:xfrm>
            <a:off x="35669530" y="34768000"/>
            <a:ext cx="5518253" cy="8147840"/>
          </a:xfrm>
        </p:spPr>
        <p:txBody>
          <a:bodyPr anchor="t"/>
          <a:lstStyle>
            <a:lvl1pPr algn="ctr">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22146319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42976800" y="0"/>
            <a:ext cx="914400" cy="43891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0" y="0"/>
            <a:ext cx="914400" cy="43891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0" y="0"/>
            <a:ext cx="43891200" cy="5486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0" y="38404800"/>
            <a:ext cx="43891200" cy="5486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Instructions"/>
          <p:cNvSpPr/>
          <p:nvPr userDrawn="1"/>
        </p:nvSpPr>
        <p:spPr>
          <a:xfrm>
            <a:off x="-137160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9600" dirty="0">
                <a:solidFill>
                  <a:srgbClr val="7F7F7F"/>
                </a:solidFill>
                <a:latin typeface="Calibri" pitchFamily="34" charset="0"/>
                <a:cs typeface="Calibri" panose="020F0502020204030204" pitchFamily="34" charset="0"/>
              </a:rPr>
              <a:t>Poster Print Size:</a:t>
            </a:r>
            <a:endParaRPr sz="9600" dirty="0">
              <a:solidFill>
                <a:srgbClr val="7F7F7F"/>
              </a:solidFill>
              <a:latin typeface="Calibri" pitchFamily="34" charset="0"/>
              <a:cs typeface="Calibri" panose="020F0502020204030204" pitchFamily="34" charset="0"/>
            </a:endParaRPr>
          </a:p>
          <a:p>
            <a:pPr lvl="0">
              <a:spcBef>
                <a:spcPts val="0"/>
              </a:spcBef>
              <a:spcAft>
                <a:spcPts val="2400"/>
              </a:spcAft>
            </a:pPr>
            <a:r>
              <a:rPr lang="en-US" sz="6600" dirty="0">
                <a:solidFill>
                  <a:srgbClr val="7F7F7F"/>
                </a:solidFill>
                <a:latin typeface="Calibri" pitchFamily="34" charset="0"/>
                <a:cs typeface="Calibri" panose="020F0502020204030204" pitchFamily="34" charset="0"/>
              </a:rPr>
              <a:t>This poster template is 48” high by 48” wide. It can be used to print any poster with a 1:1 aspect ratio.</a:t>
            </a:r>
          </a:p>
          <a:p>
            <a:pPr lvl="0">
              <a:spcBef>
                <a:spcPts val="0"/>
              </a:spcBef>
              <a:spcAft>
                <a:spcPts val="2400"/>
              </a:spcAft>
            </a:pPr>
            <a:r>
              <a:rPr lang="en-US" sz="9600" dirty="0">
                <a:solidFill>
                  <a:srgbClr val="7F7F7F"/>
                </a:solidFill>
                <a:latin typeface="Calibri" pitchFamily="34" charset="0"/>
                <a:cs typeface="Calibri" panose="020F0502020204030204" pitchFamily="34" charset="0"/>
              </a:rPr>
              <a:t>Placeholders</a:t>
            </a:r>
            <a:r>
              <a:rPr sz="9600" dirty="0">
                <a:solidFill>
                  <a:srgbClr val="7F7F7F"/>
                </a:solidFill>
                <a:latin typeface="Calibri" pitchFamily="34" charset="0"/>
                <a:cs typeface="Calibri" panose="020F0502020204030204" pitchFamily="34" charset="0"/>
              </a:rPr>
              <a:t>:</a:t>
            </a:r>
          </a:p>
          <a:p>
            <a:pPr lvl="0">
              <a:spcBef>
                <a:spcPts val="0"/>
              </a:spcBef>
              <a:spcAft>
                <a:spcPts val="2400"/>
              </a:spcAft>
            </a:pPr>
            <a:r>
              <a:rPr sz="6600" dirty="0">
                <a:solidFill>
                  <a:srgbClr val="7F7F7F"/>
                </a:solidFill>
                <a:latin typeface="Calibri" pitchFamily="34" charset="0"/>
                <a:cs typeface="Calibri" panose="020F0502020204030204" pitchFamily="34" charset="0"/>
              </a:rPr>
              <a:t>The </a:t>
            </a:r>
            <a:r>
              <a:rPr lang="en-US" sz="6600" dirty="0">
                <a:solidFill>
                  <a:srgbClr val="7F7F7F"/>
                </a:solidFill>
                <a:latin typeface="Calibri" pitchFamily="34" charset="0"/>
                <a:cs typeface="Calibri" panose="020F0502020204030204" pitchFamily="34" charset="0"/>
              </a:rPr>
              <a:t>various elements included</a:t>
            </a:r>
            <a:r>
              <a:rPr sz="6600" dirty="0">
                <a:solidFill>
                  <a:srgbClr val="7F7F7F"/>
                </a:solidFill>
                <a:latin typeface="Calibri" pitchFamily="34" charset="0"/>
                <a:cs typeface="Calibri" panose="020F0502020204030204" pitchFamily="34" charset="0"/>
              </a:rPr>
              <a:t> in this </a:t>
            </a:r>
            <a:r>
              <a:rPr lang="en-US" sz="6600" dirty="0">
                <a:solidFill>
                  <a:srgbClr val="7F7F7F"/>
                </a:solidFill>
                <a:latin typeface="Calibri" pitchFamily="34" charset="0"/>
                <a:cs typeface="Calibri" panose="020F0502020204030204" pitchFamily="34" charset="0"/>
              </a:rPr>
              <a:t>poster are ones</a:t>
            </a:r>
            <a:r>
              <a:rPr lang="en-US" sz="6600" baseline="0" dirty="0">
                <a:solidFill>
                  <a:srgbClr val="7F7F7F"/>
                </a:solidFill>
                <a:latin typeface="Calibri" pitchFamily="34" charset="0"/>
                <a:cs typeface="Calibri" panose="020F0502020204030204" pitchFamily="34" charset="0"/>
              </a:rPr>
              <a:t> we often see in medical, research, and scientific posters.</a:t>
            </a:r>
            <a:r>
              <a:rPr sz="6600" dirty="0">
                <a:solidFill>
                  <a:srgbClr val="7F7F7F"/>
                </a:solidFill>
                <a:latin typeface="Calibri" pitchFamily="34" charset="0"/>
                <a:cs typeface="Calibri" panose="020F0502020204030204" pitchFamily="34" charset="0"/>
              </a:rPr>
              <a:t> </a:t>
            </a:r>
            <a:r>
              <a:rPr lang="en-US" sz="6600" dirty="0">
                <a:solidFill>
                  <a:srgbClr val="7F7F7F"/>
                </a:solidFill>
                <a:latin typeface="Calibri" pitchFamily="34" charset="0"/>
                <a:cs typeface="Calibri" panose="020F0502020204030204" pitchFamily="34" charset="0"/>
              </a:rPr>
              <a:t>Feel</a:t>
            </a:r>
            <a:r>
              <a:rPr lang="en-US" sz="66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400"/>
              </a:spcAft>
            </a:pPr>
            <a:r>
              <a:rPr lang="en-US" sz="9600" dirty="0">
                <a:solidFill>
                  <a:srgbClr val="7F7F7F"/>
                </a:solidFill>
                <a:latin typeface="Calibri" pitchFamily="34" charset="0"/>
                <a:cs typeface="Calibri" panose="020F0502020204030204" pitchFamily="34" charset="0"/>
              </a:rPr>
              <a:t>Image</a:t>
            </a:r>
            <a:r>
              <a:rPr lang="en-US" sz="9600" baseline="0" dirty="0">
                <a:solidFill>
                  <a:srgbClr val="7F7F7F"/>
                </a:solidFill>
                <a:latin typeface="Calibri" pitchFamily="34" charset="0"/>
                <a:cs typeface="Calibri" panose="020F0502020204030204" pitchFamily="34" charset="0"/>
              </a:rPr>
              <a:t> Quality</a:t>
            </a:r>
            <a:r>
              <a:rPr lang="en-US" sz="9600" dirty="0">
                <a:solidFill>
                  <a:srgbClr val="7F7F7F"/>
                </a:solidFill>
                <a:latin typeface="Calibri" pitchFamily="34" charset="0"/>
                <a:cs typeface="Calibri" panose="020F0502020204030204" pitchFamily="34" charset="0"/>
              </a:rPr>
              <a:t>:</a:t>
            </a:r>
          </a:p>
          <a:p>
            <a:pPr lvl="0">
              <a:spcBef>
                <a:spcPts val="0"/>
              </a:spcBef>
              <a:spcAft>
                <a:spcPts val="2400"/>
              </a:spcAft>
            </a:pPr>
            <a:r>
              <a:rPr lang="en-US" sz="6600" dirty="0">
                <a:solidFill>
                  <a:srgbClr val="7F7F7F"/>
                </a:solidFill>
                <a:latin typeface="Calibri" pitchFamily="34" charset="0"/>
                <a:cs typeface="Calibri" panose="020F0502020204030204" pitchFamily="34" charset="0"/>
              </a:rPr>
              <a:t>You can place digital photos or logo art in your poster file by selecting the </a:t>
            </a:r>
            <a:r>
              <a:rPr lang="en-US" sz="6600" b="1" dirty="0">
                <a:solidFill>
                  <a:srgbClr val="7F7F7F"/>
                </a:solidFill>
                <a:latin typeface="Calibri" pitchFamily="34" charset="0"/>
                <a:cs typeface="Calibri" panose="020F0502020204030204" pitchFamily="34" charset="0"/>
              </a:rPr>
              <a:t>Insert, Picture</a:t>
            </a:r>
            <a:r>
              <a:rPr lang="en-US" sz="66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600" b="1" dirty="0">
                <a:solidFill>
                  <a:srgbClr val="7F7F7F"/>
                </a:solidFill>
                <a:latin typeface="Calibri" pitchFamily="34" charset="0"/>
                <a:cs typeface="Calibri" panose="020F0502020204030204" pitchFamily="34" charset="0"/>
              </a:rPr>
              <a:t>150-200 pixels per inch in their final printed size</a:t>
            </a:r>
            <a:r>
              <a:rPr lang="en-US" sz="6600" dirty="0">
                <a:solidFill>
                  <a:srgbClr val="7F7F7F"/>
                </a:solidFill>
                <a:latin typeface="Calibri" pitchFamily="34" charset="0"/>
                <a:cs typeface="Calibri" panose="020F0502020204030204" pitchFamily="34" charset="0"/>
              </a:rPr>
              <a:t>. For instance, a 1600 x 1200 pixel</a:t>
            </a:r>
            <a:r>
              <a:rPr lang="en-US" sz="6600" baseline="0" dirty="0">
                <a:solidFill>
                  <a:srgbClr val="7F7F7F"/>
                </a:solidFill>
                <a:latin typeface="Calibri" pitchFamily="34" charset="0"/>
                <a:cs typeface="Calibri" panose="020F0502020204030204" pitchFamily="34" charset="0"/>
              </a:rPr>
              <a:t> photo will usually look fine up to </a:t>
            </a:r>
            <a:r>
              <a:rPr lang="en-US" sz="6600" dirty="0">
                <a:solidFill>
                  <a:srgbClr val="7F7F7F"/>
                </a:solidFill>
                <a:latin typeface="Calibri" pitchFamily="34" charset="0"/>
                <a:cs typeface="Calibri" panose="020F0502020204030204" pitchFamily="34" charset="0"/>
              </a:rPr>
              <a:t>8“-10” wide on your printed poster.</a:t>
            </a:r>
          </a:p>
          <a:p>
            <a:pPr lvl="0">
              <a:spcBef>
                <a:spcPts val="0"/>
              </a:spcBef>
              <a:spcAft>
                <a:spcPts val="2400"/>
              </a:spcAft>
            </a:pPr>
            <a:r>
              <a:rPr lang="en-US" sz="66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400"/>
              </a:spcAft>
            </a:pPr>
            <a:r>
              <a:rPr lang="en-US" sz="66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400"/>
              </a:spcAft>
            </a:pPr>
            <a:br>
              <a:rPr lang="en-US" sz="4800" dirty="0">
                <a:solidFill>
                  <a:srgbClr val="7F7F7F"/>
                </a:solidFill>
                <a:latin typeface="Calibri" pitchFamily="34" charset="0"/>
                <a:cs typeface="Calibri" panose="020F0502020204030204" pitchFamily="34" charset="0"/>
              </a:rPr>
            </a:br>
            <a:r>
              <a:rPr lang="en-US" sz="4800" dirty="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44805600" y="0"/>
            <a:ext cx="12801600" cy="438912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9600" dirty="0">
                  <a:solidFill>
                    <a:schemeClr val="bg1">
                      <a:lumMod val="50000"/>
                    </a:schemeClr>
                  </a:solidFill>
                  <a:latin typeface="Calibri" pitchFamily="34" charset="0"/>
                  <a:cs typeface="Calibri" panose="020F0502020204030204" pitchFamily="34" charset="0"/>
                </a:rPr>
                <a:t>Change</a:t>
              </a:r>
              <a:r>
                <a:rPr lang="en-US" sz="9600" baseline="0" dirty="0">
                  <a:solidFill>
                    <a:schemeClr val="bg1">
                      <a:lumMod val="50000"/>
                    </a:schemeClr>
                  </a:solidFill>
                  <a:latin typeface="Calibri" pitchFamily="34" charset="0"/>
                  <a:cs typeface="Calibri" panose="020F0502020204030204" pitchFamily="34" charset="0"/>
                </a:rPr>
                <a:t> Color Theme</a:t>
              </a:r>
              <a:r>
                <a:rPr lang="en-US" sz="9600" dirty="0">
                  <a:solidFill>
                    <a:schemeClr val="bg1">
                      <a:lumMod val="50000"/>
                    </a:schemeClr>
                  </a:solidFill>
                  <a:latin typeface="Calibri" pitchFamily="34" charset="0"/>
                  <a:cs typeface="Calibri" panose="020F0502020204030204" pitchFamily="34" charset="0"/>
                </a:rPr>
                <a:t>:</a:t>
              </a:r>
              <a:endParaRPr sz="960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r>
                <a:rPr lang="en-US" sz="66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6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400"/>
                </a:spcAft>
              </a:pPr>
              <a:r>
                <a:rPr lang="en-US" sz="6600" baseline="0" dirty="0">
                  <a:solidFill>
                    <a:schemeClr val="bg1">
                      <a:lumMod val="50000"/>
                    </a:schemeClr>
                  </a:solidFill>
                  <a:latin typeface="Calibri" pitchFamily="34" charset="0"/>
                  <a:cs typeface="Calibri" panose="020F0502020204030204" pitchFamily="34" charset="0"/>
                </a:rPr>
                <a:t>To change the color theme, select the </a:t>
              </a:r>
              <a:r>
                <a:rPr lang="en-US" sz="6600" b="1" baseline="0" dirty="0">
                  <a:solidFill>
                    <a:schemeClr val="bg1">
                      <a:lumMod val="50000"/>
                    </a:schemeClr>
                  </a:solidFill>
                  <a:latin typeface="Calibri" pitchFamily="34" charset="0"/>
                  <a:cs typeface="Calibri" panose="020F0502020204030204" pitchFamily="34" charset="0"/>
                </a:rPr>
                <a:t>Design</a:t>
              </a:r>
              <a:r>
                <a:rPr lang="en-US" sz="6600" baseline="0" dirty="0">
                  <a:solidFill>
                    <a:schemeClr val="bg1">
                      <a:lumMod val="50000"/>
                    </a:schemeClr>
                  </a:solidFill>
                  <a:latin typeface="Calibri" pitchFamily="34" charset="0"/>
                  <a:cs typeface="Calibri" panose="020F0502020204030204" pitchFamily="34" charset="0"/>
                </a:rPr>
                <a:t> tab, then select the </a:t>
              </a:r>
              <a:r>
                <a:rPr lang="en-US" sz="6600" b="1" baseline="0" dirty="0">
                  <a:solidFill>
                    <a:schemeClr val="bg1">
                      <a:lumMod val="50000"/>
                    </a:schemeClr>
                  </a:solidFill>
                  <a:latin typeface="Calibri" pitchFamily="34" charset="0"/>
                  <a:cs typeface="Calibri" panose="020F0502020204030204" pitchFamily="34" charset="0"/>
                </a:rPr>
                <a:t>Colors</a:t>
              </a:r>
              <a:r>
                <a:rPr lang="en-US" sz="66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r>
                <a:rPr lang="en-US" sz="66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400"/>
                </a:spcAft>
              </a:pPr>
              <a:r>
                <a:rPr lang="en-US" sz="96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400"/>
                </a:spcAft>
              </a:pPr>
              <a:r>
                <a:rPr lang="en-US" sz="6600" dirty="0">
                  <a:solidFill>
                    <a:schemeClr val="bg1">
                      <a:lumMod val="50000"/>
                    </a:schemeClr>
                  </a:solidFill>
                  <a:latin typeface="Calibri" pitchFamily="34" charset="0"/>
                  <a:cs typeface="Calibri" panose="020F0502020204030204" pitchFamily="34" charset="0"/>
                </a:rPr>
                <a:t>Once your poster file is ready, visit</a:t>
              </a:r>
              <a:r>
                <a:rPr lang="en-US" sz="6600" baseline="0" dirty="0">
                  <a:solidFill>
                    <a:schemeClr val="bg1">
                      <a:lumMod val="50000"/>
                    </a:schemeClr>
                  </a:solidFill>
                  <a:latin typeface="Calibri" pitchFamily="34" charset="0"/>
                  <a:cs typeface="Calibri" panose="020F0502020204030204" pitchFamily="34" charset="0"/>
                </a:rPr>
                <a:t> </a:t>
              </a:r>
              <a:r>
                <a:rPr lang="en-US" sz="6600" b="1" baseline="0" dirty="0">
                  <a:solidFill>
                    <a:schemeClr val="bg1">
                      <a:lumMod val="50000"/>
                    </a:schemeClr>
                  </a:solidFill>
                  <a:latin typeface="Calibri" pitchFamily="34" charset="0"/>
                  <a:cs typeface="Calibri" panose="020F0502020204030204" pitchFamily="34" charset="0"/>
                </a:rPr>
                <a:t>www.genigraphics.com</a:t>
              </a:r>
              <a:r>
                <a:rPr lang="en-US" sz="66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400"/>
                </a:spcAft>
              </a:pPr>
              <a:r>
                <a:rPr lang="en-US" sz="66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6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600" baseline="0" dirty="0">
                  <a:solidFill>
                    <a:schemeClr val="bg1">
                      <a:lumMod val="50000"/>
                    </a:schemeClr>
                  </a:solidFill>
                  <a:latin typeface="Calibri" pitchFamily="34" charset="0"/>
                  <a:cs typeface="Calibri" panose="020F0502020204030204" pitchFamily="34" charset="0"/>
                </a:rPr>
                <a:t>US and Canada:  1-800-790-4001</a:t>
              </a:r>
              <a:br>
                <a:rPr lang="en-US" sz="6600" baseline="0" dirty="0">
                  <a:solidFill>
                    <a:schemeClr val="bg1">
                      <a:lumMod val="50000"/>
                    </a:schemeClr>
                  </a:solidFill>
                  <a:latin typeface="Calibri" pitchFamily="34" charset="0"/>
                  <a:cs typeface="Calibri" panose="020F0502020204030204" pitchFamily="34" charset="0"/>
                </a:rPr>
              </a:br>
              <a:r>
                <a:rPr lang="en-US" sz="66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800" dirty="0">
                  <a:solidFill>
                    <a:schemeClr val="bg1">
                      <a:lumMod val="50000"/>
                    </a:schemeClr>
                  </a:solidFill>
                  <a:latin typeface="Calibri" pitchFamily="34" charset="0"/>
                  <a:cs typeface="Calibri" panose="020F0502020204030204" pitchFamily="34" charset="0"/>
                </a:rPr>
              </a:br>
              <a:r>
                <a:rPr lang="en-US" sz="4800" dirty="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43586400"/>
            <a:ext cx="5297435" cy="185928"/>
          </a:xfrm>
          <a:prstGeom prst="rect">
            <a:avLst/>
          </a:prstGeom>
        </p:spPr>
      </p:pic>
    </p:spTree>
    <p:extLst>
      <p:ext uri="{BB962C8B-B14F-4D97-AF65-F5344CB8AC3E}">
        <p14:creationId xmlns:p14="http://schemas.microsoft.com/office/powerpoint/2010/main" val="220380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3" y="3901443"/>
            <a:ext cx="43977451" cy="10733024"/>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56124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3" y="17461968"/>
            <a:ext cx="43977451" cy="10733024"/>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51867" y="18367328"/>
            <a:ext cx="33067920" cy="6981043"/>
          </a:xfrm>
        </p:spPr>
        <p:txBody>
          <a:bodyPr anchor="ctr">
            <a:normAutofit/>
          </a:bodyPr>
          <a:lstStyle>
            <a:lvl1pPr algn="r">
              <a:defRPr sz="17280"/>
            </a:lvl1pPr>
          </a:lstStyle>
          <a:p>
            <a:r>
              <a:rPr lang="en-US"/>
              <a:t>Click to edit Master title style</a:t>
            </a:r>
            <a:endParaRPr lang="en-US" dirty="0"/>
          </a:p>
        </p:txBody>
      </p:sp>
      <p:sp>
        <p:nvSpPr>
          <p:cNvPr id="3" name="Text Placeholder 2"/>
          <p:cNvSpPr>
            <a:spLocks noGrp="1"/>
          </p:cNvSpPr>
          <p:nvPr>
            <p:ph type="body" idx="1"/>
          </p:nvPr>
        </p:nvSpPr>
        <p:spPr>
          <a:xfrm>
            <a:off x="2551867" y="27085904"/>
            <a:ext cx="33067920" cy="10905709"/>
          </a:xfrm>
        </p:spPr>
        <p:txBody>
          <a:bodyPr>
            <a:normAutofit/>
          </a:bodyPr>
          <a:lstStyle>
            <a:lvl1pPr marL="0" indent="0" algn="r">
              <a:buNone/>
              <a:defRPr sz="9600">
                <a:solidFill>
                  <a:schemeClr val="tx1">
                    <a:tint val="75000"/>
                  </a:schemeClr>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25755888" y="37991606"/>
            <a:ext cx="9875520" cy="2336800"/>
          </a:xfrm>
        </p:spPr>
        <p:txBody>
          <a:bodyPr/>
          <a:lstStyle/>
          <a:p>
            <a:fld id="{985D6BDF-9D0E-4E2B-85B8-D8F4790360C9}" type="datetimeFigureOut">
              <a:rPr lang="en-US" smtClean="0"/>
              <a:t>4/27/2018</a:t>
            </a:fld>
            <a:endParaRPr lang="en-US" dirty="0"/>
          </a:p>
        </p:txBody>
      </p:sp>
      <p:sp>
        <p:nvSpPr>
          <p:cNvPr id="5" name="Footer Placeholder 4"/>
          <p:cNvSpPr>
            <a:spLocks noGrp="1"/>
          </p:cNvSpPr>
          <p:nvPr>
            <p:ph type="ftr" sz="quarter" idx="11"/>
          </p:nvPr>
        </p:nvSpPr>
        <p:spPr>
          <a:xfrm>
            <a:off x="2560323" y="37991613"/>
            <a:ext cx="23206430" cy="2336800"/>
          </a:xfrm>
        </p:spPr>
        <p:txBody>
          <a:bodyPr/>
          <a:lstStyle/>
          <a:p>
            <a:endParaRPr lang="en-US" dirty="0"/>
          </a:p>
        </p:txBody>
      </p:sp>
      <p:sp>
        <p:nvSpPr>
          <p:cNvPr id="6" name="Slide Number Placeholder 5"/>
          <p:cNvSpPr>
            <a:spLocks noGrp="1"/>
          </p:cNvSpPr>
          <p:nvPr>
            <p:ph type="sldNum" sz="quarter" idx="12"/>
          </p:nvPr>
        </p:nvSpPr>
        <p:spPr>
          <a:xfrm>
            <a:off x="37710902" y="18367337"/>
            <a:ext cx="5519213" cy="6981050"/>
          </a:xfrm>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18167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3" y="3901443"/>
            <a:ext cx="43977451" cy="10733024"/>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60320" y="4820659"/>
            <a:ext cx="33059472" cy="69180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560323" y="14955987"/>
            <a:ext cx="16117915" cy="23035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93417" y="14955987"/>
            <a:ext cx="16126373" cy="23035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D6BDF-9D0E-4E2B-85B8-D8F4790360C9}" type="datetimeFigureOut">
              <a:rPr lang="en-US" smtClean="0"/>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02383927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3" y="3901443"/>
            <a:ext cx="43977451" cy="10733024"/>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51867" y="4820675"/>
            <a:ext cx="33103363" cy="6917997"/>
          </a:xfrm>
        </p:spPr>
        <p:txBody>
          <a:bodyPr/>
          <a:lstStyle/>
          <a:p>
            <a:r>
              <a:rPr lang="en-US"/>
              <a:t>Click to edit Master title style</a:t>
            </a:r>
            <a:endParaRPr lang="en-US" dirty="0"/>
          </a:p>
        </p:txBody>
      </p:sp>
      <p:sp>
        <p:nvSpPr>
          <p:cNvPr id="3" name="Text Placeholder 2"/>
          <p:cNvSpPr>
            <a:spLocks noGrp="1"/>
          </p:cNvSpPr>
          <p:nvPr>
            <p:ph type="body" idx="1"/>
          </p:nvPr>
        </p:nvSpPr>
        <p:spPr>
          <a:xfrm>
            <a:off x="3652742" y="14955997"/>
            <a:ext cx="15096384" cy="4436064"/>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2551865" y="19392061"/>
            <a:ext cx="16161816" cy="18599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556703" y="14955987"/>
            <a:ext cx="15098530" cy="4429286"/>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19493419" y="19392061"/>
            <a:ext cx="16161811" cy="18599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4/27/2018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01901526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3" y="3901443"/>
            <a:ext cx="43977451" cy="10733024"/>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5D6BDF-9D0E-4E2B-85B8-D8F4790360C9}" type="datetimeFigureOut">
              <a:rPr lang="en-US" smtClean="0"/>
              <a:t>4/27/2018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802703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37042641" y="12628877"/>
            <a:ext cx="6934810" cy="923328"/>
          </a:xfrm>
          <a:prstGeom prst="rect">
            <a:avLst/>
          </a:prstGeom>
        </p:spPr>
      </p:pic>
      <p:sp>
        <p:nvSpPr>
          <p:cNvPr id="14" name="Rectangle 13"/>
          <p:cNvSpPr/>
          <p:nvPr/>
        </p:nvSpPr>
        <p:spPr>
          <a:xfrm>
            <a:off x="37011694" y="3901440"/>
            <a:ext cx="6879509" cy="87564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85D6BDF-9D0E-4E2B-85B8-D8F4790360C9}" type="datetimeFigureOut">
              <a:rPr lang="en-US" smtClean="0"/>
              <a:t>4/27/2018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826947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3" y="3901443"/>
            <a:ext cx="43977451" cy="10733024"/>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51867" y="4820653"/>
            <a:ext cx="33103363" cy="6918016"/>
          </a:xfrm>
        </p:spPr>
        <p:txBody>
          <a:bodyPr anchor="ctr">
            <a:normAutofit/>
          </a:bodyPr>
          <a:lstStyle>
            <a:lvl1pPr>
              <a:defRPr sz="17280"/>
            </a:lvl1pPr>
          </a:lstStyle>
          <a:p>
            <a:r>
              <a:rPr lang="en-US"/>
              <a:t>Click to edit Master title style</a:t>
            </a:r>
            <a:endParaRPr lang="en-US" dirty="0"/>
          </a:p>
        </p:txBody>
      </p:sp>
      <p:sp>
        <p:nvSpPr>
          <p:cNvPr id="3" name="Content Placeholder 2"/>
          <p:cNvSpPr>
            <a:spLocks noGrp="1"/>
          </p:cNvSpPr>
          <p:nvPr>
            <p:ph idx="1"/>
          </p:nvPr>
        </p:nvSpPr>
        <p:spPr>
          <a:xfrm>
            <a:off x="16869048" y="14955997"/>
            <a:ext cx="18786182" cy="230356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5" y="14955990"/>
            <a:ext cx="13421952" cy="23035629"/>
          </a:xfrm>
        </p:spPr>
        <p:txBody>
          <a:bodyPr anchor="ct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39090461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3" y="3901443"/>
            <a:ext cx="43977451" cy="10733024"/>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51867" y="4820659"/>
            <a:ext cx="33103363" cy="6918003"/>
          </a:xfrm>
        </p:spPr>
        <p:txBody>
          <a:bodyPr anchor="ctr">
            <a:normAutofit/>
          </a:bodyPr>
          <a:lstStyle>
            <a:lvl1pPr>
              <a:defRPr sz="172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852591" y="14955994"/>
            <a:ext cx="18802642" cy="23035597"/>
          </a:xfrm>
          <a:noFill/>
          <a:ln>
            <a:noFill/>
          </a:ln>
          <a:effectLst>
            <a:outerShdw blurRad="76200" dist="63500" dir="5040000" algn="tl" rotWithShape="0">
              <a:srgbClr val="000000">
                <a:alpha val="41000"/>
              </a:srgbClr>
            </a:outerShdw>
          </a:effectLst>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2551865" y="14955997"/>
            <a:ext cx="13432738" cy="23035616"/>
          </a:xfrm>
        </p:spPr>
        <p:txBody>
          <a:bodyPr anchor="ct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461463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alpha val="78000"/>
          </a:schemeClr>
        </a:solidFill>
        <a:effectLst/>
      </p:bgPr>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20">
            <a:alphaModFix amt="10000"/>
            <a:extLst>
              <a:ext uri="{28A0092B-C50C-407E-A947-70E740481C1C}">
                <a14:useLocalDpi xmlns:a14="http://schemas.microsoft.com/office/drawing/2010/main" val="0"/>
              </a:ext>
            </a:extLst>
          </a:blip>
          <a:srcRect/>
          <a:stretch>
            <a:fillRect/>
          </a:stretch>
        </p:blipFill>
        <p:spPr bwMode="auto">
          <a:xfrm>
            <a:off x="0" y="6"/>
            <a:ext cx="43891200" cy="43891200"/>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2551867" y="4820659"/>
            <a:ext cx="33103363" cy="69180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60323" y="14955987"/>
            <a:ext cx="33059467" cy="230356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765829" y="37991606"/>
            <a:ext cx="9875520" cy="2336800"/>
          </a:xfrm>
          <a:prstGeom prst="rect">
            <a:avLst/>
          </a:prstGeom>
        </p:spPr>
        <p:txBody>
          <a:bodyPr vert="horz" lIns="91440" tIns="45720" rIns="91440" bIns="45720" rtlCol="0" anchor="ctr"/>
          <a:lstStyle>
            <a:lvl1pPr algn="r">
              <a:defRPr sz="5040">
                <a:solidFill>
                  <a:schemeClr val="tx1">
                    <a:tint val="75000"/>
                  </a:schemeClr>
                </a:solidFill>
              </a:defRPr>
            </a:lvl1pPr>
          </a:lstStyle>
          <a:p>
            <a:fld id="{985D6BDF-9D0E-4E2B-85B8-D8F4790360C9}" type="datetimeFigureOut">
              <a:rPr lang="en-US" smtClean="0"/>
              <a:t>4/27/2018</a:t>
            </a:fld>
            <a:endParaRPr lang="en-US" dirty="0"/>
          </a:p>
        </p:txBody>
      </p:sp>
      <p:sp>
        <p:nvSpPr>
          <p:cNvPr id="5" name="Footer Placeholder 4"/>
          <p:cNvSpPr>
            <a:spLocks noGrp="1"/>
          </p:cNvSpPr>
          <p:nvPr>
            <p:ph type="ftr" sz="quarter" idx="3"/>
          </p:nvPr>
        </p:nvSpPr>
        <p:spPr>
          <a:xfrm>
            <a:off x="2560323" y="37991613"/>
            <a:ext cx="23206430" cy="2336800"/>
          </a:xfrm>
          <a:prstGeom prst="rect">
            <a:avLst/>
          </a:prstGeom>
        </p:spPr>
        <p:txBody>
          <a:bodyPr vert="horz" lIns="91440" tIns="45720" rIns="91440" bIns="45720" rtlCol="0" anchor="ctr"/>
          <a:lstStyle>
            <a:lvl1pPr algn="l">
              <a:defRPr sz="50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7673280" y="4820662"/>
            <a:ext cx="5556835" cy="6981050"/>
          </a:xfrm>
          <a:prstGeom prst="rect">
            <a:avLst/>
          </a:prstGeom>
        </p:spPr>
        <p:txBody>
          <a:bodyPr vert="horz" lIns="91440" tIns="45720" rIns="91440" bIns="45720" rtlCol="0" anchor="ctr"/>
          <a:lstStyle>
            <a:lvl1pPr algn="l">
              <a:defRPr sz="1728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2721040282"/>
      </p:ext>
    </p:extLst>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2" r:id="rId17"/>
    <p:sldLayoutId id="2147483853" r:id="rId18"/>
  </p:sldLayoutIdLst>
  <p:txStyles>
    <p:titleStyle>
      <a:lvl1pPr algn="l" defTabSz="4389120" rtl="0" eaLnBrk="1" latinLnBrk="0" hangingPunct="1">
        <a:lnSpc>
          <a:spcPct val="90000"/>
        </a:lnSpc>
        <a:spcBef>
          <a:spcPct val="0"/>
        </a:spcBef>
        <a:buNone/>
        <a:defRPr sz="1728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152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768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768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sv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svg"/><Relationship Id="rId20" Type="http://schemas.openxmlformats.org/officeDocument/2006/relationships/image" Target="../media/image24.svg"/><Relationship Id="rId1" Type="http://schemas.openxmlformats.org/officeDocument/2006/relationships/slideLayout" Target="../slideLayouts/slideLayout18.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svg"/><Relationship Id="rId22"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7315200" y="-300337"/>
            <a:ext cx="33147000"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tIns="457200" rIns="182880" bIns="45720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8800" b="1" dirty="0">
                <a:solidFill>
                  <a:schemeClr val="bg1"/>
                </a:solidFill>
              </a:rPr>
              <a:t>Causal Bayesian network structure learning through effects of interventions to analyze Protein signaling pathways </a:t>
            </a:r>
            <a:endParaRPr lang="en-US" sz="8800" b="1" dirty="0">
              <a:solidFill>
                <a:schemeClr val="bg1"/>
              </a:solidFill>
              <a:latin typeface="+mn-lt"/>
            </a:endParaRPr>
          </a:p>
        </p:txBody>
      </p:sp>
      <p:sp>
        <p:nvSpPr>
          <p:cNvPr id="5" name="Text Box 123"/>
          <p:cNvSpPr txBox="1">
            <a:spLocks noChangeArrowheads="1"/>
          </p:cNvSpPr>
          <p:nvPr/>
        </p:nvSpPr>
        <p:spPr bwMode="auto">
          <a:xfrm>
            <a:off x="7160021" y="2653040"/>
            <a:ext cx="29260800" cy="2580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dirty="0">
                <a:latin typeface="+mn-lt"/>
              </a:rPr>
              <a:t>Meghamala Sinha; Prasad Tadepalli; Stephen Ramsey</a:t>
            </a:r>
            <a:endParaRPr lang="en-US" dirty="0">
              <a:latin typeface="Verdana" panose="020B0604030504040204" pitchFamily="34" charset="0"/>
              <a:ea typeface="Verdana" panose="020B0604030504040204" pitchFamily="34" charset="0"/>
              <a:cs typeface="Verdana" panose="020B0604030504040204" pitchFamily="34" charset="0"/>
            </a:endParaRPr>
          </a:p>
          <a:p>
            <a:pPr algn="ctr" eaLnBrk="1" hangingPunct="1"/>
            <a:endParaRPr lang="en-US" sz="4800" baseline="30000" dirty="0">
              <a:latin typeface="+mn-lt"/>
            </a:endParaRPr>
          </a:p>
          <a:p>
            <a:pPr algn="ctr" eaLnBrk="1" hangingPunct="1"/>
            <a:r>
              <a:rPr lang="en-US" sz="2800" b="1" dirty="0">
                <a:solidFill>
                  <a:schemeClr val="bg1"/>
                </a:solidFill>
                <a:latin typeface="Verdana" panose="020B0604030504040204" pitchFamily="34" charset="0"/>
                <a:ea typeface="Verdana" panose="020B0604030504040204" pitchFamily="34" charset="0"/>
                <a:cs typeface="Verdana" panose="020B0604030504040204" pitchFamily="34" charset="0"/>
              </a:rPr>
              <a:t>School of Electrical Engineering and Computer Science</a:t>
            </a:r>
          </a:p>
          <a:p>
            <a:pPr algn="ctr" eaLnBrk="1" hangingPunct="1"/>
            <a:r>
              <a:rPr lang="en-US" sz="2800" b="1" dirty="0">
                <a:solidFill>
                  <a:schemeClr val="bg1"/>
                </a:solidFill>
                <a:latin typeface="Verdana" panose="020B0604030504040204" pitchFamily="34" charset="0"/>
                <a:ea typeface="Verdana" panose="020B0604030504040204" pitchFamily="34" charset="0"/>
                <a:cs typeface="Verdana" panose="020B0604030504040204" pitchFamily="34" charset="0"/>
              </a:rPr>
              <a:t>Oregon State University</a:t>
            </a:r>
          </a:p>
        </p:txBody>
      </p:sp>
      <p:sp>
        <p:nvSpPr>
          <p:cNvPr id="24" name="TextBox 23"/>
          <p:cNvSpPr txBox="1"/>
          <p:nvPr/>
        </p:nvSpPr>
        <p:spPr>
          <a:xfrm>
            <a:off x="1828798" y="40050718"/>
            <a:ext cx="16459200" cy="2651760"/>
          </a:xfrm>
          <a:prstGeom prst="rect">
            <a:avLst/>
          </a:prstGeom>
          <a:solidFill>
            <a:schemeClr val="accent1">
              <a:lumMod val="40000"/>
              <a:lumOff val="60000"/>
            </a:schemeClr>
          </a:solidFill>
        </p:spPr>
        <p:txBody>
          <a:bodyPr wrap="none" rtlCol="0">
            <a:spAutoFit/>
          </a:bodyPr>
          <a:lstStyle/>
          <a:p>
            <a:r>
              <a:rPr lang="en-US" sz="3200" dirty="0"/>
              <a:t>&lt;your name&gt;</a:t>
            </a:r>
          </a:p>
          <a:p>
            <a:r>
              <a:rPr lang="en-US" sz="3200" dirty="0"/>
              <a:t>&lt;your organization&gt;</a:t>
            </a:r>
          </a:p>
          <a:p>
            <a:r>
              <a:rPr lang="en-US" sz="3200" dirty="0"/>
              <a:t>Email:</a:t>
            </a:r>
          </a:p>
          <a:p>
            <a:r>
              <a:rPr lang="en-US" sz="3200" dirty="0"/>
              <a:t>Website:</a:t>
            </a:r>
          </a:p>
          <a:p>
            <a:r>
              <a:rPr lang="en-US" sz="3200" dirty="0"/>
              <a:t>Phone:</a:t>
            </a:r>
          </a:p>
        </p:txBody>
      </p:sp>
      <p:sp>
        <p:nvSpPr>
          <p:cNvPr id="26" name="TextBox 25"/>
          <p:cNvSpPr txBox="1"/>
          <p:nvPr/>
        </p:nvSpPr>
        <p:spPr>
          <a:xfrm>
            <a:off x="21945600" y="40050719"/>
            <a:ext cx="19507200" cy="2926080"/>
          </a:xfrm>
          <a:prstGeom prst="rect">
            <a:avLst/>
          </a:prstGeom>
          <a:noFill/>
        </p:spPr>
        <p:txBody>
          <a:bodyPr wrap="square" tIns="91440" bIns="91440" numCol="1" spcCol="457200" rtlCol="0">
            <a:noAutofit/>
          </a:bodyPr>
          <a:lstStyle/>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r>
              <a:rPr lang="en-US" sz="1800" dirty="0"/>
              <a:t>  </a:t>
            </a:r>
          </a:p>
          <a:p>
            <a:pPr marL="457200" indent="-457200">
              <a:buFont typeface="+mj-lt"/>
              <a:buAutoNum type="arabicPeriod"/>
            </a:pPr>
            <a:endParaRPr lang="en-US" sz="1800" dirty="0"/>
          </a:p>
        </p:txBody>
      </p:sp>
      <p:sp>
        <p:nvSpPr>
          <p:cNvPr id="10" name="Text Box 189"/>
          <p:cNvSpPr txBox="1">
            <a:spLocks noChangeArrowheads="1"/>
          </p:cNvSpPr>
          <p:nvPr/>
        </p:nvSpPr>
        <p:spPr bwMode="auto">
          <a:xfrm>
            <a:off x="1848854" y="7393311"/>
            <a:ext cx="10363200" cy="9787295"/>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p:txBody>
      </p:sp>
      <p:sp>
        <p:nvSpPr>
          <p:cNvPr id="32" name="Rectangle 31"/>
          <p:cNvSpPr/>
          <p:nvPr/>
        </p:nvSpPr>
        <p:spPr>
          <a:xfrm>
            <a:off x="1828800" y="6546046"/>
            <a:ext cx="11655972" cy="875734"/>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3">
                    <a:lumMod val="20000"/>
                    <a:lumOff val="80000"/>
                  </a:schemeClr>
                </a:solidFill>
              </a:rPr>
              <a:t>Motivation</a:t>
            </a:r>
          </a:p>
        </p:txBody>
      </p:sp>
      <p:sp>
        <p:nvSpPr>
          <p:cNvPr id="33" name="Rectangle 32"/>
          <p:cNvSpPr/>
          <p:nvPr/>
        </p:nvSpPr>
        <p:spPr>
          <a:xfrm rot="10800000" flipV="1">
            <a:off x="1828798" y="16685080"/>
            <a:ext cx="10363203" cy="77102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3">
                    <a:lumMod val="20000"/>
                    <a:lumOff val="80000"/>
                  </a:schemeClr>
                </a:solidFill>
              </a:rPr>
              <a:t>Introduction</a:t>
            </a:r>
          </a:p>
        </p:txBody>
      </p:sp>
      <p:sp>
        <p:nvSpPr>
          <p:cNvPr id="34" name="Rectangle 33"/>
          <p:cNvSpPr/>
          <p:nvPr/>
        </p:nvSpPr>
        <p:spPr>
          <a:xfrm>
            <a:off x="13484773" y="6549264"/>
            <a:ext cx="17985827" cy="87251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3">
                    <a:lumMod val="20000"/>
                    <a:lumOff val="80000"/>
                  </a:schemeClr>
                </a:solidFill>
              </a:rPr>
              <a:t>Approach and Method </a:t>
            </a:r>
          </a:p>
        </p:txBody>
      </p:sp>
      <p:sp>
        <p:nvSpPr>
          <p:cNvPr id="14" name="Text Box 193"/>
          <p:cNvSpPr txBox="1">
            <a:spLocks noChangeArrowheads="1"/>
          </p:cNvSpPr>
          <p:nvPr/>
        </p:nvSpPr>
        <p:spPr bwMode="auto">
          <a:xfrm>
            <a:off x="31470600" y="28079151"/>
            <a:ext cx="10589156" cy="12865060"/>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71500" indent="-571500" algn="just" eaLnBrk="1" hangingPunct="1">
              <a:buFont typeface="Arial" panose="020B0604020202020204" pitchFamily="34" charset="0"/>
              <a:buChar char="•"/>
            </a:pPr>
            <a:endParaRPr lang="en-US" sz="1600" dirty="0">
              <a:latin typeface="Verdana" panose="020B0604030504040204" pitchFamily="34" charset="0"/>
              <a:ea typeface="Verdana" panose="020B0604030504040204" pitchFamily="34" charset="0"/>
              <a:cs typeface="Verdana" panose="020B0604030504040204" pitchFamily="34" charset="0"/>
            </a:endParaRPr>
          </a:p>
          <a:p>
            <a:pPr algn="just" eaLnBrk="1" hangingPunct="1"/>
            <a:endParaRPr lang="en-US" sz="1600" dirty="0">
              <a:latin typeface="Verdana" panose="020B0604030504040204" pitchFamily="34" charset="0"/>
              <a:ea typeface="Verdana" panose="020B0604030504040204" pitchFamily="34" charset="0"/>
              <a:cs typeface="Verdana" panose="020B0604030504040204" pitchFamily="34" charset="0"/>
            </a:endParaRPr>
          </a:p>
          <a:p>
            <a:pPr marL="571500" indent="-571500" algn="just" eaLnBrk="1" hangingPunct="1">
              <a:buFont typeface="Arial" panose="020B0604020202020204" pitchFamily="34" charset="0"/>
              <a:buChar char="•"/>
            </a:pPr>
            <a:r>
              <a:rPr lang="en-US" sz="2000" dirty="0">
                <a:latin typeface="Verdana" panose="020B0604030504040204" pitchFamily="34" charset="0"/>
                <a:ea typeface="Verdana" panose="020B0604030504040204" pitchFamily="34" charset="0"/>
                <a:cs typeface="Verdana" panose="020B0604030504040204" pitchFamily="34" charset="0"/>
              </a:rPr>
              <a:t>Sachs, K., Perez, O., </a:t>
            </a:r>
            <a:r>
              <a:rPr lang="en-US" sz="2000" dirty="0" err="1">
                <a:latin typeface="Verdana" panose="020B0604030504040204" pitchFamily="34" charset="0"/>
                <a:ea typeface="Verdana" panose="020B0604030504040204" pitchFamily="34" charset="0"/>
                <a:cs typeface="Verdana" panose="020B0604030504040204" pitchFamily="34" charset="0"/>
              </a:rPr>
              <a:t>Pe'er</a:t>
            </a:r>
            <a:r>
              <a:rPr lang="en-US" sz="2000" dirty="0">
                <a:latin typeface="Verdana" panose="020B0604030504040204" pitchFamily="34" charset="0"/>
                <a:ea typeface="Verdana" panose="020B0604030504040204" pitchFamily="34" charset="0"/>
                <a:cs typeface="Verdana" panose="020B0604030504040204" pitchFamily="34" charset="0"/>
              </a:rPr>
              <a:t>, D., </a:t>
            </a:r>
            <a:r>
              <a:rPr lang="en-US" sz="2000" dirty="0" err="1">
                <a:latin typeface="Verdana" panose="020B0604030504040204" pitchFamily="34" charset="0"/>
                <a:ea typeface="Verdana" panose="020B0604030504040204" pitchFamily="34" charset="0"/>
                <a:cs typeface="Verdana" panose="020B0604030504040204" pitchFamily="34" charset="0"/>
              </a:rPr>
              <a:t>Lauffenburger</a:t>
            </a:r>
            <a:r>
              <a:rPr lang="en-US" sz="2000" dirty="0">
                <a:latin typeface="Verdana" panose="020B0604030504040204" pitchFamily="34" charset="0"/>
                <a:ea typeface="Verdana" panose="020B0604030504040204" pitchFamily="34" charset="0"/>
                <a:cs typeface="Verdana" panose="020B0604030504040204" pitchFamily="34" charset="0"/>
              </a:rPr>
              <a:t>, D. A., &amp; Nolan, G. P. (2005). Causal protein-signaling networks derived from multiparameter single-cell data. </a:t>
            </a:r>
            <a:r>
              <a:rPr lang="en-US" sz="2000" i="1" dirty="0">
                <a:latin typeface="Verdana" panose="020B0604030504040204" pitchFamily="34" charset="0"/>
                <a:ea typeface="Verdana" panose="020B0604030504040204" pitchFamily="34" charset="0"/>
                <a:cs typeface="Verdana" panose="020B0604030504040204" pitchFamily="34" charset="0"/>
              </a:rPr>
              <a:t>Science</a:t>
            </a:r>
            <a:r>
              <a:rPr lang="en-US" sz="2000" dirty="0">
                <a:latin typeface="Verdana" panose="020B0604030504040204" pitchFamily="34" charset="0"/>
                <a:ea typeface="Verdana" panose="020B0604030504040204" pitchFamily="34" charset="0"/>
                <a:cs typeface="Verdana" panose="020B0604030504040204" pitchFamily="34" charset="0"/>
              </a:rPr>
              <a:t>, </a:t>
            </a:r>
            <a:r>
              <a:rPr lang="en-US" sz="2000" i="1" dirty="0">
                <a:latin typeface="Verdana" panose="020B0604030504040204" pitchFamily="34" charset="0"/>
                <a:ea typeface="Verdana" panose="020B0604030504040204" pitchFamily="34" charset="0"/>
                <a:cs typeface="Verdana" panose="020B0604030504040204" pitchFamily="34" charset="0"/>
              </a:rPr>
              <a:t>308</a:t>
            </a:r>
            <a:r>
              <a:rPr lang="en-US" sz="2000" dirty="0">
                <a:latin typeface="Verdana" panose="020B0604030504040204" pitchFamily="34" charset="0"/>
                <a:ea typeface="Verdana" panose="020B0604030504040204" pitchFamily="34" charset="0"/>
                <a:cs typeface="Verdana" panose="020B0604030504040204" pitchFamily="34" charset="0"/>
              </a:rPr>
              <a:t>(5721), 523-529.</a:t>
            </a:r>
          </a:p>
          <a:p>
            <a:pPr algn="just" eaLnBrk="1" hangingPunct="1"/>
            <a:endParaRPr lang="en-US" sz="2000" dirty="0">
              <a:latin typeface="Verdana" panose="020B0604030504040204" pitchFamily="34" charset="0"/>
              <a:ea typeface="Verdana" panose="020B0604030504040204" pitchFamily="34" charset="0"/>
              <a:cs typeface="Verdana" panose="020B0604030504040204" pitchFamily="34" charset="0"/>
            </a:endParaRPr>
          </a:p>
          <a:p>
            <a:pPr marL="571500" indent="-571500" algn="just" eaLnBrk="1" hangingPunct="1">
              <a:buFont typeface="Arial" panose="020B0604020202020204" pitchFamily="34" charset="0"/>
              <a:buChar char="•"/>
            </a:pPr>
            <a:r>
              <a:rPr lang="en-US" sz="2000" dirty="0">
                <a:latin typeface="Verdana" panose="020B0604030504040204" pitchFamily="34" charset="0"/>
                <a:ea typeface="Verdana" panose="020B0604030504040204" pitchFamily="34" charset="0"/>
                <a:cs typeface="Verdana" panose="020B0604030504040204" pitchFamily="34" charset="0"/>
              </a:rPr>
              <a:t>Cho, H., Berger, B., &amp; Peng, J. (2016). Reconstructing causal biological networks through active learning. </a:t>
            </a:r>
            <a:r>
              <a:rPr lang="en-US" sz="2000" i="1" dirty="0" err="1">
                <a:latin typeface="Verdana" panose="020B0604030504040204" pitchFamily="34" charset="0"/>
                <a:ea typeface="Verdana" panose="020B0604030504040204" pitchFamily="34" charset="0"/>
                <a:cs typeface="Verdana" panose="020B0604030504040204" pitchFamily="34" charset="0"/>
              </a:rPr>
              <a:t>PloS</a:t>
            </a:r>
            <a:r>
              <a:rPr lang="en-US" sz="2000" i="1" dirty="0">
                <a:latin typeface="Verdana" panose="020B0604030504040204" pitchFamily="34" charset="0"/>
                <a:ea typeface="Verdana" panose="020B0604030504040204" pitchFamily="34" charset="0"/>
                <a:cs typeface="Verdana" panose="020B0604030504040204" pitchFamily="34" charset="0"/>
              </a:rPr>
              <a:t> one</a:t>
            </a:r>
            <a:r>
              <a:rPr lang="en-US" sz="2000" dirty="0">
                <a:latin typeface="Verdana" panose="020B0604030504040204" pitchFamily="34" charset="0"/>
                <a:ea typeface="Verdana" panose="020B0604030504040204" pitchFamily="34" charset="0"/>
                <a:cs typeface="Verdana" panose="020B0604030504040204" pitchFamily="34" charset="0"/>
              </a:rPr>
              <a:t>, </a:t>
            </a:r>
            <a:r>
              <a:rPr lang="en-US" sz="2000" i="1" dirty="0">
                <a:latin typeface="Verdana" panose="020B0604030504040204" pitchFamily="34" charset="0"/>
                <a:ea typeface="Verdana" panose="020B0604030504040204" pitchFamily="34" charset="0"/>
                <a:cs typeface="Verdana" panose="020B0604030504040204" pitchFamily="34" charset="0"/>
              </a:rPr>
              <a:t>11</a:t>
            </a:r>
            <a:r>
              <a:rPr lang="en-US" sz="2000" dirty="0">
                <a:latin typeface="Verdana" panose="020B0604030504040204" pitchFamily="34" charset="0"/>
                <a:ea typeface="Verdana" panose="020B0604030504040204" pitchFamily="34" charset="0"/>
                <a:cs typeface="Verdana" panose="020B0604030504040204" pitchFamily="34" charset="0"/>
              </a:rPr>
              <a:t>(3), e0150611</a:t>
            </a:r>
          </a:p>
          <a:p>
            <a:pPr algn="just" eaLnBrk="1" hangingPunct="1"/>
            <a:endParaRPr lang="en-US" sz="2000" dirty="0">
              <a:latin typeface="Verdana" panose="020B0604030504040204" pitchFamily="34" charset="0"/>
              <a:ea typeface="Verdana" panose="020B0604030504040204" pitchFamily="34" charset="0"/>
              <a:cs typeface="Verdana" panose="020B0604030504040204" pitchFamily="34" charset="0"/>
            </a:endParaRPr>
          </a:p>
          <a:p>
            <a:pPr marL="571500" indent="-571500" algn="just" eaLnBrk="1" hangingPunct="1">
              <a:buFont typeface="Arial" panose="020B0604020202020204" pitchFamily="34" charset="0"/>
              <a:buChar char="•"/>
            </a:pPr>
            <a:r>
              <a:rPr lang="en-US" sz="2000" dirty="0">
                <a:latin typeface="Verdana" panose="020B0604030504040204" pitchFamily="34" charset="0"/>
                <a:ea typeface="Verdana" panose="020B0604030504040204" pitchFamily="34" charset="0"/>
                <a:cs typeface="Verdana" panose="020B0604030504040204" pitchFamily="34" charset="0"/>
              </a:rPr>
              <a:t>He, Y., &amp; </a:t>
            </a:r>
            <a:r>
              <a:rPr lang="en-US" sz="2000" dirty="0" err="1">
                <a:latin typeface="Verdana" panose="020B0604030504040204" pitchFamily="34" charset="0"/>
                <a:ea typeface="Verdana" panose="020B0604030504040204" pitchFamily="34" charset="0"/>
                <a:cs typeface="Verdana" panose="020B0604030504040204" pitchFamily="34" charset="0"/>
              </a:rPr>
              <a:t>Geng</a:t>
            </a:r>
            <a:r>
              <a:rPr lang="en-US" sz="2000" dirty="0">
                <a:latin typeface="Verdana" panose="020B0604030504040204" pitchFamily="34" charset="0"/>
                <a:ea typeface="Verdana" panose="020B0604030504040204" pitchFamily="34" charset="0"/>
                <a:cs typeface="Verdana" panose="020B0604030504040204" pitchFamily="34" charset="0"/>
              </a:rPr>
              <a:t>, Z. (2016). Causal Network Learning from Multiple Interventions of Unknown Manipulated Targets. </a:t>
            </a:r>
            <a:r>
              <a:rPr lang="en-US" sz="2000" i="1" dirty="0" err="1">
                <a:latin typeface="Verdana" panose="020B0604030504040204" pitchFamily="34" charset="0"/>
                <a:ea typeface="Verdana" panose="020B0604030504040204" pitchFamily="34" charset="0"/>
                <a:cs typeface="Verdana" panose="020B0604030504040204" pitchFamily="34" charset="0"/>
              </a:rPr>
              <a:t>arXiv</a:t>
            </a:r>
            <a:r>
              <a:rPr lang="en-US" sz="2000" i="1" dirty="0">
                <a:latin typeface="Verdana" panose="020B0604030504040204" pitchFamily="34" charset="0"/>
                <a:ea typeface="Verdana" panose="020B0604030504040204" pitchFamily="34" charset="0"/>
                <a:cs typeface="Verdana" panose="020B0604030504040204" pitchFamily="34" charset="0"/>
              </a:rPr>
              <a:t> preprint arXiv:1610.08611</a:t>
            </a:r>
          </a:p>
          <a:p>
            <a:pPr algn="just" eaLnBrk="1" hangingPunct="1"/>
            <a:endParaRPr lang="en-US" sz="2000" i="1" dirty="0">
              <a:latin typeface="Verdana" panose="020B0604030504040204" pitchFamily="34" charset="0"/>
              <a:ea typeface="Verdana" panose="020B0604030504040204" pitchFamily="34" charset="0"/>
              <a:cs typeface="Verdana" panose="020B0604030504040204" pitchFamily="34" charset="0"/>
            </a:endParaRPr>
          </a:p>
          <a:p>
            <a:pPr marL="571500" indent="-571500" algn="just" eaLnBrk="1" hangingPunct="1">
              <a:buFont typeface="Arial" panose="020B0604020202020204" pitchFamily="34" charset="0"/>
              <a:buChar char="•"/>
            </a:pPr>
            <a:r>
              <a:rPr lang="en-US" sz="2000" dirty="0" err="1">
                <a:latin typeface="Verdana" panose="020B0604030504040204" pitchFamily="34" charset="0"/>
                <a:ea typeface="Verdana" panose="020B0604030504040204" pitchFamily="34" charset="0"/>
                <a:cs typeface="Verdana" panose="020B0604030504040204" pitchFamily="34" charset="0"/>
              </a:rPr>
              <a:t>Hagmayer</a:t>
            </a:r>
            <a:r>
              <a:rPr lang="en-US" sz="2000" dirty="0">
                <a:latin typeface="Verdana" panose="020B0604030504040204" pitchFamily="34" charset="0"/>
                <a:ea typeface="Verdana" panose="020B0604030504040204" pitchFamily="34" charset="0"/>
                <a:cs typeface="Verdana" panose="020B0604030504040204" pitchFamily="34" charset="0"/>
              </a:rPr>
              <a:t>, Y., </a:t>
            </a:r>
            <a:r>
              <a:rPr lang="en-US" sz="2000" dirty="0" err="1">
                <a:latin typeface="Verdana" panose="020B0604030504040204" pitchFamily="34" charset="0"/>
                <a:ea typeface="Verdana" panose="020B0604030504040204" pitchFamily="34" charset="0"/>
                <a:cs typeface="Verdana" panose="020B0604030504040204" pitchFamily="34" charset="0"/>
              </a:rPr>
              <a:t>Sloman</a:t>
            </a:r>
            <a:r>
              <a:rPr lang="en-US" sz="2000" dirty="0">
                <a:latin typeface="Verdana" panose="020B0604030504040204" pitchFamily="34" charset="0"/>
                <a:ea typeface="Verdana" panose="020B0604030504040204" pitchFamily="34" charset="0"/>
                <a:cs typeface="Verdana" panose="020B0604030504040204" pitchFamily="34" charset="0"/>
              </a:rPr>
              <a:t>, S. A., </a:t>
            </a:r>
            <a:r>
              <a:rPr lang="en-US" sz="2000" dirty="0" err="1">
                <a:latin typeface="Verdana" panose="020B0604030504040204" pitchFamily="34" charset="0"/>
                <a:ea typeface="Verdana" panose="020B0604030504040204" pitchFamily="34" charset="0"/>
                <a:cs typeface="Verdana" panose="020B0604030504040204" pitchFamily="34" charset="0"/>
              </a:rPr>
              <a:t>Lagnado</a:t>
            </a:r>
            <a:r>
              <a:rPr lang="en-US" sz="2000" dirty="0">
                <a:latin typeface="Verdana" panose="020B0604030504040204" pitchFamily="34" charset="0"/>
                <a:ea typeface="Verdana" panose="020B0604030504040204" pitchFamily="34" charset="0"/>
                <a:cs typeface="Verdana" panose="020B0604030504040204" pitchFamily="34" charset="0"/>
              </a:rPr>
              <a:t>, D. A., &amp; </a:t>
            </a:r>
            <a:r>
              <a:rPr lang="en-US" sz="2000" dirty="0" err="1">
                <a:latin typeface="Verdana" panose="020B0604030504040204" pitchFamily="34" charset="0"/>
                <a:ea typeface="Verdana" panose="020B0604030504040204" pitchFamily="34" charset="0"/>
                <a:cs typeface="Verdana" panose="020B0604030504040204" pitchFamily="34" charset="0"/>
              </a:rPr>
              <a:t>Waldmann</a:t>
            </a:r>
            <a:r>
              <a:rPr lang="en-US" sz="2000" dirty="0">
                <a:latin typeface="Verdana" panose="020B0604030504040204" pitchFamily="34" charset="0"/>
                <a:ea typeface="Verdana" panose="020B0604030504040204" pitchFamily="34" charset="0"/>
                <a:cs typeface="Verdana" panose="020B0604030504040204" pitchFamily="34" charset="0"/>
              </a:rPr>
              <a:t>, M. R. (2007). Causal reasoning through intervention. </a:t>
            </a:r>
            <a:r>
              <a:rPr lang="en-US" sz="2000" i="1" dirty="0">
                <a:latin typeface="Verdana" panose="020B0604030504040204" pitchFamily="34" charset="0"/>
                <a:ea typeface="Verdana" panose="020B0604030504040204" pitchFamily="34" charset="0"/>
                <a:cs typeface="Verdana" panose="020B0604030504040204" pitchFamily="34" charset="0"/>
              </a:rPr>
              <a:t>Causal learning: Psychology, philosophy, and computation</a:t>
            </a:r>
            <a:r>
              <a:rPr lang="en-US" sz="2000" dirty="0">
                <a:latin typeface="Verdana" panose="020B0604030504040204" pitchFamily="34" charset="0"/>
                <a:ea typeface="Verdana" panose="020B0604030504040204" pitchFamily="34" charset="0"/>
                <a:cs typeface="Verdana" panose="020B0604030504040204" pitchFamily="34" charset="0"/>
              </a:rPr>
              <a:t>, 86-100</a:t>
            </a:r>
          </a:p>
          <a:p>
            <a:pPr algn="just" eaLnBrk="1" hangingPunct="1"/>
            <a:endParaRPr lang="en-US" sz="2000" dirty="0">
              <a:latin typeface="Verdana" panose="020B0604030504040204" pitchFamily="34" charset="0"/>
              <a:ea typeface="Verdana" panose="020B0604030504040204" pitchFamily="34" charset="0"/>
              <a:cs typeface="Verdana" panose="020B0604030504040204" pitchFamily="34" charset="0"/>
            </a:endParaRPr>
          </a:p>
          <a:p>
            <a:pPr marL="571500" indent="-571500" algn="just" eaLnBrk="1" hangingPunct="1">
              <a:buFont typeface="Arial" panose="020B0604020202020204" pitchFamily="34" charset="0"/>
              <a:buChar char="•"/>
            </a:pPr>
            <a:r>
              <a:rPr lang="en-US" sz="2000" dirty="0"/>
              <a:t>Ellis, B., &amp; Wong, W. H. (2008). Learning causal Bayesian network structures from experimental data. </a:t>
            </a:r>
            <a:r>
              <a:rPr lang="en-US" sz="2000" i="1" dirty="0"/>
              <a:t>Journal of the American Statistical Association</a:t>
            </a:r>
            <a:r>
              <a:rPr lang="en-US" sz="2000" dirty="0"/>
              <a:t>, </a:t>
            </a:r>
            <a:r>
              <a:rPr lang="en-US" sz="2000" i="1" dirty="0"/>
              <a:t>103</a:t>
            </a:r>
            <a:r>
              <a:rPr lang="en-US" sz="2000" dirty="0"/>
              <a:t>(482), 778-789.</a:t>
            </a:r>
          </a:p>
          <a:p>
            <a:pPr algn="just" eaLnBrk="1" hangingPunct="1"/>
            <a:endParaRPr lang="en-US" sz="2000" dirty="0"/>
          </a:p>
          <a:p>
            <a:pPr marL="571500" indent="-571500" algn="just" eaLnBrk="1" hangingPunct="1">
              <a:buFont typeface="Arial" panose="020B0604020202020204" pitchFamily="34" charset="0"/>
              <a:buChar char="•"/>
            </a:pPr>
            <a:r>
              <a:rPr lang="en-US" sz="2000" dirty="0" err="1"/>
              <a:t>Druzdzel</a:t>
            </a:r>
            <a:r>
              <a:rPr lang="en-US" sz="2000" dirty="0"/>
              <a:t>, M. J., &amp; </a:t>
            </a:r>
            <a:r>
              <a:rPr lang="en-US" sz="2000" dirty="0" err="1"/>
              <a:t>Díez</a:t>
            </a:r>
            <a:r>
              <a:rPr lang="en-US" sz="2000" dirty="0"/>
              <a:t>, F. J. (2003). Combining knowledge from different sources in causal probabilistic models. </a:t>
            </a:r>
            <a:r>
              <a:rPr lang="en-US" sz="2000" i="1" dirty="0"/>
              <a:t>Journal of Machine Learning Research</a:t>
            </a:r>
            <a:r>
              <a:rPr lang="en-US" sz="2000" dirty="0"/>
              <a:t>, </a:t>
            </a:r>
            <a:r>
              <a:rPr lang="en-US" sz="2000" i="1" dirty="0"/>
              <a:t>4</a:t>
            </a:r>
            <a:r>
              <a:rPr lang="en-US" sz="2000" dirty="0"/>
              <a:t>(Jul), 295-316.</a:t>
            </a:r>
          </a:p>
          <a:p>
            <a:pPr algn="just" eaLnBrk="1" hangingPunct="1"/>
            <a:endParaRPr lang="en-US" sz="2000" dirty="0"/>
          </a:p>
          <a:p>
            <a:pPr marL="571500" indent="-571500" algn="just" eaLnBrk="1" hangingPunct="1">
              <a:buFont typeface="Arial" panose="020B0604020202020204" pitchFamily="34" charset="0"/>
              <a:buChar char="•"/>
            </a:pPr>
            <a:r>
              <a:rPr lang="en-US" sz="2000" dirty="0"/>
              <a:t>Pearl, J. (2009). </a:t>
            </a:r>
            <a:r>
              <a:rPr lang="en-US" sz="2000" i="1" dirty="0"/>
              <a:t>Causality</a:t>
            </a:r>
            <a:r>
              <a:rPr lang="en-US" sz="2000" dirty="0"/>
              <a:t>. Cambridge university press.</a:t>
            </a:r>
          </a:p>
          <a:p>
            <a:pPr algn="just" eaLnBrk="1" hangingPunct="1"/>
            <a:endParaRPr lang="en-US" sz="2000" dirty="0"/>
          </a:p>
          <a:p>
            <a:pPr marL="571500" indent="-571500" algn="just" eaLnBrk="1" hangingPunct="1">
              <a:buFont typeface="Arial" panose="020B0604020202020204" pitchFamily="34" charset="0"/>
              <a:buChar char="•"/>
            </a:pPr>
            <a:r>
              <a:rPr lang="en-US" sz="2000" dirty="0"/>
              <a:t>Scutari, M., &amp; Denis, J. B. (2014). </a:t>
            </a:r>
            <a:r>
              <a:rPr lang="en-US" sz="2000" i="1" dirty="0"/>
              <a:t>Bayesian networks: with examples in R</a:t>
            </a:r>
            <a:r>
              <a:rPr lang="en-US" sz="2000" dirty="0"/>
              <a:t>. CRC press.</a:t>
            </a:r>
          </a:p>
          <a:p>
            <a:pPr marL="571500" indent="-571500" algn="just" eaLnBrk="1" hangingPunct="1">
              <a:buFont typeface="Arial" panose="020B0604020202020204" pitchFamily="34" charset="0"/>
              <a:buChar char="•"/>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571500" indent="-571500" algn="just" eaLnBrk="1" hangingPunct="1">
              <a:buFont typeface="Arial" panose="020B0604020202020204" pitchFamily="34" charset="0"/>
              <a:buChar char="•"/>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571500" indent="-571500" algn="just" eaLnBrk="1" hangingPunct="1">
              <a:buFont typeface="Arial" panose="020B0604020202020204" pitchFamily="34" charset="0"/>
              <a:buChar char="•"/>
            </a:pPr>
            <a:endParaRPr lang="en-US" sz="1600" dirty="0">
              <a:latin typeface="Verdana" panose="020B0604030504040204" pitchFamily="34" charset="0"/>
              <a:ea typeface="Verdana" panose="020B0604030504040204" pitchFamily="34" charset="0"/>
              <a:cs typeface="Verdana" panose="020B0604030504040204" pitchFamily="34" charset="0"/>
            </a:endParaRPr>
          </a:p>
          <a:p>
            <a:pPr algn="just" eaLnBrk="1" hangingPunct="1"/>
            <a:endParaRPr lang="en-US" sz="1600" dirty="0">
              <a:latin typeface="Verdana" panose="020B0604030504040204" pitchFamily="34" charset="0"/>
              <a:ea typeface="Verdana" panose="020B0604030504040204" pitchFamily="34" charset="0"/>
              <a:cs typeface="Verdana" panose="020B0604030504040204" pitchFamily="34" charset="0"/>
            </a:endParaRPr>
          </a:p>
          <a:p>
            <a:pPr algn="just" eaLnBrk="1" hangingPunct="1"/>
            <a:endParaRPr lang="en-US" sz="1600" dirty="0">
              <a:latin typeface="Verdana" panose="020B0604030504040204" pitchFamily="34" charset="0"/>
              <a:ea typeface="Verdana" panose="020B0604030504040204" pitchFamily="34" charset="0"/>
              <a:cs typeface="Verdana" panose="020B0604030504040204" pitchFamily="34" charset="0"/>
            </a:endParaRPr>
          </a:p>
          <a:p>
            <a:pPr marL="285750" indent="-285750" algn="just" eaLnBrk="1" hangingPunct="1">
              <a:buFont typeface="Wingdings" panose="05000000000000000000" pitchFamily="2" charset="2"/>
              <a:buChar char="v"/>
            </a:pPr>
            <a:r>
              <a:rPr lang="en-US" sz="1800" dirty="0" err="1">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Pubmed</a:t>
            </a:r>
            <a:r>
              <a:rPr lang="en-US" sz="1800"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 : https://www.ncbi.nlm.nih.gov/pubmed/</a:t>
            </a:r>
          </a:p>
          <a:p>
            <a:pPr marL="285750" indent="-285750" algn="just" eaLnBrk="1" hangingPunct="1">
              <a:buFont typeface="Wingdings" panose="05000000000000000000" pitchFamily="2" charset="2"/>
              <a:buChar char="v"/>
            </a:pPr>
            <a:r>
              <a:rPr lang="en-US" sz="1800" dirty="0" err="1">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PCViz</a:t>
            </a:r>
            <a:r>
              <a:rPr lang="en-US" sz="1800"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 http://www.pathwaycommons.org/pcviz/</a:t>
            </a:r>
          </a:p>
          <a:p>
            <a:pPr marL="571500" indent="-571500" algn="just" eaLnBrk="1" hangingPunct="1">
              <a:buFont typeface="Arial" panose="020B0604020202020204" pitchFamily="34" charset="0"/>
              <a:buChar char="•"/>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571500" indent="-571500" algn="just" eaLnBrk="1" hangingPunct="1">
              <a:buFont typeface="Arial" panose="020B0604020202020204" pitchFamily="34" charset="0"/>
              <a:buChar char="•"/>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571500" indent="-571500" algn="just" eaLnBrk="1" hangingPunct="1">
              <a:buFont typeface="Arial" panose="020B0604020202020204" pitchFamily="34" charset="0"/>
              <a:buChar char="•"/>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571500" indent="-571500" algn="just" eaLnBrk="1" hangingPunct="1">
              <a:buFont typeface="Arial" panose="020B0604020202020204" pitchFamily="34" charset="0"/>
              <a:buChar char="•"/>
            </a:pPr>
            <a:endParaRPr lang="en-US" sz="1600" dirty="0">
              <a:latin typeface="Verdana" panose="020B0604030504040204" pitchFamily="34" charset="0"/>
              <a:ea typeface="Verdana" panose="020B0604030504040204" pitchFamily="34" charset="0"/>
              <a:cs typeface="Verdana" panose="020B0604030504040204" pitchFamily="34" charset="0"/>
            </a:endParaRPr>
          </a:p>
          <a:p>
            <a:pPr algn="just" eaLnBrk="1" hangingPunct="1"/>
            <a:endParaRPr lang="en-US" sz="1600" dirty="0">
              <a:latin typeface="Verdana" panose="020B0604030504040204" pitchFamily="34" charset="0"/>
              <a:ea typeface="Verdana" panose="020B0604030504040204" pitchFamily="34" charset="0"/>
              <a:cs typeface="Verdana" panose="020B0604030504040204" pitchFamily="34" charset="0"/>
            </a:endParaRPr>
          </a:p>
          <a:p>
            <a:pPr marL="571500" indent="-571500" algn="just" eaLnBrk="1" hangingPunct="1">
              <a:buFont typeface="Arial" panose="020B0604020202020204" pitchFamily="34" charset="0"/>
              <a:buChar char="•"/>
            </a:pPr>
            <a:endParaRPr lang="en-US" sz="1600" dirty="0">
              <a:latin typeface="Verdana" panose="020B0604030504040204" pitchFamily="34" charset="0"/>
              <a:ea typeface="Verdana" panose="020B0604030504040204" pitchFamily="34" charset="0"/>
              <a:cs typeface="Verdana" panose="020B0604030504040204"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p:txBody>
      </p:sp>
      <p:sp>
        <p:nvSpPr>
          <p:cNvPr id="36" name="Rectangle 35"/>
          <p:cNvSpPr/>
          <p:nvPr/>
        </p:nvSpPr>
        <p:spPr>
          <a:xfrm>
            <a:off x="31467956" y="27288532"/>
            <a:ext cx="10591800" cy="739947"/>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3">
                    <a:lumMod val="20000"/>
                    <a:lumOff val="80000"/>
                  </a:schemeClr>
                </a:solidFill>
              </a:rPr>
              <a:t>References</a:t>
            </a:r>
          </a:p>
        </p:txBody>
      </p:sp>
      <p:sp>
        <p:nvSpPr>
          <p:cNvPr id="11" name="Text Box 190"/>
          <p:cNvSpPr txBox="1">
            <a:spLocks noChangeArrowheads="1"/>
          </p:cNvSpPr>
          <p:nvPr/>
        </p:nvSpPr>
        <p:spPr bwMode="auto">
          <a:xfrm>
            <a:off x="1828799" y="17467556"/>
            <a:ext cx="10363202" cy="23637240"/>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b="1" dirty="0">
              <a:latin typeface="+mn-lt"/>
            </a:endParaRPr>
          </a:p>
          <a:p>
            <a:pPr eaLnBrk="1" hangingPunct="1"/>
            <a:endParaRPr lang="en-US" sz="3600" dirty="0">
              <a:latin typeface="+mn-lt"/>
            </a:endParaRPr>
          </a:p>
          <a:p>
            <a:pPr eaLnBrk="1" hangingPunct="1"/>
            <a:endParaRPr lang="en-US" sz="3600" dirty="0">
              <a:latin typeface="+mn-lt"/>
            </a:endParaRPr>
          </a:p>
          <a:p>
            <a:pPr eaLnBrk="1" hangingPunct="1"/>
            <a:endParaRPr lang="en-US" sz="3600" dirty="0">
              <a:latin typeface="+mn-lt"/>
            </a:endParaRPr>
          </a:p>
        </p:txBody>
      </p:sp>
      <p:sp>
        <p:nvSpPr>
          <p:cNvPr id="45" name="Rectangle 44"/>
          <p:cNvSpPr/>
          <p:nvPr/>
        </p:nvSpPr>
        <p:spPr>
          <a:xfrm>
            <a:off x="12192001" y="22566888"/>
            <a:ext cx="19275955" cy="869397"/>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3">
                    <a:lumMod val="20000"/>
                    <a:lumOff val="80000"/>
                  </a:schemeClr>
                </a:solidFill>
              </a:rPr>
              <a:t>Experiments</a:t>
            </a:r>
          </a:p>
        </p:txBody>
      </p:sp>
      <p:pic>
        <p:nvPicPr>
          <p:cNvPr id="6" name="Picture 5">
            <a:extLst>
              <a:ext uri="{FF2B5EF4-FFF2-40B4-BE49-F238E27FC236}">
                <a16:creationId xmlns:a16="http://schemas.microsoft.com/office/drawing/2014/main" id="{E479C542-48F2-4658-B4F3-17F17E481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071"/>
            <a:ext cx="7941602" cy="5369977"/>
          </a:xfrm>
          <a:prstGeom prst="rect">
            <a:avLst/>
          </a:prstGeom>
        </p:spPr>
      </p:pic>
      <p:pic>
        <p:nvPicPr>
          <p:cNvPr id="7" name="Picture 6">
            <a:extLst>
              <a:ext uri="{FF2B5EF4-FFF2-40B4-BE49-F238E27FC236}">
                <a16:creationId xmlns:a16="http://schemas.microsoft.com/office/drawing/2014/main" id="{343DE07D-62A4-40D9-9BA5-A48489A39FDC}"/>
              </a:ext>
            </a:extLst>
          </p:cNvPr>
          <p:cNvPicPr>
            <a:picLocks noChangeAspect="1"/>
          </p:cNvPicPr>
          <p:nvPr/>
        </p:nvPicPr>
        <p:blipFill>
          <a:blip r:embed="rId3"/>
          <a:stretch>
            <a:fillRect/>
          </a:stretch>
        </p:blipFill>
        <p:spPr>
          <a:xfrm>
            <a:off x="1" y="39995465"/>
            <a:ext cx="43891200" cy="4065908"/>
          </a:xfrm>
          <a:prstGeom prst="rect">
            <a:avLst/>
          </a:prstGeom>
        </p:spPr>
      </p:pic>
      <p:pic>
        <p:nvPicPr>
          <p:cNvPr id="38" name="Shape 40">
            <a:extLst>
              <a:ext uri="{FF2B5EF4-FFF2-40B4-BE49-F238E27FC236}">
                <a16:creationId xmlns:a16="http://schemas.microsoft.com/office/drawing/2014/main" id="{CA7FD1FA-4BAC-41D7-896B-99FA226810F4}"/>
              </a:ext>
            </a:extLst>
          </p:cNvPr>
          <p:cNvPicPr preferRelativeResize="0"/>
          <p:nvPr/>
        </p:nvPicPr>
        <p:blipFill rotWithShape="1">
          <a:blip r:embed="rId4">
            <a:alphaModFix/>
          </a:blip>
          <a:srcRect/>
          <a:stretch/>
        </p:blipFill>
        <p:spPr>
          <a:xfrm>
            <a:off x="1950564" y="9075104"/>
            <a:ext cx="3533181" cy="2512072"/>
          </a:xfrm>
          <a:prstGeom prst="rect">
            <a:avLst/>
          </a:prstGeom>
          <a:noFill/>
          <a:ln>
            <a:noFill/>
          </a:ln>
        </p:spPr>
      </p:pic>
      <p:pic>
        <p:nvPicPr>
          <p:cNvPr id="39" name="Shape 43">
            <a:extLst>
              <a:ext uri="{FF2B5EF4-FFF2-40B4-BE49-F238E27FC236}">
                <a16:creationId xmlns:a16="http://schemas.microsoft.com/office/drawing/2014/main" id="{34C81FC7-5BA8-45FB-A5FA-3E3443373CA9}"/>
              </a:ext>
            </a:extLst>
          </p:cNvPr>
          <p:cNvPicPr preferRelativeResize="0"/>
          <p:nvPr/>
        </p:nvPicPr>
        <p:blipFill rotWithShape="1">
          <a:blip r:embed="rId5">
            <a:alphaModFix/>
          </a:blip>
          <a:srcRect t="9239"/>
          <a:stretch/>
        </p:blipFill>
        <p:spPr>
          <a:xfrm>
            <a:off x="8398038" y="12427407"/>
            <a:ext cx="3777895" cy="3506586"/>
          </a:xfrm>
          <a:prstGeom prst="rect">
            <a:avLst/>
          </a:prstGeom>
          <a:noFill/>
          <a:ln>
            <a:noFill/>
          </a:ln>
        </p:spPr>
      </p:pic>
      <p:sp>
        <p:nvSpPr>
          <p:cNvPr id="40" name="Rectangle 39">
            <a:extLst>
              <a:ext uri="{FF2B5EF4-FFF2-40B4-BE49-F238E27FC236}">
                <a16:creationId xmlns:a16="http://schemas.microsoft.com/office/drawing/2014/main" id="{3FEECDAD-68C7-4B75-B79E-C22F917BA40E}"/>
              </a:ext>
            </a:extLst>
          </p:cNvPr>
          <p:cNvSpPr/>
          <p:nvPr/>
        </p:nvSpPr>
        <p:spPr>
          <a:xfrm>
            <a:off x="31490653" y="6546046"/>
            <a:ext cx="10589156" cy="93001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3">
                    <a:lumMod val="20000"/>
                    <a:lumOff val="80000"/>
                  </a:schemeClr>
                </a:solidFill>
              </a:rPr>
              <a:t>Discussion</a:t>
            </a:r>
          </a:p>
        </p:txBody>
      </p:sp>
      <p:sp>
        <p:nvSpPr>
          <p:cNvPr id="42" name="Text Box 193">
            <a:extLst>
              <a:ext uri="{FF2B5EF4-FFF2-40B4-BE49-F238E27FC236}">
                <a16:creationId xmlns:a16="http://schemas.microsoft.com/office/drawing/2014/main" id="{AE64393A-6BB6-466B-A1C5-160A1144F9EC}"/>
              </a:ext>
            </a:extLst>
          </p:cNvPr>
          <p:cNvSpPr txBox="1">
            <a:spLocks noChangeArrowheads="1"/>
          </p:cNvSpPr>
          <p:nvPr/>
        </p:nvSpPr>
        <p:spPr bwMode="auto">
          <a:xfrm>
            <a:off x="31469278" y="7499991"/>
            <a:ext cx="10590478" cy="19759255"/>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a:p>
            <a:pPr eaLnBrk="1" hangingPunct="1"/>
            <a:endParaRPr lang="en-US" sz="3600" dirty="0">
              <a:latin typeface="Calibri" pitchFamily="34" charset="0"/>
            </a:endParaRPr>
          </a:p>
        </p:txBody>
      </p:sp>
      <p:pic>
        <p:nvPicPr>
          <p:cNvPr id="20" name="Picture 19">
            <a:extLst>
              <a:ext uri="{FF2B5EF4-FFF2-40B4-BE49-F238E27FC236}">
                <a16:creationId xmlns:a16="http://schemas.microsoft.com/office/drawing/2014/main" id="{A917717F-795D-4F93-81C9-70807973BCA4}"/>
              </a:ext>
            </a:extLst>
          </p:cNvPr>
          <p:cNvPicPr>
            <a:picLocks noChangeAspect="1"/>
          </p:cNvPicPr>
          <p:nvPr/>
        </p:nvPicPr>
        <p:blipFill>
          <a:blip r:embed="rId6"/>
          <a:stretch>
            <a:fillRect/>
          </a:stretch>
        </p:blipFill>
        <p:spPr>
          <a:xfrm>
            <a:off x="13484772" y="33829141"/>
            <a:ext cx="7542540" cy="5730692"/>
          </a:xfrm>
          <a:prstGeom prst="rect">
            <a:avLst/>
          </a:prstGeom>
        </p:spPr>
      </p:pic>
      <p:pic>
        <p:nvPicPr>
          <p:cNvPr id="21" name="Picture 20">
            <a:extLst>
              <a:ext uri="{FF2B5EF4-FFF2-40B4-BE49-F238E27FC236}">
                <a16:creationId xmlns:a16="http://schemas.microsoft.com/office/drawing/2014/main" id="{A735E1FC-E390-48FB-B893-8C4659C90653}"/>
              </a:ext>
            </a:extLst>
          </p:cNvPr>
          <p:cNvPicPr>
            <a:picLocks noChangeAspect="1"/>
          </p:cNvPicPr>
          <p:nvPr/>
        </p:nvPicPr>
        <p:blipFill>
          <a:blip r:embed="rId7"/>
          <a:stretch>
            <a:fillRect/>
          </a:stretch>
        </p:blipFill>
        <p:spPr>
          <a:xfrm>
            <a:off x="23071773" y="33528197"/>
            <a:ext cx="4724400" cy="3882200"/>
          </a:xfrm>
          <a:prstGeom prst="rect">
            <a:avLst/>
          </a:prstGeom>
        </p:spPr>
      </p:pic>
      <p:sp>
        <p:nvSpPr>
          <p:cNvPr id="22" name="Arrow: Left 21">
            <a:extLst>
              <a:ext uri="{FF2B5EF4-FFF2-40B4-BE49-F238E27FC236}">
                <a16:creationId xmlns:a16="http://schemas.microsoft.com/office/drawing/2014/main" id="{7567A66B-9A82-471A-9F04-23B422C6AD2E}"/>
              </a:ext>
            </a:extLst>
          </p:cNvPr>
          <p:cNvSpPr/>
          <p:nvPr/>
        </p:nvSpPr>
        <p:spPr>
          <a:xfrm rot="10800000">
            <a:off x="21471573" y="34835178"/>
            <a:ext cx="1600200" cy="68193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Left 46">
            <a:extLst>
              <a:ext uri="{FF2B5EF4-FFF2-40B4-BE49-F238E27FC236}">
                <a16:creationId xmlns:a16="http://schemas.microsoft.com/office/drawing/2014/main" id="{A45FDE47-6AD9-4D67-B296-024F30E10CC9}"/>
              </a:ext>
            </a:extLst>
          </p:cNvPr>
          <p:cNvSpPr/>
          <p:nvPr/>
        </p:nvSpPr>
        <p:spPr>
          <a:xfrm rot="10800000">
            <a:off x="21312146" y="30564632"/>
            <a:ext cx="1600200" cy="68193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6CF1E5BD-F9ED-4E1A-93E2-C9177E3618EF}"/>
              </a:ext>
            </a:extLst>
          </p:cNvPr>
          <p:cNvPicPr>
            <a:picLocks noChangeAspect="1"/>
          </p:cNvPicPr>
          <p:nvPr/>
        </p:nvPicPr>
        <p:blipFill>
          <a:blip r:embed="rId8"/>
          <a:stretch>
            <a:fillRect/>
          </a:stretch>
        </p:blipFill>
        <p:spPr>
          <a:xfrm>
            <a:off x="13396081" y="28297388"/>
            <a:ext cx="7631230" cy="5000462"/>
          </a:xfrm>
          <a:prstGeom prst="rect">
            <a:avLst/>
          </a:prstGeom>
        </p:spPr>
      </p:pic>
      <p:pic>
        <p:nvPicPr>
          <p:cNvPr id="28" name="Picture 27">
            <a:extLst>
              <a:ext uri="{FF2B5EF4-FFF2-40B4-BE49-F238E27FC236}">
                <a16:creationId xmlns:a16="http://schemas.microsoft.com/office/drawing/2014/main" id="{CBA1444E-E089-45E7-9114-6160FEE789AE}"/>
              </a:ext>
            </a:extLst>
          </p:cNvPr>
          <p:cNvPicPr>
            <a:picLocks noChangeAspect="1"/>
          </p:cNvPicPr>
          <p:nvPr/>
        </p:nvPicPr>
        <p:blipFill>
          <a:blip r:embed="rId9"/>
          <a:stretch>
            <a:fillRect/>
          </a:stretch>
        </p:blipFill>
        <p:spPr>
          <a:xfrm>
            <a:off x="23174635" y="29827147"/>
            <a:ext cx="4013544" cy="2838848"/>
          </a:xfrm>
          <a:prstGeom prst="rect">
            <a:avLst/>
          </a:prstGeom>
        </p:spPr>
      </p:pic>
      <p:sp>
        <p:nvSpPr>
          <p:cNvPr id="29" name="TextBox 28">
            <a:extLst>
              <a:ext uri="{FF2B5EF4-FFF2-40B4-BE49-F238E27FC236}">
                <a16:creationId xmlns:a16="http://schemas.microsoft.com/office/drawing/2014/main" id="{9A3B6998-9B70-433F-B5B6-BF2C04A5962D}"/>
              </a:ext>
            </a:extLst>
          </p:cNvPr>
          <p:cNvSpPr txBox="1"/>
          <p:nvPr/>
        </p:nvSpPr>
        <p:spPr>
          <a:xfrm>
            <a:off x="5483745" y="9005434"/>
            <a:ext cx="6759651" cy="3323987"/>
          </a:xfrm>
          <a:prstGeom prst="rect">
            <a:avLst/>
          </a:prstGeom>
          <a:noFill/>
        </p:spPr>
        <p:txBody>
          <a:bodyPr wrap="square" rtlCol="0">
            <a:spAutoFit/>
          </a:bodyPr>
          <a:lstStyle/>
          <a:p>
            <a:pPr algn="just"/>
            <a:r>
              <a:rPr lang="en-US" sz="1400" dirty="0">
                <a:latin typeface="Verdana" panose="020B0604030504040204" pitchFamily="34" charset="0"/>
                <a:ea typeface="Verdana" panose="020B0604030504040204" pitchFamily="34" charset="0"/>
                <a:cs typeface="Verdana" panose="020B0604030504040204" pitchFamily="34" charset="0"/>
              </a:rPr>
              <a:t>much interest in recent years is transcriptional gene regulatory networks, which specify the set of genes that influence a given gene’s expression level. This type of pattern can be naturally modeled in a causal graph or Bayesian network. In this work, we investigate the performance of our approach by analyzing experimental data from a </a:t>
            </a:r>
            <a:r>
              <a:rPr lang="en-US" sz="1400" dirty="0" err="1">
                <a:latin typeface="Verdana" panose="020B0604030504040204" pitchFamily="34" charset="0"/>
                <a:ea typeface="Verdana" panose="020B0604030504040204" pitchFamily="34" charset="0"/>
                <a:cs typeface="Verdana" panose="020B0604030504040204" pitchFamily="34" charset="0"/>
              </a:rPr>
              <a:t>pollychormatic</a:t>
            </a:r>
            <a:r>
              <a:rPr lang="en-US" sz="1400" dirty="0">
                <a:latin typeface="Verdana" panose="020B0604030504040204" pitchFamily="34" charset="0"/>
                <a:ea typeface="Verdana" panose="020B0604030504040204" pitchFamily="34" charset="0"/>
                <a:cs typeface="Verdana" panose="020B0604030504040204" pitchFamily="34" charset="0"/>
              </a:rPr>
              <a:t> flow cytometry experiment originally presented by Sachs, Perez, </a:t>
            </a:r>
            <a:r>
              <a:rPr lang="en-US" sz="1400" dirty="0" err="1">
                <a:latin typeface="Verdana" panose="020B0604030504040204" pitchFamily="34" charset="0"/>
                <a:ea typeface="Verdana" panose="020B0604030504040204" pitchFamily="34" charset="0"/>
                <a:cs typeface="Verdana" panose="020B0604030504040204" pitchFamily="34" charset="0"/>
              </a:rPr>
              <a:t>Pe´er</a:t>
            </a:r>
            <a:r>
              <a:rPr lang="en-US" sz="1400" dirty="0">
                <a:latin typeface="Verdana" panose="020B0604030504040204" pitchFamily="34" charset="0"/>
                <a:ea typeface="Verdana" panose="020B0604030504040204" pitchFamily="34" charset="0"/>
                <a:cs typeface="Verdana" panose="020B0604030504040204" pitchFamily="34" charset="0"/>
              </a:rPr>
              <a:t>, </a:t>
            </a:r>
            <a:r>
              <a:rPr lang="en-US" sz="1400" dirty="0" err="1">
                <a:latin typeface="Verdana" panose="020B0604030504040204" pitchFamily="34" charset="0"/>
                <a:ea typeface="Verdana" panose="020B0604030504040204" pitchFamily="34" charset="0"/>
                <a:cs typeface="Verdana" panose="020B0604030504040204" pitchFamily="34" charset="0"/>
              </a:rPr>
              <a:t>Lauffenburger</a:t>
            </a:r>
            <a:r>
              <a:rPr lang="en-US" sz="1400" dirty="0">
                <a:latin typeface="Verdana" panose="020B0604030504040204" pitchFamily="34" charset="0"/>
                <a:ea typeface="Verdana" panose="020B0604030504040204" pitchFamily="34" charset="0"/>
                <a:cs typeface="Verdana" panose="020B0604030504040204" pitchFamily="34" charset="0"/>
              </a:rPr>
              <a:t> and Nolan (2005). In this particular experiment, 11 well-studied proteins were selected from the MAPK pathways for fluorescent labeling, showed in Fig 1. This pathway was then perturbed by 9 different stimuli, each targeting a different protein in the selected pathway.</a:t>
            </a:r>
          </a:p>
          <a:p>
            <a:pPr algn="just"/>
            <a:r>
              <a:rPr lang="en-US" sz="1400" dirty="0">
                <a:latin typeface="Verdana" panose="020B0604030504040204" pitchFamily="34" charset="0"/>
                <a:ea typeface="Verdana" panose="020B0604030504040204" pitchFamily="34" charset="0"/>
                <a:cs typeface="Verdana" panose="020B0604030504040204" pitchFamily="34" charset="0"/>
              </a:rPr>
              <a:t>The original data set is continuous data that was processed by first eliminating outliers assuming a log-scale transform. The data were then discretized using an information preserving technique and adjusted such that perturbed vertices always reflect their perturbed values. </a:t>
            </a:r>
          </a:p>
        </p:txBody>
      </p:sp>
      <p:sp>
        <p:nvSpPr>
          <p:cNvPr id="43" name="TextBox 42">
            <a:extLst>
              <a:ext uri="{FF2B5EF4-FFF2-40B4-BE49-F238E27FC236}">
                <a16:creationId xmlns:a16="http://schemas.microsoft.com/office/drawing/2014/main" id="{20473EA9-5AA0-436E-9040-FA8FBCFEC580}"/>
              </a:ext>
            </a:extLst>
          </p:cNvPr>
          <p:cNvSpPr txBox="1"/>
          <p:nvPr/>
        </p:nvSpPr>
        <p:spPr>
          <a:xfrm>
            <a:off x="1898960" y="11613652"/>
            <a:ext cx="3724028" cy="276999"/>
          </a:xfrm>
          <a:prstGeom prst="rect">
            <a:avLst/>
          </a:prstGeom>
          <a:noFill/>
        </p:spPr>
        <p:txBody>
          <a:bodyPr wrap="square" rtlCol="0">
            <a:spAutoFit/>
          </a:bodyPr>
          <a:lstStyle/>
          <a:p>
            <a:r>
              <a:rPr lang="en-US" sz="1200" i="1"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Fig 1. Basic structure of MAPK pathways</a:t>
            </a:r>
          </a:p>
        </p:txBody>
      </p:sp>
      <p:sp>
        <p:nvSpPr>
          <p:cNvPr id="55" name="TextBox 54">
            <a:extLst>
              <a:ext uri="{FF2B5EF4-FFF2-40B4-BE49-F238E27FC236}">
                <a16:creationId xmlns:a16="http://schemas.microsoft.com/office/drawing/2014/main" id="{B5305F05-5C8D-4BDE-A89E-313C8C8566D0}"/>
              </a:ext>
            </a:extLst>
          </p:cNvPr>
          <p:cNvSpPr txBox="1"/>
          <p:nvPr/>
        </p:nvSpPr>
        <p:spPr>
          <a:xfrm>
            <a:off x="1878914" y="14617047"/>
            <a:ext cx="3267075" cy="461665"/>
          </a:xfrm>
          <a:prstGeom prst="rect">
            <a:avLst/>
          </a:prstGeom>
          <a:noFill/>
        </p:spPr>
        <p:txBody>
          <a:bodyPr wrap="square" rtlCol="0">
            <a:spAutoFit/>
          </a:bodyPr>
          <a:lstStyle/>
          <a:p>
            <a:r>
              <a:rPr lang="en-US" sz="1200" i="1"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Fig 2. Summary of the 9 experimental stimuli and their effect on the proteins</a:t>
            </a:r>
          </a:p>
        </p:txBody>
      </p:sp>
      <p:sp>
        <p:nvSpPr>
          <p:cNvPr id="56" name="TextBox 55">
            <a:extLst>
              <a:ext uri="{FF2B5EF4-FFF2-40B4-BE49-F238E27FC236}">
                <a16:creationId xmlns:a16="http://schemas.microsoft.com/office/drawing/2014/main" id="{4AEE5E95-47EA-4C94-974C-A5043A89F66F}"/>
              </a:ext>
            </a:extLst>
          </p:cNvPr>
          <p:cNvSpPr txBox="1"/>
          <p:nvPr/>
        </p:nvSpPr>
        <p:spPr>
          <a:xfrm>
            <a:off x="5791200" y="12116639"/>
            <a:ext cx="184731" cy="369332"/>
          </a:xfrm>
          <a:prstGeom prst="rect">
            <a:avLst/>
          </a:prstGeom>
          <a:noFill/>
        </p:spPr>
        <p:txBody>
          <a:bodyPr wrap="none" rtlCol="0">
            <a:spAutoFit/>
          </a:bodyPr>
          <a:lstStyle/>
          <a:p>
            <a:endParaRPr lang="en-US" dirty="0"/>
          </a:p>
        </p:txBody>
      </p:sp>
      <p:sp>
        <p:nvSpPr>
          <p:cNvPr id="57" name="TextBox 56">
            <a:extLst>
              <a:ext uri="{FF2B5EF4-FFF2-40B4-BE49-F238E27FC236}">
                <a16:creationId xmlns:a16="http://schemas.microsoft.com/office/drawing/2014/main" id="{9198D3F0-823D-412B-9D50-9C620C922A28}"/>
              </a:ext>
            </a:extLst>
          </p:cNvPr>
          <p:cNvSpPr txBox="1"/>
          <p:nvPr/>
        </p:nvSpPr>
        <p:spPr>
          <a:xfrm>
            <a:off x="4974963" y="12282952"/>
            <a:ext cx="3419089" cy="2893100"/>
          </a:xfrm>
          <a:prstGeom prst="rect">
            <a:avLst/>
          </a:prstGeom>
          <a:noFill/>
        </p:spPr>
        <p:txBody>
          <a:bodyPr wrap="square" rtlCol="0">
            <a:spAutoFit/>
          </a:bodyPr>
          <a:lstStyle/>
          <a:p>
            <a:pPr algn="just"/>
            <a:r>
              <a:rPr lang="en-US" sz="1400" dirty="0">
                <a:latin typeface="Verdana" panose="020B0604030504040204" pitchFamily="34" charset="0"/>
                <a:ea typeface="Verdana" panose="020B0604030504040204" pitchFamily="34" charset="0"/>
                <a:cs typeface="Verdana" panose="020B0604030504040204" pitchFamily="34" charset="0"/>
              </a:rPr>
              <a:t>This is necessary because some of the perturbation methods, particularly the inhibition, only affect the activity of the protein and not their </a:t>
            </a:r>
            <a:r>
              <a:rPr lang="en-US" sz="1400" dirty="0" err="1">
                <a:latin typeface="Verdana" panose="020B0604030504040204" pitchFamily="34" charset="0"/>
                <a:ea typeface="Verdana" panose="020B0604030504040204" pitchFamily="34" charset="0"/>
                <a:cs typeface="Verdana" panose="020B0604030504040204" pitchFamily="34" charset="0"/>
              </a:rPr>
              <a:t>phosphorolation</a:t>
            </a:r>
            <a:r>
              <a:rPr lang="en-US" sz="1400" dirty="0">
                <a:latin typeface="Verdana" panose="020B0604030504040204" pitchFamily="34" charset="0"/>
                <a:ea typeface="Verdana" panose="020B0604030504040204" pitchFamily="34" charset="0"/>
                <a:cs typeface="Verdana" panose="020B0604030504040204" pitchFamily="34" charset="0"/>
              </a:rPr>
              <a:t> so while the activity of the protein appears to vary, its activity is in fact controlled. After pre-processing, 500 data sets are generated. Each data set consists of 600 cells sampled from each of the 9 experiments. Simulated annealing was used to obtain an optimal DAG</a:t>
            </a:r>
          </a:p>
        </p:txBody>
      </p:sp>
      <p:sp>
        <p:nvSpPr>
          <p:cNvPr id="58" name="TextBox 57">
            <a:extLst>
              <a:ext uri="{FF2B5EF4-FFF2-40B4-BE49-F238E27FC236}">
                <a16:creationId xmlns:a16="http://schemas.microsoft.com/office/drawing/2014/main" id="{C0368D5A-8335-49DB-8ACA-DBC2FBEBEC9C}"/>
              </a:ext>
            </a:extLst>
          </p:cNvPr>
          <p:cNvSpPr txBox="1"/>
          <p:nvPr/>
        </p:nvSpPr>
        <p:spPr>
          <a:xfrm>
            <a:off x="2093759" y="15116137"/>
            <a:ext cx="6270207" cy="954107"/>
          </a:xfrm>
          <a:prstGeom prst="rect">
            <a:avLst/>
          </a:prstGeom>
          <a:noFill/>
        </p:spPr>
        <p:txBody>
          <a:bodyPr wrap="square" rtlCol="0">
            <a:spAutoFit/>
          </a:bodyPr>
          <a:lstStyle/>
          <a:p>
            <a:pPr algn="just"/>
            <a:r>
              <a:rPr lang="en-US" sz="1400" dirty="0">
                <a:latin typeface="Verdana" panose="020B0604030504040204" pitchFamily="34" charset="0"/>
                <a:ea typeface="Verdana" panose="020B0604030504040204" pitchFamily="34" charset="0"/>
                <a:cs typeface="Verdana" panose="020B0604030504040204" pitchFamily="34" charset="0"/>
              </a:rPr>
              <a:t>from each of the data sets. Thus, after 500 simulated annealing runs, they now have a set of 500 DAGs each with an associated score. To estimate the marginal feature probabilities, Bootstrap samples are generated from this data set according to their scores.</a:t>
            </a:r>
            <a:endParaRPr lang="en-US" sz="1400" dirty="0"/>
          </a:p>
        </p:txBody>
      </p:sp>
      <p:sp>
        <p:nvSpPr>
          <p:cNvPr id="59" name="TextBox 58">
            <a:extLst>
              <a:ext uri="{FF2B5EF4-FFF2-40B4-BE49-F238E27FC236}">
                <a16:creationId xmlns:a16="http://schemas.microsoft.com/office/drawing/2014/main" id="{780C3EAC-F66D-4838-8E43-03703D14B77D}"/>
              </a:ext>
            </a:extLst>
          </p:cNvPr>
          <p:cNvSpPr txBox="1"/>
          <p:nvPr/>
        </p:nvSpPr>
        <p:spPr>
          <a:xfrm>
            <a:off x="8508080" y="16161430"/>
            <a:ext cx="3724028" cy="276999"/>
          </a:xfrm>
          <a:prstGeom prst="rect">
            <a:avLst/>
          </a:prstGeom>
          <a:noFill/>
        </p:spPr>
        <p:txBody>
          <a:bodyPr wrap="square" rtlCol="0">
            <a:spAutoFit/>
          </a:bodyPr>
          <a:lstStyle/>
          <a:p>
            <a:r>
              <a:rPr lang="en-US" sz="1200" i="1"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Fig 3. Results from Sachs et al experiment.</a:t>
            </a:r>
          </a:p>
        </p:txBody>
      </p:sp>
      <p:sp>
        <p:nvSpPr>
          <p:cNvPr id="61" name="TextBox 60">
            <a:extLst>
              <a:ext uri="{FF2B5EF4-FFF2-40B4-BE49-F238E27FC236}">
                <a16:creationId xmlns:a16="http://schemas.microsoft.com/office/drawing/2014/main" id="{E4D6594B-11D8-46FC-AFD0-392C2C112C3A}"/>
              </a:ext>
            </a:extLst>
          </p:cNvPr>
          <p:cNvSpPr txBox="1"/>
          <p:nvPr/>
        </p:nvSpPr>
        <p:spPr>
          <a:xfrm>
            <a:off x="2059223" y="7625709"/>
            <a:ext cx="10116710" cy="1384995"/>
          </a:xfrm>
          <a:prstGeom prst="rect">
            <a:avLst/>
          </a:prstGeom>
          <a:noFill/>
        </p:spPr>
        <p:txBody>
          <a:bodyPr wrap="square" rtlCol="0">
            <a:spAutoFit/>
          </a:bodyPr>
          <a:lstStyle/>
          <a:p>
            <a:pPr algn="just"/>
            <a:r>
              <a:rPr lang="en-US" sz="1400" dirty="0">
                <a:latin typeface="Verdana" panose="020B0604030504040204" pitchFamily="34" charset="0"/>
                <a:ea typeface="Verdana" panose="020B0604030504040204" pitchFamily="34" charset="0"/>
                <a:cs typeface="Verdana" panose="020B0604030504040204" pitchFamily="34" charset="0"/>
              </a:rPr>
              <a:t>Living cell molecules interact with each other in a coordinated and complicated fashion to carry out important biological functions. Building a rich network of these interactions can improve recognition of diseases by providing useful mechanistic interpretations of various phenotypes. A lot of discoveries in high-throughput technologies have given rise to numerous algorithms for reverse-engineering networks from molecular observations, as they provide an efficient and systematic way of analyzing the various molecular state and interaction of a number of genes. One class of such interaction networks that has recently generated</a:t>
            </a:r>
          </a:p>
        </p:txBody>
      </p:sp>
      <p:sp>
        <p:nvSpPr>
          <p:cNvPr id="63" name="TextBox 62">
            <a:extLst>
              <a:ext uri="{FF2B5EF4-FFF2-40B4-BE49-F238E27FC236}">
                <a16:creationId xmlns:a16="http://schemas.microsoft.com/office/drawing/2014/main" id="{2BFE44A6-ACD8-4BEC-A161-EA968ADFB71C}"/>
              </a:ext>
            </a:extLst>
          </p:cNvPr>
          <p:cNvSpPr txBox="1"/>
          <p:nvPr/>
        </p:nvSpPr>
        <p:spPr>
          <a:xfrm>
            <a:off x="533399" y="40096552"/>
            <a:ext cx="18287997" cy="6709529"/>
          </a:xfrm>
          <a:prstGeom prst="rect">
            <a:avLst/>
          </a:prstGeom>
          <a:noFill/>
        </p:spPr>
        <p:txBody>
          <a:bodyPr wrap="square" rtlCol="0">
            <a:spAutoFit/>
          </a:bodyPr>
          <a:lstStyle/>
          <a:p>
            <a:endParaRPr lang="en-US" dirty="0"/>
          </a:p>
          <a:p>
            <a:r>
              <a:rPr lang="en-US" sz="4800" b="1" dirty="0">
                <a:solidFill>
                  <a:schemeClr val="bg1">
                    <a:lumMod val="95000"/>
                    <a:lumOff val="5000"/>
                  </a:schemeClr>
                </a:solidFill>
                <a:latin typeface="Verdana" panose="020B0604030504040204" pitchFamily="34" charset="0"/>
                <a:ea typeface="Verdana" panose="020B0604030504040204" pitchFamily="34" charset="0"/>
                <a:cs typeface="Verdana" panose="020B0604030504040204" pitchFamily="34" charset="0"/>
              </a:rPr>
              <a:t>Contact:</a:t>
            </a:r>
            <a:endParaRPr lang="en-US" sz="4000" b="1" dirty="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a:p>
            <a:r>
              <a:rPr lang="en-US" sz="4800" b="1" dirty="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Meghamala Sinha </a:t>
            </a:r>
          </a:p>
          <a:p>
            <a:r>
              <a:rPr lang="en-US" sz="3600" b="1" dirty="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Graduate Student (CS)</a:t>
            </a:r>
          </a:p>
          <a:p>
            <a:r>
              <a:rPr lang="en-US" sz="3600" b="1" dirty="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Email: sinham@oregonstate.edu</a:t>
            </a:r>
            <a:endParaRPr lang="en-US" sz="2800" dirty="0">
              <a:latin typeface="Verdana" panose="020B0604030504040204" pitchFamily="34" charset="0"/>
              <a:ea typeface="Verdana" panose="020B0604030504040204" pitchFamily="34" charset="0"/>
              <a:cs typeface="Verdana" panose="020B0604030504040204" pitchFamily="34" charset="0"/>
            </a:endParaRPr>
          </a:p>
          <a:p>
            <a:r>
              <a:rPr lang="en-US" sz="2800" dirty="0">
                <a:latin typeface="Verdana" panose="020B0604030504040204" pitchFamily="34" charset="0"/>
                <a:ea typeface="Verdana" panose="020B0604030504040204" pitchFamily="34" charset="0"/>
                <a:cs typeface="Verdana" panose="020B0604030504040204" pitchFamily="34" charset="0"/>
              </a:rPr>
              <a:t>1148 Kelley Engineering Center, 2500 NW Monroe Ave, Corvallis, OR 97331</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65" name="Picture 64">
            <a:extLst>
              <a:ext uri="{FF2B5EF4-FFF2-40B4-BE49-F238E27FC236}">
                <a16:creationId xmlns:a16="http://schemas.microsoft.com/office/drawing/2014/main" id="{70472CDC-70D4-42C6-8548-DD23AFE17B3A}"/>
              </a:ext>
            </a:extLst>
          </p:cNvPr>
          <p:cNvPicPr>
            <a:picLocks noChangeAspect="1"/>
          </p:cNvPicPr>
          <p:nvPr/>
        </p:nvPicPr>
        <p:blipFill>
          <a:blip r:embed="rId10"/>
          <a:stretch>
            <a:fillRect/>
          </a:stretch>
        </p:blipFill>
        <p:spPr>
          <a:xfrm>
            <a:off x="2949724" y="28274825"/>
            <a:ext cx="8440051" cy="5023024"/>
          </a:xfrm>
          <a:prstGeom prst="rect">
            <a:avLst/>
          </a:prstGeom>
        </p:spPr>
      </p:pic>
      <p:pic>
        <p:nvPicPr>
          <p:cNvPr id="66" name="Picture 65">
            <a:extLst>
              <a:ext uri="{FF2B5EF4-FFF2-40B4-BE49-F238E27FC236}">
                <a16:creationId xmlns:a16="http://schemas.microsoft.com/office/drawing/2014/main" id="{B938ACEA-3E2B-4A00-8B22-B53652B4E9DE}"/>
              </a:ext>
            </a:extLst>
          </p:cNvPr>
          <p:cNvPicPr>
            <a:picLocks noChangeAspect="1"/>
          </p:cNvPicPr>
          <p:nvPr/>
        </p:nvPicPr>
        <p:blipFill>
          <a:blip r:embed="rId11"/>
          <a:stretch>
            <a:fillRect/>
          </a:stretch>
        </p:blipFill>
        <p:spPr>
          <a:xfrm>
            <a:off x="2949724" y="33904597"/>
            <a:ext cx="8404076" cy="4858285"/>
          </a:xfrm>
          <a:prstGeom prst="rect">
            <a:avLst/>
          </a:prstGeom>
        </p:spPr>
      </p:pic>
      <p:sp>
        <p:nvSpPr>
          <p:cNvPr id="67" name="Arrow: Left 66">
            <a:extLst>
              <a:ext uri="{FF2B5EF4-FFF2-40B4-BE49-F238E27FC236}">
                <a16:creationId xmlns:a16="http://schemas.microsoft.com/office/drawing/2014/main" id="{14AC3C25-E0EF-403A-96CE-D26B43B0D6A5}"/>
              </a:ext>
            </a:extLst>
          </p:cNvPr>
          <p:cNvSpPr/>
          <p:nvPr/>
        </p:nvSpPr>
        <p:spPr>
          <a:xfrm rot="10800000">
            <a:off x="11592828" y="30524343"/>
            <a:ext cx="1600200" cy="68193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Arrow: Left 67">
            <a:extLst>
              <a:ext uri="{FF2B5EF4-FFF2-40B4-BE49-F238E27FC236}">
                <a16:creationId xmlns:a16="http://schemas.microsoft.com/office/drawing/2014/main" id="{A4F71689-FAD0-4A09-99FC-BBDF5389E961}"/>
              </a:ext>
            </a:extLst>
          </p:cNvPr>
          <p:cNvSpPr/>
          <p:nvPr/>
        </p:nvSpPr>
        <p:spPr>
          <a:xfrm rot="10800000">
            <a:off x="11535040" y="34840130"/>
            <a:ext cx="1600200" cy="68193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a:extLst>
              <a:ext uri="{FF2B5EF4-FFF2-40B4-BE49-F238E27FC236}">
                <a16:creationId xmlns:a16="http://schemas.microsoft.com/office/drawing/2014/main" id="{69E63FA8-390A-458F-B96B-FD49AE7E9517}"/>
              </a:ext>
            </a:extLst>
          </p:cNvPr>
          <p:cNvPicPr>
            <a:picLocks noChangeAspect="1"/>
          </p:cNvPicPr>
          <p:nvPr/>
        </p:nvPicPr>
        <p:blipFill>
          <a:blip r:embed="rId12"/>
          <a:stretch>
            <a:fillRect/>
          </a:stretch>
        </p:blipFill>
        <p:spPr>
          <a:xfrm>
            <a:off x="13149736" y="7426580"/>
            <a:ext cx="17521658" cy="14534360"/>
          </a:xfrm>
          <a:prstGeom prst="rect">
            <a:avLst/>
          </a:prstGeom>
        </p:spPr>
      </p:pic>
      <p:sp>
        <p:nvSpPr>
          <p:cNvPr id="72" name="Speech Bubble: Oval 71">
            <a:extLst>
              <a:ext uri="{FF2B5EF4-FFF2-40B4-BE49-F238E27FC236}">
                <a16:creationId xmlns:a16="http://schemas.microsoft.com/office/drawing/2014/main" id="{8A57F9F1-F12A-4D18-9EA3-3B88160DB822}"/>
              </a:ext>
            </a:extLst>
          </p:cNvPr>
          <p:cNvSpPr/>
          <p:nvPr/>
        </p:nvSpPr>
        <p:spPr>
          <a:xfrm rot="1414733">
            <a:off x="26903662" y="25920635"/>
            <a:ext cx="4350822" cy="436231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a:extLst>
              <a:ext uri="{FF2B5EF4-FFF2-40B4-BE49-F238E27FC236}">
                <a16:creationId xmlns:a16="http://schemas.microsoft.com/office/drawing/2014/main" id="{48E46C30-19B3-474B-BE97-4BFD6058A77B}"/>
              </a:ext>
            </a:extLst>
          </p:cNvPr>
          <p:cNvSpPr txBox="1"/>
          <p:nvPr/>
        </p:nvSpPr>
        <p:spPr>
          <a:xfrm>
            <a:off x="27505898" y="26410806"/>
            <a:ext cx="3447761" cy="5201424"/>
          </a:xfrm>
          <a:prstGeom prst="rect">
            <a:avLst/>
          </a:prstGeom>
          <a:noFill/>
        </p:spPr>
        <p:txBody>
          <a:bodyPr wrap="square" rtlCol="0">
            <a:spAutoFit/>
          </a:bodyPr>
          <a:lstStyle/>
          <a:p>
            <a:r>
              <a:rPr lang="en-US" b="1" dirty="0">
                <a:solidFill>
                  <a:schemeClr val="bg1"/>
                </a:solidFill>
                <a:latin typeface="Verdana" panose="020B0604030504040204" pitchFamily="34" charset="0"/>
                <a:ea typeface="Verdana" panose="020B0604030504040204" pitchFamily="34" charset="0"/>
                <a:cs typeface="Verdana" panose="020B0604030504040204" pitchFamily="34" charset="0"/>
              </a:rPr>
              <a:t>A Significant Improvement !!!</a:t>
            </a:r>
          </a:p>
          <a:p>
            <a:endParaRPr lang="en-US"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US" sz="1400" dirty="0">
                <a:latin typeface="Verdana" panose="020B0604030504040204" pitchFamily="34" charset="0"/>
                <a:ea typeface="Verdana" panose="020B0604030504040204" pitchFamily="34" charset="0"/>
                <a:cs typeface="Verdana" panose="020B0604030504040204" pitchFamily="34" charset="0"/>
              </a:rPr>
              <a:t>New Arcs found :</a:t>
            </a:r>
          </a:p>
          <a:p>
            <a:pPr algn="just">
              <a:spcAft>
                <a:spcPts val="800"/>
              </a:spcAft>
            </a:pPr>
            <a:r>
              <a:rPr lang="en-US" sz="1400" dirty="0">
                <a:solidFill>
                  <a:schemeClr val="bg1"/>
                </a:solidFill>
                <a:latin typeface="Verdana" panose="020B0604030504040204" pitchFamily="34" charset="0"/>
                <a:ea typeface="Verdana" panose="020B0604030504040204" pitchFamily="34" charset="0"/>
                <a:cs typeface="Verdana" panose="020B0604030504040204" pitchFamily="34" charset="0"/>
              </a:rPr>
              <a:t>P38 -&gt; pjnk (reported in PCViz)</a:t>
            </a:r>
          </a:p>
          <a:p>
            <a:pPr algn="just">
              <a:spcAft>
                <a:spcPts val="800"/>
              </a:spcAft>
            </a:pPr>
            <a:r>
              <a:rPr lang="en-US" sz="1400" dirty="0">
                <a:solidFill>
                  <a:schemeClr val="bg1"/>
                </a:solidFill>
                <a:latin typeface="Verdana" panose="020B0604030504040204" pitchFamily="34" charset="0"/>
                <a:ea typeface="Verdana" panose="020B0604030504040204" pitchFamily="34" charset="0"/>
                <a:cs typeface="Verdana" panose="020B0604030504040204" pitchFamily="34" charset="0"/>
              </a:rPr>
              <a:t>Plcg -&gt; pmek (reported in PCViz)</a:t>
            </a:r>
          </a:p>
          <a:p>
            <a:pPr algn="just">
              <a:spcAft>
                <a:spcPts val="800"/>
              </a:spcAft>
            </a:pPr>
            <a:r>
              <a:rPr lang="en-US" sz="1400" dirty="0">
                <a:solidFill>
                  <a:schemeClr val="bg1"/>
                </a:solidFill>
                <a:latin typeface="Verdana" panose="020B0604030504040204" pitchFamily="34" charset="0"/>
                <a:ea typeface="Verdana" panose="020B0604030504040204" pitchFamily="34" charset="0"/>
                <a:cs typeface="Verdana" panose="020B0604030504040204" pitchFamily="34" charset="0"/>
              </a:rPr>
              <a:t>P44.4 -&gt; PKC (reported in PCViz) </a:t>
            </a:r>
          </a:p>
          <a:p>
            <a:pPr algn="just">
              <a:spcAft>
                <a:spcPts val="800"/>
              </a:spcAft>
            </a:pPr>
            <a:r>
              <a:rPr lang="en-US" sz="1400" dirty="0">
                <a:solidFill>
                  <a:schemeClr val="bg1"/>
                </a:solidFill>
                <a:latin typeface="Verdana" panose="020B0604030504040204" pitchFamily="34" charset="0"/>
                <a:ea typeface="Verdana" panose="020B0604030504040204" pitchFamily="34" charset="0"/>
                <a:cs typeface="Verdana" panose="020B0604030504040204" pitchFamily="34" charset="0"/>
              </a:rPr>
              <a:t>Praf -&gt; P38</a:t>
            </a:r>
          </a:p>
          <a:p>
            <a:pPr algn="just">
              <a:spcAft>
                <a:spcPts val="800"/>
              </a:spcAft>
            </a:pPr>
            <a:r>
              <a:rPr lang="en-US" sz="1400" dirty="0">
                <a:solidFill>
                  <a:schemeClr val="bg1"/>
                </a:solidFill>
                <a:latin typeface="Verdana" panose="020B0604030504040204" pitchFamily="34" charset="0"/>
                <a:ea typeface="Verdana" panose="020B0604030504040204" pitchFamily="34" charset="0"/>
                <a:cs typeface="Verdana" panose="020B0604030504040204" pitchFamily="34" charset="0"/>
              </a:rPr>
              <a:t>PKA-&gt; plcg</a:t>
            </a:r>
          </a:p>
          <a:p>
            <a:pPr algn="just">
              <a:spcAft>
                <a:spcPts val="800"/>
              </a:spcAft>
            </a:pPr>
            <a:r>
              <a:rPr lang="en-US" sz="1400" dirty="0">
                <a:solidFill>
                  <a:schemeClr val="bg1"/>
                </a:solidFill>
                <a:latin typeface="Verdana" panose="020B0604030504040204" pitchFamily="34" charset="0"/>
                <a:ea typeface="Verdana" panose="020B0604030504040204" pitchFamily="34" charset="0"/>
                <a:cs typeface="Verdana" panose="020B0604030504040204" pitchFamily="34" charset="0"/>
              </a:rPr>
              <a:t>Pip2-&gt;PKA (reported in PubMed)</a:t>
            </a:r>
          </a:p>
          <a:p>
            <a:endParaRPr lang="en-US" dirty="0">
              <a:highlight>
                <a:srgbClr val="000000"/>
              </a:highlight>
            </a:endParaRPr>
          </a:p>
          <a:p>
            <a:endParaRPr lang="en-US" dirty="0"/>
          </a:p>
          <a:p>
            <a:endParaRPr lang="en-US" dirty="0"/>
          </a:p>
          <a:p>
            <a:endParaRPr lang="en-US" dirty="0"/>
          </a:p>
          <a:p>
            <a:endParaRPr lang="en-US" dirty="0"/>
          </a:p>
          <a:p>
            <a:endParaRPr lang="en-US" dirty="0"/>
          </a:p>
          <a:p>
            <a:endParaRPr lang="en-US" dirty="0"/>
          </a:p>
          <a:p>
            <a:r>
              <a:rPr lang="en-US" dirty="0"/>
              <a:t> </a:t>
            </a:r>
          </a:p>
        </p:txBody>
      </p:sp>
      <p:pic>
        <p:nvPicPr>
          <p:cNvPr id="76" name="Graphic 75" descr="Smiling Face with No Fill">
            <a:extLst>
              <a:ext uri="{FF2B5EF4-FFF2-40B4-BE49-F238E27FC236}">
                <a16:creationId xmlns:a16="http://schemas.microsoft.com/office/drawing/2014/main" id="{D1CA6861-440B-4D94-8062-5BC2394B23E2}"/>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0670285" y="27396764"/>
            <a:ext cx="304799" cy="304799"/>
          </a:xfrm>
          <a:prstGeom prst="rect">
            <a:avLst/>
          </a:prstGeom>
        </p:spPr>
      </p:pic>
      <p:pic>
        <p:nvPicPr>
          <p:cNvPr id="77" name="Graphic 76" descr="Smiling Face with No Fill">
            <a:extLst>
              <a:ext uri="{FF2B5EF4-FFF2-40B4-BE49-F238E27FC236}">
                <a16:creationId xmlns:a16="http://schemas.microsoft.com/office/drawing/2014/main" id="{28C272B1-1FC5-4C73-846D-3FE73B254A71}"/>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0691710" y="27688835"/>
            <a:ext cx="304799" cy="304799"/>
          </a:xfrm>
          <a:prstGeom prst="rect">
            <a:avLst/>
          </a:prstGeom>
        </p:spPr>
      </p:pic>
      <p:pic>
        <p:nvPicPr>
          <p:cNvPr id="78" name="Graphic 77" descr="Smiling Face with No Fill">
            <a:extLst>
              <a:ext uri="{FF2B5EF4-FFF2-40B4-BE49-F238E27FC236}">
                <a16:creationId xmlns:a16="http://schemas.microsoft.com/office/drawing/2014/main" id="{9A001DE1-A67B-4A55-B4E5-00D57E17F45A}"/>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0691710" y="27992588"/>
            <a:ext cx="304799" cy="304799"/>
          </a:xfrm>
          <a:prstGeom prst="rect">
            <a:avLst/>
          </a:prstGeom>
        </p:spPr>
      </p:pic>
      <p:pic>
        <p:nvPicPr>
          <p:cNvPr id="79" name="Graphic 78" descr="Smiling Face with No Fill">
            <a:extLst>
              <a:ext uri="{FF2B5EF4-FFF2-40B4-BE49-F238E27FC236}">
                <a16:creationId xmlns:a16="http://schemas.microsoft.com/office/drawing/2014/main" id="{64985282-0F91-4DD8-9D58-8034218C9F58}"/>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0691710" y="28942413"/>
            <a:ext cx="304799" cy="304799"/>
          </a:xfrm>
          <a:prstGeom prst="rect">
            <a:avLst/>
          </a:prstGeom>
        </p:spPr>
      </p:pic>
      <p:pic>
        <p:nvPicPr>
          <p:cNvPr id="81" name="Graphic 80" descr="Sad Face with No Fill">
            <a:extLst>
              <a:ext uri="{FF2B5EF4-FFF2-40B4-BE49-F238E27FC236}">
                <a16:creationId xmlns:a16="http://schemas.microsoft.com/office/drawing/2014/main" id="{033CEC1F-CA19-4BBE-A6F2-F9AEB1FA3234}"/>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0694781" y="28313187"/>
            <a:ext cx="304800" cy="304800"/>
          </a:xfrm>
          <a:prstGeom prst="rect">
            <a:avLst/>
          </a:prstGeom>
        </p:spPr>
      </p:pic>
      <p:pic>
        <p:nvPicPr>
          <p:cNvPr id="82" name="Graphic 81" descr="Sad Face with No Fill">
            <a:extLst>
              <a:ext uri="{FF2B5EF4-FFF2-40B4-BE49-F238E27FC236}">
                <a16:creationId xmlns:a16="http://schemas.microsoft.com/office/drawing/2014/main" id="{A3181E32-FC92-4218-8B79-A29E570DF897}"/>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0691710" y="28601140"/>
            <a:ext cx="304800" cy="304800"/>
          </a:xfrm>
          <a:prstGeom prst="rect">
            <a:avLst/>
          </a:prstGeom>
        </p:spPr>
      </p:pic>
      <p:sp>
        <p:nvSpPr>
          <p:cNvPr id="83" name="Oval 82">
            <a:extLst>
              <a:ext uri="{FF2B5EF4-FFF2-40B4-BE49-F238E27FC236}">
                <a16:creationId xmlns:a16="http://schemas.microsoft.com/office/drawing/2014/main" id="{07FBC05B-F726-4BCD-9CC4-0073CAED8A29}"/>
              </a:ext>
            </a:extLst>
          </p:cNvPr>
          <p:cNvSpPr/>
          <p:nvPr/>
        </p:nvSpPr>
        <p:spPr>
          <a:xfrm>
            <a:off x="2721023" y="19311229"/>
            <a:ext cx="577538" cy="430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sp>
        <p:nvSpPr>
          <p:cNvPr id="84" name="Oval 83">
            <a:extLst>
              <a:ext uri="{FF2B5EF4-FFF2-40B4-BE49-F238E27FC236}">
                <a16:creationId xmlns:a16="http://schemas.microsoft.com/office/drawing/2014/main" id="{37002EF2-923D-4AA8-80F4-F7B3DA2DE76A}"/>
              </a:ext>
            </a:extLst>
          </p:cNvPr>
          <p:cNvSpPr/>
          <p:nvPr/>
        </p:nvSpPr>
        <p:spPr>
          <a:xfrm>
            <a:off x="4397425" y="19316838"/>
            <a:ext cx="577538" cy="430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p>
        </p:txBody>
      </p:sp>
      <p:sp>
        <p:nvSpPr>
          <p:cNvPr id="85" name="Oval 84">
            <a:extLst>
              <a:ext uri="{FF2B5EF4-FFF2-40B4-BE49-F238E27FC236}">
                <a16:creationId xmlns:a16="http://schemas.microsoft.com/office/drawing/2014/main" id="{B79BB236-5BDA-4722-8DAB-8A5BA0D555CC}"/>
              </a:ext>
            </a:extLst>
          </p:cNvPr>
          <p:cNvSpPr/>
          <p:nvPr/>
        </p:nvSpPr>
        <p:spPr>
          <a:xfrm>
            <a:off x="3563800" y="18619019"/>
            <a:ext cx="577538" cy="430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86" name="Oval 85">
            <a:extLst>
              <a:ext uri="{FF2B5EF4-FFF2-40B4-BE49-F238E27FC236}">
                <a16:creationId xmlns:a16="http://schemas.microsoft.com/office/drawing/2014/main" id="{6B4EE6A6-5FFF-4DF7-9855-6B2319F8693F}"/>
              </a:ext>
            </a:extLst>
          </p:cNvPr>
          <p:cNvSpPr/>
          <p:nvPr/>
        </p:nvSpPr>
        <p:spPr>
          <a:xfrm>
            <a:off x="6836843" y="18619019"/>
            <a:ext cx="577538" cy="430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87" name="Oval 86">
            <a:extLst>
              <a:ext uri="{FF2B5EF4-FFF2-40B4-BE49-F238E27FC236}">
                <a16:creationId xmlns:a16="http://schemas.microsoft.com/office/drawing/2014/main" id="{F51BAF8E-2C9C-4A5C-9756-D4433590AC0B}"/>
              </a:ext>
            </a:extLst>
          </p:cNvPr>
          <p:cNvSpPr/>
          <p:nvPr/>
        </p:nvSpPr>
        <p:spPr>
          <a:xfrm>
            <a:off x="7568582" y="19311426"/>
            <a:ext cx="577538" cy="430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p>
        </p:txBody>
      </p:sp>
      <p:sp>
        <p:nvSpPr>
          <p:cNvPr id="88" name="Oval 87">
            <a:extLst>
              <a:ext uri="{FF2B5EF4-FFF2-40B4-BE49-F238E27FC236}">
                <a16:creationId xmlns:a16="http://schemas.microsoft.com/office/drawing/2014/main" id="{2D445D46-82F6-4224-8179-D0BB872CA43C}"/>
              </a:ext>
            </a:extLst>
          </p:cNvPr>
          <p:cNvSpPr/>
          <p:nvPr/>
        </p:nvSpPr>
        <p:spPr>
          <a:xfrm>
            <a:off x="6004020" y="19311229"/>
            <a:ext cx="577538" cy="430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sp>
        <p:nvSpPr>
          <p:cNvPr id="89" name="Oval 88">
            <a:extLst>
              <a:ext uri="{FF2B5EF4-FFF2-40B4-BE49-F238E27FC236}">
                <a16:creationId xmlns:a16="http://schemas.microsoft.com/office/drawing/2014/main" id="{B3218AF1-A699-49B8-8C55-4FAEEF961E02}"/>
              </a:ext>
            </a:extLst>
          </p:cNvPr>
          <p:cNvSpPr/>
          <p:nvPr/>
        </p:nvSpPr>
        <p:spPr>
          <a:xfrm>
            <a:off x="10776262" y="19311230"/>
            <a:ext cx="577538" cy="430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p>
        </p:txBody>
      </p:sp>
      <p:sp>
        <p:nvSpPr>
          <p:cNvPr id="90" name="Oval 89">
            <a:extLst>
              <a:ext uri="{FF2B5EF4-FFF2-40B4-BE49-F238E27FC236}">
                <a16:creationId xmlns:a16="http://schemas.microsoft.com/office/drawing/2014/main" id="{3D1DD40B-38CC-468D-8860-C2EC9F7C0FC3}"/>
              </a:ext>
            </a:extLst>
          </p:cNvPr>
          <p:cNvSpPr/>
          <p:nvPr/>
        </p:nvSpPr>
        <p:spPr>
          <a:xfrm>
            <a:off x="9942056" y="18619020"/>
            <a:ext cx="577538" cy="430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91" name="Oval 90">
            <a:extLst>
              <a:ext uri="{FF2B5EF4-FFF2-40B4-BE49-F238E27FC236}">
                <a16:creationId xmlns:a16="http://schemas.microsoft.com/office/drawing/2014/main" id="{9FF5BCF1-07BD-4CB0-B93D-7EE4EB3E96FE}"/>
              </a:ext>
            </a:extLst>
          </p:cNvPr>
          <p:cNvSpPr/>
          <p:nvPr/>
        </p:nvSpPr>
        <p:spPr>
          <a:xfrm>
            <a:off x="9099860" y="19311230"/>
            <a:ext cx="577538" cy="430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sp>
        <p:nvSpPr>
          <p:cNvPr id="92" name="Oval 91">
            <a:extLst>
              <a:ext uri="{FF2B5EF4-FFF2-40B4-BE49-F238E27FC236}">
                <a16:creationId xmlns:a16="http://schemas.microsoft.com/office/drawing/2014/main" id="{D924B2D5-4AEA-4740-B45A-773BFF0BE4B1}"/>
              </a:ext>
            </a:extLst>
          </p:cNvPr>
          <p:cNvSpPr/>
          <p:nvPr/>
        </p:nvSpPr>
        <p:spPr>
          <a:xfrm>
            <a:off x="2721023" y="21304805"/>
            <a:ext cx="577538" cy="430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sp>
        <p:nvSpPr>
          <p:cNvPr id="93" name="Oval 92">
            <a:extLst>
              <a:ext uri="{FF2B5EF4-FFF2-40B4-BE49-F238E27FC236}">
                <a16:creationId xmlns:a16="http://schemas.microsoft.com/office/drawing/2014/main" id="{2AE129AE-1956-4DE2-AFBA-BC34D991690A}"/>
              </a:ext>
            </a:extLst>
          </p:cNvPr>
          <p:cNvSpPr/>
          <p:nvPr/>
        </p:nvSpPr>
        <p:spPr>
          <a:xfrm>
            <a:off x="3563800" y="20481816"/>
            <a:ext cx="577538" cy="430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94" name="Oval 93">
            <a:extLst>
              <a:ext uri="{FF2B5EF4-FFF2-40B4-BE49-F238E27FC236}">
                <a16:creationId xmlns:a16="http://schemas.microsoft.com/office/drawing/2014/main" id="{9735B484-AFF6-45AD-A044-13520729B193}"/>
              </a:ext>
            </a:extLst>
          </p:cNvPr>
          <p:cNvSpPr/>
          <p:nvPr/>
        </p:nvSpPr>
        <p:spPr>
          <a:xfrm>
            <a:off x="4397425" y="21288486"/>
            <a:ext cx="577538" cy="430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p>
        </p:txBody>
      </p:sp>
      <p:sp>
        <p:nvSpPr>
          <p:cNvPr id="95" name="Oval 94">
            <a:extLst>
              <a:ext uri="{FF2B5EF4-FFF2-40B4-BE49-F238E27FC236}">
                <a16:creationId xmlns:a16="http://schemas.microsoft.com/office/drawing/2014/main" id="{5DA207D7-5753-4B0B-B83D-60C23CDE5001}"/>
              </a:ext>
            </a:extLst>
          </p:cNvPr>
          <p:cNvSpPr/>
          <p:nvPr/>
        </p:nvSpPr>
        <p:spPr>
          <a:xfrm>
            <a:off x="6006196" y="21286793"/>
            <a:ext cx="577538" cy="430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sp>
        <p:nvSpPr>
          <p:cNvPr id="96" name="Oval 95">
            <a:extLst>
              <a:ext uri="{FF2B5EF4-FFF2-40B4-BE49-F238E27FC236}">
                <a16:creationId xmlns:a16="http://schemas.microsoft.com/office/drawing/2014/main" id="{177ED036-1555-43E3-B4BA-33088D1D88F1}"/>
              </a:ext>
            </a:extLst>
          </p:cNvPr>
          <p:cNvSpPr/>
          <p:nvPr/>
        </p:nvSpPr>
        <p:spPr>
          <a:xfrm>
            <a:off x="6830688" y="20482008"/>
            <a:ext cx="577538" cy="430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98" name="Oval 97">
            <a:extLst>
              <a:ext uri="{FF2B5EF4-FFF2-40B4-BE49-F238E27FC236}">
                <a16:creationId xmlns:a16="http://schemas.microsoft.com/office/drawing/2014/main" id="{289ECF0B-1470-494A-B22A-C0A04EC942E0}"/>
              </a:ext>
            </a:extLst>
          </p:cNvPr>
          <p:cNvSpPr/>
          <p:nvPr/>
        </p:nvSpPr>
        <p:spPr>
          <a:xfrm>
            <a:off x="7590947" y="21286793"/>
            <a:ext cx="577538" cy="430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p>
        </p:txBody>
      </p:sp>
      <p:sp>
        <p:nvSpPr>
          <p:cNvPr id="99" name="Oval 98">
            <a:extLst>
              <a:ext uri="{FF2B5EF4-FFF2-40B4-BE49-F238E27FC236}">
                <a16:creationId xmlns:a16="http://schemas.microsoft.com/office/drawing/2014/main" id="{3293103E-280D-4C05-BEBB-EDAC140B804F}"/>
              </a:ext>
            </a:extLst>
          </p:cNvPr>
          <p:cNvSpPr/>
          <p:nvPr/>
        </p:nvSpPr>
        <p:spPr>
          <a:xfrm>
            <a:off x="9099860" y="21286793"/>
            <a:ext cx="577538" cy="430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sp>
        <p:nvSpPr>
          <p:cNvPr id="100" name="Oval 99">
            <a:extLst>
              <a:ext uri="{FF2B5EF4-FFF2-40B4-BE49-F238E27FC236}">
                <a16:creationId xmlns:a16="http://schemas.microsoft.com/office/drawing/2014/main" id="{B46FFCA5-D631-4F30-BF72-EF21DD013E2B}"/>
              </a:ext>
            </a:extLst>
          </p:cNvPr>
          <p:cNvSpPr/>
          <p:nvPr/>
        </p:nvSpPr>
        <p:spPr>
          <a:xfrm>
            <a:off x="9936429" y="20504974"/>
            <a:ext cx="577538" cy="430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101" name="Oval 100">
            <a:extLst>
              <a:ext uri="{FF2B5EF4-FFF2-40B4-BE49-F238E27FC236}">
                <a16:creationId xmlns:a16="http://schemas.microsoft.com/office/drawing/2014/main" id="{65BEBBA1-4752-436A-AB45-348142F3A51E}"/>
              </a:ext>
            </a:extLst>
          </p:cNvPr>
          <p:cNvSpPr/>
          <p:nvPr/>
        </p:nvSpPr>
        <p:spPr>
          <a:xfrm>
            <a:off x="10900095" y="21286793"/>
            <a:ext cx="577538" cy="430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p>
        </p:txBody>
      </p:sp>
      <p:cxnSp>
        <p:nvCxnSpPr>
          <p:cNvPr id="103" name="Straight Arrow Connector 102">
            <a:extLst>
              <a:ext uri="{FF2B5EF4-FFF2-40B4-BE49-F238E27FC236}">
                <a16:creationId xmlns:a16="http://schemas.microsoft.com/office/drawing/2014/main" id="{1003AA77-2FF6-4114-B7F9-1417DB835DD9}"/>
              </a:ext>
            </a:extLst>
          </p:cNvPr>
          <p:cNvCxnSpPr>
            <a:stCxn id="85" idx="3"/>
            <a:endCxn id="83" idx="7"/>
          </p:cNvCxnSpPr>
          <p:nvPr/>
        </p:nvCxnSpPr>
        <p:spPr>
          <a:xfrm flipH="1">
            <a:off x="3213983" y="18986166"/>
            <a:ext cx="434395" cy="388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A09CD6D-2F19-4ED5-8748-9F6835D92053}"/>
              </a:ext>
            </a:extLst>
          </p:cNvPr>
          <p:cNvCxnSpPr>
            <a:stCxn id="85" idx="5"/>
            <a:endCxn id="84" idx="1"/>
          </p:cNvCxnSpPr>
          <p:nvPr/>
        </p:nvCxnSpPr>
        <p:spPr>
          <a:xfrm>
            <a:off x="4056760" y="18986166"/>
            <a:ext cx="425243" cy="393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F9A5A21C-5A74-456B-9BBE-2F011A04D189}"/>
              </a:ext>
            </a:extLst>
          </p:cNvPr>
          <p:cNvCxnSpPr>
            <a:stCxn id="86" idx="3"/>
            <a:endCxn id="88" idx="7"/>
          </p:cNvCxnSpPr>
          <p:nvPr/>
        </p:nvCxnSpPr>
        <p:spPr>
          <a:xfrm flipH="1">
            <a:off x="6496980" y="18986166"/>
            <a:ext cx="424441" cy="388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903D0F14-5F72-4289-8D05-05B203182CF5}"/>
              </a:ext>
            </a:extLst>
          </p:cNvPr>
          <p:cNvCxnSpPr>
            <a:stCxn id="88" idx="6"/>
            <a:endCxn id="87" idx="2"/>
          </p:cNvCxnSpPr>
          <p:nvPr/>
        </p:nvCxnSpPr>
        <p:spPr>
          <a:xfrm>
            <a:off x="6581558" y="19526299"/>
            <a:ext cx="987024" cy="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A1EBEAD0-1282-494F-8B67-047B7FAAA9E2}"/>
              </a:ext>
            </a:extLst>
          </p:cNvPr>
          <p:cNvCxnSpPr>
            <a:stCxn id="90" idx="5"/>
            <a:endCxn id="89" idx="1"/>
          </p:cNvCxnSpPr>
          <p:nvPr/>
        </p:nvCxnSpPr>
        <p:spPr>
          <a:xfrm>
            <a:off x="10435016" y="18986167"/>
            <a:ext cx="425824" cy="388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147DA4A1-CD8C-4053-8B53-39FCD2EBD260}"/>
              </a:ext>
            </a:extLst>
          </p:cNvPr>
          <p:cNvCxnSpPr>
            <a:stCxn id="91" idx="6"/>
            <a:endCxn id="89" idx="2"/>
          </p:cNvCxnSpPr>
          <p:nvPr/>
        </p:nvCxnSpPr>
        <p:spPr>
          <a:xfrm>
            <a:off x="9677398" y="19526300"/>
            <a:ext cx="10988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90EDB440-87BF-42F7-B713-14F2F56BA72C}"/>
              </a:ext>
            </a:extLst>
          </p:cNvPr>
          <p:cNvCxnSpPr>
            <a:stCxn id="93" idx="5"/>
            <a:endCxn id="94" idx="1"/>
          </p:cNvCxnSpPr>
          <p:nvPr/>
        </p:nvCxnSpPr>
        <p:spPr>
          <a:xfrm>
            <a:off x="4056760" y="20848963"/>
            <a:ext cx="425243" cy="502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1BEF1488-4B8F-4E7B-8E1C-646A36FE7200}"/>
              </a:ext>
            </a:extLst>
          </p:cNvPr>
          <p:cNvCxnSpPr>
            <a:stCxn id="95" idx="6"/>
            <a:endCxn id="98" idx="2"/>
          </p:cNvCxnSpPr>
          <p:nvPr/>
        </p:nvCxnSpPr>
        <p:spPr>
          <a:xfrm>
            <a:off x="6583734" y="21501863"/>
            <a:ext cx="10072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9" name="Graphic 118" descr="Eye">
            <a:extLst>
              <a:ext uri="{FF2B5EF4-FFF2-40B4-BE49-F238E27FC236}">
                <a16:creationId xmlns:a16="http://schemas.microsoft.com/office/drawing/2014/main" id="{F87947FE-BAFF-4F6D-B3C7-DAD1F8191538}"/>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099502" y="19198916"/>
            <a:ext cx="631609" cy="631609"/>
          </a:xfrm>
          <a:prstGeom prst="rect">
            <a:avLst/>
          </a:prstGeom>
        </p:spPr>
      </p:pic>
      <p:pic>
        <p:nvPicPr>
          <p:cNvPr id="120" name="Graphic 119" descr="Eye">
            <a:extLst>
              <a:ext uri="{FF2B5EF4-FFF2-40B4-BE49-F238E27FC236}">
                <a16:creationId xmlns:a16="http://schemas.microsoft.com/office/drawing/2014/main" id="{33F0591F-F4B9-4150-8AB2-EF618CE774C0}"/>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432350" y="19169303"/>
            <a:ext cx="631609" cy="631609"/>
          </a:xfrm>
          <a:prstGeom prst="rect">
            <a:avLst/>
          </a:prstGeom>
        </p:spPr>
      </p:pic>
      <p:pic>
        <p:nvPicPr>
          <p:cNvPr id="121" name="Graphic 120" descr="Eye">
            <a:extLst>
              <a:ext uri="{FF2B5EF4-FFF2-40B4-BE49-F238E27FC236}">
                <a16:creationId xmlns:a16="http://schemas.microsoft.com/office/drawing/2014/main" id="{DF020335-2880-4287-9929-D74068F86863}"/>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371932" y="19203475"/>
            <a:ext cx="631609" cy="631609"/>
          </a:xfrm>
          <a:prstGeom prst="rect">
            <a:avLst/>
          </a:prstGeom>
        </p:spPr>
      </p:pic>
      <p:pic>
        <p:nvPicPr>
          <p:cNvPr id="123" name="Graphic 122" descr="Hammer">
            <a:extLst>
              <a:ext uri="{FF2B5EF4-FFF2-40B4-BE49-F238E27FC236}">
                <a16:creationId xmlns:a16="http://schemas.microsoft.com/office/drawing/2014/main" id="{B5D18B8E-A0B3-467E-966F-D2E0089DF582}"/>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416939" y="20886746"/>
            <a:ext cx="628344" cy="628344"/>
          </a:xfrm>
          <a:prstGeom prst="rect">
            <a:avLst/>
          </a:prstGeom>
        </p:spPr>
      </p:pic>
      <p:pic>
        <p:nvPicPr>
          <p:cNvPr id="124" name="Graphic 123" descr="Hammer">
            <a:extLst>
              <a:ext uri="{FF2B5EF4-FFF2-40B4-BE49-F238E27FC236}">
                <a16:creationId xmlns:a16="http://schemas.microsoft.com/office/drawing/2014/main" id="{328336AA-F326-4F14-A1F7-4B3E3ECAABE6}"/>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622988" y="20890580"/>
            <a:ext cx="628344" cy="628344"/>
          </a:xfrm>
          <a:prstGeom prst="rect">
            <a:avLst/>
          </a:prstGeom>
        </p:spPr>
      </p:pic>
      <p:pic>
        <p:nvPicPr>
          <p:cNvPr id="125" name="Graphic 124" descr="Hammer">
            <a:extLst>
              <a:ext uri="{FF2B5EF4-FFF2-40B4-BE49-F238E27FC236}">
                <a16:creationId xmlns:a16="http://schemas.microsoft.com/office/drawing/2014/main" id="{41F66D3B-019E-41C9-934B-0CE8B21C6F87}"/>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708435" y="20942255"/>
            <a:ext cx="628344" cy="628344"/>
          </a:xfrm>
          <a:prstGeom prst="rect">
            <a:avLst/>
          </a:prstGeom>
        </p:spPr>
      </p:pic>
      <p:sp>
        <p:nvSpPr>
          <p:cNvPr id="126" name="TextBox 125">
            <a:extLst>
              <a:ext uri="{FF2B5EF4-FFF2-40B4-BE49-F238E27FC236}">
                <a16:creationId xmlns:a16="http://schemas.microsoft.com/office/drawing/2014/main" id="{97BDB26F-874E-420A-B81C-E703DD3E7E51}"/>
              </a:ext>
            </a:extLst>
          </p:cNvPr>
          <p:cNvSpPr txBox="1"/>
          <p:nvPr/>
        </p:nvSpPr>
        <p:spPr>
          <a:xfrm>
            <a:off x="2059223" y="18396980"/>
            <a:ext cx="1553999" cy="369332"/>
          </a:xfrm>
          <a:prstGeom prst="rect">
            <a:avLst/>
          </a:prstGeom>
          <a:noFill/>
        </p:spPr>
        <p:txBody>
          <a:bodyPr wrap="square" rtlCol="0">
            <a:spAutoFit/>
          </a:bodyPr>
          <a:lstStyle/>
          <a:p>
            <a:r>
              <a:rPr lang="en-US" dirty="0"/>
              <a:t>Observation</a:t>
            </a:r>
          </a:p>
        </p:txBody>
      </p:sp>
      <p:sp>
        <p:nvSpPr>
          <p:cNvPr id="127" name="TextBox 126">
            <a:extLst>
              <a:ext uri="{FF2B5EF4-FFF2-40B4-BE49-F238E27FC236}">
                <a16:creationId xmlns:a16="http://schemas.microsoft.com/office/drawing/2014/main" id="{AD1FF591-71C4-4E8C-A6DD-73BA04F578E6}"/>
              </a:ext>
            </a:extLst>
          </p:cNvPr>
          <p:cNvSpPr txBox="1"/>
          <p:nvPr/>
        </p:nvSpPr>
        <p:spPr>
          <a:xfrm>
            <a:off x="2099502" y="20150041"/>
            <a:ext cx="1553999" cy="369332"/>
          </a:xfrm>
          <a:prstGeom prst="rect">
            <a:avLst/>
          </a:prstGeom>
          <a:noFill/>
        </p:spPr>
        <p:txBody>
          <a:bodyPr wrap="square" rtlCol="0">
            <a:spAutoFit/>
          </a:bodyPr>
          <a:lstStyle/>
          <a:p>
            <a:r>
              <a:rPr lang="en-US" dirty="0"/>
              <a:t>Intervention</a:t>
            </a:r>
          </a:p>
        </p:txBody>
      </p:sp>
      <p:pic>
        <p:nvPicPr>
          <p:cNvPr id="128" name="Picture 127">
            <a:extLst>
              <a:ext uri="{FF2B5EF4-FFF2-40B4-BE49-F238E27FC236}">
                <a16:creationId xmlns:a16="http://schemas.microsoft.com/office/drawing/2014/main" id="{83DB70BB-4E30-4415-AD07-C2EC9FF8B118}"/>
              </a:ext>
            </a:extLst>
          </p:cNvPr>
          <p:cNvPicPr>
            <a:picLocks noChangeAspect="1"/>
          </p:cNvPicPr>
          <p:nvPr/>
        </p:nvPicPr>
        <p:blipFill>
          <a:blip r:embed="rId21"/>
          <a:stretch>
            <a:fillRect/>
          </a:stretch>
        </p:blipFill>
        <p:spPr>
          <a:xfrm>
            <a:off x="13477862" y="23811194"/>
            <a:ext cx="7631230" cy="4086225"/>
          </a:xfrm>
          <a:prstGeom prst="rect">
            <a:avLst/>
          </a:prstGeom>
        </p:spPr>
      </p:pic>
      <p:sp>
        <p:nvSpPr>
          <p:cNvPr id="129" name="TextBox 128">
            <a:extLst>
              <a:ext uri="{FF2B5EF4-FFF2-40B4-BE49-F238E27FC236}">
                <a16:creationId xmlns:a16="http://schemas.microsoft.com/office/drawing/2014/main" id="{E832D87B-B8F9-47E3-9E91-3814E892F3D1}"/>
              </a:ext>
            </a:extLst>
          </p:cNvPr>
          <p:cNvSpPr txBox="1"/>
          <p:nvPr/>
        </p:nvSpPr>
        <p:spPr>
          <a:xfrm>
            <a:off x="21374181" y="23901756"/>
            <a:ext cx="5551666" cy="1015663"/>
          </a:xfrm>
          <a:prstGeom prst="rect">
            <a:avLst/>
          </a:prstGeom>
          <a:noFill/>
        </p:spPr>
        <p:txBody>
          <a:bodyPr wrap="square" rtlCol="0">
            <a:spAutoFit/>
          </a:bodyPr>
          <a:lstStyle/>
          <a:p>
            <a:pPr algn="just"/>
            <a:r>
              <a:rPr lang="en-US" sz="2000" b="1" dirty="0">
                <a:solidFill>
                  <a:schemeClr val="bg1"/>
                </a:solidFill>
              </a:rPr>
              <a:t>Result from our closest implementation of the Sachs et al method as described in their supplementary material.</a:t>
            </a:r>
          </a:p>
        </p:txBody>
      </p:sp>
      <p:graphicFrame>
        <p:nvGraphicFramePr>
          <p:cNvPr id="130" name="Table 129">
            <a:extLst>
              <a:ext uri="{FF2B5EF4-FFF2-40B4-BE49-F238E27FC236}">
                <a16:creationId xmlns:a16="http://schemas.microsoft.com/office/drawing/2014/main" id="{644600AD-A6E5-4416-9575-F1605E63C0DA}"/>
              </a:ext>
            </a:extLst>
          </p:cNvPr>
          <p:cNvGraphicFramePr>
            <a:graphicFrameLocks noGrp="1"/>
          </p:cNvGraphicFramePr>
          <p:nvPr>
            <p:extLst>
              <p:ext uri="{D42A27DB-BD31-4B8C-83A1-F6EECF244321}">
                <p14:modId xmlns:p14="http://schemas.microsoft.com/office/powerpoint/2010/main" val="1161724935"/>
              </p:ext>
            </p:extLst>
          </p:nvPr>
        </p:nvGraphicFramePr>
        <p:xfrm>
          <a:off x="21674678" y="24944923"/>
          <a:ext cx="2475336" cy="1527219"/>
        </p:xfrm>
        <a:graphic>
          <a:graphicData uri="http://schemas.openxmlformats.org/drawingml/2006/table">
            <a:tbl>
              <a:tblPr firstRow="1" bandRow="1">
                <a:tableStyleId>{5C22544A-7EE6-4342-B048-85BDC9FD1C3A}</a:tableStyleId>
              </a:tblPr>
              <a:tblGrid>
                <a:gridCol w="1477261">
                  <a:extLst>
                    <a:ext uri="{9D8B030D-6E8A-4147-A177-3AD203B41FA5}">
                      <a16:colId xmlns:a16="http://schemas.microsoft.com/office/drawing/2014/main" val="3047931126"/>
                    </a:ext>
                  </a:extLst>
                </a:gridCol>
                <a:gridCol w="998075">
                  <a:extLst>
                    <a:ext uri="{9D8B030D-6E8A-4147-A177-3AD203B41FA5}">
                      <a16:colId xmlns:a16="http://schemas.microsoft.com/office/drawing/2014/main" val="3945663524"/>
                    </a:ext>
                  </a:extLst>
                </a:gridCol>
              </a:tblGrid>
              <a:tr h="519569">
                <a:tc>
                  <a:txBody>
                    <a:bodyP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True  Positive</a:t>
                      </a:r>
                    </a:p>
                  </a:txBody>
                  <a:tcPr/>
                </a:tc>
                <a:tc>
                  <a:txBody>
                    <a:bodyPr/>
                    <a:lstStyle/>
                    <a:p>
                      <a:pPr algn="ctr"/>
                      <a:r>
                        <a:rPr lang="en-US" sz="1400" dirty="0">
                          <a:latin typeface="Verdana" panose="020B0604030504040204" pitchFamily="34" charset="0"/>
                          <a:ea typeface="Verdana" panose="020B0604030504040204" pitchFamily="34" charset="0"/>
                          <a:cs typeface="Verdana" panose="020B0604030504040204" pitchFamily="34" charset="0"/>
                        </a:rPr>
                        <a:t>17</a:t>
                      </a:r>
                    </a:p>
                  </a:txBody>
                  <a:tcPr/>
                </a:tc>
                <a:extLst>
                  <a:ext uri="{0D108BD9-81ED-4DB2-BD59-A6C34878D82A}">
                    <a16:rowId xmlns:a16="http://schemas.microsoft.com/office/drawing/2014/main" val="4189409489"/>
                  </a:ext>
                </a:extLst>
              </a:tr>
              <a:tr h="426314">
                <a:tc>
                  <a:txBody>
                    <a:bodyPr/>
                    <a:lstStyle/>
                    <a:p>
                      <a:pPr algn="ctr"/>
                      <a:r>
                        <a:rPr lang="en-US" sz="1400" dirty="0">
                          <a:latin typeface="Verdana" panose="020B0604030504040204" pitchFamily="34" charset="0"/>
                          <a:ea typeface="Verdana" panose="020B0604030504040204" pitchFamily="34" charset="0"/>
                          <a:cs typeface="Verdana" panose="020B0604030504040204" pitchFamily="34" charset="0"/>
                        </a:rPr>
                        <a:t>False Positive </a:t>
                      </a:r>
                    </a:p>
                  </a:txBody>
                  <a:tcPr/>
                </a:tc>
                <a:tc>
                  <a:txBody>
                    <a:bodyPr/>
                    <a:lstStyle/>
                    <a:p>
                      <a:pPr algn="ctr"/>
                      <a:r>
                        <a:rPr lang="en-US" sz="1400" dirty="0">
                          <a:latin typeface="Verdana" panose="020B0604030504040204" pitchFamily="34" charset="0"/>
                          <a:ea typeface="Verdana" panose="020B0604030504040204" pitchFamily="34" charset="0"/>
                          <a:cs typeface="Verdana" panose="020B0604030504040204" pitchFamily="34" charset="0"/>
                        </a:rPr>
                        <a:t>8</a:t>
                      </a:r>
                    </a:p>
                  </a:txBody>
                  <a:tcPr/>
                </a:tc>
                <a:extLst>
                  <a:ext uri="{0D108BD9-81ED-4DB2-BD59-A6C34878D82A}">
                    <a16:rowId xmlns:a16="http://schemas.microsoft.com/office/drawing/2014/main" val="4175719594"/>
                  </a:ext>
                </a:extLst>
              </a:tr>
              <a:tr h="581336">
                <a:tc>
                  <a:txBody>
                    <a:bodyPr/>
                    <a:lstStyle/>
                    <a:p>
                      <a:pPr algn="ctr"/>
                      <a:r>
                        <a:rPr lang="en-US" sz="1400" dirty="0">
                          <a:latin typeface="Verdana" panose="020B0604030504040204" pitchFamily="34" charset="0"/>
                          <a:ea typeface="Verdana" panose="020B0604030504040204" pitchFamily="34" charset="0"/>
                          <a:cs typeface="Verdana" panose="020B0604030504040204" pitchFamily="34" charset="0"/>
                        </a:rPr>
                        <a:t>False Negative</a:t>
                      </a:r>
                    </a:p>
                  </a:txBody>
                  <a:tcPr/>
                </a:tc>
                <a:tc>
                  <a:txBody>
                    <a:bodyPr/>
                    <a:lstStyle/>
                    <a:p>
                      <a:pPr algn="ctr"/>
                      <a:r>
                        <a:rPr lang="en-US" sz="1400" dirty="0">
                          <a:latin typeface="Verdana" panose="020B0604030504040204" pitchFamily="34" charset="0"/>
                          <a:ea typeface="Verdana" panose="020B0604030504040204" pitchFamily="34" charset="0"/>
                          <a:cs typeface="Verdana" panose="020B0604030504040204" pitchFamily="34" charset="0"/>
                        </a:rPr>
                        <a:t>0</a:t>
                      </a:r>
                    </a:p>
                  </a:txBody>
                  <a:tcPr/>
                </a:tc>
                <a:extLst>
                  <a:ext uri="{0D108BD9-81ED-4DB2-BD59-A6C34878D82A}">
                    <a16:rowId xmlns:a16="http://schemas.microsoft.com/office/drawing/2014/main" val="2611876766"/>
                  </a:ext>
                </a:extLst>
              </a:tr>
            </a:tbl>
          </a:graphicData>
        </a:graphic>
      </p:graphicFrame>
      <p:graphicFrame>
        <p:nvGraphicFramePr>
          <p:cNvPr id="132" name="Content Placeholder 3">
            <a:extLst>
              <a:ext uri="{FF2B5EF4-FFF2-40B4-BE49-F238E27FC236}">
                <a16:creationId xmlns:a16="http://schemas.microsoft.com/office/drawing/2014/main" id="{9610E4B1-5BDB-4EAB-A694-C1FA4A30D9CA}"/>
              </a:ext>
            </a:extLst>
          </p:cNvPr>
          <p:cNvGraphicFramePr>
            <a:graphicFrameLocks/>
          </p:cNvGraphicFramePr>
          <p:nvPr>
            <p:extLst>
              <p:ext uri="{D42A27DB-BD31-4B8C-83A1-F6EECF244321}">
                <p14:modId xmlns:p14="http://schemas.microsoft.com/office/powerpoint/2010/main" val="3086397725"/>
              </p:ext>
            </p:extLst>
          </p:nvPr>
        </p:nvGraphicFramePr>
        <p:xfrm>
          <a:off x="2210189" y="12123800"/>
          <a:ext cx="2582844" cy="2438060"/>
        </p:xfrm>
        <a:graphic>
          <a:graphicData uri="http://schemas.openxmlformats.org/drawingml/2006/table">
            <a:tbl>
              <a:tblPr firstRow="1" bandRow="1">
                <a:tableStyleId>{5C22544A-7EE6-4342-B048-85BDC9FD1C3A}</a:tableStyleId>
              </a:tblPr>
              <a:tblGrid>
                <a:gridCol w="1115667">
                  <a:extLst>
                    <a:ext uri="{9D8B030D-6E8A-4147-A177-3AD203B41FA5}">
                      <a16:colId xmlns:a16="http://schemas.microsoft.com/office/drawing/2014/main" val="3779753409"/>
                    </a:ext>
                  </a:extLst>
                </a:gridCol>
                <a:gridCol w="1467177">
                  <a:extLst>
                    <a:ext uri="{9D8B030D-6E8A-4147-A177-3AD203B41FA5}">
                      <a16:colId xmlns:a16="http://schemas.microsoft.com/office/drawing/2014/main" val="3028309085"/>
                    </a:ext>
                  </a:extLst>
                </a:gridCol>
              </a:tblGrid>
              <a:tr h="243806">
                <a:tc>
                  <a:txBody>
                    <a:bodyPr/>
                    <a:lstStyle/>
                    <a:p>
                      <a:pPr algn="ctr"/>
                      <a:r>
                        <a:rPr lang="en-US" sz="900" dirty="0"/>
                        <a:t>Reagent</a:t>
                      </a:r>
                    </a:p>
                  </a:txBody>
                  <a:tcPr/>
                </a:tc>
                <a:tc>
                  <a:txBody>
                    <a:bodyPr/>
                    <a:lstStyle/>
                    <a:p>
                      <a:pPr algn="ctr"/>
                      <a:r>
                        <a:rPr lang="en-US" sz="900" dirty="0"/>
                        <a:t>Effects</a:t>
                      </a:r>
                    </a:p>
                  </a:txBody>
                  <a:tcPr/>
                </a:tc>
                <a:extLst>
                  <a:ext uri="{0D108BD9-81ED-4DB2-BD59-A6C34878D82A}">
                    <a16:rowId xmlns:a16="http://schemas.microsoft.com/office/drawing/2014/main" val="1709989224"/>
                  </a:ext>
                </a:extLst>
              </a:tr>
              <a:tr h="243806">
                <a:tc>
                  <a:txBody>
                    <a:bodyPr/>
                    <a:lstStyle/>
                    <a:p>
                      <a:pPr algn="ctr"/>
                      <a:r>
                        <a:rPr lang="en-US" sz="900" dirty="0"/>
                        <a:t>Anti-CD3/CD28</a:t>
                      </a:r>
                    </a:p>
                  </a:txBody>
                  <a:tcPr/>
                </a:tc>
                <a:tc>
                  <a:txBody>
                    <a:bodyPr/>
                    <a:lstStyle/>
                    <a:p>
                      <a:pPr algn="ctr"/>
                      <a:r>
                        <a:rPr lang="en-US" sz="900" dirty="0">
                          <a:solidFill>
                            <a:srgbClr val="C00000"/>
                          </a:solidFill>
                        </a:rPr>
                        <a:t>General Perturbation</a:t>
                      </a:r>
                    </a:p>
                  </a:txBody>
                  <a:tcPr/>
                </a:tc>
                <a:extLst>
                  <a:ext uri="{0D108BD9-81ED-4DB2-BD59-A6C34878D82A}">
                    <a16:rowId xmlns:a16="http://schemas.microsoft.com/office/drawing/2014/main" val="729182553"/>
                  </a:ext>
                </a:extLst>
              </a:tr>
              <a:tr h="243806">
                <a:tc>
                  <a:txBody>
                    <a:bodyPr/>
                    <a:lstStyle/>
                    <a:p>
                      <a:pPr algn="ctr"/>
                      <a:r>
                        <a:rPr lang="en-US" sz="900" dirty="0"/>
                        <a:t>ICAM-2</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dirty="0">
                          <a:solidFill>
                            <a:srgbClr val="C00000"/>
                          </a:solidFill>
                        </a:rPr>
                        <a:t>General Perturbation</a:t>
                      </a:r>
                    </a:p>
                  </a:txBody>
                  <a:tcPr/>
                </a:tc>
                <a:extLst>
                  <a:ext uri="{0D108BD9-81ED-4DB2-BD59-A6C34878D82A}">
                    <a16:rowId xmlns:a16="http://schemas.microsoft.com/office/drawing/2014/main" val="313984475"/>
                  </a:ext>
                </a:extLst>
              </a:tr>
              <a:tr h="243806">
                <a:tc>
                  <a:txBody>
                    <a:bodyPr/>
                    <a:lstStyle/>
                    <a:p>
                      <a:pPr algn="ctr"/>
                      <a:r>
                        <a:rPr lang="en-US" sz="900" dirty="0"/>
                        <a:t>b2cAMP</a:t>
                      </a:r>
                    </a:p>
                  </a:txBody>
                  <a:tcPr/>
                </a:tc>
                <a:tc>
                  <a:txBody>
                    <a:bodyPr/>
                    <a:lstStyle/>
                    <a:p>
                      <a:pPr algn="ctr"/>
                      <a:r>
                        <a:rPr lang="en-US" sz="900" dirty="0"/>
                        <a:t>Activates PKA</a:t>
                      </a:r>
                    </a:p>
                  </a:txBody>
                  <a:tcPr/>
                </a:tc>
                <a:extLst>
                  <a:ext uri="{0D108BD9-81ED-4DB2-BD59-A6C34878D82A}">
                    <a16:rowId xmlns:a16="http://schemas.microsoft.com/office/drawing/2014/main" val="2779682128"/>
                  </a:ext>
                </a:extLst>
              </a:tr>
              <a:tr h="243806">
                <a:tc>
                  <a:txBody>
                    <a:bodyPr/>
                    <a:lstStyle/>
                    <a:p>
                      <a:pPr algn="ctr"/>
                      <a:r>
                        <a:rPr lang="en-US" sz="900" dirty="0"/>
                        <a:t>AKT inhibitor</a:t>
                      </a:r>
                    </a:p>
                  </a:txBody>
                  <a:tcPr/>
                </a:tc>
                <a:tc>
                  <a:txBody>
                    <a:bodyPr/>
                    <a:lstStyle/>
                    <a:p>
                      <a:pPr algn="ctr"/>
                      <a:r>
                        <a:rPr lang="en-US" sz="900" dirty="0"/>
                        <a:t>Inhibits AKT</a:t>
                      </a:r>
                    </a:p>
                  </a:txBody>
                  <a:tcPr/>
                </a:tc>
                <a:extLst>
                  <a:ext uri="{0D108BD9-81ED-4DB2-BD59-A6C34878D82A}">
                    <a16:rowId xmlns:a16="http://schemas.microsoft.com/office/drawing/2014/main" val="3738900346"/>
                  </a:ext>
                </a:extLst>
              </a:tr>
              <a:tr h="243806">
                <a:tc>
                  <a:txBody>
                    <a:bodyPr/>
                    <a:lstStyle/>
                    <a:p>
                      <a:pPr algn="ctr"/>
                      <a:r>
                        <a:rPr lang="en-US" sz="900" dirty="0"/>
                        <a:t>U0126</a:t>
                      </a:r>
                    </a:p>
                  </a:txBody>
                  <a:tcPr/>
                </a:tc>
                <a:tc>
                  <a:txBody>
                    <a:bodyPr/>
                    <a:lstStyle/>
                    <a:p>
                      <a:pPr algn="ctr"/>
                      <a:r>
                        <a:rPr lang="en-US" sz="900" dirty="0"/>
                        <a:t>Inhibits Mek1/2</a:t>
                      </a:r>
                    </a:p>
                  </a:txBody>
                  <a:tcPr/>
                </a:tc>
                <a:extLst>
                  <a:ext uri="{0D108BD9-81ED-4DB2-BD59-A6C34878D82A}">
                    <a16:rowId xmlns:a16="http://schemas.microsoft.com/office/drawing/2014/main" val="1597095864"/>
                  </a:ext>
                </a:extLst>
              </a:tr>
              <a:tr h="243806">
                <a:tc>
                  <a:txBody>
                    <a:bodyPr/>
                    <a:lstStyle/>
                    <a:p>
                      <a:pPr algn="ctr"/>
                      <a:r>
                        <a:rPr lang="en-US" sz="900" dirty="0"/>
                        <a:t>PMA</a:t>
                      </a:r>
                    </a:p>
                  </a:txBody>
                  <a:tcPr/>
                </a:tc>
                <a:tc>
                  <a:txBody>
                    <a:bodyPr/>
                    <a:lstStyle/>
                    <a:p>
                      <a:pPr algn="ctr"/>
                      <a:r>
                        <a:rPr lang="en-US" sz="900" dirty="0"/>
                        <a:t>Activates PKC</a:t>
                      </a:r>
                    </a:p>
                  </a:txBody>
                  <a:tcPr/>
                </a:tc>
                <a:extLst>
                  <a:ext uri="{0D108BD9-81ED-4DB2-BD59-A6C34878D82A}">
                    <a16:rowId xmlns:a16="http://schemas.microsoft.com/office/drawing/2014/main" val="2336519364"/>
                  </a:ext>
                </a:extLst>
              </a:tr>
              <a:tr h="243806">
                <a:tc>
                  <a:txBody>
                    <a:bodyPr/>
                    <a:lstStyle/>
                    <a:p>
                      <a:pPr algn="ctr"/>
                      <a:r>
                        <a:rPr lang="en-US" sz="900" dirty="0"/>
                        <a:t>G06976</a:t>
                      </a:r>
                    </a:p>
                  </a:txBody>
                  <a:tcPr/>
                </a:tc>
                <a:tc>
                  <a:txBody>
                    <a:bodyPr/>
                    <a:lstStyle/>
                    <a:p>
                      <a:pPr algn="ctr"/>
                      <a:r>
                        <a:rPr lang="en-US" sz="900" dirty="0"/>
                        <a:t>Inhibits PKC</a:t>
                      </a:r>
                    </a:p>
                  </a:txBody>
                  <a:tcPr/>
                </a:tc>
                <a:extLst>
                  <a:ext uri="{0D108BD9-81ED-4DB2-BD59-A6C34878D82A}">
                    <a16:rowId xmlns:a16="http://schemas.microsoft.com/office/drawing/2014/main" val="2403818668"/>
                  </a:ext>
                </a:extLst>
              </a:tr>
              <a:tr h="243806">
                <a:tc>
                  <a:txBody>
                    <a:bodyPr/>
                    <a:lstStyle/>
                    <a:p>
                      <a:pPr algn="ctr"/>
                      <a:r>
                        <a:rPr lang="en-US" sz="900" dirty="0"/>
                        <a:t>Psitectorigenin</a:t>
                      </a:r>
                    </a:p>
                  </a:txBody>
                  <a:tcPr/>
                </a:tc>
                <a:tc>
                  <a:txBody>
                    <a:bodyPr/>
                    <a:lstStyle/>
                    <a:p>
                      <a:pPr algn="ctr"/>
                      <a:r>
                        <a:rPr lang="en-US" sz="900" dirty="0"/>
                        <a:t>Inhibits PIP2</a:t>
                      </a:r>
                    </a:p>
                  </a:txBody>
                  <a:tcPr/>
                </a:tc>
                <a:extLst>
                  <a:ext uri="{0D108BD9-81ED-4DB2-BD59-A6C34878D82A}">
                    <a16:rowId xmlns:a16="http://schemas.microsoft.com/office/drawing/2014/main" val="1800000756"/>
                  </a:ext>
                </a:extLst>
              </a:tr>
              <a:tr h="243806">
                <a:tc>
                  <a:txBody>
                    <a:bodyPr/>
                    <a:lstStyle/>
                    <a:p>
                      <a:pPr algn="ctr"/>
                      <a:r>
                        <a:rPr lang="en-US" sz="900" dirty="0"/>
                        <a:t>LY294002</a:t>
                      </a:r>
                    </a:p>
                  </a:txBody>
                  <a:tcPr/>
                </a:tc>
                <a:tc>
                  <a:txBody>
                    <a:bodyPr/>
                    <a:lstStyle/>
                    <a:p>
                      <a:pPr algn="ctr"/>
                      <a:r>
                        <a:rPr lang="en-US" sz="900" dirty="0">
                          <a:solidFill>
                            <a:schemeClr val="bg1"/>
                          </a:solidFill>
                        </a:rPr>
                        <a:t>Activates AKT</a:t>
                      </a:r>
                    </a:p>
                  </a:txBody>
                  <a:tcPr/>
                </a:tc>
                <a:extLst>
                  <a:ext uri="{0D108BD9-81ED-4DB2-BD59-A6C34878D82A}">
                    <a16:rowId xmlns:a16="http://schemas.microsoft.com/office/drawing/2014/main" val="1382787432"/>
                  </a:ext>
                </a:extLst>
              </a:tr>
            </a:tbl>
          </a:graphicData>
        </a:graphic>
      </p:graphicFrame>
      <p:sp>
        <p:nvSpPr>
          <p:cNvPr id="97" name="TextBox 96">
            <a:extLst>
              <a:ext uri="{FF2B5EF4-FFF2-40B4-BE49-F238E27FC236}">
                <a16:creationId xmlns:a16="http://schemas.microsoft.com/office/drawing/2014/main" id="{B5305F05-5C8D-4BDE-A89E-313C8C8566D0}"/>
              </a:ext>
            </a:extLst>
          </p:cNvPr>
          <p:cNvSpPr txBox="1"/>
          <p:nvPr/>
        </p:nvSpPr>
        <p:spPr>
          <a:xfrm>
            <a:off x="5287883" y="33552141"/>
            <a:ext cx="3267075" cy="276999"/>
          </a:xfrm>
          <a:prstGeom prst="rect">
            <a:avLst/>
          </a:prstGeom>
          <a:noFill/>
        </p:spPr>
        <p:txBody>
          <a:bodyPr wrap="square" rtlCol="0">
            <a:spAutoFit/>
          </a:bodyPr>
          <a:lstStyle/>
          <a:p>
            <a:r>
              <a:rPr lang="en-US" sz="1200" i="1"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Fig 5. Our algorithm for Approach 1</a:t>
            </a:r>
          </a:p>
        </p:txBody>
      </p:sp>
      <p:sp>
        <p:nvSpPr>
          <p:cNvPr id="102" name="TextBox 101">
            <a:extLst>
              <a:ext uri="{FF2B5EF4-FFF2-40B4-BE49-F238E27FC236}">
                <a16:creationId xmlns:a16="http://schemas.microsoft.com/office/drawing/2014/main" id="{B5305F05-5C8D-4BDE-A89E-313C8C8566D0}"/>
              </a:ext>
            </a:extLst>
          </p:cNvPr>
          <p:cNvSpPr txBox="1"/>
          <p:nvPr/>
        </p:nvSpPr>
        <p:spPr>
          <a:xfrm>
            <a:off x="5748154" y="22011187"/>
            <a:ext cx="3267075" cy="276999"/>
          </a:xfrm>
          <a:prstGeom prst="rect">
            <a:avLst/>
          </a:prstGeom>
          <a:noFill/>
        </p:spPr>
        <p:txBody>
          <a:bodyPr wrap="square" rtlCol="0">
            <a:spAutoFit/>
          </a:bodyPr>
          <a:lstStyle/>
          <a:p>
            <a:r>
              <a:rPr lang="en-US" sz="1200" i="1"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Fig 4. Observation vs Intervention</a:t>
            </a:r>
          </a:p>
        </p:txBody>
      </p:sp>
      <p:sp>
        <p:nvSpPr>
          <p:cNvPr id="104" name="TextBox 103">
            <a:extLst>
              <a:ext uri="{FF2B5EF4-FFF2-40B4-BE49-F238E27FC236}">
                <a16:creationId xmlns:a16="http://schemas.microsoft.com/office/drawing/2014/main" id="{B5305F05-5C8D-4BDE-A89E-313C8C8566D0}"/>
              </a:ext>
            </a:extLst>
          </p:cNvPr>
          <p:cNvSpPr txBox="1"/>
          <p:nvPr/>
        </p:nvSpPr>
        <p:spPr>
          <a:xfrm>
            <a:off x="5287883" y="38951848"/>
            <a:ext cx="3267075" cy="276999"/>
          </a:xfrm>
          <a:prstGeom prst="rect">
            <a:avLst/>
          </a:prstGeom>
          <a:noFill/>
        </p:spPr>
        <p:txBody>
          <a:bodyPr wrap="square" rtlCol="0">
            <a:spAutoFit/>
          </a:bodyPr>
          <a:lstStyle/>
          <a:p>
            <a:r>
              <a:rPr lang="en-US" sz="1200" i="1"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Fig 6. Our algorithm for Approach 2</a:t>
            </a:r>
          </a:p>
        </p:txBody>
      </p:sp>
      <p:sp>
        <p:nvSpPr>
          <p:cNvPr id="106" name="TextBox 105">
            <a:extLst>
              <a:ext uri="{FF2B5EF4-FFF2-40B4-BE49-F238E27FC236}">
                <a16:creationId xmlns:a16="http://schemas.microsoft.com/office/drawing/2014/main" id="{B5305F05-5C8D-4BDE-A89E-313C8C8566D0}"/>
              </a:ext>
            </a:extLst>
          </p:cNvPr>
          <p:cNvSpPr txBox="1"/>
          <p:nvPr/>
        </p:nvSpPr>
        <p:spPr>
          <a:xfrm>
            <a:off x="19210611" y="22112816"/>
            <a:ext cx="3267075" cy="276999"/>
          </a:xfrm>
          <a:prstGeom prst="rect">
            <a:avLst/>
          </a:prstGeom>
          <a:noFill/>
        </p:spPr>
        <p:txBody>
          <a:bodyPr wrap="square" rtlCol="0">
            <a:spAutoFit/>
          </a:bodyPr>
          <a:lstStyle/>
          <a:p>
            <a:r>
              <a:rPr lang="en-US" sz="1200" b="1" i="1" dirty="0">
                <a:solidFill>
                  <a:schemeClr val="bg1"/>
                </a:solidFill>
                <a:latin typeface="Verdana" panose="020B0604030504040204" pitchFamily="34" charset="0"/>
                <a:ea typeface="Verdana" panose="020B0604030504040204" pitchFamily="34" charset="0"/>
                <a:cs typeface="Verdana" panose="020B0604030504040204" pitchFamily="34" charset="0"/>
              </a:rPr>
              <a:t>Fig 7. Flowchart of our work</a:t>
            </a:r>
          </a:p>
        </p:txBody>
      </p:sp>
      <p:sp>
        <p:nvSpPr>
          <p:cNvPr id="108" name="TextBox 107">
            <a:extLst>
              <a:ext uri="{FF2B5EF4-FFF2-40B4-BE49-F238E27FC236}">
                <a16:creationId xmlns:a16="http://schemas.microsoft.com/office/drawing/2014/main" id="{B5305F05-5C8D-4BDE-A89E-313C8C8566D0}"/>
              </a:ext>
            </a:extLst>
          </p:cNvPr>
          <p:cNvSpPr txBox="1"/>
          <p:nvPr/>
        </p:nvSpPr>
        <p:spPr>
          <a:xfrm>
            <a:off x="35079600" y="26671267"/>
            <a:ext cx="3938907" cy="276999"/>
          </a:xfrm>
          <a:prstGeom prst="rect">
            <a:avLst/>
          </a:prstGeom>
          <a:noFill/>
        </p:spPr>
        <p:txBody>
          <a:bodyPr wrap="square" rtlCol="0">
            <a:spAutoFit/>
          </a:bodyPr>
          <a:lstStyle/>
          <a:p>
            <a:r>
              <a:rPr lang="en-US" sz="1200" i="1"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Fig 8. Performance analysis of all the methods</a:t>
            </a:r>
          </a:p>
        </p:txBody>
      </p:sp>
      <p:pic>
        <p:nvPicPr>
          <p:cNvPr id="2" name="Picture 1">
            <a:extLst>
              <a:ext uri="{FF2B5EF4-FFF2-40B4-BE49-F238E27FC236}">
                <a16:creationId xmlns:a16="http://schemas.microsoft.com/office/drawing/2014/main" id="{BABFB656-CD5B-4C8F-912E-ED6B3B142905}"/>
              </a:ext>
            </a:extLst>
          </p:cNvPr>
          <p:cNvPicPr>
            <a:picLocks noChangeAspect="1"/>
          </p:cNvPicPr>
          <p:nvPr/>
        </p:nvPicPr>
        <p:blipFill>
          <a:blip r:embed="rId22"/>
          <a:stretch>
            <a:fillRect/>
          </a:stretch>
        </p:blipFill>
        <p:spPr>
          <a:xfrm>
            <a:off x="4736954" y="22428162"/>
            <a:ext cx="4651675" cy="2061794"/>
          </a:xfrm>
          <a:prstGeom prst="rect">
            <a:avLst/>
          </a:prstGeom>
        </p:spPr>
      </p:pic>
      <p:sp>
        <p:nvSpPr>
          <p:cNvPr id="112" name="Speech Bubble: Oval 111">
            <a:extLst>
              <a:ext uri="{FF2B5EF4-FFF2-40B4-BE49-F238E27FC236}">
                <a16:creationId xmlns:a16="http://schemas.microsoft.com/office/drawing/2014/main" id="{A9A3B48E-2C7C-4915-9454-C9D34862B581}"/>
              </a:ext>
            </a:extLst>
          </p:cNvPr>
          <p:cNvSpPr/>
          <p:nvPr/>
        </p:nvSpPr>
        <p:spPr>
          <a:xfrm rot="1414733">
            <a:off x="28182781" y="32928741"/>
            <a:ext cx="3251418" cy="2194091"/>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018D2C7-E637-486D-933C-CC25E66C306D}"/>
              </a:ext>
            </a:extLst>
          </p:cNvPr>
          <p:cNvSpPr txBox="1"/>
          <p:nvPr/>
        </p:nvSpPr>
        <p:spPr>
          <a:xfrm>
            <a:off x="28357670" y="33052852"/>
            <a:ext cx="3366930" cy="2031325"/>
          </a:xfrm>
          <a:prstGeom prst="rect">
            <a:avLst/>
          </a:prstGeom>
          <a:noFill/>
        </p:spPr>
        <p:txBody>
          <a:bodyPr wrap="square" rtlCol="0">
            <a:spAutoFit/>
          </a:bodyPr>
          <a:lstStyle/>
          <a:p>
            <a:endPar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endPar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Select an appropriate </a:t>
            </a:r>
          </a:p>
          <a:p>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threshold for sensitivity vs specificity tradeoff !!!</a:t>
            </a:r>
          </a:p>
          <a:p>
            <a:endPar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endPar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best threshold found</a:t>
            </a:r>
          </a:p>
          <a:p>
            <a:endPar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cxnSp>
        <p:nvCxnSpPr>
          <p:cNvPr id="9" name="Straight Arrow Connector 8">
            <a:extLst>
              <a:ext uri="{FF2B5EF4-FFF2-40B4-BE49-F238E27FC236}">
                <a16:creationId xmlns:a16="http://schemas.microsoft.com/office/drawing/2014/main" id="{350FEA52-D3F4-4310-82EE-C0E4A36EDD68}"/>
              </a:ext>
            </a:extLst>
          </p:cNvPr>
          <p:cNvCxnSpPr/>
          <p:nvPr/>
        </p:nvCxnSpPr>
        <p:spPr>
          <a:xfrm>
            <a:off x="25603200" y="34366200"/>
            <a:ext cx="3352800" cy="304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095D0064-32EF-4664-950E-5869D257AA36}"/>
              </a:ext>
            </a:extLst>
          </p:cNvPr>
          <p:cNvSpPr txBox="1"/>
          <p:nvPr/>
        </p:nvSpPr>
        <p:spPr>
          <a:xfrm flipH="1">
            <a:off x="31856366" y="8527930"/>
            <a:ext cx="9761704" cy="8586966"/>
          </a:xfrm>
          <a:prstGeom prst="rect">
            <a:avLst/>
          </a:prstGeom>
          <a:noFill/>
        </p:spPr>
        <p:txBody>
          <a:bodyPr wrap="square" rtlCol="0">
            <a:spAutoFit/>
          </a:bodyPr>
          <a:lstStyle/>
          <a:p>
            <a:pPr algn="just"/>
            <a:r>
              <a:rPr lang="en-US" sz="2400" dirty="0">
                <a:latin typeface="Verdana" panose="020B0604030504040204" pitchFamily="34" charset="0"/>
                <a:ea typeface="Verdana" panose="020B0604030504040204" pitchFamily="34" charset="0"/>
                <a:cs typeface="Verdana" panose="020B0604030504040204" pitchFamily="34" charset="0"/>
              </a:rPr>
              <a:t>The main aim of this work is a deep understanding of  the classical work done by Sachs et al in their ground-breaking work. We have thoroughly analyzed the data set used by the authors and recreated their method.</a:t>
            </a:r>
          </a:p>
          <a:p>
            <a:pPr algn="just"/>
            <a:endParaRPr lang="en-US" sz="2400" dirty="0">
              <a:latin typeface="Verdana" panose="020B0604030504040204" pitchFamily="34" charset="0"/>
              <a:ea typeface="Verdana" panose="020B0604030504040204" pitchFamily="34" charset="0"/>
              <a:cs typeface="Verdana" panose="020B0604030504040204" pitchFamily="34" charset="0"/>
            </a:endParaRPr>
          </a:p>
          <a:p>
            <a:pPr algn="just"/>
            <a:r>
              <a:rPr lang="en-US" sz="2400" dirty="0">
                <a:latin typeface="Verdana" panose="020B0604030504040204" pitchFamily="34" charset="0"/>
                <a:ea typeface="Verdana" panose="020B0604030504040204" pitchFamily="34" charset="0"/>
                <a:cs typeface="Verdana" panose="020B0604030504040204" pitchFamily="34" charset="0"/>
              </a:rPr>
              <a:t>We tried to separate each experiments instead of combining them, in order to make more extensive use of the intervention nodes and hoped to extract more information, since the perturbed nodes were intervened simultaneously changing the states of all the other nodes as well. Hence an intra-experimental method (Fig 7) made more since than inter-experimental way.</a:t>
            </a:r>
          </a:p>
          <a:p>
            <a:pPr algn="just"/>
            <a:endParaRPr lang="en-US" sz="2400" dirty="0">
              <a:latin typeface="Verdana" panose="020B0604030504040204" pitchFamily="34" charset="0"/>
              <a:ea typeface="Verdana" panose="020B0604030504040204" pitchFamily="34" charset="0"/>
              <a:cs typeface="Verdana" panose="020B0604030504040204" pitchFamily="34" charset="0"/>
            </a:endParaRPr>
          </a:p>
          <a:p>
            <a:pPr algn="just"/>
            <a:r>
              <a:rPr lang="en-US" sz="2400" dirty="0">
                <a:latin typeface="Verdana" panose="020B0604030504040204" pitchFamily="34" charset="0"/>
                <a:ea typeface="Verdana" panose="020B0604030504040204" pitchFamily="34" charset="0"/>
                <a:cs typeface="Verdana" panose="020B0604030504040204" pitchFamily="34" charset="0"/>
              </a:rPr>
              <a:t>The results showed a significant improvement than the classical paper. All the expected nodes found by Sachs et al were also found by our method (Approach 1) including an additional discovery of 2 expected missed node. Most of the newly found arcs were further discovered to be true by literature survey and labelled as reported.</a:t>
            </a:r>
          </a:p>
          <a:p>
            <a:pPr algn="just"/>
            <a:endParaRPr lang="en-US" sz="2400" dirty="0">
              <a:latin typeface="Verdana" panose="020B0604030504040204" pitchFamily="34" charset="0"/>
              <a:ea typeface="Verdana" panose="020B0604030504040204" pitchFamily="34" charset="0"/>
              <a:cs typeface="Verdana" panose="020B0604030504040204" pitchFamily="34" charset="0"/>
            </a:endParaRPr>
          </a:p>
          <a:p>
            <a:pPr algn="just"/>
            <a:r>
              <a:rPr lang="en-US" sz="2400" dirty="0">
                <a:latin typeface="Verdana" panose="020B0604030504040204" pitchFamily="34" charset="0"/>
                <a:ea typeface="Verdana" panose="020B0604030504040204" pitchFamily="34" charset="0"/>
                <a:cs typeface="Verdana" panose="020B0604030504040204" pitchFamily="34" charset="0"/>
              </a:rPr>
              <a:t>Approach 2 gave a lower accuracy than Approach 1, but the computation time was higher in the later. The accuracy rate for all the methods have been described in Fig 8.</a:t>
            </a:r>
          </a:p>
        </p:txBody>
      </p:sp>
      <p:sp>
        <p:nvSpPr>
          <p:cNvPr id="8" name="TextBox 7">
            <a:extLst>
              <a:ext uri="{FF2B5EF4-FFF2-40B4-BE49-F238E27FC236}">
                <a16:creationId xmlns:a16="http://schemas.microsoft.com/office/drawing/2014/main" id="{A1500807-D04B-4CCD-B452-D1930253DDA0}"/>
              </a:ext>
            </a:extLst>
          </p:cNvPr>
          <p:cNvSpPr txBox="1"/>
          <p:nvPr/>
        </p:nvSpPr>
        <p:spPr>
          <a:xfrm>
            <a:off x="1935580" y="25050788"/>
            <a:ext cx="10149637" cy="2462213"/>
          </a:xfrm>
          <a:prstGeom prst="rect">
            <a:avLst/>
          </a:prstGeom>
          <a:noFill/>
        </p:spPr>
        <p:txBody>
          <a:bodyPr wrap="square" rtlCol="0">
            <a:spAutoFit/>
          </a:bodyPr>
          <a:lstStyle/>
          <a:p>
            <a:r>
              <a:rPr lang="en-US" sz="1400" dirty="0">
                <a:latin typeface="Verdana" panose="020B0604030504040204" pitchFamily="34" charset="0"/>
                <a:ea typeface="Verdana" panose="020B0604030504040204" pitchFamily="34" charset="0"/>
                <a:cs typeface="Verdana" panose="020B0604030504040204" pitchFamily="34" charset="0"/>
              </a:rPr>
              <a:t>Significance of interventions for causal discovery in biological networks:</a:t>
            </a:r>
          </a:p>
          <a:p>
            <a:pPr marL="285750" indent="-285750">
              <a:buFont typeface="Arial" panose="020B0604020202020204" pitchFamily="34" charset="0"/>
              <a:buChar char="•"/>
            </a:pPr>
            <a:r>
              <a:rPr lang="en-US" sz="1400" dirty="0">
                <a:latin typeface="Verdana" panose="020B0604030504040204" pitchFamily="34" charset="0"/>
                <a:ea typeface="Verdana" panose="020B0604030504040204" pitchFamily="34" charset="0"/>
                <a:cs typeface="Verdana" panose="020B0604030504040204" pitchFamily="34" charset="0"/>
              </a:rPr>
              <a:t>Given a directed acyclic graph over a set of variables , an edge </a:t>
            </a:r>
            <a:r>
              <a:rPr lang="en-US" sz="1400" i="1" dirty="0">
                <a:latin typeface="Verdana" panose="020B0604030504040204" pitchFamily="34" charset="0"/>
                <a:ea typeface="Verdana" panose="020B0604030504040204" pitchFamily="34" charset="0"/>
                <a:cs typeface="Verdana" panose="020B0604030504040204" pitchFamily="34" charset="0"/>
              </a:rPr>
              <a:t>X</a:t>
            </a:r>
            <a:r>
              <a:rPr lang="en-US" sz="1400" dirty="0">
                <a:latin typeface="Verdana" panose="020B0604030504040204" pitchFamily="34" charset="0"/>
                <a:ea typeface="Verdana" panose="020B0604030504040204" pitchFamily="34" charset="0"/>
                <a:cs typeface="Verdana" panose="020B0604030504040204" pitchFamily="34" charset="0"/>
              </a:rPr>
              <a:t> → </a:t>
            </a:r>
            <a:r>
              <a:rPr lang="en-US" sz="1400" i="1" dirty="0">
                <a:latin typeface="Verdana" panose="020B0604030504040204" pitchFamily="34" charset="0"/>
                <a:ea typeface="Verdana" panose="020B0604030504040204" pitchFamily="34" charset="0"/>
                <a:cs typeface="Verdana" panose="020B0604030504040204" pitchFamily="34" charset="0"/>
              </a:rPr>
              <a:t>Y</a:t>
            </a:r>
            <a:r>
              <a:rPr lang="en-US" sz="1400" dirty="0">
                <a:latin typeface="Verdana" panose="020B0604030504040204" pitchFamily="34" charset="0"/>
                <a:ea typeface="Verdana" panose="020B0604030504040204" pitchFamily="34" charset="0"/>
                <a:cs typeface="Verdana" panose="020B0604030504040204" pitchFamily="34" charset="0"/>
              </a:rPr>
              <a:t> encodes a causal influence of </a:t>
            </a:r>
            <a:r>
              <a:rPr lang="en-US" sz="1400" i="1" dirty="0">
                <a:latin typeface="Verdana" panose="020B0604030504040204" pitchFamily="34" charset="0"/>
                <a:ea typeface="Verdana" panose="020B0604030504040204" pitchFamily="34" charset="0"/>
                <a:cs typeface="Verdana" panose="020B0604030504040204" pitchFamily="34" charset="0"/>
              </a:rPr>
              <a:t>X</a:t>
            </a:r>
            <a:r>
              <a:rPr lang="en-US" sz="1400" dirty="0">
                <a:latin typeface="Verdana" panose="020B0604030504040204" pitchFamily="34" charset="0"/>
                <a:ea typeface="Verdana" panose="020B0604030504040204" pitchFamily="34" charset="0"/>
                <a:cs typeface="Verdana" panose="020B0604030504040204" pitchFamily="34" charset="0"/>
              </a:rPr>
              <a:t> on </a:t>
            </a:r>
            <a:r>
              <a:rPr lang="en-US" sz="1400" i="1" dirty="0">
                <a:latin typeface="Verdana" panose="020B0604030504040204" pitchFamily="34" charset="0"/>
                <a:ea typeface="Verdana" panose="020B0604030504040204" pitchFamily="34" charset="0"/>
                <a:cs typeface="Verdana" panose="020B0604030504040204" pitchFamily="34" charset="0"/>
              </a:rPr>
              <a:t>Y</a:t>
            </a:r>
          </a:p>
          <a:p>
            <a:pPr marL="285750" indent="-285750">
              <a:buFont typeface="Arial" panose="020B0604020202020204" pitchFamily="34" charset="0"/>
              <a:buChar char="•"/>
            </a:pPr>
            <a:r>
              <a:rPr lang="en-US" sz="1400" dirty="0">
                <a:latin typeface="Verdana" panose="020B0604030504040204" pitchFamily="34" charset="0"/>
                <a:ea typeface="Verdana" panose="020B0604030504040204" pitchFamily="34" charset="0"/>
                <a:cs typeface="Verdana" panose="020B0604030504040204" pitchFamily="34" charset="0"/>
              </a:rPr>
              <a:t>For data containing only passive observations of the underlying system, the causal structure is only identifiable up to Markov equivalence classes, it can be claimed as an association </a:t>
            </a:r>
          </a:p>
          <a:p>
            <a:pPr marL="285750" indent="-285750">
              <a:buFont typeface="Arial" panose="020B0604020202020204" pitchFamily="34" charset="0"/>
              <a:buChar char="•"/>
            </a:pPr>
            <a:r>
              <a:rPr lang="en-US" sz="1400" dirty="0">
                <a:latin typeface="Verdana" panose="020B0604030504040204" pitchFamily="34" charset="0"/>
                <a:ea typeface="Verdana" panose="020B0604030504040204" pitchFamily="34" charset="0"/>
                <a:cs typeface="Verdana" panose="020B0604030504040204" pitchFamily="34" charset="0"/>
              </a:rPr>
              <a:t>To overcome this limitation, intervention experiments, in which some variables are controlled to take specific values, can be used to guarantee full identifiability, so given intervention on X, X → Y implies X to be a causal parent of Y</a:t>
            </a:r>
          </a:p>
          <a:p>
            <a:pPr marL="285750" indent="-285750">
              <a:buFont typeface="Arial" panose="020B0604020202020204" pitchFamily="34" charset="0"/>
              <a:buChar char="•"/>
            </a:pPr>
            <a:r>
              <a:rPr lang="en-US" sz="1400" dirty="0">
                <a:latin typeface="Verdana" panose="020B0604030504040204" pitchFamily="34" charset="0"/>
                <a:ea typeface="Verdana" panose="020B0604030504040204" pitchFamily="34" charset="0"/>
                <a:cs typeface="Verdana" panose="020B0604030504040204" pitchFamily="34" charset="0"/>
              </a:rPr>
              <a:t>Living cells and molecules of organisms incorporates a lot of such relationship, which remain intractable</a:t>
            </a:r>
          </a:p>
          <a:p>
            <a:endParaRPr lang="en-US" sz="1400" dirty="0">
              <a:latin typeface="Verdana" panose="020B0604030504040204" pitchFamily="34" charset="0"/>
              <a:ea typeface="Verdana" panose="020B0604030504040204" pitchFamily="34" charset="0"/>
              <a:cs typeface="Verdana" panose="020B0604030504040204" pitchFamily="34" charset="0"/>
            </a:endParaRPr>
          </a:p>
          <a:p>
            <a:r>
              <a:rPr lang="en-US" sz="1400" dirty="0">
                <a:latin typeface="Verdana" panose="020B0604030504040204" pitchFamily="34" charset="0"/>
                <a:ea typeface="Verdana" panose="020B0604030504040204" pitchFamily="34" charset="0"/>
                <a:cs typeface="Verdana" panose="020B0604030504040204" pitchFamily="34" charset="0"/>
              </a:rPr>
              <a:t>We apply Bayesian causal reconstruction methods over Sachs et al data to analyze the various aspect of intervention in causality.</a:t>
            </a:r>
          </a:p>
        </p:txBody>
      </p:sp>
      <p:pic>
        <p:nvPicPr>
          <p:cNvPr id="12" name="Picture 11">
            <a:extLst>
              <a:ext uri="{FF2B5EF4-FFF2-40B4-BE49-F238E27FC236}">
                <a16:creationId xmlns:a16="http://schemas.microsoft.com/office/drawing/2014/main" id="{C842AEDF-3ECE-4727-ACD6-47750648B8B8}"/>
              </a:ext>
            </a:extLst>
          </p:cNvPr>
          <p:cNvPicPr>
            <a:picLocks noChangeAspect="1"/>
          </p:cNvPicPr>
          <p:nvPr/>
        </p:nvPicPr>
        <p:blipFill>
          <a:blip r:embed="rId23"/>
          <a:stretch>
            <a:fillRect/>
          </a:stretch>
        </p:blipFill>
        <p:spPr>
          <a:xfrm>
            <a:off x="32111335" y="18804412"/>
            <a:ext cx="9469224" cy="7539848"/>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Berlin">
  <a:themeElements>
    <a:clrScheme name="Custom 16">
      <a:dk1>
        <a:sysClr val="windowText" lastClr="000000"/>
      </a:dk1>
      <a:lt1>
        <a:sysClr val="window" lastClr="FFFFFF"/>
      </a:lt1>
      <a:dk2>
        <a:srgbClr val="FFEED8"/>
      </a:dk2>
      <a:lt2>
        <a:srgbClr val="E7E6E6"/>
      </a:lt2>
      <a:accent1>
        <a:srgbClr val="F09415"/>
      </a:accent1>
      <a:accent2>
        <a:srgbClr val="000000"/>
      </a:accent2>
      <a:accent3>
        <a:srgbClr val="FFFFFF"/>
      </a:accent3>
      <a:accent4>
        <a:srgbClr val="5AA6C0"/>
      </a:accent4>
      <a:accent5>
        <a:srgbClr val="D17DF9"/>
      </a:accent5>
      <a:accent6>
        <a:srgbClr val="F73C09"/>
      </a:accent6>
      <a:hlink>
        <a:srgbClr val="FFAE3E"/>
      </a:hlink>
      <a:folHlink>
        <a:srgbClr val="F73C09"/>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flection">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5140</TotalTime>
  <Words>942</Words>
  <Application>Microsoft Office PowerPoint</Application>
  <PresentationFormat>Custom</PresentationFormat>
  <Paragraphs>257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Trebuchet MS</vt:lpstr>
      <vt:lpstr>Verdana</vt:lpstr>
      <vt:lpstr>Wingdings</vt:lpstr>
      <vt:lpstr>Berlin</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48x48</dc:title>
  <dc:creator>Jay Larson</dc:creator>
  <dc:description>Quality poster printing
www.genigraphics.com
1-800-790-4001</dc:description>
  <cp:lastModifiedBy>Meghamala Sinha</cp:lastModifiedBy>
  <cp:revision>197</cp:revision>
  <cp:lastPrinted>2013-02-12T02:21:55Z</cp:lastPrinted>
  <dcterms:created xsi:type="dcterms:W3CDTF">2013-02-10T21:14:48Z</dcterms:created>
  <dcterms:modified xsi:type="dcterms:W3CDTF">2018-04-28T07:15:15Z</dcterms:modified>
</cp:coreProperties>
</file>