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6" r:id="rId11"/>
    <p:sldId id="267"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54" autoAdjust="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41DC-B42D-9DBE-E3F0-167538AD08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CD0B1F-4BEA-0670-324E-170BE609C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296609-8D14-8D86-19F7-603071BCBE6C}"/>
              </a:ext>
            </a:extLst>
          </p:cNvPr>
          <p:cNvSpPr>
            <a:spLocks noGrp="1"/>
          </p:cNvSpPr>
          <p:nvPr>
            <p:ph type="dt" sz="half" idx="10"/>
          </p:nvPr>
        </p:nvSpPr>
        <p:spPr/>
        <p:txBody>
          <a:bodyPr/>
          <a:lstStyle/>
          <a:p>
            <a:fld id="{2CAE6FE2-0E20-467B-858D-5423EA11BF7E}" type="datetimeFigureOut">
              <a:rPr lang="en-IN" smtClean="0"/>
              <a:t>26-11-2023</a:t>
            </a:fld>
            <a:endParaRPr lang="en-IN"/>
          </a:p>
        </p:txBody>
      </p:sp>
      <p:sp>
        <p:nvSpPr>
          <p:cNvPr id="5" name="Footer Placeholder 4">
            <a:extLst>
              <a:ext uri="{FF2B5EF4-FFF2-40B4-BE49-F238E27FC236}">
                <a16:creationId xmlns:a16="http://schemas.microsoft.com/office/drawing/2014/main" id="{C0932D5A-16AE-ACFB-626E-E7645CCF1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5704C5-1624-BEAA-A958-D4EA48679ED9}"/>
              </a:ext>
            </a:extLst>
          </p:cNvPr>
          <p:cNvSpPr>
            <a:spLocks noGrp="1"/>
          </p:cNvSpPr>
          <p:nvPr>
            <p:ph type="sldNum" sz="quarter" idx="12"/>
          </p:nvPr>
        </p:nvSpPr>
        <p:spPr/>
        <p:txBody>
          <a:bodyPr/>
          <a:lstStyle/>
          <a:p>
            <a:fld id="{E57E601F-1DD4-456E-9FBA-CE8F1966E2F2}" type="slidenum">
              <a:rPr lang="en-IN" smtClean="0"/>
              <a:t>‹#›</a:t>
            </a:fld>
            <a:endParaRPr lang="en-IN"/>
          </a:p>
        </p:txBody>
      </p:sp>
    </p:spTree>
    <p:extLst>
      <p:ext uri="{BB962C8B-B14F-4D97-AF65-F5344CB8AC3E}">
        <p14:creationId xmlns:p14="http://schemas.microsoft.com/office/powerpoint/2010/main" val="142980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1A3F-AAF9-B3B7-1D74-9798647206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67882F-13D5-B99B-B93B-2CD74B889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980867-F772-2178-5841-4D4D8328345C}"/>
              </a:ext>
            </a:extLst>
          </p:cNvPr>
          <p:cNvSpPr>
            <a:spLocks noGrp="1"/>
          </p:cNvSpPr>
          <p:nvPr>
            <p:ph type="dt" sz="half" idx="10"/>
          </p:nvPr>
        </p:nvSpPr>
        <p:spPr/>
        <p:txBody>
          <a:bodyPr/>
          <a:lstStyle/>
          <a:p>
            <a:fld id="{2CAE6FE2-0E20-467B-858D-5423EA11BF7E}" type="datetimeFigureOut">
              <a:rPr lang="en-IN" smtClean="0"/>
              <a:t>26-11-2023</a:t>
            </a:fld>
            <a:endParaRPr lang="en-IN"/>
          </a:p>
        </p:txBody>
      </p:sp>
      <p:sp>
        <p:nvSpPr>
          <p:cNvPr id="5" name="Footer Placeholder 4">
            <a:extLst>
              <a:ext uri="{FF2B5EF4-FFF2-40B4-BE49-F238E27FC236}">
                <a16:creationId xmlns:a16="http://schemas.microsoft.com/office/drawing/2014/main" id="{1A529B8B-D9B2-7C1C-9AD4-B2B0397CC9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D83F7-35EB-663F-029C-C9E0B2BC0EB1}"/>
              </a:ext>
            </a:extLst>
          </p:cNvPr>
          <p:cNvSpPr>
            <a:spLocks noGrp="1"/>
          </p:cNvSpPr>
          <p:nvPr>
            <p:ph type="sldNum" sz="quarter" idx="12"/>
          </p:nvPr>
        </p:nvSpPr>
        <p:spPr/>
        <p:txBody>
          <a:bodyPr/>
          <a:lstStyle/>
          <a:p>
            <a:fld id="{E57E601F-1DD4-456E-9FBA-CE8F1966E2F2}" type="slidenum">
              <a:rPr lang="en-IN" smtClean="0"/>
              <a:t>‹#›</a:t>
            </a:fld>
            <a:endParaRPr lang="en-IN"/>
          </a:p>
        </p:txBody>
      </p:sp>
    </p:spTree>
    <p:extLst>
      <p:ext uri="{BB962C8B-B14F-4D97-AF65-F5344CB8AC3E}">
        <p14:creationId xmlns:p14="http://schemas.microsoft.com/office/powerpoint/2010/main" val="106462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480448-A9E3-E700-35F0-091E51716F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FC597-22D7-C5FA-8683-79A0F75AFE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92DC52-B2EF-A538-AD08-FA83010FE844}"/>
              </a:ext>
            </a:extLst>
          </p:cNvPr>
          <p:cNvSpPr>
            <a:spLocks noGrp="1"/>
          </p:cNvSpPr>
          <p:nvPr>
            <p:ph type="dt" sz="half" idx="10"/>
          </p:nvPr>
        </p:nvSpPr>
        <p:spPr/>
        <p:txBody>
          <a:bodyPr/>
          <a:lstStyle/>
          <a:p>
            <a:fld id="{2CAE6FE2-0E20-467B-858D-5423EA11BF7E}" type="datetimeFigureOut">
              <a:rPr lang="en-IN" smtClean="0"/>
              <a:t>26-11-2023</a:t>
            </a:fld>
            <a:endParaRPr lang="en-IN"/>
          </a:p>
        </p:txBody>
      </p:sp>
      <p:sp>
        <p:nvSpPr>
          <p:cNvPr id="5" name="Footer Placeholder 4">
            <a:extLst>
              <a:ext uri="{FF2B5EF4-FFF2-40B4-BE49-F238E27FC236}">
                <a16:creationId xmlns:a16="http://schemas.microsoft.com/office/drawing/2014/main" id="{27933379-BEDE-E956-3E8D-EE8C5DF3FD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6E7F1-1A3B-6F4E-9BA6-FD7948132869}"/>
              </a:ext>
            </a:extLst>
          </p:cNvPr>
          <p:cNvSpPr>
            <a:spLocks noGrp="1"/>
          </p:cNvSpPr>
          <p:nvPr>
            <p:ph type="sldNum" sz="quarter" idx="12"/>
          </p:nvPr>
        </p:nvSpPr>
        <p:spPr/>
        <p:txBody>
          <a:bodyPr/>
          <a:lstStyle/>
          <a:p>
            <a:fld id="{E57E601F-1DD4-456E-9FBA-CE8F1966E2F2}" type="slidenum">
              <a:rPr lang="en-IN" smtClean="0"/>
              <a:t>‹#›</a:t>
            </a:fld>
            <a:endParaRPr lang="en-IN"/>
          </a:p>
        </p:txBody>
      </p:sp>
    </p:spTree>
    <p:extLst>
      <p:ext uri="{BB962C8B-B14F-4D97-AF65-F5344CB8AC3E}">
        <p14:creationId xmlns:p14="http://schemas.microsoft.com/office/powerpoint/2010/main" val="289442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5EF9-4F7D-4BB2-6410-230D702743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E240CC-3E33-7329-7C41-A6447D2D5C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D0BBD-C737-1967-06C8-35EF50F35794}"/>
              </a:ext>
            </a:extLst>
          </p:cNvPr>
          <p:cNvSpPr>
            <a:spLocks noGrp="1"/>
          </p:cNvSpPr>
          <p:nvPr>
            <p:ph type="dt" sz="half" idx="10"/>
          </p:nvPr>
        </p:nvSpPr>
        <p:spPr/>
        <p:txBody>
          <a:bodyPr/>
          <a:lstStyle/>
          <a:p>
            <a:fld id="{2CAE6FE2-0E20-467B-858D-5423EA11BF7E}" type="datetimeFigureOut">
              <a:rPr lang="en-IN" smtClean="0"/>
              <a:t>26-11-2023</a:t>
            </a:fld>
            <a:endParaRPr lang="en-IN"/>
          </a:p>
        </p:txBody>
      </p:sp>
      <p:sp>
        <p:nvSpPr>
          <p:cNvPr id="5" name="Footer Placeholder 4">
            <a:extLst>
              <a:ext uri="{FF2B5EF4-FFF2-40B4-BE49-F238E27FC236}">
                <a16:creationId xmlns:a16="http://schemas.microsoft.com/office/drawing/2014/main" id="{37616549-9927-D491-FDB2-24E99A739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BA58E-3C40-80B7-7650-39D222D57B7A}"/>
              </a:ext>
            </a:extLst>
          </p:cNvPr>
          <p:cNvSpPr>
            <a:spLocks noGrp="1"/>
          </p:cNvSpPr>
          <p:nvPr>
            <p:ph type="sldNum" sz="quarter" idx="12"/>
          </p:nvPr>
        </p:nvSpPr>
        <p:spPr/>
        <p:txBody>
          <a:bodyPr/>
          <a:lstStyle/>
          <a:p>
            <a:fld id="{E57E601F-1DD4-456E-9FBA-CE8F1966E2F2}" type="slidenum">
              <a:rPr lang="en-IN" smtClean="0"/>
              <a:t>‹#›</a:t>
            </a:fld>
            <a:endParaRPr lang="en-IN"/>
          </a:p>
        </p:txBody>
      </p:sp>
    </p:spTree>
    <p:extLst>
      <p:ext uri="{BB962C8B-B14F-4D97-AF65-F5344CB8AC3E}">
        <p14:creationId xmlns:p14="http://schemas.microsoft.com/office/powerpoint/2010/main" val="427673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8EF9-176B-6F19-DF0A-FA01509C7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3FC48E-BED1-9C35-2149-7E35B1EBA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D88A6F-6324-F6DE-76D8-EE94841BDC4A}"/>
              </a:ext>
            </a:extLst>
          </p:cNvPr>
          <p:cNvSpPr>
            <a:spLocks noGrp="1"/>
          </p:cNvSpPr>
          <p:nvPr>
            <p:ph type="dt" sz="half" idx="10"/>
          </p:nvPr>
        </p:nvSpPr>
        <p:spPr/>
        <p:txBody>
          <a:bodyPr/>
          <a:lstStyle/>
          <a:p>
            <a:fld id="{2CAE6FE2-0E20-467B-858D-5423EA11BF7E}" type="datetimeFigureOut">
              <a:rPr lang="en-IN" smtClean="0"/>
              <a:t>26-11-2023</a:t>
            </a:fld>
            <a:endParaRPr lang="en-IN"/>
          </a:p>
        </p:txBody>
      </p:sp>
      <p:sp>
        <p:nvSpPr>
          <p:cNvPr id="5" name="Footer Placeholder 4">
            <a:extLst>
              <a:ext uri="{FF2B5EF4-FFF2-40B4-BE49-F238E27FC236}">
                <a16:creationId xmlns:a16="http://schemas.microsoft.com/office/drawing/2014/main" id="{51D8615D-74BC-5B42-159D-30028100C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674EF2-5F18-AF52-6A3F-32CED2322655}"/>
              </a:ext>
            </a:extLst>
          </p:cNvPr>
          <p:cNvSpPr>
            <a:spLocks noGrp="1"/>
          </p:cNvSpPr>
          <p:nvPr>
            <p:ph type="sldNum" sz="quarter" idx="12"/>
          </p:nvPr>
        </p:nvSpPr>
        <p:spPr/>
        <p:txBody>
          <a:bodyPr/>
          <a:lstStyle/>
          <a:p>
            <a:fld id="{E57E601F-1DD4-456E-9FBA-CE8F1966E2F2}" type="slidenum">
              <a:rPr lang="en-IN" smtClean="0"/>
              <a:t>‹#›</a:t>
            </a:fld>
            <a:endParaRPr lang="en-IN"/>
          </a:p>
        </p:txBody>
      </p:sp>
    </p:spTree>
    <p:extLst>
      <p:ext uri="{BB962C8B-B14F-4D97-AF65-F5344CB8AC3E}">
        <p14:creationId xmlns:p14="http://schemas.microsoft.com/office/powerpoint/2010/main" val="123747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B40E-B3B5-06A9-2270-38BA99AB6B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E7CCE7-8A96-A056-EF5A-20AFF6425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37C7E0-3148-EFBB-91D9-649C3E7E36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AC15A5-707D-CE80-D15D-3FE6155AB493}"/>
              </a:ext>
            </a:extLst>
          </p:cNvPr>
          <p:cNvSpPr>
            <a:spLocks noGrp="1"/>
          </p:cNvSpPr>
          <p:nvPr>
            <p:ph type="dt" sz="half" idx="10"/>
          </p:nvPr>
        </p:nvSpPr>
        <p:spPr/>
        <p:txBody>
          <a:bodyPr/>
          <a:lstStyle/>
          <a:p>
            <a:fld id="{2CAE6FE2-0E20-467B-858D-5423EA11BF7E}" type="datetimeFigureOut">
              <a:rPr lang="en-IN" smtClean="0"/>
              <a:t>26-11-2023</a:t>
            </a:fld>
            <a:endParaRPr lang="en-IN"/>
          </a:p>
        </p:txBody>
      </p:sp>
      <p:sp>
        <p:nvSpPr>
          <p:cNvPr id="6" name="Footer Placeholder 5">
            <a:extLst>
              <a:ext uri="{FF2B5EF4-FFF2-40B4-BE49-F238E27FC236}">
                <a16:creationId xmlns:a16="http://schemas.microsoft.com/office/drawing/2014/main" id="{596A0E41-D36F-645B-8E0A-5A2A5D3657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0CF0C-4AF1-9C19-8E7B-3F1C8BAE1849}"/>
              </a:ext>
            </a:extLst>
          </p:cNvPr>
          <p:cNvSpPr>
            <a:spLocks noGrp="1"/>
          </p:cNvSpPr>
          <p:nvPr>
            <p:ph type="sldNum" sz="quarter" idx="12"/>
          </p:nvPr>
        </p:nvSpPr>
        <p:spPr/>
        <p:txBody>
          <a:bodyPr/>
          <a:lstStyle/>
          <a:p>
            <a:fld id="{E57E601F-1DD4-456E-9FBA-CE8F1966E2F2}" type="slidenum">
              <a:rPr lang="en-IN" smtClean="0"/>
              <a:t>‹#›</a:t>
            </a:fld>
            <a:endParaRPr lang="en-IN"/>
          </a:p>
        </p:txBody>
      </p:sp>
    </p:spTree>
    <p:extLst>
      <p:ext uri="{BB962C8B-B14F-4D97-AF65-F5344CB8AC3E}">
        <p14:creationId xmlns:p14="http://schemas.microsoft.com/office/powerpoint/2010/main" val="191608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1033-350F-8B55-8F70-F9FCBA2F7A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6A37E4-7232-E0C2-9D7F-EFFB6E9A3B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F98EC4-9157-139A-CC8D-E14095889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11D175-2C2D-41C5-2BBA-428F003128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CB3A43-5F0A-8F75-93EE-5E7EA5EF2C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C8233E-86B2-8FB6-8487-0614BB6E6C9A}"/>
              </a:ext>
            </a:extLst>
          </p:cNvPr>
          <p:cNvSpPr>
            <a:spLocks noGrp="1"/>
          </p:cNvSpPr>
          <p:nvPr>
            <p:ph type="dt" sz="half" idx="10"/>
          </p:nvPr>
        </p:nvSpPr>
        <p:spPr/>
        <p:txBody>
          <a:bodyPr/>
          <a:lstStyle/>
          <a:p>
            <a:fld id="{2CAE6FE2-0E20-467B-858D-5423EA11BF7E}" type="datetimeFigureOut">
              <a:rPr lang="en-IN" smtClean="0"/>
              <a:t>26-11-2023</a:t>
            </a:fld>
            <a:endParaRPr lang="en-IN"/>
          </a:p>
        </p:txBody>
      </p:sp>
      <p:sp>
        <p:nvSpPr>
          <p:cNvPr id="8" name="Footer Placeholder 7">
            <a:extLst>
              <a:ext uri="{FF2B5EF4-FFF2-40B4-BE49-F238E27FC236}">
                <a16:creationId xmlns:a16="http://schemas.microsoft.com/office/drawing/2014/main" id="{A99AA0C0-5B90-0ACD-6AAD-313C54F7C0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470736-90C2-836D-F55C-0F2FD60BAFE1}"/>
              </a:ext>
            </a:extLst>
          </p:cNvPr>
          <p:cNvSpPr>
            <a:spLocks noGrp="1"/>
          </p:cNvSpPr>
          <p:nvPr>
            <p:ph type="sldNum" sz="quarter" idx="12"/>
          </p:nvPr>
        </p:nvSpPr>
        <p:spPr/>
        <p:txBody>
          <a:bodyPr/>
          <a:lstStyle/>
          <a:p>
            <a:fld id="{E57E601F-1DD4-456E-9FBA-CE8F1966E2F2}" type="slidenum">
              <a:rPr lang="en-IN" smtClean="0"/>
              <a:t>‹#›</a:t>
            </a:fld>
            <a:endParaRPr lang="en-IN"/>
          </a:p>
        </p:txBody>
      </p:sp>
    </p:spTree>
    <p:extLst>
      <p:ext uri="{BB962C8B-B14F-4D97-AF65-F5344CB8AC3E}">
        <p14:creationId xmlns:p14="http://schemas.microsoft.com/office/powerpoint/2010/main" val="10805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F5B-652E-410F-F9A0-223E4F82C7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670404-CC55-79AB-7C67-6E6F8B2CDF2A}"/>
              </a:ext>
            </a:extLst>
          </p:cNvPr>
          <p:cNvSpPr>
            <a:spLocks noGrp="1"/>
          </p:cNvSpPr>
          <p:nvPr>
            <p:ph type="dt" sz="half" idx="10"/>
          </p:nvPr>
        </p:nvSpPr>
        <p:spPr/>
        <p:txBody>
          <a:bodyPr/>
          <a:lstStyle/>
          <a:p>
            <a:fld id="{2CAE6FE2-0E20-467B-858D-5423EA11BF7E}" type="datetimeFigureOut">
              <a:rPr lang="en-IN" smtClean="0"/>
              <a:t>26-11-2023</a:t>
            </a:fld>
            <a:endParaRPr lang="en-IN"/>
          </a:p>
        </p:txBody>
      </p:sp>
      <p:sp>
        <p:nvSpPr>
          <p:cNvPr id="4" name="Footer Placeholder 3">
            <a:extLst>
              <a:ext uri="{FF2B5EF4-FFF2-40B4-BE49-F238E27FC236}">
                <a16:creationId xmlns:a16="http://schemas.microsoft.com/office/drawing/2014/main" id="{A9D7D1D1-615C-043A-F984-D590FE0866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489D9F-4DFC-652D-129A-45B420D3F63C}"/>
              </a:ext>
            </a:extLst>
          </p:cNvPr>
          <p:cNvSpPr>
            <a:spLocks noGrp="1"/>
          </p:cNvSpPr>
          <p:nvPr>
            <p:ph type="sldNum" sz="quarter" idx="12"/>
          </p:nvPr>
        </p:nvSpPr>
        <p:spPr/>
        <p:txBody>
          <a:bodyPr/>
          <a:lstStyle/>
          <a:p>
            <a:fld id="{E57E601F-1DD4-456E-9FBA-CE8F1966E2F2}" type="slidenum">
              <a:rPr lang="en-IN" smtClean="0"/>
              <a:t>‹#›</a:t>
            </a:fld>
            <a:endParaRPr lang="en-IN"/>
          </a:p>
        </p:txBody>
      </p:sp>
    </p:spTree>
    <p:extLst>
      <p:ext uri="{BB962C8B-B14F-4D97-AF65-F5344CB8AC3E}">
        <p14:creationId xmlns:p14="http://schemas.microsoft.com/office/powerpoint/2010/main" val="82965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91468C-8DDC-35DB-DAD9-EEE3A2A2B77C}"/>
              </a:ext>
            </a:extLst>
          </p:cNvPr>
          <p:cNvSpPr>
            <a:spLocks noGrp="1"/>
          </p:cNvSpPr>
          <p:nvPr>
            <p:ph type="dt" sz="half" idx="10"/>
          </p:nvPr>
        </p:nvSpPr>
        <p:spPr/>
        <p:txBody>
          <a:bodyPr/>
          <a:lstStyle/>
          <a:p>
            <a:fld id="{2CAE6FE2-0E20-467B-858D-5423EA11BF7E}" type="datetimeFigureOut">
              <a:rPr lang="en-IN" smtClean="0"/>
              <a:t>26-11-2023</a:t>
            </a:fld>
            <a:endParaRPr lang="en-IN"/>
          </a:p>
        </p:txBody>
      </p:sp>
      <p:sp>
        <p:nvSpPr>
          <p:cNvPr id="3" name="Footer Placeholder 2">
            <a:extLst>
              <a:ext uri="{FF2B5EF4-FFF2-40B4-BE49-F238E27FC236}">
                <a16:creationId xmlns:a16="http://schemas.microsoft.com/office/drawing/2014/main" id="{04B4C351-3052-C9B4-6B05-D42A1BEC41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694852-F1B8-1EDE-F60D-7A2FF52EF946}"/>
              </a:ext>
            </a:extLst>
          </p:cNvPr>
          <p:cNvSpPr>
            <a:spLocks noGrp="1"/>
          </p:cNvSpPr>
          <p:nvPr>
            <p:ph type="sldNum" sz="quarter" idx="12"/>
          </p:nvPr>
        </p:nvSpPr>
        <p:spPr/>
        <p:txBody>
          <a:bodyPr/>
          <a:lstStyle/>
          <a:p>
            <a:fld id="{E57E601F-1DD4-456E-9FBA-CE8F1966E2F2}" type="slidenum">
              <a:rPr lang="en-IN" smtClean="0"/>
              <a:t>‹#›</a:t>
            </a:fld>
            <a:endParaRPr lang="en-IN"/>
          </a:p>
        </p:txBody>
      </p:sp>
    </p:spTree>
    <p:extLst>
      <p:ext uri="{BB962C8B-B14F-4D97-AF65-F5344CB8AC3E}">
        <p14:creationId xmlns:p14="http://schemas.microsoft.com/office/powerpoint/2010/main" val="388124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8C7-CD6C-B9B0-7F7A-D713E6FFD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19AF69-0572-1D9F-DF16-53EE8B8DE1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18A478-6018-F3D9-7F60-844FBA8DF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5FD64-C293-936E-D31C-527FE6A5585E}"/>
              </a:ext>
            </a:extLst>
          </p:cNvPr>
          <p:cNvSpPr>
            <a:spLocks noGrp="1"/>
          </p:cNvSpPr>
          <p:nvPr>
            <p:ph type="dt" sz="half" idx="10"/>
          </p:nvPr>
        </p:nvSpPr>
        <p:spPr/>
        <p:txBody>
          <a:bodyPr/>
          <a:lstStyle/>
          <a:p>
            <a:fld id="{2CAE6FE2-0E20-467B-858D-5423EA11BF7E}" type="datetimeFigureOut">
              <a:rPr lang="en-IN" smtClean="0"/>
              <a:t>26-11-2023</a:t>
            </a:fld>
            <a:endParaRPr lang="en-IN"/>
          </a:p>
        </p:txBody>
      </p:sp>
      <p:sp>
        <p:nvSpPr>
          <p:cNvPr id="6" name="Footer Placeholder 5">
            <a:extLst>
              <a:ext uri="{FF2B5EF4-FFF2-40B4-BE49-F238E27FC236}">
                <a16:creationId xmlns:a16="http://schemas.microsoft.com/office/drawing/2014/main" id="{3AA14566-A56A-67D5-D988-985DE5A46C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0416E1-FA6E-3239-7D92-80B3D5F2D6AE}"/>
              </a:ext>
            </a:extLst>
          </p:cNvPr>
          <p:cNvSpPr>
            <a:spLocks noGrp="1"/>
          </p:cNvSpPr>
          <p:nvPr>
            <p:ph type="sldNum" sz="quarter" idx="12"/>
          </p:nvPr>
        </p:nvSpPr>
        <p:spPr/>
        <p:txBody>
          <a:bodyPr/>
          <a:lstStyle/>
          <a:p>
            <a:fld id="{E57E601F-1DD4-456E-9FBA-CE8F1966E2F2}" type="slidenum">
              <a:rPr lang="en-IN" smtClean="0"/>
              <a:t>‹#›</a:t>
            </a:fld>
            <a:endParaRPr lang="en-IN"/>
          </a:p>
        </p:txBody>
      </p:sp>
    </p:spTree>
    <p:extLst>
      <p:ext uri="{BB962C8B-B14F-4D97-AF65-F5344CB8AC3E}">
        <p14:creationId xmlns:p14="http://schemas.microsoft.com/office/powerpoint/2010/main" val="1735513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DB8E-9BD6-1171-BA3C-D80BBDFA7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6F1616-A2BE-A069-930C-9A8F88399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8CD9B6-FA94-CDF9-A73B-50AC6EEBF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385CF-0405-BF72-694F-2E6ACB671B07}"/>
              </a:ext>
            </a:extLst>
          </p:cNvPr>
          <p:cNvSpPr>
            <a:spLocks noGrp="1"/>
          </p:cNvSpPr>
          <p:nvPr>
            <p:ph type="dt" sz="half" idx="10"/>
          </p:nvPr>
        </p:nvSpPr>
        <p:spPr/>
        <p:txBody>
          <a:bodyPr/>
          <a:lstStyle/>
          <a:p>
            <a:fld id="{2CAE6FE2-0E20-467B-858D-5423EA11BF7E}" type="datetimeFigureOut">
              <a:rPr lang="en-IN" smtClean="0"/>
              <a:t>26-11-2023</a:t>
            </a:fld>
            <a:endParaRPr lang="en-IN"/>
          </a:p>
        </p:txBody>
      </p:sp>
      <p:sp>
        <p:nvSpPr>
          <p:cNvPr id="6" name="Footer Placeholder 5">
            <a:extLst>
              <a:ext uri="{FF2B5EF4-FFF2-40B4-BE49-F238E27FC236}">
                <a16:creationId xmlns:a16="http://schemas.microsoft.com/office/drawing/2014/main" id="{CF27FCD0-73FB-EF27-0FB7-C08724B63D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3D554C-D5FD-E905-EA8E-A8FB5EE652B9}"/>
              </a:ext>
            </a:extLst>
          </p:cNvPr>
          <p:cNvSpPr>
            <a:spLocks noGrp="1"/>
          </p:cNvSpPr>
          <p:nvPr>
            <p:ph type="sldNum" sz="quarter" idx="12"/>
          </p:nvPr>
        </p:nvSpPr>
        <p:spPr/>
        <p:txBody>
          <a:bodyPr/>
          <a:lstStyle/>
          <a:p>
            <a:fld id="{E57E601F-1DD4-456E-9FBA-CE8F1966E2F2}" type="slidenum">
              <a:rPr lang="en-IN" smtClean="0"/>
              <a:t>‹#›</a:t>
            </a:fld>
            <a:endParaRPr lang="en-IN"/>
          </a:p>
        </p:txBody>
      </p:sp>
    </p:spTree>
    <p:extLst>
      <p:ext uri="{BB962C8B-B14F-4D97-AF65-F5344CB8AC3E}">
        <p14:creationId xmlns:p14="http://schemas.microsoft.com/office/powerpoint/2010/main" val="398085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3E31DF-3CC8-1C9D-5537-68C591D66A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167D3-11A1-8791-65E6-4E4F30C3E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E7A903-30B5-F351-6242-91531DF3B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E6FE2-0E20-467B-858D-5423EA11BF7E}" type="datetimeFigureOut">
              <a:rPr lang="en-IN" smtClean="0"/>
              <a:t>26-11-2023</a:t>
            </a:fld>
            <a:endParaRPr lang="en-IN"/>
          </a:p>
        </p:txBody>
      </p:sp>
      <p:sp>
        <p:nvSpPr>
          <p:cNvPr id="5" name="Footer Placeholder 4">
            <a:extLst>
              <a:ext uri="{FF2B5EF4-FFF2-40B4-BE49-F238E27FC236}">
                <a16:creationId xmlns:a16="http://schemas.microsoft.com/office/drawing/2014/main" id="{906C0178-3162-89F2-97BF-900D07B9F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D7ACE1-3FCD-1ED4-EC9E-2A6D1B710D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E601F-1DD4-456E-9FBA-CE8F1966E2F2}" type="slidenum">
              <a:rPr lang="en-IN" smtClean="0"/>
              <a:t>‹#›</a:t>
            </a:fld>
            <a:endParaRPr lang="en-IN"/>
          </a:p>
        </p:txBody>
      </p:sp>
    </p:spTree>
    <p:extLst>
      <p:ext uri="{BB962C8B-B14F-4D97-AF65-F5344CB8AC3E}">
        <p14:creationId xmlns:p14="http://schemas.microsoft.com/office/powerpoint/2010/main" val="2952854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x08AN87G0mg&amp;t=490s&amp;ab_channel=WsCubeTech%21ENGLISH" TargetMode="External"/><Relationship Id="rId2" Type="http://schemas.openxmlformats.org/officeDocument/2006/relationships/hyperlink" Target="https://pandas.pydata.org/docs/reference/frame.html" TargetMode="External"/><Relationship Id="rId1" Type="http://schemas.openxmlformats.org/officeDocument/2006/relationships/slideLayout" Target="../slideLayouts/slideLayout7.xml"/><Relationship Id="rId6" Type="http://schemas.openxmlformats.org/officeDocument/2006/relationships/hyperlink" Target="https://www.youtube.com/watch?v=oOqqwYI60FI&amp;ab_channel=KrishNaik" TargetMode="External"/><Relationship Id="rId5" Type="http://schemas.openxmlformats.org/officeDocument/2006/relationships/hyperlink" Target="https://www.kaggle.com/code/arunkumaroraon/ensemble-model-with-regression-technique/notebook" TargetMode="External"/><Relationship Id="rId4" Type="http://schemas.openxmlformats.org/officeDocument/2006/relationships/hyperlink" Target="https://www.analyticsvidhya.com/blog/2020/03/one-hot-encoding-vs-label-encoding-using-scikit-lea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5BBAA4-FDA5-4974-AE84-2831E0106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366596"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0E5AD96D-5EF6-5602-3263-596AFF87A1FC}"/>
              </a:ext>
            </a:extLst>
          </p:cNvPr>
          <p:cNvSpPr>
            <a:spLocks noGrp="1"/>
          </p:cNvSpPr>
          <p:nvPr>
            <p:ph type="ctrTitle"/>
          </p:nvPr>
        </p:nvSpPr>
        <p:spPr>
          <a:xfrm>
            <a:off x="347870" y="616227"/>
            <a:ext cx="8130208" cy="1580321"/>
          </a:xfrm>
        </p:spPr>
        <p:txBody>
          <a:bodyPr>
            <a:normAutofit fontScale="90000"/>
          </a:bodyPr>
          <a:lstStyle/>
          <a:p>
            <a:r>
              <a:rPr lang="en-US" b="1" dirty="0"/>
              <a:t>Flight Fare Prediction Using ML</a:t>
            </a:r>
            <a:endParaRPr lang="en-IN" b="1" dirty="0"/>
          </a:p>
        </p:txBody>
      </p:sp>
      <p:sp>
        <p:nvSpPr>
          <p:cNvPr id="3" name="Subtitle 2">
            <a:extLst>
              <a:ext uri="{FF2B5EF4-FFF2-40B4-BE49-F238E27FC236}">
                <a16:creationId xmlns:a16="http://schemas.microsoft.com/office/drawing/2014/main" id="{AD39D693-43E0-B32C-7A31-002342AFCF7B}"/>
              </a:ext>
            </a:extLst>
          </p:cNvPr>
          <p:cNvSpPr>
            <a:spLocks noGrp="1"/>
          </p:cNvSpPr>
          <p:nvPr>
            <p:ph type="subTitle" idx="1"/>
          </p:nvPr>
        </p:nvSpPr>
        <p:spPr>
          <a:xfrm>
            <a:off x="8269357" y="5834269"/>
            <a:ext cx="3329608" cy="526773"/>
          </a:xfrm>
        </p:spPr>
        <p:txBody>
          <a:bodyPr/>
          <a:lstStyle/>
          <a:p>
            <a:r>
              <a:rPr lang="en-US" dirty="0"/>
              <a:t>Group-1</a:t>
            </a:r>
            <a:endParaRPr lang="en-IN" dirty="0"/>
          </a:p>
        </p:txBody>
      </p:sp>
    </p:spTree>
    <p:extLst>
      <p:ext uri="{BB962C8B-B14F-4D97-AF65-F5344CB8AC3E}">
        <p14:creationId xmlns:p14="http://schemas.microsoft.com/office/powerpoint/2010/main" val="395256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4D1E58-8E68-E491-457E-7D47D9366DA0}"/>
              </a:ext>
            </a:extLst>
          </p:cNvPr>
          <p:cNvSpPr txBox="1"/>
          <p:nvPr/>
        </p:nvSpPr>
        <p:spPr>
          <a:xfrm>
            <a:off x="546652" y="357809"/>
            <a:ext cx="11261035" cy="4801314"/>
          </a:xfrm>
          <a:prstGeom prst="rect">
            <a:avLst/>
          </a:prstGeom>
          <a:noFill/>
        </p:spPr>
        <p:txBody>
          <a:bodyPr wrap="square" rtlCol="0">
            <a:spAutoFit/>
          </a:bodyPr>
          <a:lstStyle/>
          <a:p>
            <a:r>
              <a:rPr lang="en-US" dirty="0"/>
              <a:t>Modelling::</a:t>
            </a:r>
          </a:p>
          <a:p>
            <a:endParaRPr lang="en-US" dirty="0"/>
          </a:p>
          <a:p>
            <a:r>
              <a:rPr lang="en-US" dirty="0"/>
              <a:t>Regression finds correlations between dependent and independent variables. Therefore, regression algorithms help predict continuous variables. The Regression algorithm’s task is finding the mapping function so we can map the input variable of “x” to the continuous output variable of “y.” In Our Project We need to find the Flight fare depending on other Parameters so this comes under Regression Modelling. </a:t>
            </a:r>
          </a:p>
          <a:p>
            <a:endParaRPr lang="en-US" dirty="0"/>
          </a:p>
          <a:p>
            <a:r>
              <a:rPr lang="en-US" dirty="0"/>
              <a:t>Here In this Project we Used Three Kinds of Regression Algorithms They Are:</a:t>
            </a:r>
          </a:p>
          <a:p>
            <a:pPr marL="342900" indent="-342900">
              <a:buAutoNum type="arabicParenR"/>
            </a:pPr>
            <a:r>
              <a:rPr lang="en-US" dirty="0"/>
              <a:t>Linear Regression </a:t>
            </a:r>
          </a:p>
          <a:p>
            <a:pPr marL="342900" indent="-342900">
              <a:buAutoNum type="arabicParenR"/>
            </a:pPr>
            <a:r>
              <a:rPr lang="en-US" dirty="0"/>
              <a:t>KNN- Regression</a:t>
            </a:r>
          </a:p>
          <a:p>
            <a:pPr marL="342900" indent="-342900">
              <a:buAutoNum type="arabicParenR"/>
            </a:pPr>
            <a:r>
              <a:rPr lang="en-US" dirty="0"/>
              <a:t>Random Forest Regression</a:t>
            </a:r>
          </a:p>
          <a:p>
            <a:endParaRPr lang="en-US" dirty="0"/>
          </a:p>
          <a:p>
            <a:r>
              <a:rPr lang="en-US" dirty="0"/>
              <a:t>After Comparing the Accuracy for these three algorithms we came to a conclusion that random forest has more accuracy than other two models so we further tuned the Random forest regressor hyper parameters to get more better accuracy.</a:t>
            </a:r>
          </a:p>
          <a:p>
            <a:endParaRPr lang="en-US" dirty="0"/>
          </a:p>
          <a:p>
            <a:r>
              <a:rPr lang="en-US" dirty="0"/>
              <a:t>After Hyper Parameter Tuning we got 82% of Accuracy with the test data. </a:t>
            </a:r>
            <a:endParaRPr lang="en-IN" dirty="0"/>
          </a:p>
        </p:txBody>
      </p:sp>
    </p:spTree>
    <p:extLst>
      <p:ext uri="{BB962C8B-B14F-4D97-AF65-F5344CB8AC3E}">
        <p14:creationId xmlns:p14="http://schemas.microsoft.com/office/powerpoint/2010/main" val="243255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F1710C-2014-3117-5711-DD4F7AD85800}"/>
              </a:ext>
            </a:extLst>
          </p:cNvPr>
          <p:cNvPicPr>
            <a:picLocks noChangeAspect="1"/>
          </p:cNvPicPr>
          <p:nvPr/>
        </p:nvPicPr>
        <p:blipFill>
          <a:blip r:embed="rId2"/>
          <a:stretch>
            <a:fillRect/>
          </a:stretch>
        </p:blipFill>
        <p:spPr>
          <a:xfrm>
            <a:off x="786566" y="3561471"/>
            <a:ext cx="7071973" cy="3001329"/>
          </a:xfrm>
          <a:prstGeom prst="rect">
            <a:avLst/>
          </a:prstGeom>
        </p:spPr>
      </p:pic>
      <p:sp>
        <p:nvSpPr>
          <p:cNvPr id="4" name="TextBox 3">
            <a:extLst>
              <a:ext uri="{FF2B5EF4-FFF2-40B4-BE49-F238E27FC236}">
                <a16:creationId xmlns:a16="http://schemas.microsoft.com/office/drawing/2014/main" id="{D12EC002-E262-4955-F5C0-4E9848FE78F6}"/>
              </a:ext>
            </a:extLst>
          </p:cNvPr>
          <p:cNvSpPr txBox="1"/>
          <p:nvPr/>
        </p:nvSpPr>
        <p:spPr>
          <a:xfrm>
            <a:off x="496957" y="422150"/>
            <a:ext cx="11270973" cy="3139321"/>
          </a:xfrm>
          <a:prstGeom prst="rect">
            <a:avLst/>
          </a:prstGeom>
          <a:noFill/>
        </p:spPr>
        <p:txBody>
          <a:bodyPr wrap="square" rtlCol="0">
            <a:spAutoFit/>
          </a:bodyPr>
          <a:lstStyle/>
          <a:p>
            <a:r>
              <a:rPr lang="en-US" dirty="0"/>
              <a:t>Evaluation and Justification of accuracy of  Models used:</a:t>
            </a:r>
          </a:p>
          <a:p>
            <a:endParaRPr lang="en-US" dirty="0"/>
          </a:p>
          <a:p>
            <a:r>
              <a:rPr lang="en-US" dirty="0" err="1"/>
              <a:t>Sklearn's</a:t>
            </a:r>
            <a:r>
              <a:rPr lang="en-US" dirty="0"/>
              <a:t> </a:t>
            </a:r>
            <a:r>
              <a:rPr lang="en-US" dirty="0" err="1"/>
              <a:t>model.score</a:t>
            </a:r>
            <a:r>
              <a:rPr lang="en-US" dirty="0"/>
              <a:t>(</a:t>
            </a:r>
            <a:r>
              <a:rPr lang="en-US" dirty="0" err="1"/>
              <a:t>X,y</a:t>
            </a:r>
            <a:r>
              <a:rPr lang="en-US" dirty="0"/>
              <a:t>) calculation is based on co-efficient of determination </a:t>
            </a:r>
            <a:r>
              <a:rPr lang="en-US" dirty="0" err="1"/>
              <a:t>i.e</a:t>
            </a:r>
            <a:r>
              <a:rPr lang="en-US" dirty="0"/>
              <a:t> R^2 that takes </a:t>
            </a:r>
            <a:r>
              <a:rPr lang="en-US" dirty="0" err="1"/>
              <a:t>model.score</a:t>
            </a:r>
            <a:r>
              <a:rPr lang="en-US" dirty="0"/>
              <a:t>= (</a:t>
            </a:r>
            <a:r>
              <a:rPr lang="en-US" dirty="0" err="1"/>
              <a:t>X_test,y_test</a:t>
            </a:r>
            <a:r>
              <a:rPr lang="en-US" dirty="0"/>
              <a:t>). The </a:t>
            </a:r>
            <a:r>
              <a:rPr lang="en-US" dirty="0" err="1"/>
              <a:t>y_predicted</a:t>
            </a:r>
            <a:r>
              <a:rPr lang="en-US" dirty="0"/>
              <a:t> need not be supplied externally, rather it calculates </a:t>
            </a:r>
            <a:r>
              <a:rPr lang="en-US" dirty="0" err="1"/>
              <a:t>y_predicted</a:t>
            </a:r>
            <a:r>
              <a:rPr lang="en-US" dirty="0"/>
              <a:t> internally and uses it in the calculations.</a:t>
            </a:r>
          </a:p>
          <a:p>
            <a:r>
              <a:rPr lang="en-US" dirty="0"/>
              <a:t>This is how scikit-learn calculates </a:t>
            </a:r>
          </a:p>
          <a:p>
            <a:r>
              <a:rPr lang="en-US" dirty="0" err="1"/>
              <a:t>model.score</a:t>
            </a:r>
            <a:r>
              <a:rPr lang="en-US" dirty="0"/>
              <a:t>(</a:t>
            </a:r>
            <a:r>
              <a:rPr lang="en-US" dirty="0" err="1"/>
              <a:t>X_test,y_test</a:t>
            </a:r>
            <a:r>
              <a:rPr lang="en-US" dirty="0"/>
              <a:t>):</a:t>
            </a:r>
          </a:p>
          <a:p>
            <a:r>
              <a:rPr lang="en-US" dirty="0"/>
              <a:t>u = ((</a:t>
            </a:r>
            <a:r>
              <a:rPr lang="en-US" dirty="0" err="1"/>
              <a:t>y_test</a:t>
            </a:r>
            <a:r>
              <a:rPr lang="en-US" dirty="0"/>
              <a:t> - </a:t>
            </a:r>
            <a:r>
              <a:rPr lang="en-US" dirty="0" err="1"/>
              <a:t>y_predicted</a:t>
            </a:r>
            <a:r>
              <a:rPr lang="en-US" dirty="0"/>
              <a:t>) ** 2).sum()</a:t>
            </a:r>
          </a:p>
          <a:p>
            <a:r>
              <a:rPr lang="en-US" dirty="0"/>
              <a:t>v = ((</a:t>
            </a:r>
            <a:r>
              <a:rPr lang="en-US" dirty="0" err="1"/>
              <a:t>y_test</a:t>
            </a:r>
            <a:r>
              <a:rPr lang="en-US" dirty="0"/>
              <a:t> - </a:t>
            </a:r>
            <a:r>
              <a:rPr lang="en-US" dirty="0" err="1"/>
              <a:t>y_test.mean</a:t>
            </a:r>
            <a:r>
              <a:rPr lang="en-US" dirty="0"/>
              <a:t>()) ** 2).sum()</a:t>
            </a:r>
          </a:p>
          <a:p>
            <a:r>
              <a:rPr lang="en-US" dirty="0"/>
              <a:t>score = 1 - (u/v)  </a:t>
            </a:r>
          </a:p>
          <a:p>
            <a:r>
              <a:rPr lang="en-US" dirty="0"/>
              <a:t>So we used this method to calculate accuracy of model.</a:t>
            </a:r>
          </a:p>
        </p:txBody>
      </p:sp>
      <p:sp>
        <p:nvSpPr>
          <p:cNvPr id="8" name="Arrow: Right 7">
            <a:extLst>
              <a:ext uri="{FF2B5EF4-FFF2-40B4-BE49-F238E27FC236}">
                <a16:creationId xmlns:a16="http://schemas.microsoft.com/office/drawing/2014/main" id="{BF2BCDB4-5F73-7516-EE69-890ACF1C0301}"/>
              </a:ext>
            </a:extLst>
          </p:cNvPr>
          <p:cNvSpPr/>
          <p:nvPr/>
        </p:nvSpPr>
        <p:spPr>
          <a:xfrm>
            <a:off x="7858539" y="526015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AEA1E49-B3C7-7C33-A102-C5D4DFBE27F8}"/>
              </a:ext>
            </a:extLst>
          </p:cNvPr>
          <p:cNvSpPr txBox="1"/>
          <p:nvPr/>
        </p:nvSpPr>
        <p:spPr>
          <a:xfrm>
            <a:off x="9012025" y="5260157"/>
            <a:ext cx="1508288" cy="646331"/>
          </a:xfrm>
          <a:prstGeom prst="rect">
            <a:avLst/>
          </a:prstGeom>
          <a:noFill/>
        </p:spPr>
        <p:txBody>
          <a:bodyPr wrap="square" rtlCol="0">
            <a:spAutoFit/>
          </a:bodyPr>
          <a:lstStyle/>
          <a:p>
            <a:r>
              <a:rPr lang="en-US" dirty="0"/>
              <a:t>Linear Regression</a:t>
            </a:r>
            <a:endParaRPr lang="en-IN" dirty="0"/>
          </a:p>
        </p:txBody>
      </p:sp>
    </p:spTree>
    <p:extLst>
      <p:ext uri="{BB962C8B-B14F-4D97-AF65-F5344CB8AC3E}">
        <p14:creationId xmlns:p14="http://schemas.microsoft.com/office/powerpoint/2010/main" val="224704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8E3605-DA9B-8C0B-9584-0EBBB45CE568}"/>
              </a:ext>
            </a:extLst>
          </p:cNvPr>
          <p:cNvPicPr>
            <a:picLocks noChangeAspect="1"/>
          </p:cNvPicPr>
          <p:nvPr/>
        </p:nvPicPr>
        <p:blipFill>
          <a:blip r:embed="rId2"/>
          <a:stretch>
            <a:fillRect/>
          </a:stretch>
        </p:blipFill>
        <p:spPr>
          <a:xfrm>
            <a:off x="594242" y="173661"/>
            <a:ext cx="5490760" cy="3186077"/>
          </a:xfrm>
          <a:prstGeom prst="rect">
            <a:avLst/>
          </a:prstGeom>
        </p:spPr>
      </p:pic>
      <p:pic>
        <p:nvPicPr>
          <p:cNvPr id="5" name="Picture 4">
            <a:extLst>
              <a:ext uri="{FF2B5EF4-FFF2-40B4-BE49-F238E27FC236}">
                <a16:creationId xmlns:a16="http://schemas.microsoft.com/office/drawing/2014/main" id="{104D5BBD-5C4D-1EE5-73A2-D5F9C0C7AF9A}"/>
              </a:ext>
            </a:extLst>
          </p:cNvPr>
          <p:cNvPicPr>
            <a:picLocks noChangeAspect="1"/>
          </p:cNvPicPr>
          <p:nvPr/>
        </p:nvPicPr>
        <p:blipFill>
          <a:blip r:embed="rId3"/>
          <a:stretch>
            <a:fillRect/>
          </a:stretch>
        </p:blipFill>
        <p:spPr>
          <a:xfrm>
            <a:off x="594242" y="3454892"/>
            <a:ext cx="6264093" cy="3158756"/>
          </a:xfrm>
          <a:prstGeom prst="rect">
            <a:avLst/>
          </a:prstGeom>
        </p:spPr>
      </p:pic>
      <p:sp>
        <p:nvSpPr>
          <p:cNvPr id="6" name="Arrow: Right 5">
            <a:extLst>
              <a:ext uri="{FF2B5EF4-FFF2-40B4-BE49-F238E27FC236}">
                <a16:creationId xmlns:a16="http://schemas.microsoft.com/office/drawing/2014/main" id="{319F74E0-079D-DDF9-699F-BFC8F11E6474}"/>
              </a:ext>
            </a:extLst>
          </p:cNvPr>
          <p:cNvSpPr/>
          <p:nvPr/>
        </p:nvSpPr>
        <p:spPr>
          <a:xfrm>
            <a:off x="6107000" y="173661"/>
            <a:ext cx="801279" cy="22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E65A42A-5554-8135-1FA4-2716FA6B5B20}"/>
              </a:ext>
            </a:extLst>
          </p:cNvPr>
          <p:cNvSpPr txBox="1"/>
          <p:nvPr/>
        </p:nvSpPr>
        <p:spPr>
          <a:xfrm>
            <a:off x="6858335" y="101409"/>
            <a:ext cx="2318993" cy="369332"/>
          </a:xfrm>
          <a:prstGeom prst="rect">
            <a:avLst/>
          </a:prstGeom>
          <a:noFill/>
        </p:spPr>
        <p:txBody>
          <a:bodyPr wrap="square" rtlCol="0">
            <a:spAutoFit/>
          </a:bodyPr>
          <a:lstStyle/>
          <a:p>
            <a:r>
              <a:rPr lang="en-US" dirty="0"/>
              <a:t>KNN Regression</a:t>
            </a:r>
            <a:endParaRPr lang="en-IN" dirty="0"/>
          </a:p>
        </p:txBody>
      </p:sp>
      <p:sp>
        <p:nvSpPr>
          <p:cNvPr id="8" name="Arrow: Right 7">
            <a:extLst>
              <a:ext uri="{FF2B5EF4-FFF2-40B4-BE49-F238E27FC236}">
                <a16:creationId xmlns:a16="http://schemas.microsoft.com/office/drawing/2014/main" id="{EC24EA7B-CD64-EEFD-34DE-9F815AC4765C}"/>
              </a:ext>
            </a:extLst>
          </p:cNvPr>
          <p:cNvSpPr/>
          <p:nvPr/>
        </p:nvSpPr>
        <p:spPr>
          <a:xfrm>
            <a:off x="6806487" y="3527144"/>
            <a:ext cx="914400"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2A9E1FA-5468-5278-575A-F47CA9FEE74F}"/>
              </a:ext>
            </a:extLst>
          </p:cNvPr>
          <p:cNvSpPr txBox="1"/>
          <p:nvPr/>
        </p:nvSpPr>
        <p:spPr>
          <a:xfrm>
            <a:off x="7720887" y="3527144"/>
            <a:ext cx="2413262" cy="369332"/>
          </a:xfrm>
          <a:prstGeom prst="rect">
            <a:avLst/>
          </a:prstGeom>
          <a:noFill/>
        </p:spPr>
        <p:txBody>
          <a:bodyPr wrap="square" rtlCol="0">
            <a:spAutoFit/>
          </a:bodyPr>
          <a:lstStyle/>
          <a:p>
            <a:r>
              <a:rPr lang="en-US" dirty="0"/>
              <a:t>Random Forest</a:t>
            </a:r>
            <a:endParaRPr lang="en-IN" dirty="0"/>
          </a:p>
        </p:txBody>
      </p:sp>
      <p:sp>
        <p:nvSpPr>
          <p:cNvPr id="10" name="TextBox 9">
            <a:extLst>
              <a:ext uri="{FF2B5EF4-FFF2-40B4-BE49-F238E27FC236}">
                <a16:creationId xmlns:a16="http://schemas.microsoft.com/office/drawing/2014/main" id="{C45E47E1-EC40-1582-2396-9348B5F0F6F5}"/>
              </a:ext>
            </a:extLst>
          </p:cNvPr>
          <p:cNvSpPr txBox="1"/>
          <p:nvPr/>
        </p:nvSpPr>
        <p:spPr>
          <a:xfrm>
            <a:off x="7418895" y="4279769"/>
            <a:ext cx="4270342" cy="1477328"/>
          </a:xfrm>
          <a:prstGeom prst="rect">
            <a:avLst/>
          </a:prstGeom>
          <a:noFill/>
        </p:spPr>
        <p:txBody>
          <a:bodyPr wrap="square" rtlCol="0">
            <a:spAutoFit/>
          </a:bodyPr>
          <a:lstStyle/>
          <a:p>
            <a:r>
              <a:rPr lang="en-US" dirty="0"/>
              <a:t>*After Comparing these three algorithms we conclude that random forest have higher accuracy so further to increase accuracy we hyper tuned parameters of Random forest model.</a:t>
            </a:r>
            <a:endParaRPr lang="en-IN" dirty="0"/>
          </a:p>
        </p:txBody>
      </p:sp>
    </p:spTree>
    <p:extLst>
      <p:ext uri="{BB962C8B-B14F-4D97-AF65-F5344CB8AC3E}">
        <p14:creationId xmlns:p14="http://schemas.microsoft.com/office/powerpoint/2010/main" val="2709637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A9B9D-C422-BBA6-FCF5-D2BCFE81BD27}"/>
              </a:ext>
            </a:extLst>
          </p:cNvPr>
          <p:cNvSpPr txBox="1"/>
          <p:nvPr/>
        </p:nvSpPr>
        <p:spPr>
          <a:xfrm>
            <a:off x="235670" y="150829"/>
            <a:ext cx="10965730" cy="6463308"/>
          </a:xfrm>
          <a:prstGeom prst="rect">
            <a:avLst/>
          </a:prstGeom>
          <a:noFill/>
        </p:spPr>
        <p:txBody>
          <a:bodyPr wrap="square" rtlCol="0">
            <a:spAutoFit/>
          </a:bodyPr>
          <a:lstStyle/>
          <a:p>
            <a:r>
              <a:rPr lang="en-US" dirty="0"/>
              <a:t>References:</a:t>
            </a:r>
          </a:p>
          <a:p>
            <a:r>
              <a:rPr lang="en-US" dirty="0"/>
              <a:t>From These website we took panda syntax as a reference.</a:t>
            </a:r>
          </a:p>
          <a:p>
            <a:r>
              <a:rPr lang="en-US" dirty="0">
                <a:hlinkClick r:id="rId2"/>
              </a:rPr>
              <a:t>https://pandas.pydata.org/docs/reference/frame.html</a:t>
            </a:r>
            <a:endParaRPr lang="en-US" dirty="0"/>
          </a:p>
          <a:p>
            <a:endParaRPr lang="en-US" dirty="0"/>
          </a:p>
          <a:p>
            <a:r>
              <a:rPr lang="en-US" dirty="0"/>
              <a:t>Learned How to do Data Cleaning and some Pre Processing Techniques.</a:t>
            </a:r>
          </a:p>
          <a:p>
            <a:r>
              <a:rPr lang="en-US" dirty="0">
                <a:hlinkClick r:id="rId3"/>
              </a:rPr>
              <a:t>https://www.youtube.com/watch?v=x08AN87G0mg&amp;t=490s&amp;ab_channel=WsCubeTech%21ENGLISH</a:t>
            </a:r>
            <a:endParaRPr lang="en-US" dirty="0"/>
          </a:p>
          <a:p>
            <a:endParaRPr lang="en-US" dirty="0"/>
          </a:p>
          <a:p>
            <a:r>
              <a:rPr lang="en-US" b="0" i="0" dirty="0">
                <a:solidFill>
                  <a:srgbClr val="222222"/>
                </a:solidFill>
                <a:effectLst/>
                <a:latin typeface="Lato" panose="020F0502020204030203" pitchFamily="34" charset="0"/>
              </a:rPr>
              <a:t>Learned working with categorical data in machine learning</a:t>
            </a:r>
            <a:endParaRPr lang="en-US" dirty="0"/>
          </a:p>
          <a:p>
            <a:r>
              <a:rPr lang="en-US" dirty="0">
                <a:hlinkClick r:id="rId4"/>
              </a:rPr>
              <a:t>https://www.analyticsvidhya.com/blog/2020/03/one-hot-encoding-vs-label-encoding-using-scikit-learn/</a:t>
            </a:r>
            <a:endParaRPr lang="en-US" dirty="0"/>
          </a:p>
          <a:p>
            <a:endParaRPr lang="en-US" dirty="0"/>
          </a:p>
          <a:p>
            <a:r>
              <a:rPr lang="en-US" dirty="0"/>
              <a:t>From Kaggle we Took this data Set for our model. This project is our reference Project.</a:t>
            </a:r>
          </a:p>
          <a:p>
            <a:r>
              <a:rPr lang="en-IN" dirty="0">
                <a:hlinkClick r:id="rId5"/>
              </a:rPr>
              <a:t>https://www.kaggle.com/code/arunkumaroraon/ensemble-model-with-regression-technique/notebook</a:t>
            </a:r>
            <a:endParaRPr lang="en-IN" dirty="0"/>
          </a:p>
          <a:p>
            <a:endParaRPr lang="en-IN" dirty="0"/>
          </a:p>
          <a:p>
            <a:r>
              <a:rPr lang="en-IN" dirty="0"/>
              <a:t>From This Tutorial we Learned How to Deploy our model Into AWS EC2 Instance.</a:t>
            </a:r>
          </a:p>
          <a:p>
            <a:r>
              <a:rPr lang="en-IN" dirty="0">
                <a:hlinkClick r:id="rId6"/>
              </a:rPr>
              <a:t>https://www.youtube.com/watch?v=oOqqwYI60FI&amp;ab_channel=KrishNaik</a:t>
            </a:r>
            <a:endParaRPr lang="en-IN" dirty="0"/>
          </a:p>
          <a:p>
            <a:r>
              <a:rPr lang="en-IN" dirty="0"/>
              <a:t>Apart from the above Reference Project we Tried out KNN Regression and also Tuned Hyper Parameters of Random Forest to Get Better Prediction. We  also Used Extra Tree regressor to find out which Parameter is most dependable Parameter out of our data columns available. And also plotted it using a bar graph in our model. We also did User Interface using Flask and deployed it using AWS EC2 Instance.</a:t>
            </a:r>
          </a:p>
          <a:p>
            <a:pPr marL="285750" indent="-285750">
              <a:buFont typeface="Arial" panose="020B0604020202020204" pitchFamily="34" charset="0"/>
              <a:buChar char="•"/>
            </a:pPr>
            <a:r>
              <a:rPr lang="en-IN" dirty="0"/>
              <a:t>In future the scope of advancement in our project are: we can Improve our data set by adding wide range of data such as past and future data, improve features like Class(Premium, Business). </a:t>
            </a:r>
          </a:p>
          <a:p>
            <a:pPr marL="285750" indent="-285750">
              <a:buFont typeface="Arial" panose="020B0604020202020204" pitchFamily="34" charset="0"/>
              <a:buChar char="•"/>
            </a:pPr>
            <a:r>
              <a:rPr lang="en-IN"/>
              <a:t>Work on </a:t>
            </a:r>
            <a:r>
              <a:rPr lang="en-US"/>
              <a:t>Seasonal </a:t>
            </a:r>
            <a:r>
              <a:rPr lang="en-US" dirty="0"/>
              <a:t>routes are those that have significant fluctuations in demand and supply throughout the year, such as ski destinations, beach resorts, or holiday spots.</a:t>
            </a:r>
            <a:endParaRPr lang="en-IN" dirty="0"/>
          </a:p>
        </p:txBody>
      </p:sp>
    </p:spTree>
    <p:extLst>
      <p:ext uri="{BB962C8B-B14F-4D97-AF65-F5344CB8AC3E}">
        <p14:creationId xmlns:p14="http://schemas.microsoft.com/office/powerpoint/2010/main" val="119194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8B95-2C55-168D-8346-E01503DAA24F}"/>
              </a:ext>
            </a:extLst>
          </p:cNvPr>
          <p:cNvSpPr>
            <a:spLocks noGrp="1"/>
          </p:cNvSpPr>
          <p:nvPr>
            <p:ph type="title"/>
          </p:nvPr>
        </p:nvSpPr>
        <p:spPr/>
        <p:txBody>
          <a:bodyPr>
            <a:normAutofit/>
          </a:bodyPr>
          <a:lstStyle/>
          <a:p>
            <a:r>
              <a:rPr lang="en-US" sz="3200" dirty="0"/>
              <a:t>Team Participants:</a:t>
            </a:r>
            <a:endParaRPr lang="en-IN" sz="3200" dirty="0"/>
          </a:p>
        </p:txBody>
      </p:sp>
      <p:graphicFrame>
        <p:nvGraphicFramePr>
          <p:cNvPr id="4" name="Content Placeholder 3">
            <a:extLst>
              <a:ext uri="{FF2B5EF4-FFF2-40B4-BE49-F238E27FC236}">
                <a16:creationId xmlns:a16="http://schemas.microsoft.com/office/drawing/2014/main" id="{729F92A8-A5E7-616A-C22E-06959D46DE1D}"/>
              </a:ext>
            </a:extLst>
          </p:cNvPr>
          <p:cNvGraphicFramePr>
            <a:graphicFrameLocks noGrp="1"/>
          </p:cNvGraphicFramePr>
          <p:nvPr>
            <p:ph idx="1"/>
            <p:extLst>
              <p:ext uri="{D42A27DB-BD31-4B8C-83A1-F6EECF244321}">
                <p14:modId xmlns:p14="http://schemas.microsoft.com/office/powerpoint/2010/main" val="125287581"/>
              </p:ext>
            </p:extLst>
          </p:nvPr>
        </p:nvGraphicFramePr>
        <p:xfrm>
          <a:off x="838199" y="1779104"/>
          <a:ext cx="11088758" cy="2211924"/>
        </p:xfrm>
        <a:graphic>
          <a:graphicData uri="http://schemas.openxmlformats.org/drawingml/2006/table">
            <a:tbl>
              <a:tblPr firstRow="1" bandRow="1">
                <a:tableStyleId>{5C22544A-7EE6-4342-B048-85BDC9FD1C3A}</a:tableStyleId>
              </a:tblPr>
              <a:tblGrid>
                <a:gridCol w="897861">
                  <a:extLst>
                    <a:ext uri="{9D8B030D-6E8A-4147-A177-3AD203B41FA5}">
                      <a16:colId xmlns:a16="http://schemas.microsoft.com/office/drawing/2014/main" val="2856546527"/>
                    </a:ext>
                  </a:extLst>
                </a:gridCol>
                <a:gridCol w="3039452">
                  <a:extLst>
                    <a:ext uri="{9D8B030D-6E8A-4147-A177-3AD203B41FA5}">
                      <a16:colId xmlns:a16="http://schemas.microsoft.com/office/drawing/2014/main" val="1350750373"/>
                    </a:ext>
                  </a:extLst>
                </a:gridCol>
                <a:gridCol w="4467879">
                  <a:extLst>
                    <a:ext uri="{9D8B030D-6E8A-4147-A177-3AD203B41FA5}">
                      <a16:colId xmlns:a16="http://schemas.microsoft.com/office/drawing/2014/main" val="3258345022"/>
                    </a:ext>
                  </a:extLst>
                </a:gridCol>
                <a:gridCol w="2683566">
                  <a:extLst>
                    <a:ext uri="{9D8B030D-6E8A-4147-A177-3AD203B41FA5}">
                      <a16:colId xmlns:a16="http://schemas.microsoft.com/office/drawing/2014/main" val="369507507"/>
                    </a:ext>
                  </a:extLst>
                </a:gridCol>
              </a:tblGrid>
              <a:tr h="368654">
                <a:tc>
                  <a:txBody>
                    <a:bodyPr/>
                    <a:lstStyle/>
                    <a:p>
                      <a:r>
                        <a:rPr lang="en-US" dirty="0"/>
                        <a:t>S.NO</a:t>
                      </a:r>
                      <a:endParaRPr lang="en-IN" dirty="0"/>
                    </a:p>
                  </a:txBody>
                  <a:tcPr/>
                </a:tc>
                <a:tc>
                  <a:txBody>
                    <a:bodyPr/>
                    <a:lstStyle/>
                    <a:p>
                      <a:r>
                        <a:rPr lang="en-US" dirty="0"/>
                        <a:t>NAME</a:t>
                      </a:r>
                      <a:endParaRPr lang="en-IN" dirty="0"/>
                    </a:p>
                  </a:txBody>
                  <a:tcPr/>
                </a:tc>
                <a:tc>
                  <a:txBody>
                    <a:bodyPr/>
                    <a:lstStyle/>
                    <a:p>
                      <a:r>
                        <a:rPr lang="en-US" dirty="0"/>
                        <a:t>E-mail</a:t>
                      </a:r>
                      <a:endParaRPr lang="en-IN" dirty="0"/>
                    </a:p>
                  </a:txBody>
                  <a:tcPr/>
                </a:tc>
                <a:tc>
                  <a:txBody>
                    <a:bodyPr/>
                    <a:lstStyle/>
                    <a:p>
                      <a:r>
                        <a:rPr lang="en-US" dirty="0"/>
                        <a:t>Role</a:t>
                      </a:r>
                      <a:endParaRPr lang="en-IN" dirty="0"/>
                    </a:p>
                  </a:txBody>
                  <a:tcPr/>
                </a:tc>
                <a:extLst>
                  <a:ext uri="{0D108BD9-81ED-4DB2-BD59-A6C34878D82A}">
                    <a16:rowId xmlns:a16="http://schemas.microsoft.com/office/drawing/2014/main" val="3077689340"/>
                  </a:ext>
                </a:extLst>
              </a:tr>
              <a:tr h="368654">
                <a:tc>
                  <a:txBody>
                    <a:bodyPr/>
                    <a:lstStyle/>
                    <a:p>
                      <a:r>
                        <a:rPr lang="en-US" dirty="0"/>
                        <a:t>1</a:t>
                      </a:r>
                      <a:endParaRPr lang="en-IN" dirty="0"/>
                    </a:p>
                  </a:txBody>
                  <a:tcPr/>
                </a:tc>
                <a:tc>
                  <a:txBody>
                    <a:bodyPr/>
                    <a:lstStyle/>
                    <a:p>
                      <a:r>
                        <a:rPr lang="en-US" dirty="0"/>
                        <a:t>Pavan Sai Megha Vardhan . K</a:t>
                      </a:r>
                      <a:endParaRPr lang="en-IN" dirty="0"/>
                    </a:p>
                  </a:txBody>
                  <a:tcPr/>
                </a:tc>
                <a:tc>
                  <a:txBody>
                    <a:bodyPr/>
                    <a:lstStyle/>
                    <a:p>
                      <a:r>
                        <a:rPr lang="en-US" dirty="0"/>
                        <a:t>pavansaimeghavardhanketireddi@my.unt.edu</a:t>
                      </a:r>
                      <a:endParaRPr lang="en-IN" dirty="0"/>
                    </a:p>
                  </a:txBody>
                  <a:tcPr/>
                </a:tc>
                <a:tc>
                  <a:txBody>
                    <a:bodyPr/>
                    <a:lstStyle/>
                    <a:p>
                      <a:endParaRPr lang="en-IN" dirty="0"/>
                    </a:p>
                  </a:txBody>
                  <a:tcPr/>
                </a:tc>
                <a:extLst>
                  <a:ext uri="{0D108BD9-81ED-4DB2-BD59-A6C34878D82A}">
                    <a16:rowId xmlns:a16="http://schemas.microsoft.com/office/drawing/2014/main" val="2424158600"/>
                  </a:ext>
                </a:extLst>
              </a:tr>
              <a:tr h="368654">
                <a:tc>
                  <a:txBody>
                    <a:bodyPr/>
                    <a:lstStyle/>
                    <a:p>
                      <a:r>
                        <a:rPr lang="en-US" dirty="0"/>
                        <a:t>2</a:t>
                      </a:r>
                      <a:endParaRPr lang="en-IN" dirty="0"/>
                    </a:p>
                  </a:txBody>
                  <a:tcPr/>
                </a:tc>
                <a:tc>
                  <a:txBody>
                    <a:bodyPr/>
                    <a:lstStyle/>
                    <a:p>
                      <a:r>
                        <a:rPr lang="en-US" dirty="0"/>
                        <a:t>Suresh . N</a:t>
                      </a:r>
                      <a:endParaRPr lang="en-IN" dirty="0"/>
                    </a:p>
                  </a:txBody>
                  <a:tcPr/>
                </a:tc>
                <a:tc>
                  <a:txBody>
                    <a:bodyPr/>
                    <a:lstStyle/>
                    <a:p>
                      <a:r>
                        <a:rPr lang="en-US" dirty="0"/>
                        <a:t>sureshnarra@my.unt.edu</a:t>
                      </a:r>
                      <a:endParaRPr lang="en-IN" dirty="0"/>
                    </a:p>
                  </a:txBody>
                  <a:tcPr/>
                </a:tc>
                <a:tc>
                  <a:txBody>
                    <a:bodyPr/>
                    <a:lstStyle/>
                    <a:p>
                      <a:endParaRPr lang="en-IN"/>
                    </a:p>
                  </a:txBody>
                  <a:tcPr/>
                </a:tc>
                <a:extLst>
                  <a:ext uri="{0D108BD9-81ED-4DB2-BD59-A6C34878D82A}">
                    <a16:rowId xmlns:a16="http://schemas.microsoft.com/office/drawing/2014/main" val="330799583"/>
                  </a:ext>
                </a:extLst>
              </a:tr>
              <a:tr h="368654">
                <a:tc>
                  <a:txBody>
                    <a:bodyPr/>
                    <a:lstStyle/>
                    <a:p>
                      <a:r>
                        <a:rPr lang="en-US" dirty="0"/>
                        <a:t>3</a:t>
                      </a:r>
                      <a:endParaRPr lang="en-IN" dirty="0"/>
                    </a:p>
                  </a:txBody>
                  <a:tcPr/>
                </a:tc>
                <a:tc>
                  <a:txBody>
                    <a:bodyPr/>
                    <a:lstStyle/>
                    <a:p>
                      <a:r>
                        <a:rPr lang="en-US" dirty="0"/>
                        <a:t>Chandu . K</a:t>
                      </a:r>
                      <a:endParaRPr lang="en-IN" dirty="0"/>
                    </a:p>
                  </a:txBody>
                  <a:tcPr/>
                </a:tc>
                <a:tc>
                  <a:txBody>
                    <a:bodyPr/>
                    <a:lstStyle/>
                    <a:p>
                      <a:r>
                        <a:rPr lang="en-US" dirty="0"/>
                        <a:t>chandukurre@my.unt.edu</a:t>
                      </a:r>
                      <a:endParaRPr lang="en-IN" dirty="0"/>
                    </a:p>
                  </a:txBody>
                  <a:tcPr/>
                </a:tc>
                <a:tc>
                  <a:txBody>
                    <a:bodyPr/>
                    <a:lstStyle/>
                    <a:p>
                      <a:endParaRPr lang="en-IN"/>
                    </a:p>
                  </a:txBody>
                  <a:tcPr/>
                </a:tc>
                <a:extLst>
                  <a:ext uri="{0D108BD9-81ED-4DB2-BD59-A6C34878D82A}">
                    <a16:rowId xmlns:a16="http://schemas.microsoft.com/office/drawing/2014/main" val="3558271931"/>
                  </a:ext>
                </a:extLst>
              </a:tr>
              <a:tr h="368654">
                <a:tc>
                  <a:txBody>
                    <a:bodyPr/>
                    <a:lstStyle/>
                    <a:p>
                      <a:r>
                        <a:rPr lang="en-US" dirty="0"/>
                        <a:t>4</a:t>
                      </a:r>
                      <a:endParaRPr lang="en-IN" dirty="0"/>
                    </a:p>
                  </a:txBody>
                  <a:tcPr/>
                </a:tc>
                <a:tc>
                  <a:txBody>
                    <a:bodyPr/>
                    <a:lstStyle/>
                    <a:p>
                      <a:r>
                        <a:rPr lang="en-US" dirty="0"/>
                        <a:t>Meenakshi . B</a:t>
                      </a:r>
                      <a:endParaRPr lang="en-IN" dirty="0"/>
                    </a:p>
                  </a:txBody>
                  <a:tcPr/>
                </a:tc>
                <a:tc>
                  <a:txBody>
                    <a:bodyPr/>
                    <a:lstStyle/>
                    <a:p>
                      <a:r>
                        <a:rPr lang="en-US" dirty="0"/>
                        <a:t>meenakshibojja@my.unt.edu</a:t>
                      </a:r>
                      <a:endParaRPr lang="en-IN" dirty="0"/>
                    </a:p>
                  </a:txBody>
                  <a:tcPr/>
                </a:tc>
                <a:tc>
                  <a:txBody>
                    <a:bodyPr/>
                    <a:lstStyle/>
                    <a:p>
                      <a:endParaRPr lang="en-IN"/>
                    </a:p>
                  </a:txBody>
                  <a:tcPr/>
                </a:tc>
                <a:extLst>
                  <a:ext uri="{0D108BD9-81ED-4DB2-BD59-A6C34878D82A}">
                    <a16:rowId xmlns:a16="http://schemas.microsoft.com/office/drawing/2014/main" val="1389032385"/>
                  </a:ext>
                </a:extLst>
              </a:tr>
              <a:tr h="368654">
                <a:tc>
                  <a:txBody>
                    <a:bodyPr/>
                    <a:lstStyle/>
                    <a:p>
                      <a:r>
                        <a:rPr lang="en-US" dirty="0"/>
                        <a:t>5</a:t>
                      </a:r>
                      <a:endParaRPr lang="en-IN" dirty="0"/>
                    </a:p>
                  </a:txBody>
                  <a:tcPr/>
                </a:tc>
                <a:tc>
                  <a:txBody>
                    <a:bodyPr/>
                    <a:lstStyle/>
                    <a:p>
                      <a:r>
                        <a:rPr lang="en-US" dirty="0"/>
                        <a:t>Neha . T</a:t>
                      </a:r>
                      <a:endParaRPr lang="en-IN" dirty="0"/>
                    </a:p>
                  </a:txBody>
                  <a:tcPr/>
                </a:tc>
                <a:tc>
                  <a:txBody>
                    <a:bodyPr/>
                    <a:lstStyle/>
                    <a:p>
                      <a:r>
                        <a:rPr lang="en-US" dirty="0"/>
                        <a:t>nehathatikonda@my.unt.edu</a:t>
                      </a:r>
                      <a:endParaRPr lang="en-IN" dirty="0"/>
                    </a:p>
                  </a:txBody>
                  <a:tcPr/>
                </a:tc>
                <a:tc>
                  <a:txBody>
                    <a:bodyPr/>
                    <a:lstStyle/>
                    <a:p>
                      <a:endParaRPr lang="en-IN" dirty="0"/>
                    </a:p>
                  </a:txBody>
                  <a:tcPr/>
                </a:tc>
                <a:extLst>
                  <a:ext uri="{0D108BD9-81ED-4DB2-BD59-A6C34878D82A}">
                    <a16:rowId xmlns:a16="http://schemas.microsoft.com/office/drawing/2014/main" val="839988521"/>
                  </a:ext>
                </a:extLst>
              </a:tr>
            </a:tbl>
          </a:graphicData>
        </a:graphic>
      </p:graphicFrame>
    </p:spTree>
    <p:extLst>
      <p:ext uri="{BB962C8B-B14F-4D97-AF65-F5344CB8AC3E}">
        <p14:creationId xmlns:p14="http://schemas.microsoft.com/office/powerpoint/2010/main" val="257958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F9FEE-9A24-1C91-24ED-F54ECDAF49A8}"/>
              </a:ext>
            </a:extLst>
          </p:cNvPr>
          <p:cNvSpPr txBox="1"/>
          <p:nvPr/>
        </p:nvSpPr>
        <p:spPr>
          <a:xfrm>
            <a:off x="337930" y="367748"/>
            <a:ext cx="3190461" cy="369332"/>
          </a:xfrm>
          <a:prstGeom prst="rect">
            <a:avLst/>
          </a:prstGeom>
          <a:noFill/>
        </p:spPr>
        <p:txBody>
          <a:bodyPr wrap="square" rtlCol="0">
            <a:spAutoFit/>
          </a:bodyPr>
          <a:lstStyle/>
          <a:p>
            <a:r>
              <a:rPr lang="en-US" dirty="0"/>
              <a:t>Work Flow:</a:t>
            </a:r>
            <a:endParaRPr lang="en-IN" dirty="0"/>
          </a:p>
        </p:txBody>
      </p:sp>
      <p:sp>
        <p:nvSpPr>
          <p:cNvPr id="5" name="Rectangle 4">
            <a:extLst>
              <a:ext uri="{FF2B5EF4-FFF2-40B4-BE49-F238E27FC236}">
                <a16:creationId xmlns:a16="http://schemas.microsoft.com/office/drawing/2014/main" id="{129339E4-5511-24C5-93EE-690A283392C7}"/>
              </a:ext>
            </a:extLst>
          </p:cNvPr>
          <p:cNvSpPr/>
          <p:nvPr/>
        </p:nvSpPr>
        <p:spPr>
          <a:xfrm>
            <a:off x="4502425" y="626165"/>
            <a:ext cx="2484783" cy="397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Research Data Set</a:t>
            </a:r>
            <a:endParaRPr lang="en-IN" dirty="0"/>
          </a:p>
        </p:txBody>
      </p:sp>
      <p:sp>
        <p:nvSpPr>
          <p:cNvPr id="6" name="Arrow: Down 5">
            <a:extLst>
              <a:ext uri="{FF2B5EF4-FFF2-40B4-BE49-F238E27FC236}">
                <a16:creationId xmlns:a16="http://schemas.microsoft.com/office/drawing/2014/main" id="{A9CCC3F7-561C-4D35-9768-34A4A4FAEC94}"/>
              </a:ext>
            </a:extLst>
          </p:cNvPr>
          <p:cNvSpPr/>
          <p:nvPr/>
        </p:nvSpPr>
        <p:spPr>
          <a:xfrm>
            <a:off x="5695113" y="1023730"/>
            <a:ext cx="109330" cy="367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15B1265-9B36-2BFF-8B94-04A2AACD7BA0}"/>
              </a:ext>
            </a:extLst>
          </p:cNvPr>
          <p:cNvSpPr/>
          <p:nvPr/>
        </p:nvSpPr>
        <p:spPr>
          <a:xfrm>
            <a:off x="4611755" y="1391474"/>
            <a:ext cx="2375453" cy="3975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Cleaning</a:t>
            </a:r>
            <a:endParaRPr lang="en-IN" dirty="0"/>
          </a:p>
        </p:txBody>
      </p:sp>
      <p:sp>
        <p:nvSpPr>
          <p:cNvPr id="8" name="Arrow: Down 7">
            <a:extLst>
              <a:ext uri="{FF2B5EF4-FFF2-40B4-BE49-F238E27FC236}">
                <a16:creationId xmlns:a16="http://schemas.microsoft.com/office/drawing/2014/main" id="{BA20B56F-D702-F02D-2B2C-4440B1F5F4DA}"/>
              </a:ext>
            </a:extLst>
          </p:cNvPr>
          <p:cNvSpPr/>
          <p:nvPr/>
        </p:nvSpPr>
        <p:spPr>
          <a:xfrm>
            <a:off x="5690147" y="1794007"/>
            <a:ext cx="109330" cy="367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A1ACDC1-A957-5101-D3B6-8190B530AC1E}"/>
              </a:ext>
            </a:extLst>
          </p:cNvPr>
          <p:cNvSpPr/>
          <p:nvPr/>
        </p:nvSpPr>
        <p:spPr>
          <a:xfrm>
            <a:off x="4596844" y="2136918"/>
            <a:ext cx="2290974" cy="3925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Pre-Processing</a:t>
            </a:r>
            <a:endParaRPr lang="en-IN" dirty="0"/>
          </a:p>
        </p:txBody>
      </p:sp>
      <p:sp>
        <p:nvSpPr>
          <p:cNvPr id="10" name="Arrow: Down 9">
            <a:extLst>
              <a:ext uri="{FF2B5EF4-FFF2-40B4-BE49-F238E27FC236}">
                <a16:creationId xmlns:a16="http://schemas.microsoft.com/office/drawing/2014/main" id="{6FBEC259-F8A5-17CC-8CDB-BA950E2442E3}"/>
              </a:ext>
            </a:extLst>
          </p:cNvPr>
          <p:cNvSpPr/>
          <p:nvPr/>
        </p:nvSpPr>
        <p:spPr>
          <a:xfrm>
            <a:off x="5695113" y="2529502"/>
            <a:ext cx="109330" cy="367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5166D94-2795-F442-1CE3-FF46015CE9FE}"/>
              </a:ext>
            </a:extLst>
          </p:cNvPr>
          <p:cNvSpPr/>
          <p:nvPr/>
        </p:nvSpPr>
        <p:spPr>
          <a:xfrm>
            <a:off x="4581935" y="2897249"/>
            <a:ext cx="2375454" cy="377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Selection</a:t>
            </a:r>
            <a:endParaRPr lang="en-IN" dirty="0"/>
          </a:p>
        </p:txBody>
      </p:sp>
      <p:sp>
        <p:nvSpPr>
          <p:cNvPr id="12" name="Arrow: Down 11">
            <a:extLst>
              <a:ext uri="{FF2B5EF4-FFF2-40B4-BE49-F238E27FC236}">
                <a16:creationId xmlns:a16="http://schemas.microsoft.com/office/drawing/2014/main" id="{2E7CF24E-3A8A-8F43-D158-F76504A07D43}"/>
              </a:ext>
            </a:extLst>
          </p:cNvPr>
          <p:cNvSpPr/>
          <p:nvPr/>
        </p:nvSpPr>
        <p:spPr>
          <a:xfrm>
            <a:off x="5687666" y="3274942"/>
            <a:ext cx="109330" cy="367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0BBD516-73B8-96C5-FF55-9103DF708C89}"/>
              </a:ext>
            </a:extLst>
          </p:cNvPr>
          <p:cNvSpPr/>
          <p:nvPr/>
        </p:nvSpPr>
        <p:spPr>
          <a:xfrm>
            <a:off x="4616716" y="3642689"/>
            <a:ext cx="2375454" cy="377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Applying ML Models</a:t>
            </a:r>
            <a:endParaRPr lang="en-IN" dirty="0"/>
          </a:p>
        </p:txBody>
      </p:sp>
      <p:sp>
        <p:nvSpPr>
          <p:cNvPr id="14" name="Arrow: Down 13">
            <a:extLst>
              <a:ext uri="{FF2B5EF4-FFF2-40B4-BE49-F238E27FC236}">
                <a16:creationId xmlns:a16="http://schemas.microsoft.com/office/drawing/2014/main" id="{8B2F2FE9-713B-E06B-C690-985CAE3B23D0}"/>
              </a:ext>
            </a:extLst>
          </p:cNvPr>
          <p:cNvSpPr/>
          <p:nvPr/>
        </p:nvSpPr>
        <p:spPr>
          <a:xfrm>
            <a:off x="5687666" y="4035274"/>
            <a:ext cx="109330" cy="367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D68F2229-D90C-9C85-C669-4A231D7DDA4A}"/>
              </a:ext>
            </a:extLst>
          </p:cNvPr>
          <p:cNvSpPr/>
          <p:nvPr/>
        </p:nvSpPr>
        <p:spPr>
          <a:xfrm>
            <a:off x="4502425" y="4417913"/>
            <a:ext cx="2618971" cy="377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Hyper Parameter Tuning </a:t>
            </a:r>
            <a:endParaRPr lang="en-IN" dirty="0"/>
          </a:p>
        </p:txBody>
      </p:sp>
      <p:sp>
        <p:nvSpPr>
          <p:cNvPr id="16" name="Arrow: Down 15">
            <a:extLst>
              <a:ext uri="{FF2B5EF4-FFF2-40B4-BE49-F238E27FC236}">
                <a16:creationId xmlns:a16="http://schemas.microsoft.com/office/drawing/2014/main" id="{873D44D5-0153-C7F2-01C0-CC57778A4D02}"/>
              </a:ext>
            </a:extLst>
          </p:cNvPr>
          <p:cNvSpPr/>
          <p:nvPr/>
        </p:nvSpPr>
        <p:spPr>
          <a:xfrm>
            <a:off x="5695113" y="4815476"/>
            <a:ext cx="109330" cy="367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43FE63E-1788-A080-D87B-5102C70612B9}"/>
              </a:ext>
            </a:extLst>
          </p:cNvPr>
          <p:cNvSpPr/>
          <p:nvPr/>
        </p:nvSpPr>
        <p:spPr>
          <a:xfrm>
            <a:off x="4502425" y="5168299"/>
            <a:ext cx="2618971" cy="377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UI Using Flask </a:t>
            </a:r>
            <a:endParaRPr lang="en-IN" dirty="0"/>
          </a:p>
        </p:txBody>
      </p:sp>
      <p:sp>
        <p:nvSpPr>
          <p:cNvPr id="18" name="Arrow: Down 17">
            <a:extLst>
              <a:ext uri="{FF2B5EF4-FFF2-40B4-BE49-F238E27FC236}">
                <a16:creationId xmlns:a16="http://schemas.microsoft.com/office/drawing/2014/main" id="{94CC8345-2C2B-AA7D-EFFC-BAA80B967528}"/>
              </a:ext>
            </a:extLst>
          </p:cNvPr>
          <p:cNvSpPr/>
          <p:nvPr/>
        </p:nvSpPr>
        <p:spPr>
          <a:xfrm>
            <a:off x="5695113" y="5536046"/>
            <a:ext cx="109330" cy="367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B4943FFC-5E55-A69F-774B-119D02E3D865}"/>
              </a:ext>
            </a:extLst>
          </p:cNvPr>
          <p:cNvSpPr/>
          <p:nvPr/>
        </p:nvSpPr>
        <p:spPr>
          <a:xfrm>
            <a:off x="4159514" y="5903793"/>
            <a:ext cx="3672521" cy="377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Deployment Using AWS EC2 Instance </a:t>
            </a:r>
            <a:endParaRPr lang="en-IN" dirty="0"/>
          </a:p>
        </p:txBody>
      </p:sp>
    </p:spTree>
    <p:extLst>
      <p:ext uri="{BB962C8B-B14F-4D97-AF65-F5344CB8AC3E}">
        <p14:creationId xmlns:p14="http://schemas.microsoft.com/office/powerpoint/2010/main" val="219244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3DC06C-3161-5815-63FA-0C0EAAA9C4B0}"/>
              </a:ext>
            </a:extLst>
          </p:cNvPr>
          <p:cNvSpPr txBox="1"/>
          <p:nvPr/>
        </p:nvSpPr>
        <p:spPr>
          <a:xfrm>
            <a:off x="904461" y="735496"/>
            <a:ext cx="9859617" cy="2585323"/>
          </a:xfrm>
          <a:prstGeom prst="rect">
            <a:avLst/>
          </a:prstGeom>
          <a:noFill/>
        </p:spPr>
        <p:txBody>
          <a:bodyPr wrap="square" rtlCol="0">
            <a:spAutoFit/>
          </a:bodyPr>
          <a:lstStyle/>
          <a:p>
            <a:r>
              <a:rPr lang="en-US" dirty="0"/>
              <a:t>Work Flow:</a:t>
            </a:r>
          </a:p>
          <a:p>
            <a:endParaRPr lang="en-US" dirty="0"/>
          </a:p>
          <a:p>
            <a:r>
              <a:rPr lang="en-US" dirty="0"/>
              <a:t>We collaborated on the project by assigning specific tasks such as data preprocessing, visualization, result prediction and User Interface deployment. We regularly discussed our progress, shared updates on the tasks, and collectively worked to enhance techniques and methodologies for improved performance. Our collaborative effort included sharing research findings and jointly addressing challenges. In particular, we delved into researching data imputation techniques and their implementation, and the details of these findings are included in the references section of this document.</a:t>
            </a:r>
            <a:endParaRPr lang="en-IN" dirty="0"/>
          </a:p>
        </p:txBody>
      </p:sp>
    </p:spTree>
    <p:extLst>
      <p:ext uri="{BB962C8B-B14F-4D97-AF65-F5344CB8AC3E}">
        <p14:creationId xmlns:p14="http://schemas.microsoft.com/office/powerpoint/2010/main" val="311144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A2EB-6B58-64F1-1208-A9AC353B5799}"/>
              </a:ext>
            </a:extLst>
          </p:cNvPr>
          <p:cNvSpPr>
            <a:spLocks noGrp="1"/>
          </p:cNvSpPr>
          <p:nvPr>
            <p:ph type="title"/>
          </p:nvPr>
        </p:nvSpPr>
        <p:spPr>
          <a:xfrm>
            <a:off x="838200" y="365125"/>
            <a:ext cx="9985513" cy="678483"/>
          </a:xfrm>
        </p:spPr>
        <p:txBody>
          <a:bodyPr>
            <a:normAutofit fontScale="90000"/>
          </a:bodyPr>
          <a:lstStyle/>
          <a:p>
            <a:r>
              <a:rPr lang="en-US" dirty="0"/>
              <a:t>Abstract</a:t>
            </a:r>
            <a:endParaRPr lang="en-IN" dirty="0"/>
          </a:p>
        </p:txBody>
      </p:sp>
      <p:sp>
        <p:nvSpPr>
          <p:cNvPr id="3" name="Content Placeholder 2">
            <a:extLst>
              <a:ext uri="{FF2B5EF4-FFF2-40B4-BE49-F238E27FC236}">
                <a16:creationId xmlns:a16="http://schemas.microsoft.com/office/drawing/2014/main" id="{04B43447-7CC2-C330-D98D-6904BDDC90E6}"/>
              </a:ext>
            </a:extLst>
          </p:cNvPr>
          <p:cNvSpPr>
            <a:spLocks noGrp="1"/>
          </p:cNvSpPr>
          <p:nvPr>
            <p:ph idx="1"/>
          </p:nvPr>
        </p:nvSpPr>
        <p:spPr>
          <a:xfrm>
            <a:off x="838200" y="1182757"/>
            <a:ext cx="10515600" cy="4994206"/>
          </a:xfrm>
        </p:spPr>
        <p:txBody>
          <a:bodyPr>
            <a:normAutofit fontScale="77500" lnSpcReduction="20000"/>
          </a:bodyPr>
          <a:lstStyle/>
          <a:p>
            <a:pPr marL="0" indent="0">
              <a:buNone/>
            </a:pPr>
            <a:endParaRPr lang="en-US" dirty="0"/>
          </a:p>
          <a:p>
            <a:pPr marL="0" indent="0" rtl="0">
              <a:buNone/>
            </a:pPr>
            <a:r>
              <a:rPr lang="en-US" sz="2600" dirty="0"/>
              <a:t>The project focuses on the utilization of advanced pricing algorithms employed by airlines to optimize profits. These algorithms consider various factors such as flight duration, proximity to the departure date, and departure or arrival times, duration and Number of stops resulting in dynamic changes in ticket prices. The advent of Machine Learning (ML) presents an opportunity to gain deeper insights into these pricing principles and construct models that can enhance our ability to accurately predict fluctuations in ticket prices.</a:t>
            </a:r>
          </a:p>
          <a:p>
            <a:pPr marL="0" indent="0" rtl="0">
              <a:buNone/>
            </a:pPr>
            <a:r>
              <a:rPr lang="en-US" sz="2600" dirty="0"/>
              <a:t>The primary objective of our project is to explore diverse machine learning algorithms to identify the most suitable model for our dataset. Ultimately, our aim is to provide customers with precise predictions of ticket prices, thereby offering an improved understanding of the factors influencing pricing dynamics in the airline industry. The dataset we are working with encompasses comprehensive information about airline flights, including origin and destination cities, the number of stops, journey duration, days till departure, and ticket costs.</a:t>
            </a:r>
          </a:p>
          <a:p>
            <a:pPr marL="0" indent="0" rtl="0">
              <a:buNone/>
            </a:pPr>
            <a:r>
              <a:rPr lang="en-US" sz="2600" dirty="0"/>
              <a:t>To achieve our goal, we plan to employ machine learning models such as Random Forest, leveraging their capabilities to achieve maximum accuracy in predicting ticket prices. Additionally, we are developing a user interface using Flask to provide a seamless experience for users interacting with our models. Furthermore, the deployment of our application is facilitated through an AWS EC2 instance, ensuring accessibility and usability for a broader audience. In summary, our project seeks to harness the power of machine learning to enhance price prediction accuracy in the airline industry and deliver a user-friendly interface for customers.</a:t>
            </a:r>
          </a:p>
          <a:p>
            <a:endParaRPr lang="en-IN" dirty="0"/>
          </a:p>
        </p:txBody>
      </p:sp>
    </p:spTree>
    <p:extLst>
      <p:ext uri="{BB962C8B-B14F-4D97-AF65-F5344CB8AC3E}">
        <p14:creationId xmlns:p14="http://schemas.microsoft.com/office/powerpoint/2010/main" val="415743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82DC6-1669-E058-6268-7797743D55AC}"/>
              </a:ext>
            </a:extLst>
          </p:cNvPr>
          <p:cNvSpPr txBox="1"/>
          <p:nvPr/>
        </p:nvSpPr>
        <p:spPr>
          <a:xfrm>
            <a:off x="536713" y="487016"/>
            <a:ext cx="9392478" cy="4801314"/>
          </a:xfrm>
          <a:prstGeom prst="rect">
            <a:avLst/>
          </a:prstGeom>
          <a:noFill/>
        </p:spPr>
        <p:txBody>
          <a:bodyPr wrap="square" rtlCol="0">
            <a:spAutoFit/>
          </a:bodyPr>
          <a:lstStyle/>
          <a:p>
            <a:r>
              <a:rPr lang="en-US" dirty="0"/>
              <a:t>Describing Data Set:</a:t>
            </a:r>
          </a:p>
          <a:p>
            <a:endParaRPr lang="en-US" dirty="0"/>
          </a:p>
          <a:p>
            <a:r>
              <a:rPr lang="en-US" dirty="0"/>
              <a:t>Our Data Contains :</a:t>
            </a:r>
          </a:p>
          <a:p>
            <a:r>
              <a:rPr lang="en-US" dirty="0"/>
              <a:t>A number of columns in the dataset for the "Flight Fare Prediction using Machine Learning" research offer detailed information on individual airline trips. Our data set is based on Indian Air Lines and it contains data of year 2019 only and our source and destinations are some important and most travelled cities of India.  The carrier operating the flight is identified in the "Airline" column, and the scheduled date of the travel is indicated in the "</a:t>
            </a:r>
            <a:r>
              <a:rPr lang="en-US" dirty="0" err="1"/>
              <a:t>Date_of_Journey</a:t>
            </a:r>
            <a:r>
              <a:rPr lang="en-US" dirty="0"/>
              <a:t>" column.</a:t>
            </a:r>
          </a:p>
          <a:p>
            <a:r>
              <a:rPr lang="en-US" dirty="0"/>
              <a:t> The departing city or airport and the destination city or airport are indicated in the "Source" and "Destination" columns, respectively. Any layovers in the flight path are indicated in the "Route" column. The "</a:t>
            </a:r>
            <a:r>
              <a:rPr lang="en-US" dirty="0" err="1"/>
              <a:t>Dep_Time</a:t>
            </a:r>
            <a:r>
              <a:rPr lang="en-US" dirty="0"/>
              <a:t>" and "</a:t>
            </a:r>
            <a:r>
              <a:rPr lang="en-US" dirty="0" err="1"/>
              <a:t>Arrival_Time</a:t>
            </a:r>
            <a:r>
              <a:rPr lang="en-US" dirty="0"/>
              <a:t>" columns record time-related data by indicating the departure and arrival timings, respectively. The overall length of the flight is shown by the "Duration" column, and the total number of stops made during the trip is categorized by the "</a:t>
            </a:r>
            <a:r>
              <a:rPr lang="en-US" dirty="0" err="1"/>
              <a:t>Total_Stops</a:t>
            </a:r>
            <a:r>
              <a:rPr lang="en-US" dirty="0"/>
              <a:t>" column (e.g., '0 stops', '1 stop', '2 stops'). The main target variable for prediction in this project is the "Price" column, representing the fare or price of the flight ticket. The objective is to leverage machine learning techniques, such as Random Forest, to predict flight fares accurately based on the information provided in the other columns of the dataset.</a:t>
            </a:r>
            <a:endParaRPr lang="en-IN" dirty="0"/>
          </a:p>
        </p:txBody>
      </p:sp>
    </p:spTree>
    <p:extLst>
      <p:ext uri="{BB962C8B-B14F-4D97-AF65-F5344CB8AC3E}">
        <p14:creationId xmlns:p14="http://schemas.microsoft.com/office/powerpoint/2010/main" val="197474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D40F18-E358-AE20-B096-A9B13B7DE588}"/>
              </a:ext>
            </a:extLst>
          </p:cNvPr>
          <p:cNvSpPr txBox="1"/>
          <p:nvPr/>
        </p:nvSpPr>
        <p:spPr>
          <a:xfrm>
            <a:off x="546652" y="347870"/>
            <a:ext cx="3955774" cy="369332"/>
          </a:xfrm>
          <a:prstGeom prst="rect">
            <a:avLst/>
          </a:prstGeom>
          <a:noFill/>
        </p:spPr>
        <p:txBody>
          <a:bodyPr wrap="square" rtlCol="0">
            <a:spAutoFit/>
          </a:bodyPr>
          <a:lstStyle/>
          <a:p>
            <a:r>
              <a:rPr lang="en-US" dirty="0"/>
              <a:t>Design Flow Chart:</a:t>
            </a:r>
            <a:endParaRPr lang="en-IN" dirty="0"/>
          </a:p>
        </p:txBody>
      </p:sp>
      <p:sp>
        <p:nvSpPr>
          <p:cNvPr id="6" name="Oval 5">
            <a:extLst>
              <a:ext uri="{FF2B5EF4-FFF2-40B4-BE49-F238E27FC236}">
                <a16:creationId xmlns:a16="http://schemas.microsoft.com/office/drawing/2014/main" id="{AEB59DFE-9AD5-5159-4201-1222E6F0C0A9}"/>
              </a:ext>
            </a:extLst>
          </p:cNvPr>
          <p:cNvSpPr/>
          <p:nvPr/>
        </p:nvSpPr>
        <p:spPr>
          <a:xfrm>
            <a:off x="5257801" y="347870"/>
            <a:ext cx="1560442" cy="5168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Kaggle</a:t>
            </a:r>
            <a:endParaRPr lang="en-IN" dirty="0"/>
          </a:p>
        </p:txBody>
      </p:sp>
      <p:sp>
        <p:nvSpPr>
          <p:cNvPr id="7" name="Arrow: Down 6">
            <a:extLst>
              <a:ext uri="{FF2B5EF4-FFF2-40B4-BE49-F238E27FC236}">
                <a16:creationId xmlns:a16="http://schemas.microsoft.com/office/drawing/2014/main" id="{91584BBD-9AA7-7F05-6695-8BC081F77AE8}"/>
              </a:ext>
            </a:extLst>
          </p:cNvPr>
          <p:cNvSpPr/>
          <p:nvPr/>
        </p:nvSpPr>
        <p:spPr>
          <a:xfrm>
            <a:off x="5973417" y="864704"/>
            <a:ext cx="122583" cy="228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A3A044E-724D-7D71-AC0F-9B0FAE7C170F}"/>
              </a:ext>
            </a:extLst>
          </p:cNvPr>
          <p:cNvSpPr/>
          <p:nvPr/>
        </p:nvSpPr>
        <p:spPr>
          <a:xfrm>
            <a:off x="5225498" y="1093304"/>
            <a:ext cx="1751772" cy="4075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Collection</a:t>
            </a:r>
            <a:endParaRPr lang="en-IN" dirty="0"/>
          </a:p>
        </p:txBody>
      </p:sp>
      <p:sp>
        <p:nvSpPr>
          <p:cNvPr id="10" name="Rectangle: Rounded Corners 9">
            <a:extLst>
              <a:ext uri="{FF2B5EF4-FFF2-40B4-BE49-F238E27FC236}">
                <a16:creationId xmlns:a16="http://schemas.microsoft.com/office/drawing/2014/main" id="{C006AEE8-4034-A055-E8E8-F251AD8E6A10}"/>
              </a:ext>
            </a:extLst>
          </p:cNvPr>
          <p:cNvSpPr/>
          <p:nvPr/>
        </p:nvSpPr>
        <p:spPr>
          <a:xfrm>
            <a:off x="2661202" y="1703316"/>
            <a:ext cx="1841224" cy="4075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Cleaning</a:t>
            </a:r>
            <a:endParaRPr lang="en-IN" dirty="0"/>
          </a:p>
        </p:txBody>
      </p:sp>
      <p:cxnSp>
        <p:nvCxnSpPr>
          <p:cNvPr id="12" name="Connector: Elbow 11">
            <a:extLst>
              <a:ext uri="{FF2B5EF4-FFF2-40B4-BE49-F238E27FC236}">
                <a16:creationId xmlns:a16="http://schemas.microsoft.com/office/drawing/2014/main" id="{7AC0269A-3E91-C4B3-3FA9-AEB8299FD3F4}"/>
              </a:ext>
            </a:extLst>
          </p:cNvPr>
          <p:cNvCxnSpPr>
            <a:cxnSpLocks/>
            <a:stCxn id="8" idx="1"/>
            <a:endCxn id="10" idx="0"/>
          </p:cNvCxnSpPr>
          <p:nvPr/>
        </p:nvCxnSpPr>
        <p:spPr>
          <a:xfrm rot="10800000" flipV="1">
            <a:off x="3581814" y="1297056"/>
            <a:ext cx="1643684" cy="4062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C1AA8E0F-26F5-4FD8-B627-83D558BC5AF3}"/>
              </a:ext>
            </a:extLst>
          </p:cNvPr>
          <p:cNvCxnSpPr>
            <a:cxnSpLocks/>
            <a:stCxn id="8" idx="3"/>
            <a:endCxn id="23" idx="0"/>
          </p:cNvCxnSpPr>
          <p:nvPr/>
        </p:nvCxnSpPr>
        <p:spPr>
          <a:xfrm>
            <a:off x="6977270" y="1297057"/>
            <a:ext cx="1845573" cy="4323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6843CA3A-760B-7386-1FAB-DBFC8B90F0DE}"/>
              </a:ext>
            </a:extLst>
          </p:cNvPr>
          <p:cNvSpPr/>
          <p:nvPr/>
        </p:nvSpPr>
        <p:spPr>
          <a:xfrm>
            <a:off x="7766189" y="1729408"/>
            <a:ext cx="2113307" cy="4323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Pre-Processing</a:t>
            </a:r>
            <a:endParaRPr lang="en-IN" dirty="0"/>
          </a:p>
        </p:txBody>
      </p:sp>
      <p:sp>
        <p:nvSpPr>
          <p:cNvPr id="28" name="Rectangle 27">
            <a:extLst>
              <a:ext uri="{FF2B5EF4-FFF2-40B4-BE49-F238E27FC236}">
                <a16:creationId xmlns:a16="http://schemas.microsoft.com/office/drawing/2014/main" id="{A8114C7A-1251-1BC7-0CC5-C4F7E76EBDFD}"/>
              </a:ext>
            </a:extLst>
          </p:cNvPr>
          <p:cNvSpPr/>
          <p:nvPr/>
        </p:nvSpPr>
        <p:spPr>
          <a:xfrm>
            <a:off x="546652" y="2517081"/>
            <a:ext cx="4591876" cy="14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dirty="0"/>
              <a:t>Check Data Set For Null Values</a:t>
            </a:r>
          </a:p>
          <a:p>
            <a:pPr marL="285750" indent="-285750">
              <a:buFont typeface="Arial" panose="020B0604020202020204" pitchFamily="34" charset="0"/>
              <a:buChar char="•"/>
            </a:pPr>
            <a:r>
              <a:rPr lang="en-US" dirty="0"/>
              <a:t>Dropping The Column Having non-impacting Information.</a:t>
            </a:r>
            <a:endParaRPr lang="en-IN" dirty="0"/>
          </a:p>
        </p:txBody>
      </p:sp>
      <p:sp>
        <p:nvSpPr>
          <p:cNvPr id="29" name="Rectangle 28">
            <a:extLst>
              <a:ext uri="{FF2B5EF4-FFF2-40B4-BE49-F238E27FC236}">
                <a16:creationId xmlns:a16="http://schemas.microsoft.com/office/drawing/2014/main" id="{A0A28041-43D3-48FA-9BE2-128A280DC824}"/>
              </a:ext>
            </a:extLst>
          </p:cNvPr>
          <p:cNvSpPr/>
          <p:nvPr/>
        </p:nvSpPr>
        <p:spPr>
          <a:xfrm>
            <a:off x="5950435" y="2401988"/>
            <a:ext cx="5694825" cy="16134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IN" i="0" dirty="0">
                <a:solidFill>
                  <a:schemeClr val="tx1"/>
                </a:solidFill>
                <a:effectLst/>
                <a:latin typeface="Google Sans"/>
              </a:rPr>
              <a:t>exploratory data analysis:</a:t>
            </a:r>
          </a:p>
          <a:p>
            <a:pPr marL="342900" indent="-342900">
              <a:buFont typeface="+mj-lt"/>
              <a:buAutoNum type="arabicPeriod"/>
            </a:pPr>
            <a:r>
              <a:rPr lang="en-IN" dirty="0">
                <a:solidFill>
                  <a:schemeClr val="tx1"/>
                </a:solidFill>
                <a:latin typeface="Google Sans"/>
              </a:rPr>
              <a:t>effective manipulation of data sources.</a:t>
            </a:r>
            <a:r>
              <a:rPr lang="en-IN" i="0" dirty="0">
                <a:solidFill>
                  <a:schemeClr val="tx1"/>
                </a:solidFill>
                <a:effectLst/>
                <a:latin typeface="Google Sans"/>
              </a:rPr>
              <a:t> Ex: </a:t>
            </a:r>
            <a:r>
              <a:rPr lang="en-US" i="0" dirty="0">
                <a:solidFill>
                  <a:schemeClr val="tx1"/>
                </a:solidFill>
                <a:effectLst/>
                <a:latin typeface="Google Sans"/>
              </a:rPr>
              <a:t>we have </a:t>
            </a:r>
            <a:r>
              <a:rPr lang="en-US" i="0" dirty="0" err="1">
                <a:solidFill>
                  <a:schemeClr val="tx1"/>
                </a:solidFill>
                <a:effectLst/>
                <a:latin typeface="Google Sans"/>
              </a:rPr>
              <a:t>Date_of_Journey</a:t>
            </a:r>
            <a:r>
              <a:rPr lang="en-US" i="0" dirty="0">
                <a:solidFill>
                  <a:schemeClr val="tx1"/>
                </a:solidFill>
                <a:effectLst/>
                <a:latin typeface="Google Sans"/>
              </a:rPr>
              <a:t> as a object data type. Therefore, we need to convert this datatype into timestamp so we can use this column properly for prediction.</a:t>
            </a:r>
          </a:p>
          <a:p>
            <a:pPr marL="342900" indent="-342900">
              <a:buFont typeface="+mj-lt"/>
              <a:buAutoNum type="arabicPeriod"/>
            </a:pPr>
            <a:endParaRPr lang="en-IN" dirty="0">
              <a:solidFill>
                <a:schemeClr val="tx1"/>
              </a:solidFill>
            </a:endParaRPr>
          </a:p>
        </p:txBody>
      </p:sp>
      <p:cxnSp>
        <p:nvCxnSpPr>
          <p:cNvPr id="31" name="Connector: Elbow 30">
            <a:extLst>
              <a:ext uri="{FF2B5EF4-FFF2-40B4-BE49-F238E27FC236}">
                <a16:creationId xmlns:a16="http://schemas.microsoft.com/office/drawing/2014/main" id="{EB8C8E19-A595-006A-11E6-DCDC71F88C20}"/>
              </a:ext>
            </a:extLst>
          </p:cNvPr>
          <p:cNvCxnSpPr>
            <a:cxnSpLocks/>
          </p:cNvCxnSpPr>
          <p:nvPr/>
        </p:nvCxnSpPr>
        <p:spPr>
          <a:xfrm rot="16200000" flipH="1">
            <a:off x="3257550" y="2266120"/>
            <a:ext cx="402536" cy="99389"/>
          </a:xfrm>
          <a:prstGeom prst="bentConnector3">
            <a:avLst>
              <a:gd name="adj1" fmla="val 6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206458C-291B-CFFE-892F-C09C3241BB07}"/>
              </a:ext>
            </a:extLst>
          </p:cNvPr>
          <p:cNvCxnSpPr>
            <a:cxnSpLocks/>
            <a:stCxn id="23" idx="2"/>
            <a:endCxn id="29" idx="0"/>
          </p:cNvCxnSpPr>
          <p:nvPr/>
        </p:nvCxnSpPr>
        <p:spPr>
          <a:xfrm rot="5400000">
            <a:off x="8690232" y="2269377"/>
            <a:ext cx="240228" cy="249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1D099226-5B7F-0D3C-94CA-504B00F4968A}"/>
              </a:ext>
            </a:extLst>
          </p:cNvPr>
          <p:cNvCxnSpPr>
            <a:cxnSpLocks/>
            <a:stCxn id="28" idx="2"/>
          </p:cNvCxnSpPr>
          <p:nvPr/>
        </p:nvCxnSpPr>
        <p:spPr>
          <a:xfrm rot="16200000" flipH="1">
            <a:off x="2902224" y="3955774"/>
            <a:ext cx="944218" cy="10634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9E0D3E6-4E72-3FFF-D90B-150B88A2DCB8}"/>
              </a:ext>
            </a:extLst>
          </p:cNvPr>
          <p:cNvCxnSpPr>
            <a:cxnSpLocks/>
            <a:stCxn id="29" idx="2"/>
          </p:cNvCxnSpPr>
          <p:nvPr/>
        </p:nvCxnSpPr>
        <p:spPr>
          <a:xfrm rot="5400000">
            <a:off x="7465146" y="3626925"/>
            <a:ext cx="944219" cy="17211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68403DAB-0192-C730-227B-20ED05B724E2}"/>
              </a:ext>
            </a:extLst>
          </p:cNvPr>
          <p:cNvSpPr/>
          <p:nvPr/>
        </p:nvSpPr>
        <p:spPr>
          <a:xfrm>
            <a:off x="3906077" y="4492487"/>
            <a:ext cx="3170585" cy="744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Splitting Training and testing data</a:t>
            </a:r>
            <a:endParaRPr lang="en-IN" dirty="0"/>
          </a:p>
        </p:txBody>
      </p:sp>
      <p:cxnSp>
        <p:nvCxnSpPr>
          <p:cNvPr id="60" name="Connector: Elbow 59">
            <a:extLst>
              <a:ext uri="{FF2B5EF4-FFF2-40B4-BE49-F238E27FC236}">
                <a16:creationId xmlns:a16="http://schemas.microsoft.com/office/drawing/2014/main" id="{05DEC820-6EE6-424C-0138-F5276CD5A9D0}"/>
              </a:ext>
            </a:extLst>
          </p:cNvPr>
          <p:cNvCxnSpPr>
            <a:cxnSpLocks/>
            <a:stCxn id="55" idx="2"/>
          </p:cNvCxnSpPr>
          <p:nvPr/>
        </p:nvCxnSpPr>
        <p:spPr>
          <a:xfrm rot="5400000">
            <a:off x="5331722" y="5396325"/>
            <a:ext cx="319297"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07376095-437C-9CB8-BB38-5B12AB48F3DB}"/>
              </a:ext>
            </a:extLst>
          </p:cNvPr>
          <p:cNvSpPr/>
          <p:nvPr/>
        </p:nvSpPr>
        <p:spPr>
          <a:xfrm>
            <a:off x="4572000" y="5555974"/>
            <a:ext cx="2107095" cy="3776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ML Modelling</a:t>
            </a:r>
            <a:endParaRPr lang="en-IN" dirty="0"/>
          </a:p>
        </p:txBody>
      </p:sp>
      <p:cxnSp>
        <p:nvCxnSpPr>
          <p:cNvPr id="69" name="Connector: Elbow 68">
            <a:extLst>
              <a:ext uri="{FF2B5EF4-FFF2-40B4-BE49-F238E27FC236}">
                <a16:creationId xmlns:a16="http://schemas.microsoft.com/office/drawing/2014/main" id="{B4E388FA-2CD5-2B64-C9DD-8A680BF4DBD1}"/>
              </a:ext>
            </a:extLst>
          </p:cNvPr>
          <p:cNvCxnSpPr>
            <a:stCxn id="62" idx="2"/>
          </p:cNvCxnSpPr>
          <p:nvPr/>
        </p:nvCxnSpPr>
        <p:spPr>
          <a:xfrm rot="5400000">
            <a:off x="5471492" y="6087718"/>
            <a:ext cx="30811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6C4BED0A-2E45-E333-9E8C-CC0EFB4DFEAC}"/>
              </a:ext>
            </a:extLst>
          </p:cNvPr>
          <p:cNvSpPr/>
          <p:nvPr/>
        </p:nvSpPr>
        <p:spPr>
          <a:xfrm>
            <a:off x="4681330" y="6241775"/>
            <a:ext cx="2295938" cy="4758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UI and Deployment</a:t>
            </a:r>
            <a:endParaRPr lang="en-IN" dirty="0"/>
          </a:p>
        </p:txBody>
      </p:sp>
    </p:spTree>
    <p:extLst>
      <p:ext uri="{BB962C8B-B14F-4D97-AF65-F5344CB8AC3E}">
        <p14:creationId xmlns:p14="http://schemas.microsoft.com/office/powerpoint/2010/main" val="55520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41CF34-4465-5E41-7C41-91BA23729E41}"/>
              </a:ext>
            </a:extLst>
          </p:cNvPr>
          <p:cNvSpPr txBox="1"/>
          <p:nvPr/>
        </p:nvSpPr>
        <p:spPr>
          <a:xfrm>
            <a:off x="347870" y="427383"/>
            <a:ext cx="10644808" cy="2277547"/>
          </a:xfrm>
          <a:prstGeom prst="rect">
            <a:avLst/>
          </a:prstGeom>
          <a:noFill/>
        </p:spPr>
        <p:txBody>
          <a:bodyPr wrap="square" rtlCol="0">
            <a:spAutoFit/>
          </a:bodyPr>
          <a:lstStyle/>
          <a:p>
            <a:r>
              <a:rPr lang="en-US" dirty="0"/>
              <a:t>Implementation Of Data Processing Techniques:</a:t>
            </a:r>
          </a:p>
          <a:p>
            <a:endParaRPr lang="en-US" dirty="0"/>
          </a:p>
          <a:p>
            <a:r>
              <a:rPr lang="en-US" dirty="0"/>
              <a:t>In our Project we have Categorical </a:t>
            </a:r>
            <a:r>
              <a:rPr lang="en-US" dirty="0" err="1"/>
              <a:t>data.</a:t>
            </a:r>
            <a:r>
              <a:rPr lang="en-US" sz="1600" b="0" i="0" dirty="0" err="1">
                <a:solidFill>
                  <a:srgbClr val="000000"/>
                </a:solidFill>
                <a:effectLst/>
                <a:latin typeface="Helvetica Neue"/>
              </a:rPr>
              <a:t>One</a:t>
            </a:r>
            <a:r>
              <a:rPr lang="en-US" sz="1600" b="0" i="0" dirty="0">
                <a:solidFill>
                  <a:srgbClr val="000000"/>
                </a:solidFill>
                <a:effectLst/>
                <a:latin typeface="Helvetica Neue"/>
              </a:rPr>
              <a:t> can find many ways to handle categorical data. Some of them categorical data are,</a:t>
            </a:r>
          </a:p>
          <a:p>
            <a:pPr algn="l">
              <a:buFont typeface="+mj-lt"/>
              <a:buAutoNum type="arabicPeriod"/>
            </a:pPr>
            <a:r>
              <a:rPr lang="en-US" b="1" i="0" dirty="0">
                <a:solidFill>
                  <a:srgbClr val="0000FF"/>
                </a:solidFill>
                <a:effectLst/>
                <a:latin typeface="Helvetica Neue"/>
              </a:rPr>
              <a:t>Nominal data</a:t>
            </a:r>
            <a:r>
              <a:rPr lang="en-US" b="0" i="0" dirty="0">
                <a:solidFill>
                  <a:srgbClr val="000000"/>
                </a:solidFill>
                <a:effectLst/>
                <a:latin typeface="Helvetica Neue"/>
              </a:rPr>
              <a:t> --&gt; data are not in any order --&gt; </a:t>
            </a:r>
            <a:r>
              <a:rPr lang="en-US" b="1" i="0" dirty="0" err="1">
                <a:solidFill>
                  <a:srgbClr val="008000"/>
                </a:solidFill>
                <a:effectLst/>
                <a:latin typeface="Helvetica Neue"/>
              </a:rPr>
              <a:t>OneHotEncoder</a:t>
            </a:r>
            <a:r>
              <a:rPr lang="en-US" b="0" i="0" dirty="0">
                <a:solidFill>
                  <a:srgbClr val="000000"/>
                </a:solidFill>
                <a:effectLst/>
                <a:latin typeface="Helvetica Neue"/>
              </a:rPr>
              <a:t> is used in this case</a:t>
            </a:r>
          </a:p>
          <a:p>
            <a:pPr algn="l">
              <a:buFont typeface="+mj-lt"/>
              <a:buAutoNum type="arabicPeriod"/>
            </a:pPr>
            <a:r>
              <a:rPr lang="en-US" b="1" i="0" dirty="0">
                <a:solidFill>
                  <a:srgbClr val="0000FF"/>
                </a:solidFill>
                <a:effectLst/>
                <a:latin typeface="Helvetica Neue"/>
              </a:rPr>
              <a:t>Ordinal data</a:t>
            </a:r>
            <a:r>
              <a:rPr lang="en-US" b="0" i="0" dirty="0">
                <a:solidFill>
                  <a:srgbClr val="000000"/>
                </a:solidFill>
                <a:effectLst/>
                <a:latin typeface="Helvetica Neue"/>
              </a:rPr>
              <a:t> --&gt; data are in order --&gt; </a:t>
            </a:r>
            <a:r>
              <a:rPr lang="en-US" b="1" i="0" dirty="0" err="1">
                <a:solidFill>
                  <a:srgbClr val="008000"/>
                </a:solidFill>
                <a:effectLst/>
                <a:latin typeface="Helvetica Neue"/>
              </a:rPr>
              <a:t>LabelEncoder</a:t>
            </a:r>
            <a:r>
              <a:rPr lang="en-US" b="0" i="0" dirty="0">
                <a:solidFill>
                  <a:srgbClr val="000000"/>
                </a:solidFill>
                <a:effectLst/>
                <a:latin typeface="Helvetica Neue"/>
              </a:rPr>
              <a:t> is used in this case</a:t>
            </a:r>
          </a:p>
          <a:p>
            <a:pPr algn="l"/>
            <a:endParaRPr lang="en-US" b="0" i="0" dirty="0">
              <a:solidFill>
                <a:srgbClr val="000000"/>
              </a:solidFill>
              <a:effectLst/>
              <a:latin typeface="Helvetica Neue"/>
            </a:endParaRPr>
          </a:p>
          <a:p>
            <a:r>
              <a:rPr lang="en-IN" dirty="0"/>
              <a:t>We implemented both techniques to our data set </a:t>
            </a:r>
          </a:p>
        </p:txBody>
      </p:sp>
      <p:pic>
        <p:nvPicPr>
          <p:cNvPr id="4" name="Picture 3">
            <a:extLst>
              <a:ext uri="{FF2B5EF4-FFF2-40B4-BE49-F238E27FC236}">
                <a16:creationId xmlns:a16="http://schemas.microsoft.com/office/drawing/2014/main" id="{0C6E92E7-8CFB-B7AA-DB34-91563C1EA885}"/>
              </a:ext>
            </a:extLst>
          </p:cNvPr>
          <p:cNvPicPr>
            <a:picLocks noChangeAspect="1"/>
          </p:cNvPicPr>
          <p:nvPr/>
        </p:nvPicPr>
        <p:blipFill>
          <a:blip r:embed="rId2"/>
          <a:stretch>
            <a:fillRect/>
          </a:stretch>
        </p:blipFill>
        <p:spPr>
          <a:xfrm>
            <a:off x="554895" y="3060891"/>
            <a:ext cx="5532864" cy="3071553"/>
          </a:xfrm>
          <a:prstGeom prst="rect">
            <a:avLst/>
          </a:prstGeom>
        </p:spPr>
      </p:pic>
      <p:pic>
        <p:nvPicPr>
          <p:cNvPr id="6" name="Picture 5">
            <a:extLst>
              <a:ext uri="{FF2B5EF4-FFF2-40B4-BE49-F238E27FC236}">
                <a16:creationId xmlns:a16="http://schemas.microsoft.com/office/drawing/2014/main" id="{C2B4798F-F74F-5647-F047-6F54501C97F4}"/>
              </a:ext>
            </a:extLst>
          </p:cNvPr>
          <p:cNvPicPr>
            <a:picLocks noChangeAspect="1"/>
          </p:cNvPicPr>
          <p:nvPr/>
        </p:nvPicPr>
        <p:blipFill>
          <a:blip r:embed="rId3"/>
          <a:stretch>
            <a:fillRect/>
          </a:stretch>
        </p:blipFill>
        <p:spPr>
          <a:xfrm>
            <a:off x="6354418" y="3060891"/>
            <a:ext cx="5706392" cy="3287069"/>
          </a:xfrm>
          <a:prstGeom prst="rect">
            <a:avLst/>
          </a:prstGeom>
        </p:spPr>
      </p:pic>
    </p:spTree>
    <p:extLst>
      <p:ext uri="{BB962C8B-B14F-4D97-AF65-F5344CB8AC3E}">
        <p14:creationId xmlns:p14="http://schemas.microsoft.com/office/powerpoint/2010/main" val="119693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CECA33-9761-E8EB-A340-4082C50F2E3E}"/>
              </a:ext>
            </a:extLst>
          </p:cNvPr>
          <p:cNvPicPr>
            <a:picLocks noChangeAspect="1"/>
          </p:cNvPicPr>
          <p:nvPr/>
        </p:nvPicPr>
        <p:blipFill>
          <a:blip r:embed="rId2"/>
          <a:stretch>
            <a:fillRect/>
          </a:stretch>
        </p:blipFill>
        <p:spPr>
          <a:xfrm>
            <a:off x="626164" y="1224098"/>
            <a:ext cx="9693480" cy="3162574"/>
          </a:xfrm>
          <a:prstGeom prst="rect">
            <a:avLst/>
          </a:prstGeom>
        </p:spPr>
      </p:pic>
      <p:sp>
        <p:nvSpPr>
          <p:cNvPr id="5" name="TextBox 4">
            <a:extLst>
              <a:ext uri="{FF2B5EF4-FFF2-40B4-BE49-F238E27FC236}">
                <a16:creationId xmlns:a16="http://schemas.microsoft.com/office/drawing/2014/main" id="{4AB1750B-E574-29C9-D33C-10D420025E19}"/>
              </a:ext>
            </a:extLst>
          </p:cNvPr>
          <p:cNvSpPr txBox="1"/>
          <p:nvPr/>
        </p:nvSpPr>
        <p:spPr>
          <a:xfrm>
            <a:off x="785191" y="288235"/>
            <a:ext cx="3578087" cy="369332"/>
          </a:xfrm>
          <a:prstGeom prst="rect">
            <a:avLst/>
          </a:prstGeom>
          <a:noFill/>
        </p:spPr>
        <p:txBody>
          <a:bodyPr wrap="square" rtlCol="0">
            <a:spAutoFit/>
          </a:bodyPr>
          <a:lstStyle/>
          <a:p>
            <a:r>
              <a:rPr lang="en-US" dirty="0"/>
              <a:t>Data Processing Techniques:</a:t>
            </a:r>
          </a:p>
        </p:txBody>
      </p:sp>
      <p:sp>
        <p:nvSpPr>
          <p:cNvPr id="7" name="TextBox 6">
            <a:extLst>
              <a:ext uri="{FF2B5EF4-FFF2-40B4-BE49-F238E27FC236}">
                <a16:creationId xmlns:a16="http://schemas.microsoft.com/office/drawing/2014/main" id="{FA022D09-7D48-D7C0-244D-A71219BE6DD2}"/>
              </a:ext>
            </a:extLst>
          </p:cNvPr>
          <p:cNvSpPr txBox="1"/>
          <p:nvPr/>
        </p:nvSpPr>
        <p:spPr>
          <a:xfrm>
            <a:off x="785191" y="657567"/>
            <a:ext cx="10883348" cy="923330"/>
          </a:xfrm>
          <a:prstGeom prst="rect">
            <a:avLst/>
          </a:prstGeom>
          <a:noFill/>
        </p:spPr>
        <p:txBody>
          <a:bodyPr wrap="square" rtlCol="0">
            <a:spAutoFit/>
          </a:bodyPr>
          <a:lstStyle/>
          <a:p>
            <a:r>
              <a:rPr lang="en-US" i="0" dirty="0">
                <a:solidFill>
                  <a:schemeClr val="tx1"/>
                </a:solidFill>
                <a:effectLst/>
                <a:latin typeface="Google Sans"/>
              </a:rPr>
              <a:t>we have </a:t>
            </a:r>
            <a:r>
              <a:rPr lang="en-US" i="0" dirty="0" err="1">
                <a:solidFill>
                  <a:schemeClr val="tx1"/>
                </a:solidFill>
                <a:effectLst/>
                <a:latin typeface="Google Sans"/>
              </a:rPr>
              <a:t>Date_of_Journey</a:t>
            </a:r>
            <a:r>
              <a:rPr lang="en-US" i="0" dirty="0">
                <a:solidFill>
                  <a:schemeClr val="tx1"/>
                </a:solidFill>
                <a:effectLst/>
                <a:latin typeface="Google Sans"/>
              </a:rPr>
              <a:t> as a object data type. Therefore, we need to convert this datatype into timestamp so we can use this column properly for prediction. </a:t>
            </a:r>
          </a:p>
          <a:p>
            <a:endParaRPr lang="en-IN" dirty="0"/>
          </a:p>
        </p:txBody>
      </p:sp>
      <p:sp>
        <p:nvSpPr>
          <p:cNvPr id="8" name="TextBox 7">
            <a:extLst>
              <a:ext uri="{FF2B5EF4-FFF2-40B4-BE49-F238E27FC236}">
                <a16:creationId xmlns:a16="http://schemas.microsoft.com/office/drawing/2014/main" id="{AB07AA7A-BC71-87C9-7F25-69475AF2011D}"/>
              </a:ext>
            </a:extLst>
          </p:cNvPr>
          <p:cNvSpPr txBox="1"/>
          <p:nvPr/>
        </p:nvSpPr>
        <p:spPr>
          <a:xfrm>
            <a:off x="854765" y="5128591"/>
            <a:ext cx="10078278" cy="369332"/>
          </a:xfrm>
          <a:prstGeom prst="rect">
            <a:avLst/>
          </a:prstGeom>
          <a:noFill/>
        </p:spPr>
        <p:txBody>
          <a:bodyPr wrap="square" rtlCol="0">
            <a:spAutoFit/>
          </a:bodyPr>
          <a:lstStyle/>
          <a:p>
            <a:r>
              <a:rPr lang="en-US" dirty="0"/>
              <a:t>Similarly we did this implementation to other column :</a:t>
            </a:r>
            <a:r>
              <a:rPr lang="en-US" dirty="0" err="1"/>
              <a:t>Dep_Time</a:t>
            </a:r>
            <a:r>
              <a:rPr lang="en-US" dirty="0"/>
              <a:t>, </a:t>
            </a:r>
            <a:r>
              <a:rPr lang="en-US" dirty="0" err="1"/>
              <a:t>Arrival_Time</a:t>
            </a:r>
            <a:r>
              <a:rPr lang="en-US" dirty="0"/>
              <a:t>, Duration.</a:t>
            </a:r>
            <a:endParaRPr lang="en-IN" dirty="0"/>
          </a:p>
        </p:txBody>
      </p:sp>
    </p:spTree>
    <p:extLst>
      <p:ext uri="{BB962C8B-B14F-4D97-AF65-F5344CB8AC3E}">
        <p14:creationId xmlns:p14="http://schemas.microsoft.com/office/powerpoint/2010/main" val="3688764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1568</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Google Sans</vt:lpstr>
      <vt:lpstr>Helvetica Neue</vt:lpstr>
      <vt:lpstr>Lato</vt:lpstr>
      <vt:lpstr>Office Theme</vt:lpstr>
      <vt:lpstr>Flight Fare Prediction Using ML</vt:lpstr>
      <vt:lpstr>Team Participants:</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Prediction Using ML</dc:title>
  <dc:creator>meghavardhan ketireddi</dc:creator>
  <cp:lastModifiedBy>meghavardhan ketireddi</cp:lastModifiedBy>
  <cp:revision>1</cp:revision>
  <dcterms:created xsi:type="dcterms:W3CDTF">2023-11-26T15:40:14Z</dcterms:created>
  <dcterms:modified xsi:type="dcterms:W3CDTF">2023-11-26T21:14:50Z</dcterms:modified>
</cp:coreProperties>
</file>