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1BFFB41-8DEC-4450-876B-DAED31710EF6}">
  <a:tblStyle styleId="{11BFFB41-8DEC-4450-876B-DAED31710E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Oswald-regular.fntdata"/><Relationship Id="rId12" Type="http://schemas.openxmlformats.org/officeDocument/2006/relationships/slide" Target="slides/slide6.xml"/><Relationship Id="rId34" Type="http://schemas.openxmlformats.org/officeDocument/2006/relationships/font" Target="fonts/Average-regular.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articles/personal-finance/111115/zillow-estimates-not-accurate-you-think.asp"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articles/personal-finance/111115/zillow-estimates-not-accurate-you-think.asp"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articles/personal-finance/111115/zillow-estimates-not-accurate-you-think.asp"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articles/personal-finance/111115/zillow-estimates-not-accurate-you-think.asp"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articles/personal-finance/111115/zillow-estimates-not-accurate-you-think.asp"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12529"/>
                </a:solidFill>
                <a:highlight>
                  <a:srgbClr val="FFFFFF"/>
                </a:highlight>
              </a:rPr>
              <a:t>So You've found your dream home. The asking price is $600,000 -- an amount you've already been pre-approved for by your bank. But is the home really worth that amount? That's the question at the heart of the home appraisal. The worth, or value of the property, will determine how much a lender is willing to give you to by that particular piece of real estate.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6dae014d7a_0_2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ae014d7a_0_2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dae014d7a_0_2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dae014d7a_0_2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dae014d7a_0_2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dae014d7a_0_2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dae014d7a_0_2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dae014d7a_0_2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dae014d7a_0_2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dae014d7a_0_2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dae014d7a_0_28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dae014d7a_0_28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https://www.investopedia.com/articles/personal-finance/111115/zillow-estimates-not-accurate-you-think.asp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dae014d7a_0_2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dae014d7a_0_2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Right  skewed to normal distribution</a:t>
            </a:r>
            <a:endParaRPr/>
          </a:p>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2nd Flr SF'</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Bsmt Unf SF</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BsmtFin SF 1</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BsmtFin SF 2'</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Enclosed Porch'</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Enclosed Porch</a:t>
            </a:r>
            <a:endParaRPr sz="18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800">
                <a:solidFill>
                  <a:schemeClr val="accent3"/>
                </a:solidFill>
                <a:latin typeface="Average"/>
                <a:ea typeface="Average"/>
                <a:cs typeface="Average"/>
                <a:sym typeface="Average"/>
              </a:rPr>
              <a:t>Lot Frontage  Mas Vnr Area</a:t>
            </a:r>
            <a:endParaRPr/>
          </a:p>
          <a:p>
            <a:pPr indent="0" lvl="0" marL="0" rtl="0" algn="l">
              <a:spcBef>
                <a:spcPts val="16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dae014d7a_0_2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dae014d7a_0_2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accent3"/>
                </a:solidFill>
                <a:latin typeface="Average"/>
                <a:ea typeface="Average"/>
                <a:cs typeface="Average"/>
                <a:sym typeface="Average"/>
              </a:rPr>
              <a:t>rdinal_Overall Qual      ordinal_Overall Cond      ordinal_Lot Shape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400">
                <a:solidFill>
                  <a:schemeClr val="accent3"/>
                </a:solidFill>
                <a:latin typeface="Average"/>
                <a:ea typeface="Average"/>
                <a:cs typeface="Average"/>
                <a:sym typeface="Average"/>
              </a:rPr>
              <a:t>ordinal_Utilities         ordinal_Land Slope        ordinal_Exter Qual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400">
                <a:solidFill>
                  <a:schemeClr val="accent3"/>
                </a:solidFill>
                <a:latin typeface="Average"/>
                <a:ea typeface="Average"/>
                <a:cs typeface="Average"/>
                <a:sym typeface="Average"/>
              </a:rPr>
              <a:t>ordinal_Exter Cond        ordinal_Bsmt Qual         ordinal_Bsmt Cond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400">
                <a:solidFill>
                  <a:schemeClr val="accent3"/>
                </a:solidFill>
                <a:latin typeface="Average"/>
                <a:ea typeface="Average"/>
                <a:cs typeface="Average"/>
                <a:sym typeface="Average"/>
              </a:rPr>
              <a:t>ordinal_Heating QC        ordinal_Kitchen Qual      ordinal_Fireplace Qu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400">
                <a:solidFill>
                  <a:schemeClr val="accent3"/>
                </a:solidFill>
                <a:latin typeface="Average"/>
                <a:ea typeface="Average"/>
                <a:cs typeface="Average"/>
                <a:sym typeface="Average"/>
              </a:rPr>
              <a:t>ordinal_Garage Qual       ordinal_Garage Cond       ordinal_Pool QC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400">
                <a:solidFill>
                  <a:schemeClr val="accent3"/>
                </a:solidFill>
                <a:latin typeface="Average"/>
                <a:ea typeface="Average"/>
                <a:cs typeface="Average"/>
                <a:sym typeface="Average"/>
              </a:rPr>
              <a:t>ordinal_Bsmt Exposure     ordinal_BsmtFin Type 1    ordinal_BsmtFin Type 2    ordinal_Electrical        </a:t>
            </a:r>
            <a:endParaRPr sz="14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en" sz="1400">
                <a:solidFill>
                  <a:schemeClr val="accent3"/>
                </a:solidFill>
                <a:latin typeface="Average"/>
                <a:ea typeface="Average"/>
                <a:cs typeface="Average"/>
                <a:sym typeface="Average"/>
              </a:rPr>
              <a:t>ordinal_Garage Finish     ordinal_Paved Drive       ordinal_Fenc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dae014d7a_0_2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dae014d7a_0_2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https://www.investopedia.com/articles/personal-finance/111115/zillow-estimates-not-accurate-you-think.asp</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6dae014d7a_0_2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dae014d7a_0_2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https://www.investopedia.com/articles/personal-finance/111115/zillow-estimates-not-accurate-you-think.asp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dae014d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dae014d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giving opportunity to introduce myself and my geoup.</a:t>
            </a:r>
            <a:endParaRPr/>
          </a:p>
          <a:p>
            <a:pPr indent="0" lvl="0" marL="0" rtl="0" algn="l">
              <a:spcBef>
                <a:spcPts val="0"/>
              </a:spcBef>
              <a:spcAft>
                <a:spcPts val="0"/>
              </a:spcAft>
              <a:buNone/>
            </a:pPr>
            <a:r>
              <a:rPr lang="en"/>
              <a:t>Data scientist -  I am a product manager at We are a large ‘</a:t>
            </a:r>
            <a:r>
              <a:rPr lang="en"/>
              <a:t>Appraisal</a:t>
            </a:r>
            <a:r>
              <a:rPr lang="en"/>
              <a:t> management company’ in the country .</a:t>
            </a:r>
            <a:endParaRPr/>
          </a:p>
          <a:p>
            <a:pPr indent="0" lvl="0" marL="0" rtl="0" algn="l">
              <a:spcBef>
                <a:spcPts val="0"/>
              </a:spcBef>
              <a:spcAft>
                <a:spcPts val="0"/>
              </a:spcAft>
              <a:buNone/>
            </a:pPr>
            <a:r>
              <a:rPr lang="en"/>
              <a:t>Offer Full suite of valuation services that we offer in different </a:t>
            </a:r>
            <a:r>
              <a:rPr lang="en"/>
              <a:t>verticals</a:t>
            </a:r>
            <a:r>
              <a:rPr lang="en"/>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6dae014d7a_0_3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6dae014d7a_0_3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6dae014d7a_0_2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6dae014d7a_0_2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https://www.investopedia.com/articles/personal-finance/111115/zillow-estimates-not-accurate-you-think.asp</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dae014d7a_0_3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dae014d7a_0_3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6dae014d7a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6dae014d7a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dae014d7a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dae014d7a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oppotunity to  innovate in  apprasal space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dae014d7a_0_2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dae014d7a_0_2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dae014d7a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dae014d7a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ae014d7a_0_2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ae014d7a_0_2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r">
              <a:lnSpc>
                <a:spcPct val="115000"/>
              </a:lnSpc>
              <a:spcBef>
                <a:spcPts val="900"/>
              </a:spcBef>
              <a:spcAft>
                <a:spcPts val="0"/>
              </a:spcAft>
              <a:buNone/>
            </a:pPr>
            <a:r>
              <a:rPr b="1" lang="en" sz="900">
                <a:highlight>
                  <a:srgbClr val="FFFFFF"/>
                </a:highlight>
              </a:rPr>
              <a:t>ord_Overall Cond</a:t>
            </a:r>
            <a:endParaRPr b="1" sz="900">
              <a:highlight>
                <a:srgbClr val="FFFFFF"/>
              </a:highlight>
            </a:endParaRPr>
          </a:p>
          <a:p>
            <a:pPr indent="0" lvl="0" marL="0" rtl="0" algn="l">
              <a:lnSpc>
                <a:spcPct val="115000"/>
              </a:lnSpc>
              <a:spcBef>
                <a:spcPts val="900"/>
              </a:spcBef>
              <a:spcAft>
                <a:spcPts val="0"/>
              </a:spcAft>
              <a:buNone/>
            </a:pPr>
            <a:r>
              <a:rPr lang="en" sz="900">
                <a:highlight>
                  <a:srgbClr val="FFFFFF"/>
                </a:highlight>
              </a:rPr>
              <a:t>2045.0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1.0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9.0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5.561369</a:t>
            </a:r>
            <a:endParaRPr sz="900">
              <a:highlight>
                <a:srgbClr val="FFFFFF"/>
              </a:highlight>
            </a:endParaRPr>
          </a:p>
          <a:p>
            <a:pPr indent="0" lvl="0" marL="0" rtl="0" algn="r">
              <a:lnSpc>
                <a:spcPct val="115000"/>
              </a:lnSpc>
              <a:spcBef>
                <a:spcPts val="900"/>
              </a:spcBef>
              <a:spcAft>
                <a:spcPts val="0"/>
              </a:spcAft>
              <a:buNone/>
            </a:pPr>
            <a:r>
              <a:rPr b="1" lang="en" sz="900">
                <a:highlight>
                  <a:srgbClr val="FFFFFF"/>
                </a:highlight>
              </a:rPr>
              <a:t>ord_Overall Qual</a:t>
            </a:r>
            <a:endParaRPr b="1" sz="900">
              <a:highlight>
                <a:srgbClr val="FFFFFF"/>
              </a:highlight>
            </a:endParaRPr>
          </a:p>
          <a:p>
            <a:pPr indent="0" lvl="0" marL="0" rtl="0" algn="l">
              <a:lnSpc>
                <a:spcPct val="115000"/>
              </a:lnSpc>
              <a:spcBef>
                <a:spcPts val="900"/>
              </a:spcBef>
              <a:spcAft>
                <a:spcPts val="0"/>
              </a:spcAft>
              <a:buNone/>
            </a:pPr>
            <a:r>
              <a:rPr lang="en" sz="900">
                <a:highlight>
                  <a:srgbClr val="FFFFFF"/>
                </a:highlight>
              </a:rPr>
              <a:t>2045.0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1.0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10.0</a:t>
            </a:r>
            <a:endParaRPr sz="900">
              <a:highlight>
                <a:srgbClr val="FFFFFF"/>
              </a:highlight>
            </a:endParaRPr>
          </a:p>
          <a:p>
            <a:pPr indent="0" lvl="0" marL="0" rtl="0" algn="l">
              <a:lnSpc>
                <a:spcPct val="115000"/>
              </a:lnSpc>
              <a:spcBef>
                <a:spcPts val="900"/>
              </a:spcBef>
              <a:spcAft>
                <a:spcPts val="0"/>
              </a:spcAft>
              <a:buNone/>
            </a:pPr>
            <a:r>
              <a:rPr lang="en" sz="900">
                <a:highlight>
                  <a:srgbClr val="FFFFFF"/>
                </a:highlight>
              </a:rPr>
              <a:t>6.112958</a:t>
            </a:r>
            <a:endParaRPr sz="90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dae014d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dae014d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accent5"/>
                </a:solidFill>
                <a:hlinkClick r:id="rId2"/>
              </a:rPr>
              <a:t>https://www.investopedia.com/articles/personal-finance/111115/zillow-estimates-not-accurate-you-think.asp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dae014d7a_0_2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dae014d7a_0_2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highlight>
                  <a:srgbClr val="FFFFFF"/>
                </a:highlight>
              </a:rPr>
              <a:t>Lot Shape - regular</a:t>
            </a:r>
            <a:endParaRPr sz="1050">
              <a:highlight>
                <a:srgbClr val="FFFFFF"/>
              </a:highlight>
            </a:endParaRPr>
          </a:p>
          <a:p>
            <a:pPr indent="0" lvl="0" marL="0" rtl="0" algn="l">
              <a:lnSpc>
                <a:spcPct val="115000"/>
              </a:lnSpc>
              <a:spcBef>
                <a:spcPts val="0"/>
              </a:spcBef>
              <a:spcAft>
                <a:spcPts val="0"/>
              </a:spcAft>
              <a:buNone/>
            </a:pPr>
            <a:r>
              <a:rPr lang="en" sz="1050">
                <a:highlight>
                  <a:srgbClr val="FFFFFF"/>
                </a:highlight>
              </a:rPr>
              <a:t>Utilities -All public Utilities (E,G,W,&amp; S)</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lnSpc>
                <a:spcPct val="115000"/>
              </a:lnSpc>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dae014d7a_0_2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ae014d7a_0_2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canva.com/design/DADxCuEgsis/UlKO4wGPQSaDaXECDmlzZQ/edit" TargetMode="External"/><Relationship Id="rId4" Type="http://schemas.openxmlformats.org/officeDocument/2006/relationships/hyperlink" Target="https://corneliuscamp.com/100-catchy-real-estate-advertising-slogans-and-timelines/" TargetMode="External"/><Relationship Id="rId5" Type="http://schemas.openxmlformats.org/officeDocument/2006/relationships/hyperlink" Target="http://jse.amstat.org/v19n3/decock/DataDocumentation.tx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 Id="rId11" Type="http://schemas.openxmlformats.org/officeDocument/2006/relationships/image" Target="../media/image16.png"/><Relationship Id="rId10" Type="http://schemas.openxmlformats.org/officeDocument/2006/relationships/image" Target="../media/image12.png"/><Relationship Id="rId12" Type="http://schemas.openxmlformats.org/officeDocument/2006/relationships/image" Target="../media/image14.png"/><Relationship Id="rId9" Type="http://schemas.openxmlformats.org/officeDocument/2006/relationships/image" Target="../media/image22.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1042150" y="51125"/>
            <a:ext cx="7416175" cy="5092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PORCH  AND  DECK</a:t>
            </a:r>
            <a:endParaRPr/>
          </a:p>
        </p:txBody>
      </p:sp>
      <p:sp>
        <p:nvSpPr>
          <p:cNvPr id="201" name="Google Shape;20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2"/>
          <p:cNvPicPr preferRelativeResize="0"/>
          <p:nvPr/>
        </p:nvPicPr>
        <p:blipFill>
          <a:blip r:embed="rId3">
            <a:alphaModFix/>
          </a:blip>
          <a:stretch>
            <a:fillRect/>
          </a:stretch>
        </p:blipFill>
        <p:spPr>
          <a:xfrm>
            <a:off x="672675" y="1332675"/>
            <a:ext cx="1681175" cy="1439039"/>
          </a:xfrm>
          <a:prstGeom prst="rect">
            <a:avLst/>
          </a:prstGeom>
          <a:noFill/>
          <a:ln>
            <a:noFill/>
          </a:ln>
        </p:spPr>
      </p:pic>
      <p:pic>
        <p:nvPicPr>
          <p:cNvPr id="203" name="Google Shape;203;p22"/>
          <p:cNvPicPr preferRelativeResize="0"/>
          <p:nvPr/>
        </p:nvPicPr>
        <p:blipFill>
          <a:blip r:embed="rId4">
            <a:alphaModFix/>
          </a:blip>
          <a:stretch>
            <a:fillRect/>
          </a:stretch>
        </p:blipFill>
        <p:spPr>
          <a:xfrm>
            <a:off x="3306775" y="1280260"/>
            <a:ext cx="1861975" cy="1543888"/>
          </a:xfrm>
          <a:prstGeom prst="rect">
            <a:avLst/>
          </a:prstGeom>
          <a:noFill/>
          <a:ln>
            <a:noFill/>
          </a:ln>
        </p:spPr>
      </p:pic>
      <p:pic>
        <p:nvPicPr>
          <p:cNvPr id="204" name="Google Shape;204;p22"/>
          <p:cNvPicPr preferRelativeResize="0"/>
          <p:nvPr/>
        </p:nvPicPr>
        <p:blipFill>
          <a:blip r:embed="rId5">
            <a:alphaModFix/>
          </a:blip>
          <a:stretch>
            <a:fillRect/>
          </a:stretch>
        </p:blipFill>
        <p:spPr>
          <a:xfrm>
            <a:off x="5857350" y="1396788"/>
            <a:ext cx="1587190" cy="1543900"/>
          </a:xfrm>
          <a:prstGeom prst="rect">
            <a:avLst/>
          </a:prstGeom>
          <a:noFill/>
          <a:ln>
            <a:noFill/>
          </a:ln>
        </p:spPr>
      </p:pic>
      <p:pic>
        <p:nvPicPr>
          <p:cNvPr id="205" name="Google Shape;205;p22"/>
          <p:cNvPicPr preferRelativeResize="0"/>
          <p:nvPr/>
        </p:nvPicPr>
        <p:blipFill>
          <a:blip r:embed="rId6">
            <a:alphaModFix/>
          </a:blip>
          <a:stretch>
            <a:fillRect/>
          </a:stretch>
        </p:blipFill>
        <p:spPr>
          <a:xfrm>
            <a:off x="3512797" y="3086675"/>
            <a:ext cx="1861975" cy="15351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OR REMODELLED HOUSE?</a:t>
            </a:r>
            <a:endParaRPr/>
          </a:p>
        </p:txBody>
      </p:sp>
      <p:sp>
        <p:nvSpPr>
          <p:cNvPr id="211" name="Google Shape;21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2" name="Google Shape;212;p23"/>
          <p:cNvPicPr preferRelativeResize="0"/>
          <p:nvPr/>
        </p:nvPicPr>
        <p:blipFill>
          <a:blip r:embed="rId3">
            <a:alphaModFix/>
          </a:blip>
          <a:stretch>
            <a:fillRect/>
          </a:stretch>
        </p:blipFill>
        <p:spPr>
          <a:xfrm>
            <a:off x="390948" y="1152475"/>
            <a:ext cx="3658128" cy="2417850"/>
          </a:xfrm>
          <a:prstGeom prst="rect">
            <a:avLst/>
          </a:prstGeom>
          <a:noFill/>
          <a:ln>
            <a:noFill/>
          </a:ln>
        </p:spPr>
      </p:pic>
      <p:pic>
        <p:nvPicPr>
          <p:cNvPr id="213" name="Google Shape;213;p23"/>
          <p:cNvPicPr preferRelativeResize="0"/>
          <p:nvPr/>
        </p:nvPicPr>
        <p:blipFill>
          <a:blip r:embed="rId4">
            <a:alphaModFix/>
          </a:blip>
          <a:stretch>
            <a:fillRect/>
          </a:stretch>
        </p:blipFill>
        <p:spPr>
          <a:xfrm>
            <a:off x="4975400" y="1152475"/>
            <a:ext cx="3961636" cy="2417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311700" y="16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Average sale price  year-over year</a:t>
            </a:r>
            <a:endParaRPr/>
          </a:p>
        </p:txBody>
      </p:sp>
      <p:sp>
        <p:nvSpPr>
          <p:cNvPr id="219" name="Google Shape;219;p24"/>
          <p:cNvSpPr txBox="1"/>
          <p:nvPr>
            <p:ph idx="1" type="body"/>
          </p:nvPr>
        </p:nvSpPr>
        <p:spPr>
          <a:xfrm>
            <a:off x="311700" y="795625"/>
            <a:ext cx="8520600" cy="37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0" name="Google Shape;220;p24"/>
          <p:cNvPicPr preferRelativeResize="0"/>
          <p:nvPr/>
        </p:nvPicPr>
        <p:blipFill>
          <a:blip r:embed="rId3">
            <a:alphaModFix/>
          </a:blip>
          <a:stretch>
            <a:fillRect/>
          </a:stretch>
        </p:blipFill>
        <p:spPr>
          <a:xfrm>
            <a:off x="419100" y="897350"/>
            <a:ext cx="6674915" cy="377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11700" y="16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neighborhoods and home prices</a:t>
            </a:r>
            <a:endParaRPr/>
          </a:p>
        </p:txBody>
      </p:sp>
      <p:sp>
        <p:nvSpPr>
          <p:cNvPr id="226" name="Google Shape;226;p25"/>
          <p:cNvSpPr txBox="1"/>
          <p:nvPr>
            <p:ph idx="1" type="body"/>
          </p:nvPr>
        </p:nvSpPr>
        <p:spPr>
          <a:xfrm>
            <a:off x="311700" y="795625"/>
            <a:ext cx="8520600" cy="37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7" name="Google Shape;227;p25"/>
          <p:cNvPicPr preferRelativeResize="0"/>
          <p:nvPr/>
        </p:nvPicPr>
        <p:blipFill>
          <a:blip r:embed="rId3">
            <a:alphaModFix/>
          </a:blip>
          <a:stretch>
            <a:fillRect/>
          </a:stretch>
        </p:blipFill>
        <p:spPr>
          <a:xfrm>
            <a:off x="1269125" y="1048875"/>
            <a:ext cx="5723350" cy="342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164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23 neighborhoods and home prices</a:t>
            </a:r>
            <a:endParaRPr/>
          </a:p>
        </p:txBody>
      </p:sp>
      <p:sp>
        <p:nvSpPr>
          <p:cNvPr id="233" name="Google Shape;233;p26"/>
          <p:cNvSpPr txBox="1"/>
          <p:nvPr>
            <p:ph idx="1" type="body"/>
          </p:nvPr>
        </p:nvSpPr>
        <p:spPr>
          <a:xfrm>
            <a:off x="311700" y="795625"/>
            <a:ext cx="8520600" cy="3773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4" name="Google Shape;234;p26"/>
          <p:cNvPicPr preferRelativeResize="0"/>
          <p:nvPr/>
        </p:nvPicPr>
        <p:blipFill>
          <a:blip r:embed="rId3">
            <a:alphaModFix/>
          </a:blip>
          <a:stretch>
            <a:fillRect/>
          </a:stretch>
        </p:blipFill>
        <p:spPr>
          <a:xfrm>
            <a:off x="0" y="896475"/>
            <a:ext cx="8900075" cy="358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Selection - round 1</a:t>
            </a:r>
            <a:endParaRPr/>
          </a:p>
        </p:txBody>
      </p:sp>
      <p:sp>
        <p:nvSpPr>
          <p:cNvPr id="240" name="Google Shape;24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1" name="Google Shape;241;p27"/>
          <p:cNvPicPr preferRelativeResize="0"/>
          <p:nvPr/>
        </p:nvPicPr>
        <p:blipFill>
          <a:blip r:embed="rId3">
            <a:alphaModFix/>
          </a:blip>
          <a:stretch>
            <a:fillRect/>
          </a:stretch>
        </p:blipFill>
        <p:spPr>
          <a:xfrm>
            <a:off x="4792998" y="514723"/>
            <a:ext cx="3457650" cy="4114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2 : logarithmic transformation- </a:t>
            </a:r>
            <a:r>
              <a:rPr lang="en"/>
              <a:t>Sale price - </a:t>
            </a:r>
            <a:endParaRPr/>
          </a:p>
        </p:txBody>
      </p:sp>
      <p:sp>
        <p:nvSpPr>
          <p:cNvPr id="247" name="Google Shape;2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48" name="Google Shape;248;p28"/>
          <p:cNvPicPr preferRelativeResize="0"/>
          <p:nvPr/>
        </p:nvPicPr>
        <p:blipFill>
          <a:blip r:embed="rId3">
            <a:alphaModFix/>
          </a:blip>
          <a:stretch>
            <a:fillRect/>
          </a:stretch>
        </p:blipFill>
        <p:spPr>
          <a:xfrm>
            <a:off x="744925" y="1870538"/>
            <a:ext cx="3185675" cy="1980275"/>
          </a:xfrm>
          <a:prstGeom prst="rect">
            <a:avLst/>
          </a:prstGeom>
          <a:noFill/>
          <a:ln>
            <a:noFill/>
          </a:ln>
        </p:spPr>
      </p:pic>
      <p:pic>
        <p:nvPicPr>
          <p:cNvPr id="249" name="Google Shape;249;p28"/>
          <p:cNvPicPr preferRelativeResize="0"/>
          <p:nvPr/>
        </p:nvPicPr>
        <p:blipFill>
          <a:blip r:embed="rId4">
            <a:alphaModFix/>
          </a:blip>
          <a:stretch>
            <a:fillRect/>
          </a:stretch>
        </p:blipFill>
        <p:spPr>
          <a:xfrm>
            <a:off x="4852413" y="1998313"/>
            <a:ext cx="3038475" cy="185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 3 : To Numerical  columns</a:t>
            </a:r>
            <a:endParaRPr/>
          </a:p>
        </p:txBody>
      </p:sp>
      <p:sp>
        <p:nvSpPr>
          <p:cNvPr id="255" name="Google Shape;2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rPr lang="en" sz="2400"/>
              <a:t>* Ordinal columns  translated to ordered numerical  columns</a:t>
            </a:r>
            <a:endParaRPr sz="2400"/>
          </a:p>
          <a:p>
            <a:pPr indent="0" lvl="0" marL="0" rtl="0" algn="l">
              <a:spcBef>
                <a:spcPts val="1600"/>
              </a:spcBef>
              <a:spcAft>
                <a:spcPts val="0"/>
              </a:spcAft>
              <a:buNone/>
            </a:pPr>
            <a:r>
              <a:rPr lang="en" sz="2400"/>
              <a:t>* Nominal columns  in to dummy variables </a:t>
            </a:r>
            <a:endParaRPr sz="2400"/>
          </a:p>
          <a:p>
            <a:pPr indent="457200" lvl="0" marL="457200" rtl="0" algn="l">
              <a:spcBef>
                <a:spcPts val="1600"/>
              </a:spcBef>
              <a:spcAft>
                <a:spcPts val="0"/>
              </a:spcAft>
              <a:buNone/>
            </a:pPr>
            <a:r>
              <a:rPr b="1" lang="en" sz="1200"/>
              <a:t>Lot Config,Condition 1,Condition 2 ,Sale Type</a:t>
            </a:r>
            <a:endParaRPr b="1" sz="12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pic>
        <p:nvPicPr>
          <p:cNvPr id="256" name="Google Shape;256;p29"/>
          <p:cNvPicPr preferRelativeResize="0"/>
          <p:nvPr/>
        </p:nvPicPr>
        <p:blipFill>
          <a:blip r:embed="rId3">
            <a:alphaModFix/>
          </a:blip>
          <a:stretch>
            <a:fillRect/>
          </a:stretch>
        </p:blipFill>
        <p:spPr>
          <a:xfrm>
            <a:off x="5865875" y="112075"/>
            <a:ext cx="2908349" cy="148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creation</a:t>
            </a:r>
            <a:endParaRPr/>
          </a:p>
        </p:txBody>
      </p:sp>
      <p:sp>
        <p:nvSpPr>
          <p:cNvPr id="262" name="Google Shape;26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New House or remodeled?</a:t>
            </a:r>
            <a:endParaRPr/>
          </a:p>
          <a:p>
            <a:pPr indent="-342900" lvl="0" marL="457200" rtl="0" algn="l">
              <a:spcBef>
                <a:spcPts val="0"/>
              </a:spcBef>
              <a:spcAft>
                <a:spcPts val="0"/>
              </a:spcAft>
              <a:buSzPts val="1800"/>
              <a:buAutoNum type="arabicPeriod"/>
            </a:pPr>
            <a:r>
              <a:rPr lang="en"/>
              <a:t>Total number of porches</a:t>
            </a:r>
            <a:endParaRPr>
              <a:solidFill>
                <a:srgbClr val="FF0000"/>
              </a:solidFill>
            </a:endParaRPr>
          </a:p>
          <a:p>
            <a:pPr indent="-342900" lvl="0" marL="457200" rtl="0" algn="l">
              <a:spcBef>
                <a:spcPts val="0"/>
              </a:spcBef>
              <a:spcAft>
                <a:spcPts val="0"/>
              </a:spcAft>
              <a:buSzPts val="1800"/>
              <a:buAutoNum type="arabicPeriod"/>
            </a:pPr>
            <a:r>
              <a:rPr lang="en"/>
              <a:t>higer_priced_neighborhoods</a:t>
            </a:r>
            <a:endParaRPr/>
          </a:p>
          <a:p>
            <a:pPr indent="-342900" lvl="0" marL="457200" rtl="0" algn="l">
              <a:spcBef>
                <a:spcPts val="0"/>
              </a:spcBef>
              <a:spcAft>
                <a:spcPts val="0"/>
              </a:spcAft>
              <a:buSzPts val="1800"/>
              <a:buAutoNum type="arabicPeriod"/>
            </a:pPr>
            <a:r>
              <a:rPr lang="en"/>
              <a:t>Does house has pool ?</a:t>
            </a:r>
            <a:endParaRPr/>
          </a:p>
          <a:p>
            <a:pPr indent="-342900" lvl="0" marL="457200" rtl="0" algn="l">
              <a:spcBef>
                <a:spcPts val="0"/>
              </a:spcBef>
              <a:spcAft>
                <a:spcPts val="0"/>
              </a:spcAft>
              <a:buSzPts val="1800"/>
              <a:buAutoNum type="arabicPeriod"/>
            </a:pPr>
            <a:r>
              <a:rPr lang="en"/>
              <a:t>Does house has </a:t>
            </a:r>
            <a:r>
              <a:rPr lang="en"/>
              <a:t>deck ?</a:t>
            </a:r>
            <a:endParaRPr/>
          </a:p>
          <a:p>
            <a:pPr indent="-342900" lvl="0" marL="457200" rtl="0" algn="l">
              <a:spcBef>
                <a:spcPts val="0"/>
              </a:spcBef>
              <a:spcAft>
                <a:spcPts val="0"/>
              </a:spcAft>
              <a:buSzPts val="1800"/>
              <a:buAutoNum type="arabicPeriod"/>
            </a:pPr>
            <a:r>
              <a:rPr lang="en"/>
              <a:t>Total  square feet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building  </a:t>
            </a:r>
            <a:endParaRPr/>
          </a:p>
        </p:txBody>
      </p:sp>
      <p:sp>
        <p:nvSpPr>
          <p:cNvPr id="268" name="Google Shape;268;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Linear Regression model  </a:t>
            </a:r>
            <a:endParaRPr/>
          </a:p>
          <a:p>
            <a:pPr indent="0" lvl="0" marL="0" rtl="0" algn="l">
              <a:spcBef>
                <a:spcPts val="1600"/>
              </a:spcBef>
              <a:spcAft>
                <a:spcPts val="0"/>
              </a:spcAft>
              <a:buNone/>
            </a:pPr>
            <a:r>
              <a:rPr lang="en"/>
              <a:t>Train and test  data split  75  /25</a:t>
            </a:r>
            <a:endParaRPr/>
          </a:p>
          <a:p>
            <a:pPr indent="0" lvl="0" marL="0" rtl="0" algn="l">
              <a:spcBef>
                <a:spcPts val="1600"/>
              </a:spcBef>
              <a:spcAft>
                <a:spcPts val="0"/>
              </a:spcAft>
              <a:buNone/>
            </a:pPr>
            <a:r>
              <a:rPr lang="en"/>
              <a:t>33  Features ( the  limit  threshold = 45)</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4"/>
          <p:cNvPicPr preferRelativeResize="0"/>
          <p:nvPr/>
        </p:nvPicPr>
        <p:blipFill>
          <a:blip r:embed="rId3">
            <a:alphaModFix/>
          </a:blip>
          <a:stretch>
            <a:fillRect/>
          </a:stretch>
        </p:blipFill>
        <p:spPr>
          <a:xfrm>
            <a:off x="2390775" y="354100"/>
            <a:ext cx="4362450" cy="4219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Evaluation</a:t>
            </a:r>
            <a:endParaRPr/>
          </a:p>
        </p:txBody>
      </p:sp>
      <p:sp>
        <p:nvSpPr>
          <p:cNvPr id="274" name="Google Shape;27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  -</a:t>
            </a:r>
            <a:endParaRPr/>
          </a:p>
          <a:p>
            <a:pPr indent="0" lvl="0" marL="0" rtl="0" algn="l">
              <a:spcBef>
                <a:spcPts val="1600"/>
              </a:spcBef>
              <a:spcAft>
                <a:spcPts val="0"/>
              </a:spcAft>
              <a:buNone/>
            </a:pPr>
            <a:r>
              <a:rPr lang="en"/>
              <a:t>  RMSE </a:t>
            </a:r>
            <a:r>
              <a:rPr lang="en"/>
              <a:t> 42806  ( Std deviation -79218)</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R2 scores </a:t>
            </a:r>
            <a:endParaRPr/>
          </a:p>
          <a:p>
            <a:pPr indent="-342900" lvl="0" marL="457200" rtl="0" algn="l">
              <a:spcBef>
                <a:spcPts val="1600"/>
              </a:spcBef>
              <a:spcAft>
                <a:spcPts val="0"/>
              </a:spcAft>
              <a:buSzPts val="1800"/>
              <a:buChar char="●"/>
            </a:pPr>
            <a:r>
              <a:rPr lang="en"/>
              <a:t> t</a:t>
            </a:r>
            <a:r>
              <a:rPr b="1" lang="en"/>
              <a:t>rain R2 score =0.8587216537934146, </a:t>
            </a:r>
            <a:endParaRPr b="1"/>
          </a:p>
          <a:p>
            <a:pPr indent="-342900" lvl="0" marL="457200" rtl="0" algn="l">
              <a:spcBef>
                <a:spcPts val="0"/>
              </a:spcBef>
              <a:spcAft>
                <a:spcPts val="0"/>
              </a:spcAft>
              <a:buSzPts val="1800"/>
              <a:buChar char="●"/>
            </a:pPr>
            <a:r>
              <a:rPr b="1" lang="en"/>
              <a:t> Cross validation Score= 0.8394628652019798</a:t>
            </a:r>
            <a:endParaRPr b="1"/>
          </a:p>
          <a:p>
            <a:pPr indent="-342900" lvl="0" marL="457200" rtl="0" algn="l">
              <a:spcBef>
                <a:spcPts val="0"/>
              </a:spcBef>
              <a:spcAft>
                <a:spcPts val="0"/>
              </a:spcAft>
              <a:buSzPts val="1800"/>
              <a:buChar char="●"/>
            </a:pPr>
            <a:r>
              <a:rPr b="1" lang="en"/>
              <a:t> test score =0.866208676425907</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 Kaggle’s Scoring report</a:t>
            </a:r>
            <a:endParaRPr/>
          </a:p>
        </p:txBody>
      </p:sp>
      <p:sp>
        <p:nvSpPr>
          <p:cNvPr id="280" name="Google Shape;28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228600" marR="228600" rtl="0" algn="ctr">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228600" marR="22860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281" name="Google Shape;281;p33"/>
          <p:cNvGraphicFramePr/>
          <p:nvPr/>
        </p:nvGraphicFramePr>
        <p:xfrm>
          <a:off x="381000" y="1134488"/>
          <a:ext cx="3000000" cy="3000000"/>
        </p:xfrm>
        <a:graphic>
          <a:graphicData uri="http://schemas.openxmlformats.org/drawingml/2006/table">
            <a:tbl>
              <a:tblPr>
                <a:noFill/>
                <a:tableStyleId>{11BFFB41-8DEC-4450-876B-DAED31710EF6}</a:tableStyleId>
              </a:tblPr>
              <a:tblGrid>
                <a:gridCol w="6129625"/>
                <a:gridCol w="1109375"/>
              </a:tblGrid>
              <a:tr h="3810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Rookie  score</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82267</a:t>
                      </a:r>
                      <a:endParaRPr sz="18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Transform  Sale price to be normal </a:t>
                      </a:r>
                      <a:r>
                        <a:rPr lang="en" sz="1800">
                          <a:solidFill>
                            <a:schemeClr val="accent3"/>
                          </a:solidFill>
                          <a:latin typeface="Average"/>
                          <a:ea typeface="Average"/>
                          <a:cs typeface="Average"/>
                          <a:sym typeface="Average"/>
                        </a:rPr>
                        <a:t>distributed</a:t>
                      </a:r>
                      <a:endParaRPr/>
                    </a:p>
                  </a:txBody>
                  <a:tcPr marT="91425" marB="91425" marR="91425" marL="91425"/>
                </a:tc>
                <a:tc>
                  <a:txBody>
                    <a:bodyPr/>
                    <a:lstStyle/>
                    <a:p>
                      <a:pPr indent="0" lvl="0" marL="0" marR="228600" rtl="0" algn="l">
                        <a:lnSpc>
                          <a:spcPct val="115000"/>
                        </a:lnSpc>
                        <a:spcBef>
                          <a:spcPts val="0"/>
                        </a:spcBef>
                        <a:spcAft>
                          <a:spcPts val="0"/>
                        </a:spcAft>
                        <a:buNone/>
                      </a:pPr>
                      <a:r>
                        <a:rPr lang="en" sz="1800">
                          <a:solidFill>
                            <a:schemeClr val="accent3"/>
                          </a:solidFill>
                          <a:latin typeface="Average"/>
                          <a:ea typeface="Average"/>
                          <a:cs typeface="Average"/>
                          <a:sym typeface="Average"/>
                        </a:rPr>
                        <a:t>28658</a:t>
                      </a:r>
                      <a:endParaRPr sz="1050">
                        <a:highlight>
                          <a:srgbClr val="FFFFFF"/>
                        </a:highlight>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Numerical columns with  very high  positive or negative co-relationship</a:t>
                      </a:r>
                      <a:endParaRPr/>
                    </a:p>
                  </a:txBody>
                  <a:tcPr marT="91425" marB="91425" marR="91425" marL="91425"/>
                </a:tc>
                <a:tc>
                  <a:txBody>
                    <a:bodyPr/>
                    <a:lstStyle/>
                    <a:p>
                      <a:pPr indent="0" lvl="0" marL="0" marR="228600" rtl="0" algn="l">
                        <a:lnSpc>
                          <a:spcPct val="115000"/>
                        </a:lnSpc>
                        <a:spcBef>
                          <a:spcPts val="0"/>
                        </a:spcBef>
                        <a:spcAft>
                          <a:spcPts val="0"/>
                        </a:spcAft>
                        <a:buNone/>
                      </a:pPr>
                      <a:r>
                        <a:rPr lang="en" sz="1800">
                          <a:solidFill>
                            <a:schemeClr val="accent3"/>
                          </a:solidFill>
                          <a:latin typeface="Average"/>
                          <a:ea typeface="Average"/>
                          <a:cs typeface="Average"/>
                          <a:sym typeface="Average"/>
                        </a:rPr>
                        <a:t>24885</a:t>
                      </a:r>
                      <a:endParaRPr sz="1050">
                        <a:highlight>
                          <a:srgbClr val="FFFFFF"/>
                        </a:highlight>
                      </a:endParaRPr>
                    </a:p>
                    <a:p>
                      <a:pPr indent="0" lvl="0" marL="0" rtl="0" algn="l">
                        <a:spcBef>
                          <a:spcPts val="0"/>
                        </a:spcBef>
                        <a:spcAft>
                          <a:spcPts val="0"/>
                        </a:spcAft>
                        <a:buNone/>
                      </a:pPr>
                      <a:r>
                        <a:t/>
                      </a:r>
                      <a:endParaRPr/>
                    </a:p>
                  </a:txBody>
                  <a:tcPr marT="91425" marB="91425" marR="91425" marL="91425"/>
                </a:tc>
              </a:tr>
              <a:tr h="73195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Ordinal columns </a:t>
                      </a:r>
                      <a:r>
                        <a:rPr lang="en" sz="1800">
                          <a:solidFill>
                            <a:schemeClr val="accent3"/>
                          </a:solidFill>
                          <a:latin typeface="Average"/>
                          <a:ea typeface="Average"/>
                          <a:cs typeface="Average"/>
                          <a:sym typeface="Average"/>
                        </a:rPr>
                        <a:t>very high  positive or negative co-relationship</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23962</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Adding dummy variables</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rgbClr val="FF0000"/>
                          </a:solidFill>
                          <a:latin typeface="Average"/>
                          <a:ea typeface="Average"/>
                          <a:cs typeface="Average"/>
                          <a:sym typeface="Average"/>
                        </a:rPr>
                        <a:t>23801</a:t>
                      </a:r>
                      <a:endParaRPr sz="1800">
                        <a:solidFill>
                          <a:srgbClr val="FF0000"/>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Adding new features</a:t>
                      </a:r>
                      <a:endParaRPr sz="1800">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23158</a:t>
                      </a:r>
                      <a:endParaRPr sz="1800">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&amp; Upcoming work</a:t>
            </a:r>
            <a:endParaRPr/>
          </a:p>
        </p:txBody>
      </p:sp>
      <p:sp>
        <p:nvSpPr>
          <p:cNvPr id="287" name="Google Shape;2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Promising  initial quantitative  results</a:t>
            </a:r>
            <a:endParaRPr/>
          </a:p>
          <a:p>
            <a:pPr indent="-317500" lvl="1" marL="914400" rtl="0" algn="l">
              <a:spcBef>
                <a:spcPts val="0"/>
              </a:spcBef>
              <a:spcAft>
                <a:spcPts val="0"/>
              </a:spcAft>
              <a:buSzPts val="1400"/>
              <a:buAutoNum type="alphaLcPeriod"/>
            </a:pPr>
            <a:r>
              <a:rPr lang="en"/>
              <a:t>80% of the time the model is able to explain the variability in data</a:t>
            </a:r>
            <a:endParaRPr/>
          </a:p>
          <a:p>
            <a:pPr indent="-317500" lvl="1" marL="914400" rtl="0" algn="l">
              <a:spcBef>
                <a:spcPts val="0"/>
              </a:spcBef>
              <a:spcAft>
                <a:spcPts val="0"/>
              </a:spcAft>
              <a:buSzPts val="1400"/>
              <a:buAutoNum type="alphaLcPeriod"/>
            </a:pPr>
            <a:r>
              <a:rPr lang="en"/>
              <a:t>No model is perfect</a:t>
            </a:r>
            <a:endParaRPr/>
          </a:p>
          <a:p>
            <a:pPr indent="-342900" lvl="0" marL="457200" rtl="0" algn="l">
              <a:spcBef>
                <a:spcPts val="0"/>
              </a:spcBef>
              <a:spcAft>
                <a:spcPts val="0"/>
              </a:spcAft>
              <a:buSzPts val="1800"/>
              <a:buAutoNum type="arabicPeriod"/>
            </a:pPr>
            <a:r>
              <a:rPr lang="en"/>
              <a:t>Would like team of </a:t>
            </a:r>
            <a:r>
              <a:rPr lang="en"/>
              <a:t>appraisers</a:t>
            </a:r>
            <a:r>
              <a:rPr lang="en"/>
              <a:t>  to validate  how close the results are to what they would </a:t>
            </a:r>
            <a:r>
              <a:rPr lang="en"/>
              <a:t>appraised</a:t>
            </a:r>
            <a:r>
              <a:rPr lang="en"/>
              <a:t> value to  and incorporate the  suggestions in the model along with  some of the following that  got pushed out from current sprint :</a:t>
            </a:r>
            <a:endParaRPr b="1" sz="2400"/>
          </a:p>
          <a:p>
            <a:pPr indent="-317500" lvl="1" marL="914400" rtl="0" algn="l">
              <a:spcBef>
                <a:spcPts val="0"/>
              </a:spcBef>
              <a:spcAft>
                <a:spcPts val="0"/>
              </a:spcAft>
              <a:buSzPts val="1400"/>
              <a:buAutoNum type="alphaLcPeriod"/>
            </a:pPr>
            <a:r>
              <a:rPr lang="en"/>
              <a:t> </a:t>
            </a:r>
            <a:r>
              <a:rPr lang="en"/>
              <a:t>Scaling</a:t>
            </a:r>
            <a:endParaRPr/>
          </a:p>
          <a:p>
            <a:pPr indent="-317500" lvl="1" marL="914400" rtl="0" algn="l">
              <a:spcBef>
                <a:spcPts val="0"/>
              </a:spcBef>
              <a:spcAft>
                <a:spcPts val="0"/>
              </a:spcAft>
              <a:buSzPts val="1400"/>
              <a:buAutoNum type="alphaLcPeriod"/>
            </a:pPr>
            <a:r>
              <a:rPr lang="en"/>
              <a:t> Revisiting dummy  variables</a:t>
            </a:r>
            <a:endParaRPr/>
          </a:p>
          <a:p>
            <a:pPr indent="-317500" lvl="1" marL="914400" rtl="0" algn="l">
              <a:spcBef>
                <a:spcPts val="0"/>
              </a:spcBef>
              <a:spcAft>
                <a:spcPts val="0"/>
              </a:spcAft>
              <a:buSzPts val="1400"/>
              <a:buAutoNum type="alphaLcPeriod"/>
            </a:pPr>
            <a:r>
              <a:rPr lang="en"/>
              <a:t>Trying some of the more advanced  linear regression models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93" name="Google Shape;29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https://www.canva.com/design/DADxCuEgsis/UlKO4wGPQSaDaXECDmlzZQ/edit</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https://corneliuscamp.com/100-catchy-real-estate-advertising-slogans-and-timelines/</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5"/>
              </a:rPr>
              <a:t>http://jse.amstat.org/v19n3/decock/DataDocumentation.txt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ctrTitle"/>
          </p:nvPr>
        </p:nvSpPr>
        <p:spPr>
          <a:xfrm>
            <a:off x="443200" y="123250"/>
            <a:ext cx="2817600" cy="77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Our  Vision</a:t>
            </a:r>
            <a:endParaRPr/>
          </a:p>
        </p:txBody>
      </p:sp>
      <p:sp>
        <p:nvSpPr>
          <p:cNvPr id="72" name="Google Shape;72;p15"/>
          <p:cNvSpPr txBox="1"/>
          <p:nvPr>
            <p:ph idx="1" type="subTitle"/>
          </p:nvPr>
        </p:nvSpPr>
        <p:spPr>
          <a:xfrm>
            <a:off x="336175" y="829225"/>
            <a:ext cx="8595000" cy="424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Combine </a:t>
            </a:r>
            <a:r>
              <a:rPr lang="en"/>
              <a:t>technology </a:t>
            </a:r>
            <a:r>
              <a:rPr lang="en"/>
              <a:t>and </a:t>
            </a:r>
            <a:r>
              <a:rPr lang="en"/>
              <a:t>experience</a:t>
            </a:r>
            <a:r>
              <a:rPr lang="en"/>
              <a:t> of our </a:t>
            </a:r>
            <a:r>
              <a:rPr lang="en"/>
              <a:t>appraisers</a:t>
            </a:r>
            <a:r>
              <a:rPr lang="en"/>
              <a:t> , to deliver </a:t>
            </a:r>
            <a:r>
              <a:rPr lang="en"/>
              <a:t>appraisals</a:t>
            </a:r>
            <a:r>
              <a:rPr lang="en"/>
              <a:t>  faster, with  higher </a:t>
            </a:r>
            <a:r>
              <a:rPr lang="en"/>
              <a:t>transparency</a:t>
            </a:r>
            <a:r>
              <a:rPr lang="en"/>
              <a:t> and credibility  to our </a:t>
            </a:r>
            <a:r>
              <a:rPr lang="en"/>
              <a:t>stakeholders .</a:t>
            </a:r>
            <a:endParaRPr/>
          </a:p>
          <a:p>
            <a:pPr indent="0" lvl="0" marL="0" rtl="0" algn="ctr">
              <a:spcBef>
                <a:spcPts val="0"/>
              </a:spcBef>
              <a:spcAft>
                <a:spcPts val="0"/>
              </a:spcAft>
              <a:buNone/>
            </a:pPr>
            <a:r>
              <a:t/>
            </a:r>
            <a:endParaRPr/>
          </a:p>
          <a:p>
            <a:pPr indent="0" lvl="0" marL="0" rtl="0" algn="l">
              <a:spcBef>
                <a:spcPts val="0"/>
              </a:spcBef>
              <a:spcAft>
                <a:spcPts val="0"/>
              </a:spcAft>
              <a:buNone/>
            </a:pPr>
            <a:r>
              <a:rPr lang="en" sz="4800">
                <a:solidFill>
                  <a:schemeClr val="dk1"/>
                </a:solidFill>
                <a:latin typeface="Oswald"/>
                <a:ea typeface="Oswald"/>
                <a:cs typeface="Oswald"/>
                <a:sym typeface="Oswald"/>
              </a:rPr>
              <a:t>Goal - </a:t>
            </a:r>
            <a:endParaRPr sz="3000"/>
          </a:p>
          <a:p>
            <a:pPr indent="-361950" lvl="1" marL="914400" rtl="0" algn="l">
              <a:spcBef>
                <a:spcPts val="0"/>
              </a:spcBef>
              <a:spcAft>
                <a:spcPts val="0"/>
              </a:spcAft>
              <a:buSzPts val="2100"/>
              <a:buChar char="○"/>
            </a:pPr>
            <a:r>
              <a:rPr lang="en"/>
              <a:t>Pilot project update in Ames Iowa</a:t>
            </a:r>
            <a:endParaRPr/>
          </a:p>
          <a:p>
            <a:pPr indent="-361950" lvl="1" marL="914400" rtl="0" algn="l">
              <a:spcBef>
                <a:spcPts val="0"/>
              </a:spcBef>
              <a:spcAft>
                <a:spcPts val="0"/>
              </a:spcAft>
              <a:buSzPts val="2100"/>
              <a:buChar char="○"/>
            </a:pPr>
            <a:r>
              <a:rPr lang="en"/>
              <a:t>Leverage data to b</a:t>
            </a:r>
            <a:r>
              <a:rPr lang="en"/>
              <a:t>uild a machine learning model for</a:t>
            </a:r>
            <a:r>
              <a:rPr lang="en"/>
              <a:t> residential properties, to </a:t>
            </a:r>
            <a:r>
              <a:rPr b="1" lang="en">
                <a:solidFill>
                  <a:srgbClr val="FFFFFF"/>
                </a:solidFill>
              </a:rPr>
              <a:t>provide estimated  price of a home in Ames Iowa</a:t>
            </a:r>
            <a:endParaRPr b="1">
              <a:solidFill>
                <a:srgbClr val="FFFFFF"/>
              </a:solidFill>
            </a:endParaRPr>
          </a:p>
          <a:p>
            <a:pPr indent="-361950" lvl="1" marL="914400" rtl="0" algn="l">
              <a:spcBef>
                <a:spcPts val="0"/>
              </a:spcBef>
              <a:spcAft>
                <a:spcPts val="0"/>
              </a:spcAft>
              <a:buSzPts val="2100"/>
              <a:buChar char="○"/>
            </a:pPr>
            <a:r>
              <a:rPr lang="en"/>
              <a:t> </a:t>
            </a:r>
            <a:r>
              <a:rPr lang="en"/>
              <a:t>- sales  during 2006 to 2010.</a:t>
            </a:r>
            <a:endParaRPr/>
          </a:p>
          <a:p>
            <a:pPr indent="-361950" lvl="1" marL="914400" rtl="0" algn="l">
              <a:spcBef>
                <a:spcPts val="0"/>
              </a:spcBef>
              <a:spcAft>
                <a:spcPts val="0"/>
              </a:spcAft>
              <a:buSzPts val="2100"/>
              <a:buChar char="○"/>
            </a:pPr>
            <a:r>
              <a:rPr lang="en"/>
              <a:t>- 79 feature 2051 homes  and their prices.</a:t>
            </a:r>
            <a:endParaRPr/>
          </a:p>
          <a:p>
            <a:pPr indent="0" lvl="0" marL="914400" rtl="0" algn="l">
              <a:spcBef>
                <a:spcPts val="0"/>
              </a:spcBef>
              <a:spcAft>
                <a:spcPts val="0"/>
              </a:spcAft>
              <a:buNone/>
            </a:pPr>
            <a:r>
              <a:t/>
            </a:r>
            <a:endParaRPr/>
          </a:p>
        </p:txBody>
      </p:sp>
      <p:pic>
        <p:nvPicPr>
          <p:cNvPr id="73" name="Google Shape;73;p15"/>
          <p:cNvPicPr preferRelativeResize="0"/>
          <p:nvPr/>
        </p:nvPicPr>
        <p:blipFill>
          <a:blip r:embed="rId3">
            <a:alphaModFix/>
          </a:blip>
          <a:stretch>
            <a:fillRect/>
          </a:stretch>
        </p:blipFill>
        <p:spPr>
          <a:xfrm>
            <a:off x="6752675" y="1636050"/>
            <a:ext cx="2178500" cy="12488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593900" y="208000"/>
            <a:ext cx="8337300" cy="4767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800">
                <a:solidFill>
                  <a:schemeClr val="dk1"/>
                </a:solidFill>
                <a:latin typeface="Oswald"/>
                <a:ea typeface="Oswald"/>
                <a:cs typeface="Oswald"/>
                <a:sym typeface="Oswald"/>
              </a:rPr>
              <a:t>primary appraisal methods  :</a:t>
            </a:r>
            <a:endParaRPr/>
          </a:p>
          <a:p>
            <a:pPr indent="0" lvl="0" marL="0" marR="0" rtl="0" algn="l">
              <a:lnSpc>
                <a:spcPct val="100000"/>
              </a:lnSpc>
              <a:spcBef>
                <a:spcPts val="0"/>
              </a:spcBef>
              <a:spcAft>
                <a:spcPts val="0"/>
              </a:spcAft>
              <a:buNone/>
            </a:pPr>
            <a:r>
              <a:rPr lang="en">
                <a:solidFill>
                  <a:srgbClr val="FFFF00"/>
                </a:solidFill>
              </a:rPr>
              <a:t>sales comparison</a:t>
            </a:r>
            <a:r>
              <a:rPr b="1" lang="en"/>
              <a:t> </a:t>
            </a:r>
            <a:r>
              <a:rPr lang="en">
                <a:solidFill>
                  <a:srgbClr val="FFFF00"/>
                </a:solidFill>
              </a:rPr>
              <a:t>approach:</a:t>
            </a:r>
            <a:endParaRPr>
              <a:solidFill>
                <a:srgbClr val="FFFF00"/>
              </a:solidFill>
            </a:endParaRPr>
          </a:p>
          <a:p>
            <a:pPr indent="-361950" lvl="0" marL="457200" marR="0" rtl="0" algn="l">
              <a:lnSpc>
                <a:spcPct val="100000"/>
              </a:lnSpc>
              <a:spcBef>
                <a:spcPts val="0"/>
              </a:spcBef>
              <a:spcAft>
                <a:spcPts val="0"/>
              </a:spcAft>
              <a:buClr>
                <a:srgbClr val="FFFF00"/>
              </a:buClr>
              <a:buSzPts val="2100"/>
              <a:buChar char="●"/>
            </a:pPr>
            <a:r>
              <a:rPr lang="en">
                <a:solidFill>
                  <a:srgbClr val="FFFF00"/>
                </a:solidFill>
              </a:rPr>
              <a:t>compare the property with three or four similar homes that have sold in the area, often called comparables, or comps. </a:t>
            </a:r>
            <a:endParaRPr>
              <a:solidFill>
                <a:srgbClr val="FFFF00"/>
              </a:solidFill>
            </a:endParaRPr>
          </a:p>
          <a:p>
            <a:pPr indent="-361950" lvl="0" marL="457200" marR="0" rtl="0" algn="l">
              <a:lnSpc>
                <a:spcPct val="100000"/>
              </a:lnSpc>
              <a:spcBef>
                <a:spcPts val="0"/>
              </a:spcBef>
              <a:spcAft>
                <a:spcPts val="0"/>
              </a:spcAft>
              <a:buClr>
                <a:srgbClr val="FFFF00"/>
              </a:buClr>
              <a:buSzPts val="2100"/>
              <a:buChar char="●"/>
            </a:pPr>
            <a:r>
              <a:rPr lang="en">
                <a:solidFill>
                  <a:srgbClr val="FFFF00"/>
                </a:solidFill>
              </a:rPr>
              <a:t>The analysis considers specific components, such as lot size, square footage of finished and unfinished space, style and age of house, as well as other features such as garages and fireplaces.</a:t>
            </a:r>
            <a:endParaRPr>
              <a:solidFill>
                <a:srgbClr val="FFFF00"/>
              </a:solidFill>
            </a:endParaRPr>
          </a:p>
          <a:p>
            <a:pPr indent="0" lvl="0" marL="91440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
              <a:t>Cost approach</a:t>
            </a:r>
            <a:r>
              <a:rPr lang="en"/>
              <a:t> (</a:t>
            </a:r>
            <a:r>
              <a:rPr lang="en"/>
              <a:t>is used more</a:t>
            </a:r>
            <a:r>
              <a:rPr lang="en"/>
              <a:t> for new property) </a:t>
            </a:r>
            <a:endParaRPr/>
          </a:p>
          <a:p>
            <a:pPr indent="-361950" lvl="0" marL="457200" marR="0" rtl="0" algn="l">
              <a:lnSpc>
                <a:spcPct val="100000"/>
              </a:lnSpc>
              <a:spcBef>
                <a:spcPts val="0"/>
              </a:spcBef>
              <a:spcAft>
                <a:spcPts val="0"/>
              </a:spcAft>
              <a:buSzPts val="2100"/>
              <a:buChar char="●"/>
            </a:pPr>
            <a:r>
              <a:rPr lang="en"/>
              <a:t>based on reproduction costs. </a:t>
            </a:r>
            <a:endParaRPr/>
          </a:p>
          <a:p>
            <a:pPr indent="-361950" lvl="0" marL="457200" marR="0" rtl="0" algn="l">
              <a:lnSpc>
                <a:spcPct val="100000"/>
              </a:lnSpc>
              <a:spcBef>
                <a:spcPts val="0"/>
              </a:spcBef>
              <a:spcAft>
                <a:spcPts val="0"/>
              </a:spcAft>
              <a:buSzPts val="2100"/>
              <a:buChar char="●"/>
            </a:pPr>
            <a:r>
              <a:rPr lang="en"/>
              <a:t>estimates the cost to replace the structure on the property if it were destroyed</a:t>
            </a:r>
            <a:r>
              <a:rPr lang="en" sz="1300">
                <a:solidFill>
                  <a:srgbClr val="212529"/>
                </a:solidFill>
                <a:highlight>
                  <a:srgbClr val="FFFFFF"/>
                </a:highlight>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ctrTitle"/>
          </p:nvPr>
        </p:nvSpPr>
        <p:spPr>
          <a:xfrm>
            <a:off x="443200" y="123250"/>
            <a:ext cx="2817600" cy="77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Process</a:t>
            </a:r>
            <a:endParaRPr/>
          </a:p>
        </p:txBody>
      </p:sp>
      <p:grpSp>
        <p:nvGrpSpPr>
          <p:cNvPr id="84" name="Google Shape;84;p17"/>
          <p:cNvGrpSpPr/>
          <p:nvPr/>
        </p:nvGrpSpPr>
        <p:grpSpPr>
          <a:xfrm>
            <a:off x="7290525" y="1431538"/>
            <a:ext cx="1362425" cy="2927725"/>
            <a:chOff x="7298372" y="1431525"/>
            <a:chExt cx="1362425" cy="2927725"/>
          </a:xfrm>
        </p:grpSpPr>
        <p:sp>
          <p:nvSpPr>
            <p:cNvPr id="85" name="Google Shape;85;p17"/>
            <p:cNvSpPr/>
            <p:nvPr/>
          </p:nvSpPr>
          <p:spPr>
            <a:xfrm>
              <a:off x="7298392" y="1431550"/>
              <a:ext cx="1362300" cy="2927700"/>
            </a:xfrm>
            <a:prstGeom prst="rect">
              <a:avLst/>
            </a:prstGeom>
            <a:no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flipH="1" rot="10800000">
              <a:off x="7298392" y="1431525"/>
              <a:ext cx="1362300" cy="1269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7298372" y="1558438"/>
              <a:ext cx="7989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307BF3"/>
                  </a:solidFill>
                  <a:latin typeface="Roboto"/>
                  <a:ea typeface="Roboto"/>
                  <a:cs typeface="Roboto"/>
                  <a:sym typeface="Roboto"/>
                </a:rPr>
                <a:t>6</a:t>
              </a:r>
              <a:endParaRPr b="1" sz="4200">
                <a:solidFill>
                  <a:srgbClr val="307BF3"/>
                </a:solidFill>
                <a:latin typeface="Roboto"/>
                <a:ea typeface="Roboto"/>
                <a:cs typeface="Roboto"/>
                <a:sym typeface="Roboto"/>
              </a:endParaRPr>
            </a:p>
          </p:txBody>
        </p:sp>
        <p:sp>
          <p:nvSpPr>
            <p:cNvPr id="88" name="Google Shape;88;p17"/>
            <p:cNvSpPr txBox="1"/>
            <p:nvPr/>
          </p:nvSpPr>
          <p:spPr>
            <a:xfrm>
              <a:off x="7298400"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W1</a:t>
              </a:r>
              <a:endParaRPr sz="700">
                <a:solidFill>
                  <a:srgbClr val="307BF3"/>
                </a:solidFill>
                <a:latin typeface="Roboto"/>
                <a:ea typeface="Roboto"/>
                <a:cs typeface="Roboto"/>
                <a:sym typeface="Roboto"/>
              </a:endParaRPr>
            </a:p>
          </p:txBody>
        </p:sp>
        <p:cxnSp>
          <p:nvCxnSpPr>
            <p:cNvPr id="89" name="Google Shape;89;p17"/>
            <p:cNvCxnSpPr/>
            <p:nvPr/>
          </p:nvCxnSpPr>
          <p:spPr>
            <a:xfrm rot="10800000">
              <a:off x="764065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90" name="Google Shape;90;p17"/>
            <p:cNvCxnSpPr/>
            <p:nvPr/>
          </p:nvCxnSpPr>
          <p:spPr>
            <a:xfrm rot="10800000">
              <a:off x="798105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91" name="Google Shape;91;p17"/>
            <p:cNvCxnSpPr/>
            <p:nvPr/>
          </p:nvCxnSpPr>
          <p:spPr>
            <a:xfrm rot="10800000">
              <a:off x="8321450" y="2507000"/>
              <a:ext cx="0" cy="1848300"/>
            </a:xfrm>
            <a:prstGeom prst="straightConnector1">
              <a:avLst/>
            </a:prstGeom>
            <a:noFill/>
            <a:ln cap="flat" cmpd="sng" w="9525">
              <a:solidFill>
                <a:srgbClr val="307BF3"/>
              </a:solidFill>
              <a:prstDash val="dot"/>
              <a:round/>
              <a:headEnd len="sm" w="sm" type="none"/>
              <a:tailEnd len="sm" w="sm" type="none"/>
            </a:ln>
          </p:spPr>
        </p:cxnSp>
        <p:sp>
          <p:nvSpPr>
            <p:cNvPr id="92" name="Google Shape;92;p17"/>
            <p:cNvSpPr txBox="1"/>
            <p:nvPr/>
          </p:nvSpPr>
          <p:spPr>
            <a:xfrm>
              <a:off x="764293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W2</a:t>
              </a:r>
              <a:endParaRPr sz="700">
                <a:solidFill>
                  <a:srgbClr val="307BF3"/>
                </a:solidFill>
                <a:latin typeface="Roboto"/>
                <a:ea typeface="Roboto"/>
                <a:cs typeface="Roboto"/>
                <a:sym typeface="Roboto"/>
              </a:endParaRPr>
            </a:p>
          </p:txBody>
        </p:sp>
        <p:sp>
          <p:nvSpPr>
            <p:cNvPr id="93" name="Google Shape;93;p17"/>
            <p:cNvSpPr txBox="1"/>
            <p:nvPr/>
          </p:nvSpPr>
          <p:spPr>
            <a:xfrm>
              <a:off x="7987465"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W3</a:t>
              </a:r>
              <a:endParaRPr sz="700">
                <a:solidFill>
                  <a:srgbClr val="307BF3"/>
                </a:solidFill>
                <a:latin typeface="Roboto"/>
                <a:ea typeface="Roboto"/>
                <a:cs typeface="Roboto"/>
                <a:sym typeface="Roboto"/>
              </a:endParaRPr>
            </a:p>
          </p:txBody>
        </p:sp>
        <p:sp>
          <p:nvSpPr>
            <p:cNvPr id="94" name="Google Shape;94;p17"/>
            <p:cNvSpPr txBox="1"/>
            <p:nvPr/>
          </p:nvSpPr>
          <p:spPr>
            <a:xfrm>
              <a:off x="833199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W4</a:t>
              </a:r>
              <a:endParaRPr sz="700">
                <a:solidFill>
                  <a:srgbClr val="307BF3"/>
                </a:solidFill>
                <a:latin typeface="Roboto"/>
                <a:ea typeface="Roboto"/>
                <a:cs typeface="Roboto"/>
                <a:sym typeface="Roboto"/>
              </a:endParaRPr>
            </a:p>
          </p:txBody>
        </p:sp>
      </p:grpSp>
      <p:grpSp>
        <p:nvGrpSpPr>
          <p:cNvPr id="95" name="Google Shape;95;p17"/>
          <p:cNvGrpSpPr/>
          <p:nvPr/>
        </p:nvGrpSpPr>
        <p:grpSpPr>
          <a:xfrm>
            <a:off x="5922353" y="1431538"/>
            <a:ext cx="1367039" cy="2927725"/>
            <a:chOff x="5930200" y="1431525"/>
            <a:chExt cx="1367039" cy="2927725"/>
          </a:xfrm>
        </p:grpSpPr>
        <p:sp>
          <p:nvSpPr>
            <p:cNvPr id="96" name="Google Shape;96;p17"/>
            <p:cNvSpPr/>
            <p:nvPr/>
          </p:nvSpPr>
          <p:spPr>
            <a:xfrm>
              <a:off x="5934939" y="1431550"/>
              <a:ext cx="1362300" cy="2927700"/>
            </a:xfrm>
            <a:prstGeom prst="rect">
              <a:avLst/>
            </a:prstGeom>
            <a:noFill/>
            <a:ln cap="flat" cmpd="sng" w="9525">
              <a:solidFill>
                <a:srgbClr val="307B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rot="10800000">
              <a:off x="5934939" y="1431525"/>
              <a:ext cx="1362300" cy="126900"/>
            </a:xfrm>
            <a:prstGeom prst="rect">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nvSpPr>
          <p:spPr>
            <a:xfrm>
              <a:off x="5934922" y="1558438"/>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307BF3"/>
                  </a:solidFill>
                  <a:latin typeface="Roboto"/>
                  <a:ea typeface="Roboto"/>
                  <a:cs typeface="Roboto"/>
                  <a:sym typeface="Roboto"/>
                </a:rPr>
                <a:t>5</a:t>
              </a:r>
              <a:endParaRPr b="1" sz="4200">
                <a:solidFill>
                  <a:srgbClr val="307BF3"/>
                </a:solidFill>
                <a:latin typeface="Roboto"/>
                <a:ea typeface="Roboto"/>
                <a:cs typeface="Roboto"/>
                <a:sym typeface="Roboto"/>
              </a:endParaRPr>
            </a:p>
          </p:txBody>
        </p:sp>
        <p:cxnSp>
          <p:nvCxnSpPr>
            <p:cNvPr id="99" name="Google Shape;99;p17"/>
            <p:cNvCxnSpPr/>
            <p:nvPr/>
          </p:nvCxnSpPr>
          <p:spPr>
            <a:xfrm rot="10800000">
              <a:off x="627720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100" name="Google Shape;100;p17"/>
            <p:cNvCxnSpPr/>
            <p:nvPr/>
          </p:nvCxnSpPr>
          <p:spPr>
            <a:xfrm rot="10800000">
              <a:off x="6617600" y="2507000"/>
              <a:ext cx="0" cy="1848300"/>
            </a:xfrm>
            <a:prstGeom prst="straightConnector1">
              <a:avLst/>
            </a:prstGeom>
            <a:noFill/>
            <a:ln cap="flat" cmpd="sng" w="9525">
              <a:solidFill>
                <a:srgbClr val="307BF3"/>
              </a:solidFill>
              <a:prstDash val="dot"/>
              <a:round/>
              <a:headEnd len="sm" w="sm" type="none"/>
              <a:tailEnd len="sm" w="sm" type="none"/>
            </a:ln>
          </p:spPr>
        </p:cxnSp>
        <p:cxnSp>
          <p:nvCxnSpPr>
            <p:cNvPr id="101" name="Google Shape;101;p17"/>
            <p:cNvCxnSpPr/>
            <p:nvPr/>
          </p:nvCxnSpPr>
          <p:spPr>
            <a:xfrm rot="10800000">
              <a:off x="6958000" y="2507000"/>
              <a:ext cx="0" cy="1848300"/>
            </a:xfrm>
            <a:prstGeom prst="straightConnector1">
              <a:avLst/>
            </a:prstGeom>
            <a:noFill/>
            <a:ln cap="flat" cmpd="sng" w="9525">
              <a:solidFill>
                <a:srgbClr val="307BF3"/>
              </a:solidFill>
              <a:prstDash val="dot"/>
              <a:round/>
              <a:headEnd len="sm" w="sm" type="none"/>
              <a:tailEnd len="sm" w="sm" type="none"/>
            </a:ln>
          </p:spPr>
        </p:cxnSp>
        <p:sp>
          <p:nvSpPr>
            <p:cNvPr id="102" name="Google Shape;102;p17"/>
            <p:cNvSpPr txBox="1"/>
            <p:nvPr/>
          </p:nvSpPr>
          <p:spPr>
            <a:xfrm>
              <a:off x="5930200"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W1</a:t>
              </a:r>
              <a:endParaRPr sz="700">
                <a:solidFill>
                  <a:srgbClr val="307BF3"/>
                </a:solidFill>
                <a:latin typeface="Roboto"/>
                <a:ea typeface="Roboto"/>
                <a:cs typeface="Roboto"/>
                <a:sym typeface="Roboto"/>
              </a:endParaRPr>
            </a:p>
          </p:txBody>
        </p:sp>
        <p:sp>
          <p:nvSpPr>
            <p:cNvPr id="103" name="Google Shape;103;p17"/>
            <p:cNvSpPr txBox="1"/>
            <p:nvPr/>
          </p:nvSpPr>
          <p:spPr>
            <a:xfrm>
              <a:off x="627473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W2</a:t>
              </a:r>
              <a:endParaRPr sz="700">
                <a:solidFill>
                  <a:srgbClr val="307BF3"/>
                </a:solidFill>
                <a:latin typeface="Roboto"/>
                <a:ea typeface="Roboto"/>
                <a:cs typeface="Roboto"/>
                <a:sym typeface="Roboto"/>
              </a:endParaRPr>
            </a:p>
          </p:txBody>
        </p:sp>
        <p:sp>
          <p:nvSpPr>
            <p:cNvPr id="104" name="Google Shape;104;p17"/>
            <p:cNvSpPr txBox="1"/>
            <p:nvPr/>
          </p:nvSpPr>
          <p:spPr>
            <a:xfrm>
              <a:off x="6619265"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W3</a:t>
              </a:r>
              <a:endParaRPr sz="700">
                <a:solidFill>
                  <a:srgbClr val="307BF3"/>
                </a:solidFill>
                <a:latin typeface="Roboto"/>
                <a:ea typeface="Roboto"/>
                <a:cs typeface="Roboto"/>
                <a:sym typeface="Roboto"/>
              </a:endParaRPr>
            </a:p>
          </p:txBody>
        </p:sp>
        <p:sp>
          <p:nvSpPr>
            <p:cNvPr id="105" name="Google Shape;105;p17"/>
            <p:cNvSpPr txBox="1"/>
            <p:nvPr/>
          </p:nvSpPr>
          <p:spPr>
            <a:xfrm>
              <a:off x="696379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307BF3"/>
                  </a:solidFill>
                  <a:latin typeface="Roboto"/>
                  <a:ea typeface="Roboto"/>
                  <a:cs typeface="Roboto"/>
                  <a:sym typeface="Roboto"/>
                </a:rPr>
                <a:t>W4</a:t>
              </a:r>
              <a:endParaRPr sz="700">
                <a:solidFill>
                  <a:srgbClr val="307BF3"/>
                </a:solidFill>
                <a:latin typeface="Roboto"/>
                <a:ea typeface="Roboto"/>
                <a:cs typeface="Roboto"/>
                <a:sym typeface="Roboto"/>
              </a:endParaRPr>
            </a:p>
          </p:txBody>
        </p:sp>
      </p:grpSp>
      <p:grpSp>
        <p:nvGrpSpPr>
          <p:cNvPr id="106" name="Google Shape;106;p17"/>
          <p:cNvGrpSpPr/>
          <p:nvPr/>
        </p:nvGrpSpPr>
        <p:grpSpPr>
          <a:xfrm>
            <a:off x="4562519" y="1431538"/>
            <a:ext cx="1365165" cy="2927725"/>
            <a:chOff x="4563606" y="1431525"/>
            <a:chExt cx="1365165" cy="2927725"/>
          </a:xfrm>
        </p:grpSpPr>
        <p:sp>
          <p:nvSpPr>
            <p:cNvPr id="107" name="Google Shape;107;p17"/>
            <p:cNvSpPr/>
            <p:nvPr/>
          </p:nvSpPr>
          <p:spPr>
            <a:xfrm>
              <a:off x="4566471" y="1431550"/>
              <a:ext cx="1362300" cy="2927700"/>
            </a:xfrm>
            <a:prstGeom prst="rect">
              <a:avLst/>
            </a:prstGeom>
            <a:noFill/>
            <a:ln cap="flat" cmpd="sng" w="9525">
              <a:solidFill>
                <a:srgbClr val="0E65F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10800000">
              <a:off x="4566471" y="1431525"/>
              <a:ext cx="1362300" cy="126900"/>
            </a:xfrm>
            <a:prstGeom prst="rect">
              <a:avLst/>
            </a:prstGeom>
            <a:solidFill>
              <a:srgbClr val="0E65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nvSpPr>
          <p:spPr>
            <a:xfrm>
              <a:off x="4566459" y="1558438"/>
              <a:ext cx="8154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E65F0"/>
                  </a:solidFill>
                  <a:latin typeface="Roboto"/>
                  <a:ea typeface="Roboto"/>
                  <a:cs typeface="Roboto"/>
                  <a:sym typeface="Roboto"/>
                </a:rPr>
                <a:t>4</a:t>
              </a:r>
              <a:endParaRPr b="1" sz="4200">
                <a:solidFill>
                  <a:srgbClr val="0E65F0"/>
                </a:solidFill>
                <a:latin typeface="Roboto"/>
                <a:ea typeface="Roboto"/>
                <a:cs typeface="Roboto"/>
                <a:sym typeface="Roboto"/>
              </a:endParaRPr>
            </a:p>
          </p:txBody>
        </p:sp>
        <p:cxnSp>
          <p:nvCxnSpPr>
            <p:cNvPr id="110" name="Google Shape;110;p17"/>
            <p:cNvCxnSpPr/>
            <p:nvPr/>
          </p:nvCxnSpPr>
          <p:spPr>
            <a:xfrm rot="10800000">
              <a:off x="4908700"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111" name="Google Shape;111;p17"/>
            <p:cNvCxnSpPr/>
            <p:nvPr/>
          </p:nvCxnSpPr>
          <p:spPr>
            <a:xfrm rot="10800000">
              <a:off x="5249087" y="2507000"/>
              <a:ext cx="0" cy="1848300"/>
            </a:xfrm>
            <a:prstGeom prst="straightConnector1">
              <a:avLst/>
            </a:prstGeom>
            <a:noFill/>
            <a:ln cap="flat" cmpd="sng" w="9525">
              <a:solidFill>
                <a:srgbClr val="0E65F0"/>
              </a:solidFill>
              <a:prstDash val="dot"/>
              <a:round/>
              <a:headEnd len="sm" w="sm" type="none"/>
              <a:tailEnd len="sm" w="sm" type="none"/>
            </a:ln>
          </p:spPr>
        </p:cxnSp>
        <p:cxnSp>
          <p:nvCxnSpPr>
            <p:cNvPr id="112" name="Google Shape;112;p17"/>
            <p:cNvCxnSpPr/>
            <p:nvPr/>
          </p:nvCxnSpPr>
          <p:spPr>
            <a:xfrm rot="10800000">
              <a:off x="5589475" y="2507000"/>
              <a:ext cx="0" cy="1848300"/>
            </a:xfrm>
            <a:prstGeom prst="straightConnector1">
              <a:avLst/>
            </a:prstGeom>
            <a:noFill/>
            <a:ln cap="flat" cmpd="sng" w="9525">
              <a:solidFill>
                <a:srgbClr val="0E65F0"/>
              </a:solidFill>
              <a:prstDash val="dot"/>
              <a:round/>
              <a:headEnd len="sm" w="sm" type="none"/>
              <a:tailEnd len="sm" w="sm" type="none"/>
            </a:ln>
          </p:spPr>
        </p:cxnSp>
        <p:sp>
          <p:nvSpPr>
            <p:cNvPr id="113" name="Google Shape;113;p17"/>
            <p:cNvSpPr txBox="1"/>
            <p:nvPr/>
          </p:nvSpPr>
          <p:spPr>
            <a:xfrm>
              <a:off x="4563606"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W1</a:t>
              </a:r>
              <a:endParaRPr sz="700">
                <a:solidFill>
                  <a:srgbClr val="0E65F0"/>
                </a:solidFill>
                <a:latin typeface="Roboto"/>
                <a:ea typeface="Roboto"/>
                <a:cs typeface="Roboto"/>
                <a:sym typeface="Roboto"/>
              </a:endParaRPr>
            </a:p>
          </p:txBody>
        </p:sp>
        <p:sp>
          <p:nvSpPr>
            <p:cNvPr id="114" name="Google Shape;114;p17"/>
            <p:cNvSpPr txBox="1"/>
            <p:nvPr/>
          </p:nvSpPr>
          <p:spPr>
            <a:xfrm>
              <a:off x="490813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W2</a:t>
              </a:r>
              <a:endParaRPr sz="700">
                <a:solidFill>
                  <a:srgbClr val="0E65F0"/>
                </a:solidFill>
                <a:latin typeface="Roboto"/>
                <a:ea typeface="Roboto"/>
                <a:cs typeface="Roboto"/>
                <a:sym typeface="Roboto"/>
              </a:endParaRPr>
            </a:p>
          </p:txBody>
        </p:sp>
        <p:sp>
          <p:nvSpPr>
            <p:cNvPr id="115" name="Google Shape;115;p17"/>
            <p:cNvSpPr txBox="1"/>
            <p:nvPr/>
          </p:nvSpPr>
          <p:spPr>
            <a:xfrm>
              <a:off x="5252671"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W3</a:t>
              </a:r>
              <a:endParaRPr sz="700">
                <a:solidFill>
                  <a:srgbClr val="0E65F0"/>
                </a:solidFill>
                <a:latin typeface="Roboto"/>
                <a:ea typeface="Roboto"/>
                <a:cs typeface="Roboto"/>
                <a:sym typeface="Roboto"/>
              </a:endParaRPr>
            </a:p>
          </p:txBody>
        </p:sp>
        <p:sp>
          <p:nvSpPr>
            <p:cNvPr id="116" name="Google Shape;116;p17"/>
            <p:cNvSpPr txBox="1"/>
            <p:nvPr/>
          </p:nvSpPr>
          <p:spPr>
            <a:xfrm>
              <a:off x="559720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E65F0"/>
                  </a:solidFill>
                  <a:latin typeface="Roboto"/>
                  <a:ea typeface="Roboto"/>
                  <a:cs typeface="Roboto"/>
                  <a:sym typeface="Roboto"/>
                </a:rPr>
                <a:t>W4</a:t>
              </a:r>
              <a:endParaRPr sz="700">
                <a:solidFill>
                  <a:srgbClr val="0E65F0"/>
                </a:solidFill>
                <a:latin typeface="Roboto"/>
                <a:ea typeface="Roboto"/>
                <a:cs typeface="Roboto"/>
                <a:sym typeface="Roboto"/>
              </a:endParaRPr>
            </a:p>
          </p:txBody>
        </p:sp>
      </p:grpSp>
      <p:grpSp>
        <p:nvGrpSpPr>
          <p:cNvPr id="117" name="Google Shape;117;p17"/>
          <p:cNvGrpSpPr/>
          <p:nvPr/>
        </p:nvGrpSpPr>
        <p:grpSpPr>
          <a:xfrm>
            <a:off x="3203975" y="1431525"/>
            <a:ext cx="1363828" cy="2927725"/>
            <a:chOff x="3203975" y="1431525"/>
            <a:chExt cx="1363828" cy="2927725"/>
          </a:xfrm>
        </p:grpSpPr>
        <p:sp>
          <p:nvSpPr>
            <p:cNvPr id="118" name="Google Shape;118;p17"/>
            <p:cNvSpPr/>
            <p:nvPr/>
          </p:nvSpPr>
          <p:spPr>
            <a:xfrm>
              <a:off x="3203978" y="1431550"/>
              <a:ext cx="1362300" cy="2927700"/>
            </a:xfrm>
            <a:prstGeom prst="rect">
              <a:avLst/>
            </a:prstGeom>
            <a:noFill/>
            <a:ln cap="flat" cmpd="sng" w="9525">
              <a:solidFill>
                <a:srgbClr val="0D5DD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7"/>
            <p:cNvSpPr/>
            <p:nvPr/>
          </p:nvSpPr>
          <p:spPr>
            <a:xfrm flipH="1" rot="10800000">
              <a:off x="3203978" y="1431525"/>
              <a:ext cx="1362300" cy="126900"/>
            </a:xfrm>
            <a:prstGeom prst="rect">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3203975"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D5DDF"/>
                  </a:solidFill>
                  <a:latin typeface="Roboto"/>
                  <a:ea typeface="Roboto"/>
                  <a:cs typeface="Roboto"/>
                  <a:sym typeface="Roboto"/>
                </a:rPr>
                <a:t>3</a:t>
              </a:r>
              <a:endParaRPr b="1" sz="4200">
                <a:solidFill>
                  <a:srgbClr val="0D5DDF"/>
                </a:solidFill>
                <a:latin typeface="Roboto"/>
                <a:ea typeface="Roboto"/>
                <a:cs typeface="Roboto"/>
                <a:sym typeface="Roboto"/>
              </a:endParaRPr>
            </a:p>
          </p:txBody>
        </p:sp>
        <p:cxnSp>
          <p:nvCxnSpPr>
            <p:cNvPr id="121" name="Google Shape;121;p17"/>
            <p:cNvCxnSpPr/>
            <p:nvPr/>
          </p:nvCxnSpPr>
          <p:spPr>
            <a:xfrm rot="10800000">
              <a:off x="3546225"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122" name="Google Shape;122;p17"/>
            <p:cNvCxnSpPr/>
            <p:nvPr/>
          </p:nvCxnSpPr>
          <p:spPr>
            <a:xfrm rot="10800000">
              <a:off x="3886600" y="2507000"/>
              <a:ext cx="0" cy="1848300"/>
            </a:xfrm>
            <a:prstGeom prst="straightConnector1">
              <a:avLst/>
            </a:prstGeom>
            <a:noFill/>
            <a:ln cap="flat" cmpd="sng" w="9525">
              <a:solidFill>
                <a:srgbClr val="0D5DDF"/>
              </a:solidFill>
              <a:prstDash val="dot"/>
              <a:round/>
              <a:headEnd len="sm" w="sm" type="none"/>
              <a:tailEnd len="sm" w="sm" type="none"/>
            </a:ln>
          </p:spPr>
        </p:cxnSp>
        <p:cxnSp>
          <p:nvCxnSpPr>
            <p:cNvPr id="123" name="Google Shape;123;p17"/>
            <p:cNvCxnSpPr/>
            <p:nvPr/>
          </p:nvCxnSpPr>
          <p:spPr>
            <a:xfrm rot="10800000">
              <a:off x="4226975" y="2507000"/>
              <a:ext cx="0" cy="1848300"/>
            </a:xfrm>
            <a:prstGeom prst="straightConnector1">
              <a:avLst/>
            </a:prstGeom>
            <a:noFill/>
            <a:ln cap="flat" cmpd="sng" w="9525">
              <a:solidFill>
                <a:srgbClr val="0D5DDF"/>
              </a:solidFill>
              <a:prstDash val="dot"/>
              <a:round/>
              <a:headEnd len="sm" w="sm" type="none"/>
              <a:tailEnd len="sm" w="sm" type="none"/>
            </a:ln>
          </p:spPr>
        </p:cxnSp>
        <p:sp>
          <p:nvSpPr>
            <p:cNvPr id="124" name="Google Shape;124;p17"/>
            <p:cNvSpPr txBox="1"/>
            <p:nvPr/>
          </p:nvSpPr>
          <p:spPr>
            <a:xfrm>
              <a:off x="3205406"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W1</a:t>
              </a:r>
              <a:endParaRPr sz="700">
                <a:solidFill>
                  <a:srgbClr val="0D5DDF"/>
                </a:solidFill>
                <a:latin typeface="Roboto"/>
                <a:ea typeface="Roboto"/>
                <a:cs typeface="Roboto"/>
                <a:sym typeface="Roboto"/>
              </a:endParaRPr>
            </a:p>
          </p:txBody>
        </p:sp>
        <p:sp>
          <p:nvSpPr>
            <p:cNvPr id="125" name="Google Shape;125;p17"/>
            <p:cNvSpPr txBox="1"/>
            <p:nvPr/>
          </p:nvSpPr>
          <p:spPr>
            <a:xfrm>
              <a:off x="354993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W2</a:t>
              </a:r>
              <a:endParaRPr sz="700">
                <a:solidFill>
                  <a:srgbClr val="0D5DDF"/>
                </a:solidFill>
                <a:latin typeface="Roboto"/>
                <a:ea typeface="Roboto"/>
                <a:cs typeface="Roboto"/>
                <a:sym typeface="Roboto"/>
              </a:endParaRPr>
            </a:p>
          </p:txBody>
        </p:sp>
        <p:sp>
          <p:nvSpPr>
            <p:cNvPr id="126" name="Google Shape;126;p17"/>
            <p:cNvSpPr txBox="1"/>
            <p:nvPr/>
          </p:nvSpPr>
          <p:spPr>
            <a:xfrm>
              <a:off x="3894471"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W3</a:t>
              </a:r>
              <a:endParaRPr sz="700">
                <a:solidFill>
                  <a:srgbClr val="0D5DDF"/>
                </a:solidFill>
                <a:latin typeface="Roboto"/>
                <a:ea typeface="Roboto"/>
                <a:cs typeface="Roboto"/>
                <a:sym typeface="Roboto"/>
              </a:endParaRPr>
            </a:p>
          </p:txBody>
        </p:sp>
        <p:sp>
          <p:nvSpPr>
            <p:cNvPr id="127" name="Google Shape;127;p17"/>
            <p:cNvSpPr txBox="1"/>
            <p:nvPr/>
          </p:nvSpPr>
          <p:spPr>
            <a:xfrm>
              <a:off x="423900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D5DDF"/>
                  </a:solidFill>
                  <a:latin typeface="Roboto"/>
                  <a:ea typeface="Roboto"/>
                  <a:cs typeface="Roboto"/>
                  <a:sym typeface="Roboto"/>
                </a:rPr>
                <a:t>W4</a:t>
              </a:r>
              <a:endParaRPr sz="700">
                <a:solidFill>
                  <a:srgbClr val="0D5DDF"/>
                </a:solidFill>
                <a:latin typeface="Roboto"/>
                <a:ea typeface="Roboto"/>
                <a:cs typeface="Roboto"/>
                <a:sym typeface="Roboto"/>
              </a:endParaRPr>
            </a:p>
          </p:txBody>
        </p:sp>
      </p:grpSp>
      <p:grpSp>
        <p:nvGrpSpPr>
          <p:cNvPr id="128" name="Google Shape;128;p17"/>
          <p:cNvGrpSpPr/>
          <p:nvPr/>
        </p:nvGrpSpPr>
        <p:grpSpPr>
          <a:xfrm>
            <a:off x="1841486" y="1431525"/>
            <a:ext cx="1363855" cy="2927725"/>
            <a:chOff x="1841486" y="1431525"/>
            <a:chExt cx="1363855" cy="2927725"/>
          </a:xfrm>
        </p:grpSpPr>
        <p:sp>
          <p:nvSpPr>
            <p:cNvPr id="129" name="Google Shape;129;p17"/>
            <p:cNvSpPr/>
            <p:nvPr/>
          </p:nvSpPr>
          <p:spPr>
            <a:xfrm>
              <a:off x="1841486" y="1431550"/>
              <a:ext cx="1362300" cy="2927700"/>
            </a:xfrm>
            <a:prstGeom prst="rect">
              <a:avLst/>
            </a:prstGeom>
            <a:noFill/>
            <a:ln cap="flat" cmpd="sng" w="9525">
              <a:solidFill>
                <a:srgbClr val="0C5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flipH="1" rot="10800000">
              <a:off x="1841486" y="1431525"/>
              <a:ext cx="1362300" cy="1269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18415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C58D3"/>
                  </a:solidFill>
                  <a:latin typeface="Roboto"/>
                  <a:ea typeface="Roboto"/>
                  <a:cs typeface="Roboto"/>
                  <a:sym typeface="Roboto"/>
                </a:rPr>
                <a:t>2</a:t>
              </a:r>
              <a:endParaRPr b="1" sz="4200">
                <a:solidFill>
                  <a:srgbClr val="0C58D3"/>
                </a:solidFill>
                <a:latin typeface="Roboto"/>
                <a:ea typeface="Roboto"/>
                <a:cs typeface="Roboto"/>
                <a:sym typeface="Roboto"/>
              </a:endParaRPr>
            </a:p>
          </p:txBody>
        </p:sp>
        <p:cxnSp>
          <p:nvCxnSpPr>
            <p:cNvPr id="132" name="Google Shape;132;p17"/>
            <p:cNvCxnSpPr/>
            <p:nvPr/>
          </p:nvCxnSpPr>
          <p:spPr>
            <a:xfrm rot="10800000">
              <a:off x="2183725"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33" name="Google Shape;133;p17"/>
            <p:cNvCxnSpPr/>
            <p:nvPr/>
          </p:nvCxnSpPr>
          <p:spPr>
            <a:xfrm rot="10800000">
              <a:off x="2524112" y="2507000"/>
              <a:ext cx="0" cy="1848300"/>
            </a:xfrm>
            <a:prstGeom prst="straightConnector1">
              <a:avLst/>
            </a:prstGeom>
            <a:noFill/>
            <a:ln cap="flat" cmpd="sng" w="9525">
              <a:solidFill>
                <a:srgbClr val="0C58D3"/>
              </a:solidFill>
              <a:prstDash val="dot"/>
              <a:round/>
              <a:headEnd len="sm" w="sm" type="none"/>
              <a:tailEnd len="sm" w="sm" type="none"/>
            </a:ln>
          </p:spPr>
        </p:cxnSp>
        <p:cxnSp>
          <p:nvCxnSpPr>
            <p:cNvPr id="134" name="Google Shape;134;p17"/>
            <p:cNvCxnSpPr/>
            <p:nvPr/>
          </p:nvCxnSpPr>
          <p:spPr>
            <a:xfrm rot="10800000">
              <a:off x="2864500" y="2507000"/>
              <a:ext cx="0" cy="1848300"/>
            </a:xfrm>
            <a:prstGeom prst="straightConnector1">
              <a:avLst/>
            </a:prstGeom>
            <a:noFill/>
            <a:ln cap="flat" cmpd="sng" w="9525">
              <a:solidFill>
                <a:srgbClr val="0C58D3"/>
              </a:solidFill>
              <a:prstDash val="dot"/>
              <a:round/>
              <a:headEnd len="sm" w="sm" type="none"/>
              <a:tailEnd len="sm" w="sm" type="none"/>
            </a:ln>
          </p:spPr>
        </p:cxnSp>
        <p:sp>
          <p:nvSpPr>
            <p:cNvPr id="135" name="Google Shape;135;p17"/>
            <p:cNvSpPr txBox="1"/>
            <p:nvPr/>
          </p:nvSpPr>
          <p:spPr>
            <a:xfrm>
              <a:off x="184479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W1</a:t>
              </a:r>
              <a:endParaRPr sz="700">
                <a:solidFill>
                  <a:srgbClr val="0C58D3"/>
                </a:solidFill>
                <a:latin typeface="Roboto"/>
                <a:ea typeface="Roboto"/>
                <a:cs typeface="Roboto"/>
                <a:sym typeface="Roboto"/>
              </a:endParaRPr>
            </a:p>
          </p:txBody>
        </p:sp>
        <p:sp>
          <p:nvSpPr>
            <p:cNvPr id="136" name="Google Shape;136;p17"/>
            <p:cNvSpPr txBox="1"/>
            <p:nvPr/>
          </p:nvSpPr>
          <p:spPr>
            <a:xfrm>
              <a:off x="2189326"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W2</a:t>
              </a:r>
              <a:endParaRPr sz="700">
                <a:solidFill>
                  <a:srgbClr val="0C58D3"/>
                </a:solidFill>
                <a:latin typeface="Roboto"/>
                <a:ea typeface="Roboto"/>
                <a:cs typeface="Roboto"/>
                <a:sym typeface="Roboto"/>
              </a:endParaRPr>
            </a:p>
          </p:txBody>
        </p:sp>
        <p:sp>
          <p:nvSpPr>
            <p:cNvPr id="137" name="Google Shape;137;p17"/>
            <p:cNvSpPr txBox="1"/>
            <p:nvPr/>
          </p:nvSpPr>
          <p:spPr>
            <a:xfrm>
              <a:off x="253385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W3</a:t>
              </a:r>
              <a:endParaRPr sz="700">
                <a:solidFill>
                  <a:srgbClr val="0C58D3"/>
                </a:solidFill>
                <a:latin typeface="Roboto"/>
                <a:ea typeface="Roboto"/>
                <a:cs typeface="Roboto"/>
                <a:sym typeface="Roboto"/>
              </a:endParaRPr>
            </a:p>
          </p:txBody>
        </p:sp>
        <p:sp>
          <p:nvSpPr>
            <p:cNvPr id="138" name="Google Shape;138;p17"/>
            <p:cNvSpPr txBox="1"/>
            <p:nvPr/>
          </p:nvSpPr>
          <p:spPr>
            <a:xfrm>
              <a:off x="2876541"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C58D3"/>
                  </a:solidFill>
                  <a:latin typeface="Roboto"/>
                  <a:ea typeface="Roboto"/>
                  <a:cs typeface="Roboto"/>
                  <a:sym typeface="Roboto"/>
                </a:rPr>
                <a:t>W4</a:t>
              </a:r>
              <a:endParaRPr sz="700">
                <a:solidFill>
                  <a:srgbClr val="0C58D3"/>
                </a:solidFill>
                <a:latin typeface="Roboto"/>
                <a:ea typeface="Roboto"/>
                <a:cs typeface="Roboto"/>
                <a:sym typeface="Roboto"/>
              </a:endParaRPr>
            </a:p>
          </p:txBody>
        </p:sp>
      </p:grpSp>
      <p:sp>
        <p:nvSpPr>
          <p:cNvPr id="139" name="Google Shape;139;p17"/>
          <p:cNvSpPr/>
          <p:nvPr/>
        </p:nvSpPr>
        <p:spPr>
          <a:xfrm>
            <a:off x="3064800" y="3389525"/>
            <a:ext cx="3636300" cy="207300"/>
          </a:xfrm>
          <a:prstGeom prst="rect">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Feature </a:t>
            </a:r>
            <a:r>
              <a:rPr lang="en">
                <a:solidFill>
                  <a:srgbClr val="FFFFFF"/>
                </a:solidFill>
                <a:latin typeface="Roboto"/>
                <a:ea typeface="Roboto"/>
                <a:cs typeface="Roboto"/>
                <a:sym typeface="Roboto"/>
              </a:rPr>
              <a:t>Engineering</a:t>
            </a:r>
            <a:endParaRPr>
              <a:solidFill>
                <a:srgbClr val="FFFFFF"/>
              </a:solidFill>
              <a:latin typeface="Roboto"/>
              <a:ea typeface="Roboto"/>
              <a:cs typeface="Roboto"/>
              <a:sym typeface="Roboto"/>
            </a:endParaRPr>
          </a:p>
        </p:txBody>
      </p:sp>
      <p:grpSp>
        <p:nvGrpSpPr>
          <p:cNvPr id="140" name="Google Shape;140;p17"/>
          <p:cNvGrpSpPr/>
          <p:nvPr/>
        </p:nvGrpSpPr>
        <p:grpSpPr>
          <a:xfrm>
            <a:off x="479055" y="1431525"/>
            <a:ext cx="1362300" cy="2927725"/>
            <a:chOff x="479055" y="1431525"/>
            <a:chExt cx="1362300" cy="2927725"/>
          </a:xfrm>
        </p:grpSpPr>
        <p:sp>
          <p:nvSpPr>
            <p:cNvPr id="141" name="Google Shape;141;p17"/>
            <p:cNvSpPr/>
            <p:nvPr/>
          </p:nvSpPr>
          <p:spPr>
            <a:xfrm>
              <a:off x="484200" y="1431550"/>
              <a:ext cx="1356900" cy="2927700"/>
            </a:xfrm>
            <a:prstGeom prst="rect">
              <a:avLst/>
            </a:prstGeom>
            <a:noFill/>
            <a:ln cap="flat" cmpd="sng" w="9525">
              <a:solidFill>
                <a:srgbClr val="0944A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flipH="1" rot="10800000">
              <a:off x="479055" y="1431525"/>
              <a:ext cx="1362300" cy="1269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 name="Google Shape;143;p17"/>
            <p:cNvCxnSpPr/>
            <p:nvPr/>
          </p:nvCxnSpPr>
          <p:spPr>
            <a:xfrm rot="10800000">
              <a:off x="821300"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44" name="Google Shape;144;p17"/>
            <p:cNvCxnSpPr/>
            <p:nvPr/>
          </p:nvCxnSpPr>
          <p:spPr>
            <a:xfrm rot="10800000">
              <a:off x="1161675" y="2507000"/>
              <a:ext cx="0" cy="1848300"/>
            </a:xfrm>
            <a:prstGeom prst="straightConnector1">
              <a:avLst/>
            </a:prstGeom>
            <a:noFill/>
            <a:ln cap="flat" cmpd="sng" w="9525">
              <a:solidFill>
                <a:srgbClr val="0944A1"/>
              </a:solidFill>
              <a:prstDash val="dot"/>
              <a:round/>
              <a:headEnd len="sm" w="sm" type="none"/>
              <a:tailEnd len="sm" w="sm" type="none"/>
            </a:ln>
          </p:spPr>
        </p:cxnSp>
        <p:cxnSp>
          <p:nvCxnSpPr>
            <p:cNvPr id="145" name="Google Shape;145;p17"/>
            <p:cNvCxnSpPr/>
            <p:nvPr/>
          </p:nvCxnSpPr>
          <p:spPr>
            <a:xfrm rot="10800000">
              <a:off x="1502050" y="2507000"/>
              <a:ext cx="0" cy="1848300"/>
            </a:xfrm>
            <a:prstGeom prst="straightConnector1">
              <a:avLst/>
            </a:prstGeom>
            <a:noFill/>
            <a:ln cap="flat" cmpd="sng" w="9525">
              <a:solidFill>
                <a:srgbClr val="0944A1"/>
              </a:solidFill>
              <a:prstDash val="dot"/>
              <a:round/>
              <a:headEnd len="sm" w="sm" type="none"/>
              <a:tailEnd len="sm" w="sm" type="none"/>
            </a:ln>
          </p:spPr>
        </p:cxnSp>
        <p:sp>
          <p:nvSpPr>
            <p:cNvPr id="146" name="Google Shape;146;p17"/>
            <p:cNvSpPr txBox="1"/>
            <p:nvPr/>
          </p:nvSpPr>
          <p:spPr>
            <a:xfrm>
              <a:off x="480693"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W1</a:t>
              </a:r>
              <a:endParaRPr sz="700">
                <a:solidFill>
                  <a:srgbClr val="0944A1"/>
                </a:solidFill>
                <a:latin typeface="Roboto"/>
                <a:ea typeface="Roboto"/>
                <a:cs typeface="Roboto"/>
                <a:sym typeface="Roboto"/>
              </a:endParaRPr>
            </a:p>
          </p:txBody>
        </p:sp>
        <p:sp>
          <p:nvSpPr>
            <p:cNvPr id="147" name="Google Shape;147;p17"/>
            <p:cNvSpPr txBox="1"/>
            <p:nvPr/>
          </p:nvSpPr>
          <p:spPr>
            <a:xfrm>
              <a:off x="825226"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W2</a:t>
              </a:r>
              <a:endParaRPr sz="700">
                <a:solidFill>
                  <a:srgbClr val="0944A1"/>
                </a:solidFill>
                <a:latin typeface="Roboto"/>
                <a:ea typeface="Roboto"/>
                <a:cs typeface="Roboto"/>
                <a:sym typeface="Roboto"/>
              </a:endParaRPr>
            </a:p>
          </p:txBody>
        </p:sp>
        <p:sp>
          <p:nvSpPr>
            <p:cNvPr id="148" name="Google Shape;148;p17"/>
            <p:cNvSpPr txBox="1"/>
            <p:nvPr/>
          </p:nvSpPr>
          <p:spPr>
            <a:xfrm>
              <a:off x="1169758"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W3</a:t>
              </a:r>
              <a:endParaRPr sz="700">
                <a:solidFill>
                  <a:srgbClr val="0944A1"/>
                </a:solidFill>
                <a:latin typeface="Roboto"/>
                <a:ea typeface="Roboto"/>
                <a:cs typeface="Roboto"/>
                <a:sym typeface="Roboto"/>
              </a:endParaRPr>
            </a:p>
          </p:txBody>
        </p:sp>
        <p:sp>
          <p:nvSpPr>
            <p:cNvPr id="149" name="Google Shape;149;p17"/>
            <p:cNvSpPr txBox="1"/>
            <p:nvPr/>
          </p:nvSpPr>
          <p:spPr>
            <a:xfrm>
              <a:off x="1512441" y="2506850"/>
              <a:ext cx="328800" cy="17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0944A1"/>
                  </a:solidFill>
                  <a:latin typeface="Roboto"/>
                  <a:ea typeface="Roboto"/>
                  <a:cs typeface="Roboto"/>
                  <a:sym typeface="Roboto"/>
                </a:rPr>
                <a:t>W4</a:t>
              </a:r>
              <a:endParaRPr sz="700">
                <a:solidFill>
                  <a:srgbClr val="0944A1"/>
                </a:solidFill>
                <a:latin typeface="Roboto"/>
                <a:ea typeface="Roboto"/>
                <a:cs typeface="Roboto"/>
                <a:sym typeface="Roboto"/>
              </a:endParaRPr>
            </a:p>
          </p:txBody>
        </p:sp>
        <p:sp>
          <p:nvSpPr>
            <p:cNvPr id="150" name="Google Shape;150;p17"/>
            <p:cNvSpPr txBox="1"/>
            <p:nvPr/>
          </p:nvSpPr>
          <p:spPr>
            <a:xfrm>
              <a:off x="484200" y="1558425"/>
              <a:ext cx="804600" cy="79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200">
                  <a:solidFill>
                    <a:srgbClr val="0944A1"/>
                  </a:solidFill>
                  <a:latin typeface="Roboto"/>
                  <a:ea typeface="Roboto"/>
                  <a:cs typeface="Roboto"/>
                  <a:sym typeface="Roboto"/>
                </a:rPr>
                <a:t>1</a:t>
              </a:r>
              <a:endParaRPr b="1" sz="4200">
                <a:solidFill>
                  <a:srgbClr val="0944A1"/>
                </a:solidFill>
                <a:latin typeface="Roboto"/>
                <a:ea typeface="Roboto"/>
                <a:cs typeface="Roboto"/>
                <a:sym typeface="Roboto"/>
              </a:endParaRPr>
            </a:p>
          </p:txBody>
        </p:sp>
      </p:grpSp>
      <p:sp>
        <p:nvSpPr>
          <p:cNvPr id="151" name="Google Shape;151;p17"/>
          <p:cNvSpPr/>
          <p:nvPr/>
        </p:nvSpPr>
        <p:spPr>
          <a:xfrm>
            <a:off x="479725" y="2678200"/>
            <a:ext cx="3363900" cy="207300"/>
          </a:xfrm>
          <a:prstGeom prst="rect">
            <a:avLst/>
          </a:prstGeom>
          <a:solidFill>
            <a:srgbClr val="0944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latin typeface="Roboto"/>
                <a:ea typeface="Roboto"/>
                <a:cs typeface="Roboto"/>
                <a:sym typeface="Roboto"/>
              </a:rPr>
              <a:t>Cleaning</a:t>
            </a:r>
            <a:endParaRPr>
              <a:solidFill>
                <a:srgbClr val="FFFFFF"/>
              </a:solidFill>
              <a:latin typeface="Roboto"/>
              <a:ea typeface="Roboto"/>
              <a:cs typeface="Roboto"/>
              <a:sym typeface="Roboto"/>
            </a:endParaRPr>
          </a:p>
        </p:txBody>
      </p:sp>
      <p:sp>
        <p:nvSpPr>
          <p:cNvPr id="152" name="Google Shape;152;p17"/>
          <p:cNvSpPr/>
          <p:nvPr/>
        </p:nvSpPr>
        <p:spPr>
          <a:xfrm>
            <a:off x="1718825" y="3066275"/>
            <a:ext cx="4444500" cy="207300"/>
          </a:xfrm>
          <a:prstGeom prst="rect">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Exploratory Data Analysis</a:t>
            </a:r>
            <a:endParaRPr>
              <a:solidFill>
                <a:srgbClr val="FFFFFF"/>
              </a:solidFill>
              <a:latin typeface="Roboto"/>
              <a:ea typeface="Roboto"/>
              <a:cs typeface="Roboto"/>
              <a:sym typeface="Roboto"/>
            </a:endParaRPr>
          </a:p>
        </p:txBody>
      </p:sp>
      <p:sp>
        <p:nvSpPr>
          <p:cNvPr id="153" name="Google Shape;153;p17"/>
          <p:cNvSpPr/>
          <p:nvPr/>
        </p:nvSpPr>
        <p:spPr>
          <a:xfrm>
            <a:off x="4544550" y="3712775"/>
            <a:ext cx="1876500" cy="207300"/>
          </a:xfrm>
          <a:prstGeom prst="rect">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Feature Selection</a:t>
            </a:r>
            <a:endParaRPr>
              <a:solidFill>
                <a:srgbClr val="FFFFFF"/>
              </a:solidFill>
              <a:latin typeface="Roboto"/>
              <a:ea typeface="Roboto"/>
              <a:cs typeface="Roboto"/>
              <a:sym typeface="Roboto"/>
            </a:endParaRPr>
          </a:p>
        </p:txBody>
      </p:sp>
      <p:sp>
        <p:nvSpPr>
          <p:cNvPr id="154" name="Google Shape;154;p17"/>
          <p:cNvSpPr/>
          <p:nvPr/>
        </p:nvSpPr>
        <p:spPr>
          <a:xfrm>
            <a:off x="5668025" y="3959825"/>
            <a:ext cx="1770300" cy="207300"/>
          </a:xfrm>
          <a:prstGeom prst="rect">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Build model</a:t>
            </a:r>
            <a:endParaRPr>
              <a:solidFill>
                <a:srgbClr val="FFFFFF"/>
              </a:solidFill>
              <a:latin typeface="Roboto"/>
              <a:ea typeface="Roboto"/>
              <a:cs typeface="Roboto"/>
              <a:sym typeface="Roboto"/>
            </a:endParaRPr>
          </a:p>
        </p:txBody>
      </p:sp>
      <p:sp>
        <p:nvSpPr>
          <p:cNvPr id="155" name="Google Shape;155;p17"/>
          <p:cNvSpPr txBox="1"/>
          <p:nvPr/>
        </p:nvSpPr>
        <p:spPr>
          <a:xfrm>
            <a:off x="8132763" y="4387221"/>
            <a:ext cx="526800" cy="9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600">
                <a:solidFill>
                  <a:srgbClr val="307BF3"/>
                </a:solidFill>
                <a:latin typeface="Roboto"/>
                <a:ea typeface="Roboto"/>
                <a:cs typeface="Roboto"/>
                <a:sym typeface="Roboto"/>
              </a:rPr>
              <a:t>LOREM</a:t>
            </a:r>
            <a:endParaRPr>
              <a:solidFill>
                <a:srgbClr val="307BF3"/>
              </a:solidFill>
            </a:endParaRPr>
          </a:p>
        </p:txBody>
      </p:sp>
      <p:sp>
        <p:nvSpPr>
          <p:cNvPr id="156" name="Google Shape;156;p17"/>
          <p:cNvSpPr/>
          <p:nvPr/>
        </p:nvSpPr>
        <p:spPr>
          <a:xfrm>
            <a:off x="8130229" y="4403324"/>
            <a:ext cx="66300" cy="57600"/>
          </a:xfrm>
          <a:prstGeom prst="triangle">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1295454" y="2809239"/>
            <a:ext cx="66300" cy="576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979579" y="2809239"/>
            <a:ext cx="66300" cy="57600"/>
          </a:xfrm>
          <a:prstGeom prst="triangle">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6882650" y="4167125"/>
            <a:ext cx="1770300" cy="207300"/>
          </a:xfrm>
          <a:prstGeom prst="rect">
            <a:avLst/>
          </a:prstGeom>
          <a:solidFill>
            <a:srgbClr val="0944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FFFFFF"/>
                </a:solidFill>
                <a:latin typeface="Roboto"/>
                <a:ea typeface="Roboto"/>
                <a:cs typeface="Roboto"/>
                <a:sym typeface="Roboto"/>
              </a:rPr>
              <a:t>Evaluate </a:t>
            </a:r>
            <a:r>
              <a:rPr lang="en">
                <a:solidFill>
                  <a:srgbClr val="FFFFFF"/>
                </a:solidFill>
                <a:latin typeface="Roboto"/>
                <a:ea typeface="Roboto"/>
                <a:cs typeface="Roboto"/>
                <a:sym typeface="Roboto"/>
              </a:rPr>
              <a:t> model</a:t>
            </a:r>
            <a:endParaRPr>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idx="1" type="subTitle"/>
          </p:nvPr>
        </p:nvSpPr>
        <p:spPr>
          <a:xfrm>
            <a:off x="593900" y="208000"/>
            <a:ext cx="8337300" cy="4767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4800">
                <a:solidFill>
                  <a:schemeClr val="dk1"/>
                </a:solidFill>
                <a:latin typeface="Oswald"/>
                <a:ea typeface="Oswald"/>
                <a:cs typeface="Oswald"/>
                <a:sym typeface="Oswald"/>
              </a:rPr>
              <a:t>Average  Ames</a:t>
            </a:r>
            <a:r>
              <a:rPr lang="en" sz="4800">
                <a:solidFill>
                  <a:schemeClr val="dk1"/>
                </a:solidFill>
                <a:latin typeface="Oswald"/>
                <a:ea typeface="Oswald"/>
                <a:cs typeface="Oswald"/>
                <a:sym typeface="Oswald"/>
              </a:rPr>
              <a:t> home:</a:t>
            </a:r>
            <a:endParaRPr sz="4800">
              <a:solidFill>
                <a:schemeClr val="dk1"/>
              </a:solidFill>
              <a:latin typeface="Oswald"/>
              <a:ea typeface="Oswald"/>
              <a:cs typeface="Oswald"/>
              <a:sym typeface="Oswald"/>
            </a:endParaRPr>
          </a:p>
          <a:p>
            <a:pPr indent="0" lvl="0" marL="0" rtl="0" algn="l">
              <a:lnSpc>
                <a:spcPct val="115000"/>
              </a:lnSpc>
              <a:spcBef>
                <a:spcPts val="0"/>
              </a:spcBef>
              <a:spcAft>
                <a:spcPts val="0"/>
              </a:spcAft>
              <a:buNone/>
            </a:pPr>
            <a:r>
              <a:rPr b="1" lang="en"/>
              <a:t>2051  x 81 </a:t>
            </a:r>
            <a:endParaRPr b="1"/>
          </a:p>
          <a:p>
            <a:pPr indent="0" lvl="0" marL="0" rtl="0" algn="l">
              <a:lnSpc>
                <a:spcPct val="115000"/>
              </a:lnSpc>
              <a:spcBef>
                <a:spcPts val="0"/>
              </a:spcBef>
              <a:spcAft>
                <a:spcPts val="0"/>
              </a:spcAft>
              <a:buNone/>
            </a:pPr>
            <a:r>
              <a:rPr b="1" lang="en"/>
              <a:t>23 neighborhoods</a:t>
            </a:r>
            <a:endParaRPr b="1"/>
          </a:p>
          <a:p>
            <a:pPr indent="0" lvl="0" marL="0" rtl="0" algn="l">
              <a:lnSpc>
                <a:spcPct val="115000"/>
              </a:lnSpc>
              <a:spcBef>
                <a:spcPts val="0"/>
              </a:spcBef>
              <a:spcAft>
                <a:spcPts val="0"/>
              </a:spcAft>
              <a:buNone/>
            </a:pPr>
            <a:r>
              <a:rPr b="1" lang="en"/>
              <a:t>Sale Price-  2006 - 2010</a:t>
            </a:r>
            <a:endParaRPr b="1"/>
          </a:p>
          <a:p>
            <a:pPr indent="0" lvl="0" marL="0" marR="0" rtl="0" algn="l">
              <a:lnSpc>
                <a:spcPct val="100000"/>
              </a:lnSpc>
              <a:spcBef>
                <a:spcPts val="0"/>
              </a:spcBef>
              <a:spcAft>
                <a:spcPts val="0"/>
              </a:spcAft>
              <a:buNone/>
            </a:pPr>
            <a:r>
              <a:t/>
            </a:r>
            <a:endParaRPr>
              <a:solidFill>
                <a:srgbClr val="FFFF00"/>
              </a:solidFill>
            </a:endParaRPr>
          </a:p>
          <a:p>
            <a:pPr indent="0" lvl="0" marL="0" rtl="0" algn="r">
              <a:lnSpc>
                <a:spcPct val="115000"/>
              </a:lnSpc>
              <a:spcBef>
                <a:spcPts val="900"/>
              </a:spcBef>
              <a:spcAft>
                <a:spcPts val="0"/>
              </a:spcAft>
              <a:buNone/>
            </a:pPr>
            <a:r>
              <a:rPr b="1" lang="en" sz="900">
                <a:solidFill>
                  <a:srgbClr val="000000"/>
                </a:solidFill>
                <a:highlight>
                  <a:srgbClr val="FFFFFF"/>
                </a:highlight>
                <a:latin typeface="Arial"/>
                <a:ea typeface="Arial"/>
                <a:cs typeface="Arial"/>
                <a:sym typeface="Arial"/>
              </a:rPr>
              <a:t>ord_Overall Cond</a:t>
            </a:r>
            <a:endParaRPr b="1" sz="900">
              <a:solidFill>
                <a:srgbClr val="000000"/>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t/>
            </a:r>
            <a:endParaRPr/>
          </a:p>
        </p:txBody>
      </p:sp>
      <p:pic>
        <p:nvPicPr>
          <p:cNvPr id="165" name="Google Shape;165;p18"/>
          <p:cNvPicPr preferRelativeResize="0"/>
          <p:nvPr/>
        </p:nvPicPr>
        <p:blipFill>
          <a:blip r:embed="rId3">
            <a:alphaModFix/>
          </a:blip>
          <a:stretch>
            <a:fillRect/>
          </a:stretch>
        </p:blipFill>
        <p:spPr>
          <a:xfrm>
            <a:off x="5619899" y="208000"/>
            <a:ext cx="2986225" cy="4584626"/>
          </a:xfrm>
          <a:prstGeom prst="rect">
            <a:avLst/>
          </a:prstGeom>
          <a:noFill/>
          <a:ln>
            <a:noFill/>
          </a:ln>
        </p:spPr>
      </p:pic>
      <p:pic>
        <p:nvPicPr>
          <p:cNvPr id="166" name="Google Shape;166;p18"/>
          <p:cNvPicPr preferRelativeResize="0"/>
          <p:nvPr/>
        </p:nvPicPr>
        <p:blipFill>
          <a:blip r:embed="rId4">
            <a:alphaModFix/>
          </a:blip>
          <a:stretch>
            <a:fillRect/>
          </a:stretch>
        </p:blipFill>
        <p:spPr>
          <a:xfrm>
            <a:off x="5766000" y="3406600"/>
            <a:ext cx="1466850" cy="57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a:t>
            </a:r>
            <a:endParaRPr/>
          </a:p>
        </p:txBody>
      </p:sp>
      <p:sp>
        <p:nvSpPr>
          <p:cNvPr id="172" name="Google Shape;172;p19"/>
          <p:cNvSpPr txBox="1"/>
          <p:nvPr>
            <p:ph idx="1" type="body"/>
          </p:nvPr>
        </p:nvSpPr>
        <p:spPr>
          <a:xfrm>
            <a:off x="311700" y="1017725"/>
            <a:ext cx="8520600" cy="37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100"/>
          </a:p>
          <a:p>
            <a:pPr indent="-361950" lvl="0" marL="457200" rtl="0" algn="l">
              <a:spcBef>
                <a:spcPts val="1600"/>
              </a:spcBef>
              <a:spcAft>
                <a:spcPts val="0"/>
              </a:spcAft>
              <a:buSzPts val="2100"/>
              <a:buAutoNum type="arabicPeriod"/>
            </a:pPr>
            <a:r>
              <a:rPr b="1" lang="en" sz="2100"/>
              <a:t>Renamed ordinal columns</a:t>
            </a:r>
            <a:endParaRPr b="1" sz="2100"/>
          </a:p>
          <a:p>
            <a:pPr indent="-361950" lvl="0" marL="457200" rtl="0" algn="l">
              <a:spcBef>
                <a:spcPts val="0"/>
              </a:spcBef>
              <a:spcAft>
                <a:spcPts val="0"/>
              </a:spcAft>
              <a:buSzPts val="2100"/>
              <a:buAutoNum type="arabicPeriod"/>
            </a:pPr>
            <a:r>
              <a:rPr b="1" lang="en" sz="2100"/>
              <a:t>Pool and Fireplace , Garage and basement attributes were set to 'NA' </a:t>
            </a:r>
            <a:endParaRPr b="1" sz="2100"/>
          </a:p>
          <a:p>
            <a:pPr indent="-361950" lvl="0" marL="457200" rtl="0" algn="l">
              <a:spcBef>
                <a:spcPts val="0"/>
              </a:spcBef>
              <a:spcAft>
                <a:spcPts val="0"/>
              </a:spcAft>
              <a:buSzPts val="2100"/>
              <a:buAutoNum type="arabicPeriod"/>
            </a:pPr>
            <a:r>
              <a:rPr b="1" lang="en" sz="2100"/>
              <a:t>Lot frontage were imputed from homes which are within 5% lot areas</a:t>
            </a:r>
            <a:endParaRPr b="1" sz="2100"/>
          </a:p>
          <a:p>
            <a:pPr indent="-361950" lvl="0" marL="457200" rtl="0" algn="l">
              <a:spcBef>
                <a:spcPts val="0"/>
              </a:spcBef>
              <a:spcAft>
                <a:spcPts val="0"/>
              </a:spcAft>
              <a:buSzPts val="2100"/>
              <a:buAutoNum type="arabicPeriod"/>
            </a:pPr>
            <a:r>
              <a:rPr b="1" lang="en" sz="2100"/>
              <a:t>Test data cleaning.</a:t>
            </a:r>
            <a:endParaRPr b="1" sz="2100"/>
          </a:p>
          <a:p>
            <a:pPr indent="0" lvl="0" marL="0" rtl="0" algn="l">
              <a:spcBef>
                <a:spcPts val="1600"/>
              </a:spcBef>
              <a:spcAft>
                <a:spcPts val="1600"/>
              </a:spcAft>
              <a:buNone/>
            </a:pPr>
            <a:r>
              <a:t/>
            </a:r>
            <a:endParaRPr b="1" sz="2100"/>
          </a:p>
        </p:txBody>
      </p:sp>
      <p:pic>
        <p:nvPicPr>
          <p:cNvPr id="173" name="Google Shape;173;p19"/>
          <p:cNvPicPr preferRelativeResize="0"/>
          <p:nvPr/>
        </p:nvPicPr>
        <p:blipFill>
          <a:blip r:embed="rId3">
            <a:alphaModFix/>
          </a:blip>
          <a:stretch>
            <a:fillRect/>
          </a:stretch>
        </p:blipFill>
        <p:spPr>
          <a:xfrm>
            <a:off x="5895149" y="2931199"/>
            <a:ext cx="2651465" cy="167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a:t>
            </a:r>
            <a:endParaRPr/>
          </a:p>
        </p:txBody>
      </p:sp>
      <p:sp>
        <p:nvSpPr>
          <p:cNvPr id="179" name="Google Shape;17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than 50 % houses have regular lot size, around 25% are slightly irregular.</a:t>
            </a:r>
            <a:endParaRPr/>
          </a:p>
          <a:p>
            <a:pPr indent="0" lvl="0" marL="0" rtl="0" algn="l">
              <a:spcBef>
                <a:spcPts val="1600"/>
              </a:spcBef>
              <a:spcAft>
                <a:spcPts val="0"/>
              </a:spcAft>
              <a:buNone/>
            </a:pPr>
            <a:r>
              <a:rPr lang="en"/>
              <a:t>99% houses have all utilities, electrical and heating</a:t>
            </a:r>
            <a:endParaRPr/>
          </a:p>
          <a:p>
            <a:pPr indent="0" lvl="0" marL="0" rtl="0" algn="l">
              <a:spcBef>
                <a:spcPts val="1600"/>
              </a:spcBef>
              <a:spcAft>
                <a:spcPts val="0"/>
              </a:spcAft>
              <a:buNone/>
            </a:pPr>
            <a:r>
              <a:rPr lang="en"/>
              <a:t>95% of the houses have gentle slope with a very few house with severe slope</a:t>
            </a:r>
            <a:endParaRPr/>
          </a:p>
          <a:p>
            <a:pPr indent="0" lvl="0" marL="0" rtl="0" algn="l">
              <a:spcBef>
                <a:spcPts val="1600"/>
              </a:spcBef>
              <a:spcAft>
                <a:spcPts val="0"/>
              </a:spcAft>
              <a:buNone/>
            </a:pPr>
            <a:r>
              <a:rPr lang="en"/>
              <a:t>65% have no basement exposure</a:t>
            </a:r>
            <a:endParaRPr/>
          </a:p>
          <a:p>
            <a:pPr indent="0" lvl="0" marL="0" rtl="0" algn="l">
              <a:spcBef>
                <a:spcPts val="1600"/>
              </a:spcBef>
              <a:spcAft>
                <a:spcPts val="0"/>
              </a:spcAft>
              <a:buNone/>
            </a:pPr>
            <a:r>
              <a:rPr lang="en"/>
              <a:t>90% homes have Paved Drive</a:t>
            </a:r>
            <a:endParaRPr/>
          </a:p>
          <a:p>
            <a:pPr indent="0" lvl="0" marL="0" rtl="0" algn="l">
              <a:spcBef>
                <a:spcPts val="1600"/>
              </a:spcBef>
              <a:spcAft>
                <a:spcPts val="0"/>
              </a:spcAft>
              <a:buNone/>
            </a:pPr>
            <a:r>
              <a:rPr lang="en"/>
              <a:t>70% homes are  in ‘Residential Low Density’  zone and  another 10%  make up in ‘RM’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229625" y="265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Estate !</a:t>
            </a:r>
            <a:endParaRPr/>
          </a:p>
        </p:txBody>
      </p:sp>
      <p:sp>
        <p:nvSpPr>
          <p:cNvPr id="185" name="Google Shape;185;p21"/>
          <p:cNvSpPr txBox="1"/>
          <p:nvPr>
            <p:ph idx="1" type="body"/>
          </p:nvPr>
        </p:nvSpPr>
        <p:spPr>
          <a:xfrm>
            <a:off x="311700" y="838425"/>
            <a:ext cx="8520600" cy="413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6" name="Google Shape;186;p21"/>
          <p:cNvPicPr preferRelativeResize="0"/>
          <p:nvPr/>
        </p:nvPicPr>
        <p:blipFill>
          <a:blip r:embed="rId3">
            <a:alphaModFix/>
          </a:blip>
          <a:stretch>
            <a:fillRect/>
          </a:stretch>
        </p:blipFill>
        <p:spPr>
          <a:xfrm>
            <a:off x="311700" y="923875"/>
            <a:ext cx="1621575" cy="1452877"/>
          </a:xfrm>
          <a:prstGeom prst="rect">
            <a:avLst/>
          </a:prstGeom>
          <a:noFill/>
          <a:ln>
            <a:noFill/>
          </a:ln>
        </p:spPr>
      </p:pic>
      <p:pic>
        <p:nvPicPr>
          <p:cNvPr id="187" name="Google Shape;187;p21"/>
          <p:cNvPicPr preferRelativeResize="0"/>
          <p:nvPr/>
        </p:nvPicPr>
        <p:blipFill>
          <a:blip r:embed="rId4">
            <a:alphaModFix/>
          </a:blip>
          <a:stretch>
            <a:fillRect/>
          </a:stretch>
        </p:blipFill>
        <p:spPr>
          <a:xfrm>
            <a:off x="5803000" y="2500837"/>
            <a:ext cx="1621575" cy="1391971"/>
          </a:xfrm>
          <a:prstGeom prst="rect">
            <a:avLst/>
          </a:prstGeom>
          <a:noFill/>
          <a:ln>
            <a:noFill/>
          </a:ln>
        </p:spPr>
      </p:pic>
      <p:pic>
        <p:nvPicPr>
          <p:cNvPr id="188" name="Google Shape;188;p21"/>
          <p:cNvPicPr preferRelativeResize="0"/>
          <p:nvPr/>
        </p:nvPicPr>
        <p:blipFill>
          <a:blip r:embed="rId5">
            <a:alphaModFix/>
          </a:blip>
          <a:stretch>
            <a:fillRect/>
          </a:stretch>
        </p:blipFill>
        <p:spPr>
          <a:xfrm>
            <a:off x="2145950" y="3401913"/>
            <a:ext cx="1681184" cy="1457875"/>
          </a:xfrm>
          <a:prstGeom prst="rect">
            <a:avLst/>
          </a:prstGeom>
          <a:noFill/>
          <a:ln>
            <a:noFill/>
          </a:ln>
        </p:spPr>
      </p:pic>
      <p:pic>
        <p:nvPicPr>
          <p:cNvPr id="189" name="Google Shape;189;p21"/>
          <p:cNvPicPr preferRelativeResize="0"/>
          <p:nvPr/>
        </p:nvPicPr>
        <p:blipFill>
          <a:blip r:embed="rId6">
            <a:alphaModFix/>
          </a:blip>
          <a:stretch>
            <a:fillRect/>
          </a:stretch>
        </p:blipFill>
        <p:spPr>
          <a:xfrm>
            <a:off x="311700" y="2519875"/>
            <a:ext cx="1681175" cy="1353902"/>
          </a:xfrm>
          <a:prstGeom prst="rect">
            <a:avLst/>
          </a:prstGeom>
          <a:noFill/>
          <a:ln>
            <a:noFill/>
          </a:ln>
        </p:spPr>
      </p:pic>
      <p:pic>
        <p:nvPicPr>
          <p:cNvPr id="190" name="Google Shape;190;p21"/>
          <p:cNvPicPr preferRelativeResize="0"/>
          <p:nvPr/>
        </p:nvPicPr>
        <p:blipFill>
          <a:blip r:embed="rId7">
            <a:alphaModFix/>
          </a:blip>
          <a:stretch>
            <a:fillRect/>
          </a:stretch>
        </p:blipFill>
        <p:spPr>
          <a:xfrm>
            <a:off x="2166512" y="1905400"/>
            <a:ext cx="1621575" cy="1332713"/>
          </a:xfrm>
          <a:prstGeom prst="rect">
            <a:avLst/>
          </a:prstGeom>
          <a:noFill/>
          <a:ln>
            <a:noFill/>
          </a:ln>
        </p:spPr>
      </p:pic>
      <p:pic>
        <p:nvPicPr>
          <p:cNvPr id="191" name="Google Shape;191;p21"/>
          <p:cNvPicPr preferRelativeResize="0"/>
          <p:nvPr/>
        </p:nvPicPr>
        <p:blipFill>
          <a:blip r:embed="rId8">
            <a:alphaModFix/>
          </a:blip>
          <a:stretch>
            <a:fillRect/>
          </a:stretch>
        </p:blipFill>
        <p:spPr>
          <a:xfrm>
            <a:off x="4021312" y="2509063"/>
            <a:ext cx="1621575" cy="1375505"/>
          </a:xfrm>
          <a:prstGeom prst="rect">
            <a:avLst/>
          </a:prstGeom>
          <a:noFill/>
          <a:ln>
            <a:noFill/>
          </a:ln>
        </p:spPr>
      </p:pic>
      <p:pic>
        <p:nvPicPr>
          <p:cNvPr id="192" name="Google Shape;192;p21"/>
          <p:cNvPicPr preferRelativeResize="0"/>
          <p:nvPr/>
        </p:nvPicPr>
        <p:blipFill>
          <a:blip r:embed="rId9">
            <a:alphaModFix/>
          </a:blip>
          <a:stretch>
            <a:fillRect/>
          </a:stretch>
        </p:blipFill>
        <p:spPr>
          <a:xfrm>
            <a:off x="4122125" y="973375"/>
            <a:ext cx="1621579" cy="1400725"/>
          </a:xfrm>
          <a:prstGeom prst="rect">
            <a:avLst/>
          </a:prstGeom>
          <a:noFill/>
          <a:ln>
            <a:noFill/>
          </a:ln>
        </p:spPr>
      </p:pic>
      <p:pic>
        <p:nvPicPr>
          <p:cNvPr id="193" name="Google Shape;193;p21"/>
          <p:cNvPicPr preferRelativeResize="0"/>
          <p:nvPr/>
        </p:nvPicPr>
        <p:blipFill>
          <a:blip r:embed="rId10">
            <a:alphaModFix/>
          </a:blip>
          <a:stretch>
            <a:fillRect/>
          </a:stretch>
        </p:blipFill>
        <p:spPr>
          <a:xfrm>
            <a:off x="6503675" y="973538"/>
            <a:ext cx="1621575" cy="1353549"/>
          </a:xfrm>
          <a:prstGeom prst="rect">
            <a:avLst/>
          </a:prstGeom>
          <a:noFill/>
          <a:ln>
            <a:noFill/>
          </a:ln>
        </p:spPr>
      </p:pic>
      <p:pic>
        <p:nvPicPr>
          <p:cNvPr id="194" name="Google Shape;194;p21"/>
          <p:cNvPicPr preferRelativeResize="0"/>
          <p:nvPr/>
        </p:nvPicPr>
        <p:blipFill>
          <a:blip r:embed="rId11">
            <a:alphaModFix/>
          </a:blip>
          <a:stretch>
            <a:fillRect/>
          </a:stretch>
        </p:blipFill>
        <p:spPr>
          <a:xfrm>
            <a:off x="7528678" y="3617075"/>
            <a:ext cx="1549709" cy="1353550"/>
          </a:xfrm>
          <a:prstGeom prst="rect">
            <a:avLst/>
          </a:prstGeom>
          <a:noFill/>
          <a:ln>
            <a:noFill/>
          </a:ln>
        </p:spPr>
      </p:pic>
      <p:pic>
        <p:nvPicPr>
          <p:cNvPr id="195" name="Google Shape;195;p21"/>
          <p:cNvPicPr preferRelativeResize="0"/>
          <p:nvPr/>
        </p:nvPicPr>
        <p:blipFill>
          <a:blip r:embed="rId12">
            <a:alphaModFix/>
          </a:blip>
          <a:stretch>
            <a:fillRect/>
          </a:stretch>
        </p:blipFill>
        <p:spPr>
          <a:xfrm>
            <a:off x="2243848" y="101003"/>
            <a:ext cx="1118312" cy="90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