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63" r:id="rId4"/>
    <p:sldId id="257" r:id="rId5"/>
    <p:sldId id="262" r:id="rId6"/>
    <p:sldId id="260" r:id="rId7"/>
    <p:sldId id="259" r:id="rId8"/>
    <p:sldId id="264" r:id="rId9"/>
    <p:sldId id="265" r:id="rId10"/>
    <p:sldId id="266" r:id="rId11"/>
    <p:sldId id="267" r:id="rId12"/>
    <p:sldId id="268" r:id="rId13"/>
    <p:sldId id="269" r:id="rId14"/>
    <p:sldId id="270" r:id="rId15"/>
    <p:sldId id="272" r:id="rId16"/>
    <p:sldId id="271" r:id="rId17"/>
    <p:sldId id="273" r:id="rId18"/>
    <p:sldId id="274" r:id="rId19"/>
    <p:sldId id="281"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70" d="100"/>
          <a:sy n="70" d="100"/>
        </p:scale>
        <p:origin x="-11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8CBA3A-E7DD-4467-803A-27DDE330FA6E}"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51AD-C80E-4EDA-A73D-8494D9F5E518}" type="slidenum">
              <a:rPr lang="en-US" smtClean="0"/>
              <a:t>‹#›</a:t>
            </a:fld>
            <a:endParaRPr lang="en-US"/>
          </a:p>
        </p:txBody>
      </p:sp>
    </p:spTree>
    <p:extLst>
      <p:ext uri="{BB962C8B-B14F-4D97-AF65-F5344CB8AC3E}">
        <p14:creationId xmlns:p14="http://schemas.microsoft.com/office/powerpoint/2010/main" val="247183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CBA3A-E7DD-4467-803A-27DDE330FA6E}"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51AD-C80E-4EDA-A73D-8494D9F5E518}" type="slidenum">
              <a:rPr lang="en-US" smtClean="0"/>
              <a:t>‹#›</a:t>
            </a:fld>
            <a:endParaRPr lang="en-US"/>
          </a:p>
        </p:txBody>
      </p:sp>
    </p:spTree>
    <p:extLst>
      <p:ext uri="{BB962C8B-B14F-4D97-AF65-F5344CB8AC3E}">
        <p14:creationId xmlns:p14="http://schemas.microsoft.com/office/powerpoint/2010/main" val="111701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CBA3A-E7DD-4467-803A-27DDE330FA6E}"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51AD-C80E-4EDA-A73D-8494D9F5E518}" type="slidenum">
              <a:rPr lang="en-US" smtClean="0"/>
              <a:t>‹#›</a:t>
            </a:fld>
            <a:endParaRPr lang="en-US"/>
          </a:p>
        </p:txBody>
      </p:sp>
    </p:spTree>
    <p:extLst>
      <p:ext uri="{BB962C8B-B14F-4D97-AF65-F5344CB8AC3E}">
        <p14:creationId xmlns:p14="http://schemas.microsoft.com/office/powerpoint/2010/main" val="39154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CBA3A-E7DD-4467-803A-27DDE330FA6E}"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51AD-C80E-4EDA-A73D-8494D9F5E518}" type="slidenum">
              <a:rPr lang="en-US" smtClean="0"/>
              <a:t>‹#›</a:t>
            </a:fld>
            <a:endParaRPr lang="en-US"/>
          </a:p>
        </p:txBody>
      </p:sp>
    </p:spTree>
    <p:extLst>
      <p:ext uri="{BB962C8B-B14F-4D97-AF65-F5344CB8AC3E}">
        <p14:creationId xmlns:p14="http://schemas.microsoft.com/office/powerpoint/2010/main" val="2618625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8CBA3A-E7DD-4467-803A-27DDE330FA6E}"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51AD-C80E-4EDA-A73D-8494D9F5E518}" type="slidenum">
              <a:rPr lang="en-US" smtClean="0"/>
              <a:t>‹#›</a:t>
            </a:fld>
            <a:endParaRPr lang="en-US"/>
          </a:p>
        </p:txBody>
      </p:sp>
    </p:spTree>
    <p:extLst>
      <p:ext uri="{BB962C8B-B14F-4D97-AF65-F5344CB8AC3E}">
        <p14:creationId xmlns:p14="http://schemas.microsoft.com/office/powerpoint/2010/main" val="145917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8CBA3A-E7DD-4467-803A-27DDE330FA6E}" type="datetimeFigureOut">
              <a:rPr lang="en-US" smtClean="0"/>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E51AD-C80E-4EDA-A73D-8494D9F5E518}" type="slidenum">
              <a:rPr lang="en-US" smtClean="0"/>
              <a:t>‹#›</a:t>
            </a:fld>
            <a:endParaRPr lang="en-US"/>
          </a:p>
        </p:txBody>
      </p:sp>
    </p:spTree>
    <p:extLst>
      <p:ext uri="{BB962C8B-B14F-4D97-AF65-F5344CB8AC3E}">
        <p14:creationId xmlns:p14="http://schemas.microsoft.com/office/powerpoint/2010/main" val="1736851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8CBA3A-E7DD-4467-803A-27DDE330FA6E}" type="datetimeFigureOut">
              <a:rPr lang="en-US" smtClean="0"/>
              <a:t>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E51AD-C80E-4EDA-A73D-8494D9F5E518}" type="slidenum">
              <a:rPr lang="en-US" smtClean="0"/>
              <a:t>‹#›</a:t>
            </a:fld>
            <a:endParaRPr lang="en-US"/>
          </a:p>
        </p:txBody>
      </p:sp>
    </p:spTree>
    <p:extLst>
      <p:ext uri="{BB962C8B-B14F-4D97-AF65-F5344CB8AC3E}">
        <p14:creationId xmlns:p14="http://schemas.microsoft.com/office/powerpoint/2010/main" val="95007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8CBA3A-E7DD-4467-803A-27DDE330FA6E}" type="datetimeFigureOut">
              <a:rPr lang="en-US" smtClean="0"/>
              <a:t>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E51AD-C80E-4EDA-A73D-8494D9F5E518}" type="slidenum">
              <a:rPr lang="en-US" smtClean="0"/>
              <a:t>‹#›</a:t>
            </a:fld>
            <a:endParaRPr lang="en-US"/>
          </a:p>
        </p:txBody>
      </p:sp>
    </p:spTree>
    <p:extLst>
      <p:ext uri="{BB962C8B-B14F-4D97-AF65-F5344CB8AC3E}">
        <p14:creationId xmlns:p14="http://schemas.microsoft.com/office/powerpoint/2010/main" val="301495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CBA3A-E7DD-4467-803A-27DDE330FA6E}" type="datetimeFigureOut">
              <a:rPr lang="en-US" smtClean="0"/>
              <a:t>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E51AD-C80E-4EDA-A73D-8494D9F5E518}" type="slidenum">
              <a:rPr lang="en-US" smtClean="0"/>
              <a:t>‹#›</a:t>
            </a:fld>
            <a:endParaRPr lang="en-US"/>
          </a:p>
        </p:txBody>
      </p:sp>
    </p:spTree>
    <p:extLst>
      <p:ext uri="{BB962C8B-B14F-4D97-AF65-F5344CB8AC3E}">
        <p14:creationId xmlns:p14="http://schemas.microsoft.com/office/powerpoint/2010/main" val="373117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8CBA3A-E7DD-4467-803A-27DDE330FA6E}" type="datetimeFigureOut">
              <a:rPr lang="en-US" smtClean="0"/>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E51AD-C80E-4EDA-A73D-8494D9F5E518}" type="slidenum">
              <a:rPr lang="en-US" smtClean="0"/>
              <a:t>‹#›</a:t>
            </a:fld>
            <a:endParaRPr lang="en-US"/>
          </a:p>
        </p:txBody>
      </p:sp>
    </p:spTree>
    <p:extLst>
      <p:ext uri="{BB962C8B-B14F-4D97-AF65-F5344CB8AC3E}">
        <p14:creationId xmlns:p14="http://schemas.microsoft.com/office/powerpoint/2010/main" val="3571137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8CBA3A-E7DD-4467-803A-27DDE330FA6E}" type="datetimeFigureOut">
              <a:rPr lang="en-US" smtClean="0"/>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E51AD-C80E-4EDA-A73D-8494D9F5E518}" type="slidenum">
              <a:rPr lang="en-US" smtClean="0"/>
              <a:t>‹#›</a:t>
            </a:fld>
            <a:endParaRPr lang="en-US"/>
          </a:p>
        </p:txBody>
      </p:sp>
    </p:spTree>
    <p:extLst>
      <p:ext uri="{BB962C8B-B14F-4D97-AF65-F5344CB8AC3E}">
        <p14:creationId xmlns:p14="http://schemas.microsoft.com/office/powerpoint/2010/main" val="276294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CBA3A-E7DD-4467-803A-27DDE330FA6E}" type="datetimeFigureOut">
              <a:rPr lang="en-US" smtClean="0"/>
              <a:t>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E51AD-C80E-4EDA-A73D-8494D9F5E518}" type="slidenum">
              <a:rPr lang="en-US" smtClean="0"/>
              <a:t>‹#›</a:t>
            </a:fld>
            <a:endParaRPr lang="en-US"/>
          </a:p>
        </p:txBody>
      </p:sp>
    </p:spTree>
    <p:extLst>
      <p:ext uri="{BB962C8B-B14F-4D97-AF65-F5344CB8AC3E}">
        <p14:creationId xmlns:p14="http://schemas.microsoft.com/office/powerpoint/2010/main" val="3716471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package" Target="../embeddings/Microsoft_Word_Document1.docx"/><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3.bin"/><Relationship Id="rId4" Type="http://schemas.openxmlformats.org/officeDocument/2006/relationships/image" Target="../media/image21.wmf"/></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5.emf"/><Relationship Id="rId4" Type="http://schemas.openxmlformats.org/officeDocument/2006/relationships/oleObject" Target="../embeddings/Microsoft_Word_97_-_2003_Document1.doc"/></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package" Target="../embeddings/Microsoft_Word_Document2.docx"/><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70408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Design of a Moore Sequential Circuit</a:t>
            </a:r>
            <a:br>
              <a:rPr lang="en-US" smtClean="0"/>
            </a:br>
            <a:endParaRPr lang="en-US" dirty="0"/>
          </a:p>
        </p:txBody>
      </p:sp>
      <p:sp>
        <p:nvSpPr>
          <p:cNvPr id="3" name="Content Placeholder 2"/>
          <p:cNvSpPr txBox="1">
            <a:spLocks/>
          </p:cNvSpPr>
          <p:nvPr/>
        </p:nvSpPr>
        <p:spPr>
          <a:xfrm>
            <a:off x="457200" y="1935480"/>
            <a:ext cx="8229600" cy="43891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Outputs depend only on the present state.</a:t>
            </a:r>
          </a:p>
          <a:p>
            <a:r>
              <a:rPr lang="en-US" dirty="0" smtClean="0"/>
              <a:t>Easier to design and debug than Mealy machines, but often contain more states than equivalent Mealy machines. </a:t>
            </a:r>
          </a:p>
          <a:p>
            <a:r>
              <a:rPr lang="en-US" dirty="0" smtClean="0"/>
              <a:t>No outputs occur during the transition.</a:t>
            </a:r>
          </a:p>
          <a:p>
            <a:r>
              <a:rPr lang="en-US" dirty="0" smtClean="0"/>
              <a:t>Cannot respond to an input until the active edge of the clock occurs; this is in contrast to a Mealy circuit.</a:t>
            </a:r>
            <a:endParaRPr lang="en-US" dirty="0"/>
          </a:p>
        </p:txBody>
      </p:sp>
      <p:sp>
        <p:nvSpPr>
          <p:cNvPr id="4" name="Slide Number Placeholder 3"/>
          <p:cNvSpPr>
            <a:spLocks noGrp="1"/>
          </p:cNvSpPr>
          <p:nvPr>
            <p:ph type="sldNum" sz="quarter" idx="12"/>
          </p:nvPr>
        </p:nvSpPr>
        <p:spPr>
          <a:xfrm>
            <a:off x="8382000" y="6492875"/>
            <a:ext cx="762000" cy="365125"/>
          </a:xfrm>
        </p:spPr>
        <p:txBody>
          <a:bodyPr/>
          <a:lstStyle/>
          <a:p>
            <a:r>
              <a:rPr lang="en-US" dirty="0" smtClean="0"/>
              <a:t>1-</a:t>
            </a:r>
            <a:fld id="{122D24B2-5D52-46F7-B915-67CABB3AD0CF}" type="slidenum">
              <a:rPr lang="en-US" smtClean="0"/>
              <a:pPr/>
              <a:t>1</a:t>
            </a:fld>
            <a:endParaRPr lang="en-US" dirty="0"/>
          </a:p>
        </p:txBody>
      </p:sp>
    </p:spTree>
    <p:extLst>
      <p:ext uri="{BB962C8B-B14F-4D97-AF65-F5344CB8AC3E}">
        <p14:creationId xmlns:p14="http://schemas.microsoft.com/office/powerpoint/2010/main" val="67708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7" y="3429000"/>
            <a:ext cx="909710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308420" y="2883932"/>
            <a:ext cx="2069960"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Moore State Tables</a:t>
            </a:r>
            <a:endParaRPr 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914400"/>
            <a:ext cx="7315200" cy="1754326"/>
          </a:xfrm>
          <a:prstGeom prst="rect">
            <a:avLst/>
          </a:prstGeom>
        </p:spPr>
        <p:txBody>
          <a:bodyPr wrap="square">
            <a:spAutoFit/>
          </a:bodyPr>
          <a:lstStyle/>
          <a:p>
            <a:pPr marL="342900" indent="-342900">
              <a:buFont typeface="+mj-lt"/>
              <a:buAutoNum type="arabicPeriod" startAt="4"/>
            </a:pPr>
            <a:r>
              <a:rPr lang="en-US" dirty="0" smtClean="0">
                <a:latin typeface="Times New Roman" panose="02020603050405020304" pitchFamily="18" charset="0"/>
                <a:cs typeface="Times New Roman" panose="02020603050405020304" pitchFamily="18" charset="0"/>
              </a:rPr>
              <a:t>Combining these maps yields the transition table in Table which gives the next state of both flip-flops (A+, B</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as a function of the present state and input.</a:t>
            </a:r>
          </a:p>
          <a:p>
            <a:pPr marL="342900" indent="-342900">
              <a:buFont typeface="+mj-lt"/>
              <a:buAutoNum type="arabicPeriod" startAt="4"/>
            </a:pPr>
            <a:r>
              <a:rPr lang="en-US" dirty="0" smtClean="0">
                <a:latin typeface="Times New Roman" panose="02020603050405020304" pitchFamily="18" charset="0"/>
                <a:cs typeface="Times New Roman" panose="02020603050405020304" pitchFamily="18" charset="0"/>
              </a:rPr>
              <a:t>The output function Z is then added to the table.  In this example, the output depends only on the present state of the flip-flops and not on the input, so only a single output column is required.</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5715000"/>
            <a:ext cx="5791200" cy="369332"/>
          </a:xfrm>
          <a:prstGeom prst="rect">
            <a:avLst/>
          </a:prstGeom>
        </p:spPr>
        <p:txBody>
          <a:bodyPr wrap="square">
            <a:spAutoFit/>
          </a:bodyPr>
          <a:lstStyle/>
          <a:p>
            <a:pPr marL="342900" indent="-342900">
              <a:buFont typeface="+mj-lt"/>
              <a:buAutoNum type="arabicPeriod" startAt="6"/>
            </a:pPr>
            <a:r>
              <a:rPr lang="en-US" dirty="0" smtClean="0">
                <a:latin typeface="Times New Roman" panose="02020603050405020304" pitchFamily="18" charset="0"/>
                <a:cs typeface="Times New Roman" panose="02020603050405020304" pitchFamily="18" charset="0"/>
              </a:rPr>
              <a:t>Using Table we can construct the timing chart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2163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762000"/>
            <a:ext cx="5095875" cy="5741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8218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574431"/>
            <a:ext cx="6705600"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 Construct the state table and graph for the Mealy machine of </a:t>
            </a:r>
            <a:endParaRPr lang="en-US" b="1" dirty="0">
              <a:latin typeface="Times New Roman" panose="02020603050405020304" pitchFamily="18" charset="0"/>
              <a:cs typeface="Times New Roman" panose="02020603050405020304" pitchFamily="18" charset="0"/>
            </a:endParaRPr>
          </a:p>
        </p:txBody>
      </p:sp>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5872"/>
            <a:ext cx="3569118" cy="2620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9305" y="4146553"/>
            <a:ext cx="2480643" cy="1832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704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576" y="2590800"/>
            <a:ext cx="7136848"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286" y="914400"/>
            <a:ext cx="50958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545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6" y="914400"/>
            <a:ext cx="884706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982" y="4179277"/>
            <a:ext cx="475876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819400" y="3821668"/>
            <a:ext cx="2286000"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Mealy State Graph</a:t>
            </a:r>
            <a:endParaRPr 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3366489" y="304800"/>
            <a:ext cx="2160979"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Mealy State Tables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198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2308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Tristate Logic and Busses </a:t>
            </a:r>
            <a:br>
              <a:rPr lang="en-US" smtClean="0"/>
            </a:br>
            <a:endParaRPr lang="en-US" dirty="0"/>
          </a:p>
        </p:txBody>
      </p:sp>
      <p:sp>
        <p:nvSpPr>
          <p:cNvPr id="3" name="Content Placeholder 2"/>
          <p:cNvSpPr txBox="1">
            <a:spLocks/>
          </p:cNvSpPr>
          <p:nvPr/>
        </p:nvSpPr>
        <p:spPr>
          <a:xfrm>
            <a:off x="457200" y="1554480"/>
            <a:ext cx="8229600" cy="43891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mtClean="0"/>
              <a:t>Tristate buffers: gates with a high‑impedance state (hi‑Z) in addition to high and low logic states. The high‑impedance state is equivalent to an open circuit. </a:t>
            </a:r>
          </a:p>
          <a:p>
            <a:r>
              <a:rPr lang="en-US" smtClean="0"/>
              <a:t>Use tristate buffers when connecting multiple gate outputs to the same wire or channel.</a:t>
            </a:r>
          </a:p>
          <a:p>
            <a:r>
              <a:rPr lang="en-US" smtClean="0"/>
              <a:t>Can be used to aid in data transfers between registers.</a:t>
            </a:r>
          </a:p>
          <a:p>
            <a:r>
              <a:rPr lang="en-US" smtClean="0"/>
              <a:t>Tristate buffers are either inverting or non-inverting.</a:t>
            </a:r>
          </a:p>
          <a:p>
            <a:endParaRPr lang="en-US" dirty="0"/>
          </a:p>
        </p:txBody>
      </p:sp>
    </p:spTree>
    <p:extLst>
      <p:ext uri="{BB962C8B-B14F-4D97-AF65-F5344CB8AC3E}">
        <p14:creationId xmlns:p14="http://schemas.microsoft.com/office/powerpoint/2010/main" val="2128513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1707" y="228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Tristate Logic and Busses </a:t>
            </a:r>
            <a:br>
              <a:rPr lang="en-US" dirty="0" smtClean="0"/>
            </a:br>
            <a:r>
              <a:rPr lang="en-US" dirty="0" smtClean="0"/>
              <a:t>(continued)</a:t>
            </a:r>
            <a:endParaRPr lang="en-US" dirty="0"/>
          </a:p>
        </p:txBody>
      </p:sp>
      <p:sp>
        <p:nvSpPr>
          <p:cNvPr id="3" name="Content Placeholder 2"/>
          <p:cNvSpPr txBox="1">
            <a:spLocks/>
          </p:cNvSpPr>
          <p:nvPr/>
        </p:nvSpPr>
        <p:spPr>
          <a:xfrm>
            <a:off x="749489" y="1932978"/>
            <a:ext cx="8229600" cy="43891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4 kinds of Tristate buffers:</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438400"/>
            <a:ext cx="6310901"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6124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70408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latin typeface="Times New Roman" panose="02020603050405020304" pitchFamily="18" charset="0"/>
                <a:cs typeface="Times New Roman" panose="02020603050405020304" pitchFamily="18" charset="0"/>
              </a:rPr>
              <a:t>Sequential Circuit Timing</a:t>
            </a:r>
            <a:br>
              <a:rPr lang="en-US"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200" y="1828800"/>
            <a:ext cx="8229600" cy="438912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mtClean="0">
                <a:latin typeface="Times New Roman" panose="02020603050405020304" pitchFamily="18" charset="0"/>
                <a:cs typeface="Times New Roman" panose="02020603050405020304" pitchFamily="18" charset="0"/>
              </a:rPr>
              <a:t>The correct functioning of sequential circuits involves several timing issues: </a:t>
            </a:r>
          </a:p>
          <a:p>
            <a:pPr lvl="1"/>
            <a:r>
              <a:rPr lang="en-US" smtClean="0">
                <a:latin typeface="Times New Roman" panose="02020603050405020304" pitchFamily="18" charset="0"/>
                <a:cs typeface="Times New Roman" panose="02020603050405020304" pitchFamily="18" charset="0"/>
              </a:rPr>
              <a:t>Propagation Delay or Clock-to-Q delay: small amount of time that elapses from the time the clock changes to the time the Q output changes.</a:t>
            </a:r>
          </a:p>
          <a:p>
            <a:pPr lvl="1"/>
            <a:r>
              <a:rPr lang="en-US" smtClean="0">
                <a:latin typeface="Times New Roman" panose="02020603050405020304" pitchFamily="18" charset="0"/>
                <a:cs typeface="Times New Roman" panose="02020603050405020304" pitchFamily="18" charset="0"/>
              </a:rPr>
              <a:t>Setup Time (t</a:t>
            </a:r>
            <a:r>
              <a:rPr lang="en-US" baseline="-25000" smtClean="0">
                <a:latin typeface="Times New Roman" panose="02020603050405020304" pitchFamily="18" charset="0"/>
                <a:cs typeface="Times New Roman" panose="02020603050405020304" pitchFamily="18" charset="0"/>
              </a:rPr>
              <a:t>su)</a:t>
            </a:r>
            <a:r>
              <a:rPr lang="en-US" smtClean="0">
                <a:latin typeface="Times New Roman" panose="02020603050405020304" pitchFamily="18" charset="0"/>
                <a:cs typeface="Times New Roman" panose="02020603050405020304" pitchFamily="18" charset="0"/>
              </a:rPr>
              <a:t>: amount of time the D input is stable before the active edge of the clock.</a:t>
            </a:r>
          </a:p>
          <a:p>
            <a:pPr lvl="1"/>
            <a:r>
              <a:rPr lang="en-US" smtClean="0">
                <a:latin typeface="Times New Roman" panose="02020603050405020304" pitchFamily="18" charset="0"/>
                <a:cs typeface="Times New Roman" panose="02020603050405020304" pitchFamily="18" charset="0"/>
              </a:rPr>
              <a:t>Hold time (t</a:t>
            </a:r>
            <a:r>
              <a:rPr lang="en-US" baseline="-25000" smtClean="0">
                <a:latin typeface="Times New Roman" panose="02020603050405020304" pitchFamily="18" charset="0"/>
                <a:cs typeface="Times New Roman" panose="02020603050405020304" pitchFamily="18" charset="0"/>
              </a:rPr>
              <a:t>h</a:t>
            </a:r>
            <a:r>
              <a:rPr lang="en-US" smtClean="0">
                <a:latin typeface="Times New Roman" panose="02020603050405020304" pitchFamily="18" charset="0"/>
                <a:cs typeface="Times New Roman" panose="02020603050405020304" pitchFamily="18" charset="0"/>
              </a:rPr>
              <a:t>): amount of time the D input is stable after the active edge of the clock.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255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8767" y="228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Sequential Circuit Timing (continued)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200" y="1752600"/>
            <a:ext cx="8229600" cy="43891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Timing Conditions: Maximum clock frequency for a sequential circuit depends on several factors:</a:t>
            </a:r>
          </a:p>
          <a:p>
            <a:pPr lvl="1"/>
            <a:r>
              <a:rPr lang="en-US" dirty="0" smtClean="0">
                <a:latin typeface="Times New Roman" panose="02020603050405020304" pitchFamily="18" charset="0"/>
                <a:cs typeface="Times New Roman" panose="02020603050405020304" pitchFamily="18" charset="0"/>
              </a:rPr>
              <a:t>Clock period must be long enough. </a:t>
            </a:r>
          </a:p>
          <a:p>
            <a:pPr lvl="1"/>
            <a:r>
              <a:rPr lang="en-US" dirty="0" smtClean="0">
                <a:latin typeface="Times New Roman" panose="02020603050405020304" pitchFamily="18" charset="0"/>
                <a:cs typeface="Times New Roman" panose="02020603050405020304" pitchFamily="18" charset="0"/>
              </a:rPr>
              <a:t>Propagation delays and setup and hold times create complications in timing.</a:t>
            </a:r>
          </a:p>
          <a:p>
            <a:r>
              <a:rPr lang="en-US" dirty="0" smtClean="0">
                <a:latin typeface="Times New Roman" panose="02020603050405020304" pitchFamily="18" charset="0"/>
                <a:cs typeface="Times New Roman" panose="02020603050405020304" pitchFamily="18" charset="0"/>
              </a:rPr>
              <a:t>Static timing analysis (STA) is a method of validating the timing performance of a design by checking all possible paths for timing violations under worst‑case conditions.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748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6937373" cy="208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676400" y="697468"/>
            <a:ext cx="6019800" cy="369332"/>
          </a:xfrm>
          <a:prstGeom prst="rect">
            <a:avLst/>
          </a:prstGeom>
        </p:spPr>
        <p:txBody>
          <a:bodyPr wrap="square">
            <a:spAutoFit/>
          </a:bodyPr>
          <a:lstStyle/>
          <a:p>
            <a:r>
              <a:rPr lang="en-US" b="1" dirty="0"/>
              <a:t>Setup and </a:t>
            </a:r>
            <a:r>
              <a:rPr lang="en-US" b="1" dirty="0" smtClean="0"/>
              <a:t>Hold Times </a:t>
            </a:r>
            <a:r>
              <a:rPr lang="en-US" b="1" dirty="0"/>
              <a:t>for </a:t>
            </a:r>
            <a:r>
              <a:rPr lang="en-US" b="1" dirty="0" smtClean="0"/>
              <a:t>an Edge-Triggered D </a:t>
            </a:r>
            <a:r>
              <a:rPr lang="en-US" b="1" dirty="0"/>
              <a:t>Flip-Flop</a:t>
            </a:r>
          </a:p>
        </p:txBody>
      </p:sp>
    </p:spTree>
    <p:extLst>
      <p:ext uri="{BB962C8B-B14F-4D97-AF65-F5344CB8AC3E}">
        <p14:creationId xmlns:p14="http://schemas.microsoft.com/office/powerpoint/2010/main" val="871770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120"/>
            <a:ext cx="4495800" cy="3038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124200" y="0"/>
            <a:ext cx="3406316"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Moore </a:t>
            </a:r>
            <a:r>
              <a:rPr lang="en-US" b="1" dirty="0" smtClean="0">
                <a:latin typeface="Times New Roman" panose="02020603050405020304" pitchFamily="18" charset="0"/>
                <a:cs typeface="Times New Roman" panose="02020603050405020304" pitchFamily="18" charset="0"/>
              </a:rPr>
              <a:t>Sequential Circuit </a:t>
            </a:r>
            <a:r>
              <a:rPr lang="en-US" dirty="0" smtClean="0"/>
              <a:t/>
            </a:r>
            <a:br>
              <a:rPr lang="en-US" dirty="0" smtClean="0"/>
            </a:br>
            <a:endParaRPr 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3397" y="3124200"/>
            <a:ext cx="5632450" cy="391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87692423"/>
              </p:ext>
            </p:extLst>
          </p:nvPr>
        </p:nvGraphicFramePr>
        <p:xfrm>
          <a:off x="4379059" y="840837"/>
          <a:ext cx="4783138" cy="1752600"/>
        </p:xfrm>
        <a:graphic>
          <a:graphicData uri="http://schemas.openxmlformats.org/presentationml/2006/ole">
            <mc:AlternateContent xmlns:mc="http://schemas.openxmlformats.org/markup-compatibility/2006">
              <mc:Choice xmlns:v="urn:schemas-microsoft-com:vml" Requires="v">
                <p:oleObj spid="_x0000_s1047" name="Document" r:id="rId5" imgW="6369120" imgH="2333520" progId="Word.Document.12">
                  <p:embed/>
                </p:oleObj>
              </mc:Choice>
              <mc:Fallback>
                <p:oleObj name="Document" r:id="rId5" imgW="6369120" imgH="2333520" progId="Word.Document.12">
                  <p:embed/>
                  <p:pic>
                    <p:nvPicPr>
                      <p:cNvPr id="0" name=""/>
                      <p:cNvPicPr/>
                      <p:nvPr/>
                    </p:nvPicPr>
                    <p:blipFill>
                      <a:blip r:embed="rId6"/>
                      <a:stretch>
                        <a:fillRect/>
                      </a:stretch>
                    </p:blipFill>
                    <p:spPr>
                      <a:xfrm>
                        <a:off x="4379059" y="840837"/>
                        <a:ext cx="4783138" cy="1752600"/>
                      </a:xfrm>
                      <a:prstGeom prst="rect">
                        <a:avLst/>
                      </a:prstGeom>
                    </p:spPr>
                  </p:pic>
                </p:oleObj>
              </mc:Fallback>
            </mc:AlternateContent>
          </a:graphicData>
        </a:graphic>
      </p:graphicFrame>
    </p:spTree>
    <p:extLst>
      <p:ext uri="{BB962C8B-B14F-4D97-AF65-F5344CB8AC3E}">
        <p14:creationId xmlns:p14="http://schemas.microsoft.com/office/powerpoint/2010/main" val="12445910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7104" y="2057400"/>
            <a:ext cx="7772400" cy="3903954"/>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 Timing paths in a synchronous digital system can be classified into 4 types:</a:t>
            </a:r>
          </a:p>
          <a:p>
            <a:pPr lvl="1">
              <a:lnSpc>
                <a:spcPct val="150000"/>
              </a:lnSpc>
            </a:pPr>
            <a:r>
              <a:rPr lang="en-US" sz="2400" dirty="0">
                <a:latin typeface="Times New Roman" panose="02020603050405020304" pitchFamily="18" charset="0"/>
                <a:cs typeface="Times New Roman" panose="02020603050405020304" pitchFamily="18" charset="0"/>
              </a:rPr>
              <a:t>I. Register to register paths (i.e., flip‑flop to flip‑flop).</a:t>
            </a:r>
          </a:p>
          <a:p>
            <a:pPr lvl="1">
              <a:lnSpc>
                <a:spcPct val="150000"/>
              </a:lnSpc>
            </a:pPr>
            <a:r>
              <a:rPr lang="en-US" sz="2400" dirty="0">
                <a:latin typeface="Times New Roman" panose="02020603050405020304" pitchFamily="18" charset="0"/>
                <a:cs typeface="Times New Roman" panose="02020603050405020304" pitchFamily="18" charset="0"/>
              </a:rPr>
              <a:t>II. Primary input to register paths (i.e., input to flip‑flop). </a:t>
            </a:r>
          </a:p>
          <a:p>
            <a:pPr lvl="1">
              <a:lnSpc>
                <a:spcPct val="150000"/>
              </a:lnSpc>
            </a:pPr>
            <a:r>
              <a:rPr lang="en-US" sz="2400" dirty="0">
                <a:latin typeface="Times New Roman" panose="02020603050405020304" pitchFamily="18" charset="0"/>
                <a:cs typeface="Times New Roman" panose="02020603050405020304" pitchFamily="18" charset="0"/>
              </a:rPr>
              <a:t>III. Register to primary output paths (i.e., flip‑flop to output). </a:t>
            </a:r>
          </a:p>
          <a:p>
            <a:pPr lvl="1">
              <a:lnSpc>
                <a:spcPct val="150000"/>
              </a:lnSpc>
            </a:pPr>
            <a:r>
              <a:rPr lang="en-US" sz="2400" dirty="0">
                <a:latin typeface="Times New Roman" panose="02020603050405020304" pitchFamily="18" charset="0"/>
                <a:cs typeface="Times New Roman" panose="02020603050405020304" pitchFamily="18" charset="0"/>
              </a:rPr>
              <a:t>IV. Input to output paths (i.e., no flip‑flop). </a:t>
            </a:r>
          </a:p>
        </p:txBody>
      </p:sp>
      <p:sp>
        <p:nvSpPr>
          <p:cNvPr id="3" name="Title 1"/>
          <p:cNvSpPr txBox="1">
            <a:spLocks/>
          </p:cNvSpPr>
          <p:nvPr/>
        </p:nvSpPr>
        <p:spPr>
          <a:xfrm>
            <a:off x="429904" y="4572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latin typeface="Times New Roman" panose="02020603050405020304" pitchFamily="18" charset="0"/>
                <a:cs typeface="Times New Roman" panose="02020603050405020304" pitchFamily="18" charset="0"/>
              </a:rPr>
              <a:t>Sequential Circuit Timing (continued)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529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704088"/>
            <a:ext cx="8229600" cy="1143000"/>
          </a:xfrm>
          <a:prstGeom prst="rect">
            <a:avLst/>
          </a:prstGeom>
        </p:spPr>
        <p:txBody>
          <a:bodyPr vert="horz" lIns="0" rIns="0" bIns="0" anchor="ctr" anchorCtr="0">
            <a:normAutofit/>
          </a:bodyPr>
          <a:lstStyle>
            <a:lvl1pPr algn="ctr" rtl="0" eaLnBrk="1" latinLnBrk="0" hangingPunct="1">
              <a:spcBef>
                <a:spcPct val="0"/>
              </a:spcBef>
              <a:buNone/>
              <a:defRPr kumimoji="0" sz="3600" b="0" kern="1200">
                <a:ln>
                  <a:noFill/>
                </a:ln>
                <a:solidFill>
                  <a:srgbClr val="002060"/>
                </a:solidFill>
                <a:effectLst/>
                <a:latin typeface="Verdana" panose="020B0604030504040204" pitchFamily="34" charset="0"/>
                <a:ea typeface="Verdana" panose="020B0604030504040204" pitchFamily="34" charset="0"/>
                <a:cs typeface="Verdana" panose="020B0604030504040204"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rgbClr val="002060"/>
                </a:solidFill>
                <a:effectLst/>
                <a:uLnTx/>
                <a:uFillTx/>
                <a:latin typeface="Times New Roman" panose="02020603050405020304" pitchFamily="18" charset="0"/>
                <a:cs typeface="Times New Roman" panose="02020603050405020304" pitchFamily="18" charset="0"/>
              </a:rPr>
              <a:t>Sequential Circuit Timing (continued)</a:t>
            </a:r>
            <a:endParaRPr kumimoji="0" lang="en-US" sz="3600" b="0"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200" y="19354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640080" indent="-246888" algn="l" rtl="0" eaLnBrk="1" latinLnBrk="0" hangingPunct="1">
              <a:spcBef>
                <a:spcPct val="20000"/>
              </a:spcBef>
              <a:buClr>
                <a:schemeClr val="accent1"/>
              </a:buClr>
              <a:buSzPct val="85000"/>
              <a:buFont typeface="Wingdings 2"/>
              <a:buChar char=""/>
              <a:defRPr kumimoji="0" sz="2400" kern="1200">
                <a:solidFill>
                  <a:srgbClr val="002060"/>
                </a:solidFill>
                <a:latin typeface="Verdana" panose="020B0604030504040204" pitchFamily="34" charset="0"/>
                <a:ea typeface="Verdana" panose="020B0604030504040204" pitchFamily="34" charset="0"/>
                <a:cs typeface="Verdana" panose="020B0604030504040204" pitchFamily="34" charset="0"/>
              </a:defRPr>
            </a:lvl2pPr>
            <a:lvl3pPr marL="914400" indent="-246888" algn="l" rtl="0" eaLnBrk="1" latinLnBrk="0" hangingPunct="1">
              <a:spcBef>
                <a:spcPct val="20000"/>
              </a:spcBef>
              <a:buClr>
                <a:schemeClr val="accent2"/>
              </a:buClr>
              <a:buSzPct val="70000"/>
              <a:buFont typeface="Wingdings 2"/>
              <a:buChar char=""/>
              <a:defRPr kumimoji="0" sz="2100" kern="1200">
                <a:solidFill>
                  <a:srgbClr val="002060"/>
                </a:solidFill>
                <a:latin typeface="Verdana" panose="020B0604030504040204" pitchFamily="34" charset="0"/>
                <a:ea typeface="Verdana" panose="020B0604030504040204" pitchFamily="34" charset="0"/>
                <a:cs typeface="Verdana" panose="020B0604030504040204"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rgbClr val="002060"/>
                </a:solidFill>
                <a:latin typeface="Verdana" panose="020B0604030504040204" pitchFamily="34" charset="0"/>
                <a:ea typeface="Verdana" panose="020B0604030504040204" pitchFamily="34" charset="0"/>
                <a:cs typeface="Verdana" panose="020B0604030504040204" pitchFamily="34" charset="0"/>
              </a:defRPr>
            </a:lvl4pPr>
            <a:lvl5pPr marL="1463040" indent="-210312" algn="l" rtl="0" eaLnBrk="1" latinLnBrk="0" hangingPunct="1">
              <a:spcBef>
                <a:spcPct val="20000"/>
              </a:spcBef>
              <a:buClr>
                <a:schemeClr val="accent4"/>
              </a:buClr>
              <a:buSzPct val="65000"/>
              <a:buFont typeface="Wingdings 2"/>
              <a:buChar char=""/>
              <a:defRPr kumimoji="0" sz="2000" kern="1200">
                <a:solidFill>
                  <a:srgbClr val="002060"/>
                </a:solidFill>
                <a:latin typeface="Verdana" panose="020B0604030504040204" pitchFamily="34" charset="0"/>
                <a:ea typeface="Verdana" panose="020B0604030504040204" pitchFamily="34" charset="0"/>
                <a:cs typeface="Verdana" panose="020B0604030504040204"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F69200"/>
              </a:buClr>
              <a:buSzPct val="95000"/>
              <a:buNone/>
              <a:tabLst/>
              <a:defRPr/>
            </a:pPr>
            <a:r>
              <a:rPr kumimoji="0" lang="en-US" sz="2600" b="0" i="0" u="none" strike="noStrike" kern="1200" cap="none" spc="0" normalizeH="0" baseline="0" noProof="0" dirty="0" smtClean="0">
                <a:ln>
                  <a:noFill/>
                </a:ln>
                <a:solidFill>
                  <a:srgbClr val="002060"/>
                </a:solidFill>
                <a:effectLst/>
                <a:uLnTx/>
                <a:uFillTx/>
                <a:latin typeface="Times New Roman" panose="02020603050405020304" pitchFamily="18" charset="0"/>
                <a:cs typeface="Times New Roman" panose="02020603050405020304" pitchFamily="18" charset="0"/>
              </a:rPr>
              <a:t>Question: Identify the static timing paths in the following circuit:</a:t>
            </a:r>
          </a:p>
          <a:p>
            <a:pPr marL="274320" marR="0" lvl="0" indent="-274320" algn="l" defTabSz="914400" rtl="0" eaLnBrk="1" fontAlgn="auto" latinLnBrk="0" hangingPunct="1">
              <a:lnSpc>
                <a:spcPct val="100000"/>
              </a:lnSpc>
              <a:spcBef>
                <a:spcPct val="20000"/>
              </a:spcBef>
              <a:spcAft>
                <a:spcPts val="0"/>
              </a:spcAft>
              <a:buClr>
                <a:srgbClr val="F69200"/>
              </a:buClr>
              <a:buSzPct val="95000"/>
              <a:buFont typeface="Wingdings 2"/>
              <a:buChar char=""/>
              <a:tabLst/>
              <a:defRPr/>
            </a:pPr>
            <a:endParaRPr kumimoji="0" lang="en-US" sz="2600" b="0"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p:txBody>
      </p:sp>
      <p:sp>
        <p:nvSpPr>
          <p:cNvPr id="4" name="Slide Number Placeholder 3"/>
          <p:cNvSpPr txBox="1">
            <a:spLocks/>
          </p:cNvSpPr>
          <p:nvPr/>
        </p:nvSpPr>
        <p:spPr>
          <a:xfrm>
            <a:off x="8382000" y="6492875"/>
            <a:ext cx="762000" cy="365125"/>
          </a:xfrm>
          <a:prstGeom prst="rect">
            <a:avLst/>
          </a:prstGeom>
        </p:spPr>
        <p:txBody>
          <a:bodyPr vert="horz" lIns="0" tIns="0" rIns="0" bIns="0" anchor="b"/>
          <a:lstStyle>
            <a:defPPr>
              <a:defRPr lang="en-US"/>
            </a:defPPr>
            <a:lvl1pPr marL="0" algn="r" defTabSz="914400" rtl="0" eaLnBrk="1" latinLnBrk="0" hangingPunct="1">
              <a:defRPr kumimoji="0" sz="11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srgbClr val="002060"/>
                </a:solidFill>
                <a:effectLst/>
                <a:uLnTx/>
                <a:uFillTx/>
                <a:latin typeface="Times New Roman" panose="02020603050405020304" pitchFamily="18" charset="0"/>
                <a:cs typeface="Times New Roman" panose="02020603050405020304" pitchFamily="18" charset="0"/>
              </a:rPr>
              <a:t>1-</a:t>
            </a:r>
            <a:fld id="{122D24B2-5D52-46F7-B915-67CABB3AD0CF}" type="slidenum">
              <a:rPr kumimoji="0" lang="en-US" sz="1100" b="0" i="0" u="none" strike="noStrike" kern="1200" cap="none" spc="0" normalizeH="0" baseline="0" noProof="0" smtClean="0">
                <a:ln>
                  <a:noFill/>
                </a:ln>
                <a:solidFill>
                  <a:srgbClr val="002060"/>
                </a:solidFill>
                <a:effectLst/>
                <a:uLnTx/>
                <a:uFillTx/>
                <a:latin typeface="Times New Roman" panose="02020603050405020304" pitchFamily="18" charset="0"/>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6257144" cy="17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7785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latin typeface="Times New Roman" panose="02020603050405020304" pitchFamily="18" charset="0"/>
                <a:cs typeface="Times New Roman" panose="02020603050405020304" pitchFamily="18" charset="0"/>
              </a:rPr>
              <a:t>Sequential Circuit Timing (continued)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200" y="1764792"/>
            <a:ext cx="8229600" cy="4389120"/>
          </a:xfrm>
          <a:prstGeom prst="rect">
            <a:avLst/>
          </a:prstGeom>
        </p:spPr>
        <p:txBody>
          <a:bodyP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mtClean="0">
                <a:latin typeface="Times New Roman" panose="02020603050405020304" pitchFamily="18" charset="0"/>
                <a:cs typeface="Times New Roman" panose="02020603050405020304" pitchFamily="18" charset="0"/>
              </a:rPr>
              <a:t>Answer: there are six static timing paths in this circuit: </a:t>
            </a:r>
          </a:p>
          <a:p>
            <a:pPr lvl="1"/>
            <a:r>
              <a:rPr lang="en-US" smtClean="0">
                <a:latin typeface="Times New Roman" panose="02020603050405020304" pitchFamily="18" charset="0"/>
                <a:cs typeface="Times New Roman" panose="02020603050405020304" pitchFamily="18" charset="0"/>
              </a:rPr>
              <a:t>I. From A to D</a:t>
            </a:r>
            <a:r>
              <a:rPr lang="en-US" baseline="-25000" smtClean="0">
                <a:latin typeface="Times New Roman" panose="02020603050405020304" pitchFamily="18" charset="0"/>
                <a:cs typeface="Times New Roman" panose="02020603050405020304" pitchFamily="18" charset="0"/>
              </a:rPr>
              <a:t>1</a:t>
            </a:r>
            <a:r>
              <a:rPr lang="en-US" smtClean="0">
                <a:latin typeface="Times New Roman" panose="02020603050405020304" pitchFamily="18" charset="0"/>
                <a:cs typeface="Times New Roman" panose="02020603050405020304" pitchFamily="18" charset="0"/>
              </a:rPr>
              <a:t> (primary input to flip‑flop) </a:t>
            </a:r>
          </a:p>
          <a:p>
            <a:pPr lvl="1"/>
            <a:r>
              <a:rPr lang="en-US" smtClean="0">
                <a:latin typeface="Times New Roman" panose="02020603050405020304" pitchFamily="18" charset="0"/>
                <a:cs typeface="Times New Roman" panose="02020603050405020304" pitchFamily="18" charset="0"/>
              </a:rPr>
              <a:t>II. From D</a:t>
            </a:r>
            <a:r>
              <a:rPr lang="en-US" baseline="-25000" smtClean="0">
                <a:latin typeface="Times New Roman" panose="02020603050405020304" pitchFamily="18" charset="0"/>
                <a:cs typeface="Times New Roman" panose="02020603050405020304" pitchFamily="18" charset="0"/>
              </a:rPr>
              <a:t>1</a:t>
            </a:r>
            <a:r>
              <a:rPr lang="en-US" smtClean="0">
                <a:latin typeface="Times New Roman" panose="02020603050405020304" pitchFamily="18" charset="0"/>
                <a:cs typeface="Times New Roman" panose="02020603050405020304" pitchFamily="18" charset="0"/>
              </a:rPr>
              <a:t> to D</a:t>
            </a:r>
            <a:r>
              <a:rPr lang="en-US" baseline="-25000" smtClean="0">
                <a:latin typeface="Times New Roman" panose="02020603050405020304" pitchFamily="18" charset="0"/>
                <a:cs typeface="Times New Roman" panose="02020603050405020304" pitchFamily="18" charset="0"/>
              </a:rPr>
              <a:t>2 </a:t>
            </a:r>
            <a:r>
              <a:rPr lang="en-US" smtClean="0">
                <a:latin typeface="Times New Roman" panose="02020603050405020304" pitchFamily="18" charset="0"/>
                <a:cs typeface="Times New Roman" panose="02020603050405020304" pitchFamily="18" charset="0"/>
              </a:rPr>
              <a:t>including the XOR (flip‑flop to flip‑flop) </a:t>
            </a:r>
          </a:p>
          <a:p>
            <a:pPr lvl="1"/>
            <a:r>
              <a:rPr lang="en-US" smtClean="0">
                <a:latin typeface="Times New Roman" panose="02020603050405020304" pitchFamily="18" charset="0"/>
                <a:cs typeface="Times New Roman" panose="02020603050405020304" pitchFamily="18" charset="0"/>
              </a:rPr>
              <a:t>III. From D</a:t>
            </a:r>
            <a:r>
              <a:rPr lang="en-US" baseline="-25000" smtClean="0">
                <a:latin typeface="Times New Roman" panose="02020603050405020304" pitchFamily="18" charset="0"/>
                <a:cs typeface="Times New Roman" panose="02020603050405020304" pitchFamily="18" charset="0"/>
              </a:rPr>
              <a:t>2</a:t>
            </a:r>
            <a:r>
              <a:rPr lang="en-US" smtClean="0">
                <a:latin typeface="Times New Roman" panose="02020603050405020304" pitchFamily="18" charset="0"/>
                <a:cs typeface="Times New Roman" panose="02020603050405020304" pitchFamily="18" charset="0"/>
              </a:rPr>
              <a:t> via XOR to D</a:t>
            </a:r>
            <a:r>
              <a:rPr lang="en-US" baseline="-25000" smtClean="0">
                <a:latin typeface="Times New Roman" panose="02020603050405020304" pitchFamily="18" charset="0"/>
                <a:cs typeface="Times New Roman" panose="02020603050405020304" pitchFamily="18" charset="0"/>
              </a:rPr>
              <a:t>2</a:t>
            </a:r>
            <a:r>
              <a:rPr lang="en-US" smtClean="0">
                <a:latin typeface="Times New Roman" panose="02020603050405020304" pitchFamily="18" charset="0"/>
                <a:cs typeface="Times New Roman" panose="02020603050405020304" pitchFamily="18" charset="0"/>
              </a:rPr>
              <a:t> (flip‑flop to flip‑flop) </a:t>
            </a:r>
          </a:p>
          <a:p>
            <a:pPr lvl="1"/>
            <a:r>
              <a:rPr lang="en-US" smtClean="0">
                <a:latin typeface="Times New Roman" panose="02020603050405020304" pitchFamily="18" charset="0"/>
                <a:cs typeface="Times New Roman" panose="02020603050405020304" pitchFamily="18" charset="0"/>
              </a:rPr>
              <a:t>IV. From D</a:t>
            </a:r>
            <a:r>
              <a:rPr lang="en-US" baseline="-25000" smtClean="0">
                <a:latin typeface="Times New Roman" panose="02020603050405020304" pitchFamily="18" charset="0"/>
                <a:cs typeface="Times New Roman" panose="02020603050405020304" pitchFamily="18" charset="0"/>
              </a:rPr>
              <a:t>2</a:t>
            </a:r>
            <a:r>
              <a:rPr lang="en-US" smtClean="0">
                <a:latin typeface="Times New Roman" panose="02020603050405020304" pitchFamily="18" charset="0"/>
                <a:cs typeface="Times New Roman" panose="02020603050405020304" pitchFamily="18" charset="0"/>
              </a:rPr>
              <a:t> to D</a:t>
            </a:r>
            <a:r>
              <a:rPr lang="en-US" baseline="-25000" smtClean="0">
                <a:latin typeface="Times New Roman" panose="02020603050405020304" pitchFamily="18" charset="0"/>
                <a:cs typeface="Times New Roman" panose="02020603050405020304" pitchFamily="18" charset="0"/>
              </a:rPr>
              <a:t>1</a:t>
            </a:r>
            <a:r>
              <a:rPr lang="en-US" smtClean="0">
                <a:latin typeface="Times New Roman" panose="02020603050405020304" pitchFamily="18" charset="0"/>
                <a:cs typeface="Times New Roman" panose="02020603050405020304" pitchFamily="18" charset="0"/>
              </a:rPr>
              <a:t> via AND (flip‑flop to flip‑flop) V. From D</a:t>
            </a:r>
            <a:r>
              <a:rPr lang="en-US" baseline="-25000" smtClean="0">
                <a:latin typeface="Times New Roman" panose="02020603050405020304" pitchFamily="18" charset="0"/>
                <a:cs typeface="Times New Roman" panose="02020603050405020304" pitchFamily="18" charset="0"/>
              </a:rPr>
              <a:t>2</a:t>
            </a:r>
            <a:r>
              <a:rPr lang="en-US" smtClean="0">
                <a:latin typeface="Times New Roman" panose="02020603050405020304" pitchFamily="18" charset="0"/>
                <a:cs typeface="Times New Roman" panose="02020603050405020304" pitchFamily="18" charset="0"/>
              </a:rPr>
              <a:t> to Z via the OR gate (flip‑flop to output) </a:t>
            </a:r>
          </a:p>
          <a:p>
            <a:pPr lvl="1"/>
            <a:r>
              <a:rPr lang="en-US" smtClean="0">
                <a:latin typeface="Times New Roman" panose="02020603050405020304" pitchFamily="18" charset="0"/>
                <a:cs typeface="Times New Roman" panose="02020603050405020304" pitchFamily="18" charset="0"/>
              </a:rPr>
              <a:t>VI. From A to Z via the OR gate (input to output)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323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70408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latin typeface="Times New Roman" panose="02020603050405020304" pitchFamily="18" charset="0"/>
                <a:cs typeface="Times New Roman" panose="02020603050405020304" pitchFamily="18" charset="0"/>
              </a:rPr>
              <a:t>Sequential Circuit Timing (continued)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24218" y="2209800"/>
            <a:ext cx="8229600" cy="43891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Timing Rules for Flip-Flop to Flip-Flop Paths:</a:t>
            </a:r>
          </a:p>
          <a:p>
            <a:pPr lvl="1"/>
            <a:r>
              <a:rPr lang="en-US" sz="2000" dirty="0" smtClean="0">
                <a:latin typeface="Times New Roman" panose="02020603050405020304" pitchFamily="18" charset="0"/>
                <a:cs typeface="Times New Roman" panose="02020603050405020304" pitchFamily="18" charset="0"/>
              </a:rPr>
              <a:t>1. Setup time rule for flip-flop to flip-flop path: Clock period should be long enough to satisfy flip-flop setup time. </a:t>
            </a:r>
          </a:p>
          <a:p>
            <a:pPr lvl="1"/>
            <a:r>
              <a:rPr lang="en-US" sz="2000" dirty="0" smtClean="0">
                <a:latin typeface="Times New Roman" panose="02020603050405020304" pitchFamily="18" charset="0"/>
                <a:cs typeface="Times New Roman" panose="02020603050405020304" pitchFamily="18" charset="0"/>
              </a:rPr>
              <a:t>2. Hold-time rule for flip-flop to flip-flop path: Minimum circuit delays should be long enough to satisfy flip-flop hold time. </a:t>
            </a:r>
          </a:p>
          <a:p>
            <a:pPr lvl="1"/>
            <a:r>
              <a:rPr lang="en-US" sz="2000" dirty="0" smtClean="0">
                <a:latin typeface="Times New Roman" panose="02020603050405020304" pitchFamily="18" charset="0"/>
                <a:cs typeface="Times New Roman" panose="02020603050405020304" pitchFamily="18" charset="0"/>
              </a:rPr>
              <a:t>3. Setup time rule for input to flip-flop path: External input changes to the circuit should satisfy flip-flop setup time. </a:t>
            </a:r>
          </a:p>
          <a:p>
            <a:pPr lvl="1"/>
            <a:r>
              <a:rPr lang="en-US" sz="2000" dirty="0" smtClean="0">
                <a:latin typeface="Times New Roman" panose="02020603050405020304" pitchFamily="18" charset="0"/>
                <a:cs typeface="Times New Roman" panose="02020603050405020304" pitchFamily="18" charset="0"/>
              </a:rPr>
              <a:t>4 Hold-time rule for input to flip-flop path: External input changes to the circuit should satisfy flip-flop hold times. </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382000" y="6492875"/>
            <a:ext cx="762000" cy="365125"/>
          </a:xfrm>
        </p:spPr>
        <p:txBody>
          <a:bodyPr/>
          <a:lstStyle/>
          <a:p>
            <a:r>
              <a:rPr lang="en-US" dirty="0" smtClean="0">
                <a:latin typeface="Times New Roman" panose="02020603050405020304" pitchFamily="18" charset="0"/>
                <a:cs typeface="Times New Roman" panose="02020603050405020304" pitchFamily="18" charset="0"/>
              </a:rPr>
              <a:t>1-</a:t>
            </a:r>
            <a:fld id="{122D24B2-5D52-46F7-B915-67CABB3AD0CF}" type="slidenum">
              <a:rPr lang="en-US" smtClean="0">
                <a:latin typeface="Times New Roman" panose="02020603050405020304" pitchFamily="18" charset="0"/>
                <a:cs typeface="Times New Roman" panose="02020603050405020304" pitchFamily="18" charset="0"/>
              </a:rPr>
              <a:pPr/>
              <a:t>23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259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4454" y="5334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Sequential Circuit Timing (continued)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200" y="2133600"/>
            <a:ext cx="8229600" cy="438912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600" dirty="0" smtClean="0">
                <a:latin typeface="Times New Roman" panose="02020603050405020304" pitchFamily="18" charset="0"/>
                <a:cs typeface="Times New Roman" panose="02020603050405020304" pitchFamily="18" charset="0"/>
              </a:rPr>
              <a:t> Synchronous design vs. asynchronous design:</a:t>
            </a:r>
          </a:p>
          <a:p>
            <a:pPr lvl="1"/>
            <a:r>
              <a:rPr lang="en-US" sz="2000" dirty="0" smtClean="0">
                <a:latin typeface="Times New Roman" panose="02020603050405020304" pitchFamily="18" charset="0"/>
                <a:cs typeface="Times New Roman" panose="02020603050405020304" pitchFamily="18" charset="0"/>
              </a:rPr>
              <a:t>Synchronous circuits are more reliable than asynchronous circuits.</a:t>
            </a:r>
          </a:p>
          <a:p>
            <a:pPr lvl="1"/>
            <a:r>
              <a:rPr lang="en-US" sz="2000" dirty="0" smtClean="0">
                <a:latin typeface="Times New Roman" panose="02020603050405020304" pitchFamily="18" charset="0"/>
                <a:cs typeface="Times New Roman" panose="02020603050405020304" pitchFamily="18" charset="0"/>
              </a:rPr>
              <a:t>Synchronous design philosophy makes design and debugging easier as compared with asynchronous.</a:t>
            </a:r>
          </a:p>
          <a:p>
            <a:pPr lvl="1"/>
            <a:r>
              <a:rPr lang="en-US" sz="2000" dirty="0" smtClean="0">
                <a:latin typeface="Times New Roman" panose="02020603050405020304" pitchFamily="18" charset="0"/>
                <a:cs typeface="Times New Roman" panose="02020603050405020304" pitchFamily="18" charset="0"/>
              </a:rPr>
              <a:t>Synchronous designs consume more power than asynchronous designs because of the power consumed in the clock distribution network.</a:t>
            </a:r>
          </a:p>
          <a:p>
            <a:pPr lvl="1"/>
            <a:r>
              <a:rPr lang="en-US" sz="2000" dirty="0" smtClean="0">
                <a:latin typeface="Times New Roman" panose="02020603050405020304" pitchFamily="18" charset="0"/>
                <a:cs typeface="Times New Roman" panose="02020603050405020304" pitchFamily="18" charset="0"/>
              </a:rPr>
              <a:t>Asynchronous designs can reduce power consumption, but it is very difficult to get timing issues under control.</a:t>
            </a:r>
          </a:p>
          <a:p>
            <a:r>
              <a:rPr lang="en-US" sz="2400" dirty="0" smtClean="0">
                <a:latin typeface="Times New Roman" panose="02020603050405020304" pitchFamily="18" charset="0"/>
                <a:cs typeface="Times New Roman" panose="02020603050405020304" pitchFamily="18" charset="0"/>
              </a:rPr>
              <a:t>Hence, despite their high power consumption, designers favor synchronous designs. </a:t>
            </a:r>
          </a:p>
          <a:p>
            <a:pPr lvl="1"/>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382000" y="6492875"/>
            <a:ext cx="762000" cy="365125"/>
          </a:xfrm>
        </p:spPr>
        <p:txBody>
          <a:bodyPr/>
          <a:lstStyle/>
          <a:p>
            <a:r>
              <a:rPr lang="en-US" dirty="0" smtClean="0">
                <a:latin typeface="Times New Roman" panose="02020603050405020304" pitchFamily="18" charset="0"/>
                <a:cs typeface="Times New Roman" panose="02020603050405020304" pitchFamily="18" charset="0"/>
              </a:rPr>
              <a:t>1-</a:t>
            </a:r>
            <a:fld id="{122D24B2-5D52-46F7-B915-67CABB3AD0CF}" type="slidenum">
              <a:rPr lang="en-US" smtClean="0">
                <a:latin typeface="Times New Roman" panose="02020603050405020304" pitchFamily="18" charset="0"/>
                <a:cs typeface="Times New Roman" panose="02020603050405020304" pitchFamily="18" charset="0"/>
              </a:rPr>
              <a:pPr/>
              <a:t>24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428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810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Sequential Circuit Timing (continued)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200" y="1935480"/>
            <a:ext cx="8229600" cy="4389120"/>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Timing Rules (continued)for Circuits with Skew:</a:t>
            </a:r>
          </a:p>
          <a:p>
            <a:pPr lvl="1"/>
            <a:r>
              <a:rPr lang="en-US" dirty="0" smtClean="0">
                <a:latin typeface="Times New Roman" panose="02020603050405020304" pitchFamily="18" charset="0"/>
                <a:cs typeface="Times New Roman" panose="02020603050405020304" pitchFamily="18" charset="0"/>
              </a:rPr>
              <a:t>5. For a positive skew: </a:t>
            </a:r>
          </a:p>
          <a:p>
            <a:pPr lvl="1"/>
            <a:r>
              <a:rPr lang="en-US" dirty="0" smtClean="0">
                <a:latin typeface="Times New Roman" panose="02020603050405020304" pitchFamily="18" charset="0"/>
                <a:cs typeface="Times New Roman" panose="02020603050405020304" pitchFamily="18" charset="0"/>
              </a:rPr>
              <a:t>6. </a:t>
            </a:r>
          </a:p>
          <a:p>
            <a:r>
              <a:rPr lang="en-US" dirty="0" smtClean="0">
                <a:latin typeface="Times New Roman" panose="02020603050405020304" pitchFamily="18" charset="0"/>
                <a:cs typeface="Times New Roman" panose="02020603050405020304" pitchFamily="18" charset="0"/>
              </a:rPr>
              <a:t>Clock skew: total time difference in clock signal arrival between 2 points in the clock network.</a:t>
            </a:r>
          </a:p>
          <a:p>
            <a:r>
              <a:rPr lang="en-US" dirty="0" smtClean="0">
                <a:latin typeface="Times New Roman" panose="02020603050405020304" pitchFamily="18" charset="0"/>
                <a:cs typeface="Times New Roman" panose="02020603050405020304" pitchFamily="18" charset="0"/>
              </a:rPr>
              <a:t>Positive skew: the capturing flip‑flop gets the clock delayed with reference to the launching flip‑flop. Positive skew is good for setup time, but it is bad for hold time.</a:t>
            </a:r>
          </a:p>
          <a:p>
            <a:r>
              <a:rPr lang="en-US" dirty="0" smtClean="0">
                <a:latin typeface="Times New Roman" panose="02020603050405020304" pitchFamily="18" charset="0"/>
                <a:cs typeface="Times New Roman" panose="02020603050405020304" pitchFamily="18" charset="0"/>
              </a:rPr>
              <a:t>Negative skew: the launching flip‑flop gets the clock delayed with reference to the capturing flip‑flop. Negative skew is good for hold time, but it is bad for setup time.</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382000" y="6492875"/>
            <a:ext cx="762000" cy="365125"/>
          </a:xfrm>
        </p:spPr>
        <p:txBody>
          <a:bodyPr/>
          <a:lstStyle/>
          <a:p>
            <a:r>
              <a:rPr lang="en-US" dirty="0" smtClean="0">
                <a:latin typeface="Times New Roman" panose="02020603050405020304" pitchFamily="18" charset="0"/>
                <a:cs typeface="Times New Roman" panose="02020603050405020304" pitchFamily="18" charset="0"/>
              </a:rPr>
              <a:t>1-</a:t>
            </a:r>
            <a:fld id="{122D24B2-5D52-46F7-B915-67CABB3AD0CF}" type="slidenum">
              <a:rPr lang="en-US" smtClean="0">
                <a:latin typeface="Times New Roman" panose="02020603050405020304" pitchFamily="18" charset="0"/>
                <a:cs typeface="Times New Roman" panose="02020603050405020304" pitchFamily="18" charset="0"/>
              </a:rPr>
              <a:pPr/>
              <a:t>25</a:t>
            </a:fld>
            <a:endParaRPr lang="en-US" dirty="0">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62702503"/>
              </p:ext>
            </p:extLst>
          </p:nvPr>
        </p:nvGraphicFramePr>
        <p:xfrm>
          <a:off x="4495800" y="2209800"/>
          <a:ext cx="3276000" cy="482400"/>
        </p:xfrm>
        <a:graphic>
          <a:graphicData uri="http://schemas.openxmlformats.org/presentationml/2006/ole">
            <mc:AlternateContent xmlns:mc="http://schemas.openxmlformats.org/markup-compatibility/2006">
              <mc:Choice xmlns:v="urn:schemas-microsoft-com:vml" Requires="v">
                <p:oleObj spid="_x0000_s5132" name="Equation" r:id="rId3" imgW="1638000" imgH="241200" progId="Equation.DSMT4">
                  <p:embed/>
                </p:oleObj>
              </mc:Choice>
              <mc:Fallback>
                <p:oleObj name="Equation" r:id="rId3" imgW="1638000" imgH="241200" progId="Equation.DSMT4">
                  <p:embed/>
                  <p:pic>
                    <p:nvPicPr>
                      <p:cNvPr id="0" name=""/>
                      <p:cNvPicPr/>
                      <p:nvPr/>
                    </p:nvPicPr>
                    <p:blipFill>
                      <a:blip r:embed="rId4"/>
                      <a:stretch>
                        <a:fillRect/>
                      </a:stretch>
                    </p:blipFill>
                    <p:spPr>
                      <a:xfrm>
                        <a:off x="4495800" y="2209800"/>
                        <a:ext cx="3276000" cy="482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906007479"/>
              </p:ext>
            </p:extLst>
          </p:nvPr>
        </p:nvGraphicFramePr>
        <p:xfrm>
          <a:off x="1524000" y="2514600"/>
          <a:ext cx="2590800" cy="482600"/>
        </p:xfrm>
        <a:graphic>
          <a:graphicData uri="http://schemas.openxmlformats.org/presentationml/2006/ole">
            <mc:AlternateContent xmlns:mc="http://schemas.openxmlformats.org/markup-compatibility/2006">
              <mc:Choice xmlns:v="urn:schemas-microsoft-com:vml" Requires="v">
                <p:oleObj spid="_x0000_s5133" name="Equation" r:id="rId5" imgW="1295280" imgH="241200" progId="Equation.DSMT4">
                  <p:embed/>
                </p:oleObj>
              </mc:Choice>
              <mc:Fallback>
                <p:oleObj name="Equation" r:id="rId5" imgW="1295280" imgH="241200" progId="Equation.DSMT4">
                  <p:embed/>
                  <p:pic>
                    <p:nvPicPr>
                      <p:cNvPr id="0" name=""/>
                      <p:cNvPicPr/>
                      <p:nvPr/>
                    </p:nvPicPr>
                    <p:blipFill>
                      <a:blip r:embed="rId6"/>
                      <a:stretch>
                        <a:fillRect/>
                      </a:stretch>
                    </p:blipFill>
                    <p:spPr>
                      <a:xfrm>
                        <a:off x="1524000" y="2514600"/>
                        <a:ext cx="2590800" cy="482600"/>
                      </a:xfrm>
                      <a:prstGeom prst="rect">
                        <a:avLst/>
                      </a:prstGeom>
                    </p:spPr>
                  </p:pic>
                </p:oleObj>
              </mc:Fallback>
            </mc:AlternateContent>
          </a:graphicData>
        </a:graphic>
      </p:graphicFrame>
    </p:spTree>
    <p:extLst>
      <p:ext uri="{BB962C8B-B14F-4D97-AF65-F5344CB8AC3E}">
        <p14:creationId xmlns:p14="http://schemas.microsoft.com/office/powerpoint/2010/main" val="3095271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45" y="2514600"/>
            <a:ext cx="7826531"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701723" y="314572"/>
            <a:ext cx="7924800" cy="1711366"/>
          </a:xfrm>
          <a:prstGeom prst="rect">
            <a:avLst/>
          </a:prstGeom>
        </p:spPr>
        <p:txBody>
          <a:bodyPr wrap="square">
            <a:spAutoFit/>
          </a:bodyPr>
          <a:lstStyle/>
          <a:p>
            <a:pPr>
              <a:lnSpc>
                <a:spcPct val="150000"/>
              </a:lnSpc>
            </a:pPr>
            <a:r>
              <a:rPr lang="en-US" dirty="0"/>
              <a:t>Suppose the inverter has a propagation delay of 2 ns, and </a:t>
            </a:r>
            <a:r>
              <a:rPr lang="en-US" dirty="0" smtClean="0"/>
              <a:t>suppose the </a:t>
            </a:r>
            <a:r>
              <a:rPr lang="en-US" dirty="0"/>
              <a:t>flip-flop has a propagation delay of 5 ns and a setup time of 3 ns. (The hold </a:t>
            </a:r>
            <a:r>
              <a:rPr lang="en-US" dirty="0" smtClean="0"/>
              <a:t>time does </a:t>
            </a:r>
            <a:r>
              <a:rPr lang="en-US" dirty="0"/>
              <a:t>not affect this calculation.) Suppose, </a:t>
            </a:r>
            <a:r>
              <a:rPr lang="en-US" dirty="0" smtClean="0"/>
              <a:t>that </a:t>
            </a:r>
            <a:r>
              <a:rPr lang="en-US" dirty="0"/>
              <a:t>the clock </a:t>
            </a:r>
            <a:r>
              <a:rPr lang="en-US" dirty="0" smtClean="0"/>
              <a:t>period is </a:t>
            </a:r>
            <a:r>
              <a:rPr lang="en-US" dirty="0"/>
              <a:t>9 ns, i.e., 9 ns is the time between successive active </a:t>
            </a:r>
            <a:r>
              <a:rPr lang="en-US" dirty="0" smtClean="0"/>
              <a:t>edges</a:t>
            </a:r>
            <a:endParaRPr lang="en-US" dirty="0"/>
          </a:p>
        </p:txBody>
      </p:sp>
    </p:spTree>
    <p:extLst>
      <p:ext uri="{BB962C8B-B14F-4D97-AF65-F5344CB8AC3E}">
        <p14:creationId xmlns:p14="http://schemas.microsoft.com/office/powerpoint/2010/main" val="3408831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8001000" cy="1289071"/>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Suppose instead that the clock period were 15 </a:t>
            </a:r>
            <a:r>
              <a:rPr lang="en-US" dirty="0" smtClean="0">
                <a:latin typeface="Times New Roman" panose="02020603050405020304" pitchFamily="18" charset="0"/>
                <a:cs typeface="Times New Roman" panose="02020603050405020304" pitchFamily="18" charset="0"/>
              </a:rPr>
              <a:t>ns. Again, the </a:t>
            </a:r>
            <a:r>
              <a:rPr lang="en-US" dirty="0">
                <a:latin typeface="Times New Roman" panose="02020603050405020304" pitchFamily="18" charset="0"/>
                <a:cs typeface="Times New Roman" panose="02020603050405020304" pitchFamily="18" charset="0"/>
              </a:rPr>
              <a:t>input to the flip-flop will change 7 ns after the rising edge. However, because </a:t>
            </a:r>
            <a:r>
              <a:rPr lang="en-US" dirty="0" smtClean="0">
                <a:latin typeface="Times New Roman" panose="02020603050405020304" pitchFamily="18" charset="0"/>
                <a:cs typeface="Times New Roman" panose="02020603050405020304" pitchFamily="18" charset="0"/>
              </a:rPr>
              <a:t>the clock </a:t>
            </a:r>
            <a:r>
              <a:rPr lang="en-US" dirty="0">
                <a:latin typeface="Times New Roman" panose="02020603050405020304" pitchFamily="18" charset="0"/>
                <a:cs typeface="Times New Roman" panose="02020603050405020304" pitchFamily="18" charset="0"/>
              </a:rPr>
              <a:t>is slower, this is 8 ns before the next rising edge. Therefore, the flip-flop </a:t>
            </a:r>
            <a:r>
              <a:rPr lang="en-US" dirty="0" smtClean="0">
                <a:latin typeface="Times New Roman" panose="02020603050405020304" pitchFamily="18" charset="0"/>
                <a:cs typeface="Times New Roman" panose="02020603050405020304" pitchFamily="18" charset="0"/>
              </a:rPr>
              <a:t>will work </a:t>
            </a:r>
            <a:r>
              <a:rPr lang="en-US" dirty="0">
                <a:latin typeface="Times New Roman" panose="02020603050405020304" pitchFamily="18" charset="0"/>
                <a:cs typeface="Times New Roman" panose="02020603050405020304" pitchFamily="18" charset="0"/>
              </a:rPr>
              <a:t>properly.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24" y="2514600"/>
            <a:ext cx="7950200"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954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3800" y="381000"/>
            <a:ext cx="3200400"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Design of a Sequence </a:t>
            </a:r>
            <a:r>
              <a:rPr lang="en-US" b="1" dirty="0" smtClean="0">
                <a:latin typeface="Times New Roman" panose="02020603050405020304" pitchFamily="18" charset="0"/>
                <a:cs typeface="Times New Roman" panose="02020603050405020304" pitchFamily="18" charset="0"/>
              </a:rPr>
              <a:t>Detector</a:t>
            </a:r>
            <a:endParaRPr 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609600" y="990600"/>
            <a:ext cx="830580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To illustrate the design of a clocked Mealy sequential circuit, we will design </a:t>
            </a:r>
            <a:r>
              <a:rPr lang="en-US" dirty="0" smtClean="0">
                <a:latin typeface="Times New Roman" panose="02020603050405020304" pitchFamily="18" charset="0"/>
                <a:cs typeface="Times New Roman" panose="02020603050405020304" pitchFamily="18" charset="0"/>
              </a:rPr>
              <a:t>a sequence detector.</a:t>
            </a:r>
            <a:endParaRPr lang="en-US"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087" y="1544472"/>
            <a:ext cx="2708826" cy="1560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073021" y="2949097"/>
            <a:ext cx="3429000" cy="369332"/>
          </a:xfrm>
          <a:prstGeom prst="rect">
            <a:avLst/>
          </a:prstGeom>
        </p:spPr>
        <p:txBody>
          <a:bodyPr wrap="square">
            <a:spAutoFit/>
          </a:bodyPr>
          <a:lstStyle/>
          <a:p>
            <a:r>
              <a:rPr lang="en-US" dirty="0"/>
              <a:t>Sequence </a:t>
            </a:r>
            <a:r>
              <a:rPr lang="en-US" dirty="0" smtClean="0"/>
              <a:t>Detector to </a:t>
            </a:r>
            <a:r>
              <a:rPr lang="en-US" dirty="0"/>
              <a:t>be Designed</a:t>
            </a:r>
          </a:p>
        </p:txBody>
      </p:sp>
      <p:sp>
        <p:nvSpPr>
          <p:cNvPr id="5" name="Rectangle 4"/>
          <p:cNvSpPr/>
          <p:nvPr/>
        </p:nvSpPr>
        <p:spPr>
          <a:xfrm>
            <a:off x="508379" y="3505200"/>
            <a:ext cx="8382000"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circuit will examine a string of 0’s and 1’s applied to the X input and generate an</a:t>
            </a:r>
          </a:p>
          <a:p>
            <a:r>
              <a:rPr lang="en-US" dirty="0">
                <a:latin typeface="Times New Roman" panose="02020603050405020304" pitchFamily="18" charset="0"/>
                <a:cs typeface="Times New Roman" panose="02020603050405020304" pitchFamily="18" charset="0"/>
              </a:rPr>
              <a:t>output Z  1 only when a prescribed input sequence occurs. It will be assumed that the</a:t>
            </a:r>
          </a:p>
          <a:p>
            <a:r>
              <a:rPr lang="en-US" dirty="0">
                <a:latin typeface="Times New Roman" panose="02020603050405020304" pitchFamily="18" charset="0"/>
                <a:cs typeface="Times New Roman" panose="02020603050405020304" pitchFamily="18" charset="0"/>
              </a:rPr>
              <a:t>input X can only change between clock pulses. Specifically, we will design the circuit</a:t>
            </a:r>
          </a:p>
          <a:p>
            <a:r>
              <a:rPr lang="en-US" dirty="0">
                <a:latin typeface="Times New Roman" panose="02020603050405020304" pitchFamily="18" charset="0"/>
                <a:cs typeface="Times New Roman" panose="02020603050405020304" pitchFamily="18" charset="0"/>
              </a:rPr>
              <a:t>so that any input sequence ending in 101 will produce an output Z  1 coincident with</a:t>
            </a:r>
          </a:p>
          <a:p>
            <a:r>
              <a:rPr lang="en-US" dirty="0">
                <a:latin typeface="Times New Roman" panose="02020603050405020304" pitchFamily="18" charset="0"/>
                <a:cs typeface="Times New Roman" panose="02020603050405020304" pitchFamily="18" charset="0"/>
              </a:rPr>
              <a:t>the last 1. The circuit does not reset when a 1 output </a:t>
            </a:r>
            <a:r>
              <a:rPr lang="en-US" dirty="0" smtClean="0">
                <a:latin typeface="Times New Roman" panose="02020603050405020304" pitchFamily="18" charset="0"/>
                <a:cs typeface="Times New Roman" panose="02020603050405020304" pitchFamily="18" charset="0"/>
              </a:rPr>
              <a:t>occurs. A </a:t>
            </a:r>
            <a:r>
              <a:rPr lang="en-US" dirty="0">
                <a:latin typeface="Times New Roman" panose="02020603050405020304" pitchFamily="18" charset="0"/>
                <a:cs typeface="Times New Roman" panose="02020603050405020304" pitchFamily="18" charset="0"/>
              </a:rPr>
              <a:t>typical input </a:t>
            </a:r>
            <a:r>
              <a:rPr lang="en-US" dirty="0" smtClean="0">
                <a:latin typeface="Times New Roman" panose="02020603050405020304" pitchFamily="18" charset="0"/>
                <a:cs typeface="Times New Roman" panose="02020603050405020304" pitchFamily="18" charset="0"/>
              </a:rPr>
              <a:t>sequence and </a:t>
            </a:r>
            <a:r>
              <a:rPr lang="en-US" dirty="0">
                <a:latin typeface="Times New Roman" panose="02020603050405020304" pitchFamily="18" charset="0"/>
                <a:cs typeface="Times New Roman" panose="02020603050405020304" pitchFamily="18" charset="0"/>
              </a:rPr>
              <a:t>the corresponding output sequence are</a:t>
            </a:r>
          </a:p>
        </p:txBody>
      </p:sp>
      <p:graphicFrame>
        <p:nvGraphicFramePr>
          <p:cNvPr id="6" name="Object 5"/>
          <p:cNvGraphicFramePr>
            <a:graphicFrameLocks noChangeAspect="1"/>
          </p:cNvGraphicFramePr>
          <p:nvPr>
            <p:extLst>
              <p:ext uri="{D42A27DB-BD31-4B8C-83A1-F6EECF244321}">
                <p14:modId xmlns:p14="http://schemas.microsoft.com/office/powerpoint/2010/main" val="1054678999"/>
              </p:ext>
            </p:extLst>
          </p:nvPr>
        </p:nvGraphicFramePr>
        <p:xfrm>
          <a:off x="1978025" y="5561013"/>
          <a:ext cx="4872038" cy="1065212"/>
        </p:xfrm>
        <a:graphic>
          <a:graphicData uri="http://schemas.openxmlformats.org/presentationml/2006/ole">
            <mc:AlternateContent xmlns:mc="http://schemas.openxmlformats.org/markup-compatibility/2006">
              <mc:Choice xmlns:v="urn:schemas-microsoft-com:vml" Requires="v">
                <p:oleObj spid="_x0000_s6156" name="Document" r:id="rId4" imgW="5098908" imgH="1125531" progId="Word.Document.8">
                  <p:embed/>
                </p:oleObj>
              </mc:Choice>
              <mc:Fallback>
                <p:oleObj name="Document" r:id="rId4" imgW="5098908" imgH="1125531" progId="Word.Document.8">
                  <p:embed/>
                  <p:pic>
                    <p:nvPicPr>
                      <p:cNvPr id="0" name=""/>
                      <p:cNvPicPr/>
                      <p:nvPr/>
                    </p:nvPicPr>
                    <p:blipFill>
                      <a:blip r:embed="rId5"/>
                      <a:stretch>
                        <a:fillRect/>
                      </a:stretch>
                    </p:blipFill>
                    <p:spPr>
                      <a:xfrm>
                        <a:off x="1978025" y="5561013"/>
                        <a:ext cx="4872038" cy="1065212"/>
                      </a:xfrm>
                      <a:prstGeom prst="rect">
                        <a:avLst/>
                      </a:prstGeom>
                    </p:spPr>
                  </p:pic>
                </p:oleObj>
              </mc:Fallback>
            </mc:AlternateContent>
          </a:graphicData>
        </a:graphic>
      </p:graphicFrame>
    </p:spTree>
    <p:extLst>
      <p:ext uri="{BB962C8B-B14F-4D97-AF65-F5344CB8AC3E}">
        <p14:creationId xmlns:p14="http://schemas.microsoft.com/office/powerpoint/2010/main" val="42381136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792480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we do not know how many flip-flops will be required, so we will designate the</a:t>
            </a:r>
          </a:p>
          <a:p>
            <a:r>
              <a:rPr lang="en-US" dirty="0">
                <a:latin typeface="Times New Roman" panose="02020603050405020304" pitchFamily="18" charset="0"/>
                <a:cs typeface="Times New Roman" panose="02020603050405020304" pitchFamily="18" charset="0"/>
              </a:rPr>
              <a:t>circuit states as S0, </a:t>
            </a:r>
            <a:r>
              <a:rPr lang="en-US" dirty="0" smtClean="0">
                <a:latin typeface="Times New Roman" panose="02020603050405020304" pitchFamily="18" charset="0"/>
                <a:cs typeface="Times New Roman" panose="02020603050405020304" pitchFamily="18" charset="0"/>
              </a:rPr>
              <a:t>S1. </a:t>
            </a:r>
            <a:r>
              <a:rPr lang="en-US" dirty="0">
                <a:latin typeface="Times New Roman" panose="02020603050405020304" pitchFamily="18" charset="0"/>
                <a:cs typeface="Times New Roman" panose="02020603050405020304" pitchFamily="18" charset="0"/>
              </a:rPr>
              <a:t>The labels on the graph are of the form </a:t>
            </a:r>
            <a:r>
              <a:rPr lang="en-US" dirty="0" smtClean="0">
                <a:latin typeface="Times New Roman" panose="02020603050405020304" pitchFamily="18" charset="0"/>
                <a:cs typeface="Times New Roman" panose="02020603050405020304" pitchFamily="18" charset="0"/>
              </a:rPr>
              <a:t>X/Z.</a:t>
            </a:r>
            <a:endParaRPr lang="en-US"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62272"/>
            <a:ext cx="22098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874931"/>
            <a:ext cx="3145336"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4591050"/>
            <a:ext cx="5867400" cy="2104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7536" y="981606"/>
            <a:ext cx="3630380" cy="2371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505200" y="4267221"/>
            <a:ext cx="119135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state table</a:t>
            </a:r>
          </a:p>
        </p:txBody>
      </p:sp>
      <p:pic>
        <p:nvPicPr>
          <p:cNvPr id="71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352800"/>
            <a:ext cx="487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7772400" cy="1289071"/>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Note : For the Moore circuit, the output which results from application of a given input does not appear until after the active clock edge; therefore, the output sequence is displaced in time with respect to the input sequence.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9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140" y="228600"/>
            <a:ext cx="8534400" cy="1477328"/>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One </a:t>
            </a:r>
            <a:r>
              <a:rPr lang="en-US" dirty="0">
                <a:latin typeface="Times New Roman" panose="02020603050405020304" pitchFamily="18" charset="0"/>
                <a:cs typeface="Times New Roman" panose="02020603050405020304" pitchFamily="18" charset="0"/>
              </a:rPr>
              <a:t>flip-flop can have only two states, two flip-flops are </a:t>
            </a:r>
            <a:r>
              <a:rPr lang="en-US" dirty="0" smtClean="0">
                <a:latin typeface="Times New Roman" panose="02020603050405020304" pitchFamily="18" charset="0"/>
                <a:cs typeface="Times New Roman" panose="02020603050405020304" pitchFamily="18" charset="0"/>
              </a:rPr>
              <a:t>needed to </a:t>
            </a:r>
            <a:r>
              <a:rPr lang="en-US" dirty="0">
                <a:latin typeface="Times New Roman" panose="02020603050405020304" pitchFamily="18" charset="0"/>
                <a:cs typeface="Times New Roman" panose="02020603050405020304" pitchFamily="18" charset="0"/>
              </a:rPr>
              <a:t>represent the three states. Designate the two flip-flops as A and B.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Let </a:t>
            </a:r>
            <a:r>
              <a:rPr lang="en-US" dirty="0">
                <a:latin typeface="Times New Roman" panose="02020603050405020304" pitchFamily="18" charset="0"/>
                <a:cs typeface="Times New Roman" panose="02020603050405020304" pitchFamily="18" charset="0"/>
              </a:rPr>
              <a:t>flip-flop </a:t>
            </a:r>
            <a:r>
              <a:rPr lang="en-US" dirty="0" smtClean="0">
                <a:latin typeface="Times New Roman" panose="02020603050405020304" pitchFamily="18" charset="0"/>
                <a:cs typeface="Times New Roman" panose="02020603050405020304" pitchFamily="18" charset="0"/>
              </a:rPr>
              <a:t>states A=0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B=0 </a:t>
            </a:r>
            <a:r>
              <a:rPr lang="en-US" dirty="0">
                <a:latin typeface="Times New Roman" panose="02020603050405020304" pitchFamily="18" charset="0"/>
                <a:cs typeface="Times New Roman" panose="02020603050405020304" pitchFamily="18" charset="0"/>
              </a:rPr>
              <a:t>correspond to circuit state S0;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A=0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B=1 </a:t>
            </a:r>
            <a:r>
              <a:rPr lang="en-US" dirty="0">
                <a:latin typeface="Times New Roman" panose="02020603050405020304" pitchFamily="18" charset="0"/>
                <a:cs typeface="Times New Roman" panose="02020603050405020304" pitchFamily="18" charset="0"/>
              </a:rPr>
              <a:t>correspond to S1; </a:t>
            </a:r>
          </a:p>
          <a:p>
            <a:r>
              <a:rPr lang="en-US" dirty="0" smtClean="0">
                <a:latin typeface="Times New Roman" panose="02020603050405020304" pitchFamily="18" charset="0"/>
                <a:cs typeface="Times New Roman" panose="02020603050405020304" pitchFamily="18" charset="0"/>
              </a:rPr>
              <a:t>	        and A=1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B=0 </a:t>
            </a:r>
            <a:r>
              <a:rPr lang="en-US" dirty="0">
                <a:latin typeface="Times New Roman" panose="02020603050405020304" pitchFamily="18" charset="0"/>
                <a:cs typeface="Times New Roman" panose="02020603050405020304" pitchFamily="18" charset="0"/>
              </a:rPr>
              <a:t>correspond to circuit state S2.</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011" y="1792824"/>
            <a:ext cx="5840104" cy="1940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944" y="3585351"/>
            <a:ext cx="6303856" cy="3291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045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66800"/>
            <a:ext cx="7478584"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895600" y="304800"/>
            <a:ext cx="3217356" cy="369332"/>
          </a:xfrm>
          <a:prstGeom prst="rect">
            <a:avLst/>
          </a:prstGeom>
        </p:spPr>
        <p:txBody>
          <a:bodyPr wrap="none">
            <a:spAutoFit/>
          </a:bodyPr>
          <a:lstStyle/>
          <a:p>
            <a:r>
              <a:rPr lang="en-US" dirty="0" smtClean="0"/>
              <a:t>DA=A+ = X’ </a:t>
            </a:r>
            <a:r>
              <a:rPr lang="en-US" dirty="0"/>
              <a:t>B </a:t>
            </a:r>
            <a:r>
              <a:rPr lang="en-US" dirty="0" smtClean="0"/>
              <a:t>,  DB=B+=  </a:t>
            </a:r>
            <a:r>
              <a:rPr lang="en-US" dirty="0"/>
              <a:t>X</a:t>
            </a:r>
            <a:r>
              <a:rPr lang="en-US" dirty="0" smtClean="0"/>
              <a:t>, Z=AX </a:t>
            </a:r>
            <a:endParaRPr lang="en-US" dirty="0"/>
          </a:p>
        </p:txBody>
      </p:sp>
    </p:spTree>
    <p:extLst>
      <p:ext uri="{BB962C8B-B14F-4D97-AF65-F5344CB8AC3E}">
        <p14:creationId xmlns:p14="http://schemas.microsoft.com/office/powerpoint/2010/main" val="846010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07568"/>
            <a:ext cx="2674961" cy="218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33400" y="609600"/>
            <a:ext cx="822960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Moore machine is similar to </a:t>
            </a:r>
            <a:r>
              <a:rPr lang="en-US" dirty="0" smtClean="0">
                <a:latin typeface="Times New Roman" panose="02020603050405020304" pitchFamily="18" charset="0"/>
                <a:cs typeface="Times New Roman" panose="02020603050405020304" pitchFamily="18" charset="0"/>
              </a:rPr>
              <a:t>that used </a:t>
            </a:r>
            <a:r>
              <a:rPr lang="en-US" dirty="0">
                <a:latin typeface="Times New Roman" panose="02020603050405020304" pitchFamily="18" charset="0"/>
                <a:cs typeface="Times New Roman" panose="02020603050405020304" pitchFamily="18" charset="0"/>
              </a:rPr>
              <a:t>for a Mealy machine, except that the output is written with the state instead </a:t>
            </a:r>
            <a:r>
              <a:rPr lang="en-US" dirty="0" smtClean="0">
                <a:latin typeface="Times New Roman" panose="02020603050405020304" pitchFamily="18" charset="0"/>
                <a:cs typeface="Times New Roman" panose="02020603050405020304" pitchFamily="18" charset="0"/>
              </a:rPr>
              <a:t>of with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 transition </a:t>
            </a:r>
            <a:r>
              <a:rPr lang="en-US" dirty="0">
                <a:latin typeface="Times New Roman" panose="02020603050405020304" pitchFamily="18" charset="0"/>
                <a:cs typeface="Times New Roman" panose="02020603050405020304" pitchFamily="18" charset="0"/>
              </a:rPr>
              <a:t>between states. </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07568"/>
            <a:ext cx="2568218" cy="218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1208" y="1324899"/>
            <a:ext cx="3057341"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58" y="4291483"/>
            <a:ext cx="4792639" cy="1857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240108"/>
            <a:ext cx="3505200" cy="1959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737182" y="6223467"/>
            <a:ext cx="1265346"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Z  </a:t>
            </a:r>
            <a:r>
              <a:rPr lang="en-US" sz="2400" b="1" dirty="0" smtClean="0">
                <a:latin typeface="Times New Roman" panose="02020603050405020304" pitchFamily="18" charset="0"/>
                <a:cs typeface="Times New Roman" panose="02020603050405020304" pitchFamily="18" charset="0"/>
              </a:rPr>
              <a:t>AB’ </a:t>
            </a:r>
            <a:r>
              <a:rPr lang="en-US"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73974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447800"/>
            <a:ext cx="6419386" cy="1669944"/>
          </a:xfrm>
          <a:prstGeom prst="rect">
            <a:avLst/>
          </a:prstGeom>
          <a:noFill/>
        </p:spPr>
        <p:txBody>
          <a:bodyPr wrap="none" rtlCol="0">
            <a:spAutoFit/>
          </a:bodyPr>
          <a:lstStyle/>
          <a:p>
            <a:pPr>
              <a:lnSpc>
                <a:spcPct val="200000"/>
              </a:lnSpc>
            </a:pPr>
            <a:r>
              <a:rPr lang="en-US" b="1" dirty="0" smtClean="0">
                <a:latin typeface="Times New Roman" panose="02020603050405020304" pitchFamily="18" charset="0"/>
                <a:cs typeface="Times New Roman" panose="02020603050405020304" pitchFamily="18" charset="0"/>
              </a:rPr>
              <a:t>Practice for:</a:t>
            </a:r>
          </a:p>
          <a:p>
            <a:pPr marL="342900" indent="-342900">
              <a:lnSpc>
                <a:spcPct val="200000"/>
              </a:lnSpc>
              <a:buAutoNum type="arabicPeriod"/>
            </a:pPr>
            <a:r>
              <a:rPr lang="en-US" b="1" dirty="0" smtClean="0">
                <a:latin typeface="Times New Roman" panose="02020603050405020304" pitchFamily="18" charset="0"/>
                <a:cs typeface="Times New Roman" panose="02020603050405020304" pitchFamily="18" charset="0"/>
              </a:rPr>
              <a:t>Design of Mealy and Moore Sq. </a:t>
            </a:r>
            <a:r>
              <a:rPr lang="en-US" b="1" dirty="0" err="1" smtClean="0">
                <a:latin typeface="Times New Roman" panose="02020603050405020304" pitchFamily="18" charset="0"/>
                <a:cs typeface="Times New Roman" panose="02020603050405020304" pitchFamily="18" charset="0"/>
              </a:rPr>
              <a:t>Ckt</a:t>
            </a:r>
            <a:r>
              <a:rPr lang="en-US" b="1" dirty="0" smtClean="0">
                <a:latin typeface="Times New Roman" panose="02020603050405020304" pitchFamily="18" charset="0"/>
                <a:cs typeface="Times New Roman" panose="02020603050405020304" pitchFamily="18" charset="0"/>
              </a:rPr>
              <a:t>.</a:t>
            </a:r>
          </a:p>
          <a:p>
            <a:pPr marL="342900" indent="-342900">
              <a:lnSpc>
                <a:spcPct val="200000"/>
              </a:lnSpc>
              <a:buAutoNum type="arabicPeriod"/>
            </a:pPr>
            <a:r>
              <a:rPr lang="en-US" b="1" dirty="0" smtClean="0">
                <a:latin typeface="Times New Roman" panose="02020603050405020304" pitchFamily="18" charset="0"/>
                <a:cs typeface="Times New Roman" panose="02020603050405020304" pitchFamily="18" charset="0"/>
              </a:rPr>
              <a:t>Analysis of </a:t>
            </a:r>
            <a:r>
              <a:rPr lang="en-US" b="1" dirty="0">
                <a:latin typeface="Times New Roman" panose="02020603050405020304" pitchFamily="18" charset="0"/>
                <a:cs typeface="Times New Roman" panose="02020603050405020304" pitchFamily="18" charset="0"/>
              </a:rPr>
              <a:t>Mealy and Moore Sq. </a:t>
            </a:r>
            <a:r>
              <a:rPr lang="en-US" b="1" dirty="0" err="1" smtClean="0">
                <a:latin typeface="Times New Roman" panose="02020603050405020304" pitchFamily="18" charset="0"/>
                <a:cs typeface="Times New Roman" panose="02020603050405020304" pitchFamily="18" charset="0"/>
              </a:rPr>
              <a:t>Ckt</a:t>
            </a:r>
            <a:r>
              <a:rPr lang="en-US" b="1" dirty="0" smtClean="0">
                <a:latin typeface="Times New Roman" panose="02020603050405020304" pitchFamily="18" charset="0"/>
                <a:cs typeface="Times New Roman" panose="02020603050405020304" pitchFamily="18" charset="0"/>
              </a:rPr>
              <a:t> to get the state graph.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615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70408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Mealy Sequential Circuit Design</a:t>
            </a:r>
            <a:br>
              <a:rPr lang="en-US" dirty="0" smtClean="0"/>
            </a:br>
            <a:endParaRPr lang="en-US" dirty="0"/>
          </a:p>
        </p:txBody>
      </p:sp>
      <p:sp>
        <p:nvSpPr>
          <p:cNvPr id="4" name="Content Placeholder 2"/>
          <p:cNvSpPr txBox="1">
            <a:spLocks/>
          </p:cNvSpPr>
          <p:nvPr/>
        </p:nvSpPr>
        <p:spPr>
          <a:xfrm>
            <a:off x="457200" y="1935480"/>
            <a:ext cx="8229600" cy="43891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smtClean="0"/>
              <a:t>Mealy: the outputs depend on both the present state and the present inputs. </a:t>
            </a:r>
          </a:p>
          <a:p>
            <a:pPr lvl="2"/>
            <a:r>
              <a:rPr lang="en-US" sz="1800" dirty="0" smtClean="0"/>
              <a:t>Consists of: combinational circuit, which generates the outputs and the next state, and a state register, which holds the present state.  State register is usually comprised of D flip-flops.</a:t>
            </a:r>
          </a:p>
          <a:p>
            <a:pPr lvl="2"/>
            <a:endParaRPr lang="en-US" sz="1500" dirty="0" smtClean="0"/>
          </a:p>
          <a:p>
            <a:pPr lvl="2"/>
            <a:endParaRPr lang="en-US" sz="1500" dirty="0"/>
          </a:p>
        </p:txBody>
      </p:sp>
      <p:sp>
        <p:nvSpPr>
          <p:cNvPr id="5" name="Slide Number Placeholder 3"/>
          <p:cNvSpPr>
            <a:spLocks noGrp="1"/>
          </p:cNvSpPr>
          <p:nvPr>
            <p:ph type="sldNum" sz="quarter" idx="12"/>
          </p:nvPr>
        </p:nvSpPr>
        <p:spPr>
          <a:xfrm>
            <a:off x="8382000" y="6492875"/>
            <a:ext cx="762000" cy="365125"/>
          </a:xfrm>
        </p:spPr>
        <p:txBody>
          <a:bodyPr/>
          <a:lstStyle/>
          <a:p>
            <a:r>
              <a:rPr lang="en-US" dirty="0" smtClean="0"/>
              <a:t>1-</a:t>
            </a:r>
            <a:fld id="{122D24B2-5D52-46F7-B915-67CABB3AD0CF}" type="slidenum">
              <a:rPr lang="en-US" smtClean="0"/>
              <a:pPr/>
              <a:t>4</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114800"/>
            <a:ext cx="5577143" cy="2361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0934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704088"/>
            <a:ext cx="8229600" cy="1143000"/>
          </a:xfrm>
          <a:prstGeom prst="rect">
            <a:avLst/>
          </a:prstGeom>
        </p:spPr>
        <p:txBody>
          <a:bodyPr vert="horz" lIns="0" rIns="0" bIns="0" anchor="ctr" anchorCtr="0">
            <a:normAutofit/>
          </a:bodyPr>
          <a:lstStyle>
            <a:lvl1pPr algn="ctr" rtl="0" eaLnBrk="1" latinLnBrk="0" hangingPunct="1">
              <a:spcBef>
                <a:spcPct val="0"/>
              </a:spcBef>
              <a:buNone/>
              <a:defRPr kumimoji="0" sz="3600" b="0" kern="1200">
                <a:ln>
                  <a:noFill/>
                </a:ln>
                <a:solidFill>
                  <a:srgbClr val="002060"/>
                </a:solidFill>
                <a:effectLst/>
                <a:latin typeface="Verdana" panose="020B0604030504040204" pitchFamily="34" charset="0"/>
                <a:ea typeface="Verdana" panose="020B0604030504040204" pitchFamily="34" charset="0"/>
                <a:cs typeface="Verdana" panose="020B0604030504040204"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rgbClr val="002060"/>
                </a:solidFill>
                <a:effectLst/>
                <a:uLnTx/>
                <a:uFillTx/>
                <a:latin typeface="Verdana" panose="020B0604030504040204" pitchFamily="34" charset="0"/>
                <a:ea typeface="Verdana" panose="020B0604030504040204" pitchFamily="34" charset="0"/>
              </a:rPr>
              <a:t>Mealy Sequential Circuit Design (continued)</a:t>
            </a:r>
            <a:endParaRPr kumimoji="0" lang="en-US" sz="36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endParaRPr>
          </a:p>
        </p:txBody>
      </p:sp>
      <p:sp>
        <p:nvSpPr>
          <p:cNvPr id="3" name="Content Placeholder 2"/>
          <p:cNvSpPr txBox="1">
            <a:spLocks/>
          </p:cNvSpPr>
          <p:nvPr/>
        </p:nvSpPr>
        <p:spPr>
          <a:xfrm>
            <a:off x="457200" y="1935480"/>
            <a:ext cx="8229600" cy="4389120"/>
          </a:xfrm>
          <a:prstGeom prst="rect">
            <a:avLst/>
          </a:prstGeom>
        </p:spPr>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640080" indent="-246888" algn="l" rtl="0" eaLnBrk="1" latinLnBrk="0" hangingPunct="1">
              <a:spcBef>
                <a:spcPct val="20000"/>
              </a:spcBef>
              <a:buClr>
                <a:schemeClr val="accent1"/>
              </a:buClr>
              <a:buSzPct val="85000"/>
              <a:buFont typeface="Wingdings 2"/>
              <a:buChar char=""/>
              <a:defRPr kumimoji="0" sz="2400" kern="1200">
                <a:solidFill>
                  <a:srgbClr val="002060"/>
                </a:solidFill>
                <a:latin typeface="Verdana" panose="020B0604030504040204" pitchFamily="34" charset="0"/>
                <a:ea typeface="Verdana" panose="020B0604030504040204" pitchFamily="34" charset="0"/>
                <a:cs typeface="Verdana" panose="020B0604030504040204" pitchFamily="34" charset="0"/>
              </a:defRPr>
            </a:lvl2pPr>
            <a:lvl3pPr marL="914400" indent="-246888" algn="l" rtl="0" eaLnBrk="1" latinLnBrk="0" hangingPunct="1">
              <a:spcBef>
                <a:spcPct val="20000"/>
              </a:spcBef>
              <a:buClr>
                <a:schemeClr val="accent2"/>
              </a:buClr>
              <a:buSzPct val="70000"/>
              <a:buFont typeface="Wingdings 2"/>
              <a:buChar char=""/>
              <a:defRPr kumimoji="0" sz="2100" kern="1200">
                <a:solidFill>
                  <a:srgbClr val="002060"/>
                </a:solidFill>
                <a:latin typeface="Verdana" panose="020B0604030504040204" pitchFamily="34" charset="0"/>
                <a:ea typeface="Verdana" panose="020B0604030504040204" pitchFamily="34" charset="0"/>
                <a:cs typeface="Verdana" panose="020B0604030504040204"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rgbClr val="002060"/>
                </a:solidFill>
                <a:latin typeface="Verdana" panose="020B0604030504040204" pitchFamily="34" charset="0"/>
                <a:ea typeface="Verdana" panose="020B0604030504040204" pitchFamily="34" charset="0"/>
                <a:cs typeface="Verdana" panose="020B0604030504040204" pitchFamily="34" charset="0"/>
              </a:defRPr>
            </a:lvl4pPr>
            <a:lvl5pPr marL="1463040" indent="-210312" algn="l" rtl="0" eaLnBrk="1" latinLnBrk="0" hangingPunct="1">
              <a:spcBef>
                <a:spcPct val="20000"/>
              </a:spcBef>
              <a:buClr>
                <a:schemeClr val="accent4"/>
              </a:buClr>
              <a:buSzPct val="65000"/>
              <a:buFont typeface="Wingdings 2"/>
              <a:buChar char=""/>
              <a:defRPr kumimoji="0" sz="2000" kern="1200">
                <a:solidFill>
                  <a:srgbClr val="002060"/>
                </a:solidFill>
                <a:latin typeface="Verdana" panose="020B0604030504040204" pitchFamily="34" charset="0"/>
                <a:ea typeface="Verdana" panose="020B0604030504040204" pitchFamily="34" charset="0"/>
                <a:cs typeface="Verdana" panose="020B0604030504040204"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ct val="20000"/>
              </a:spcBef>
              <a:spcAft>
                <a:spcPts val="0"/>
              </a:spcAft>
              <a:buClr>
                <a:srgbClr val="F69200"/>
              </a:buClr>
              <a:buSzPct val="95000"/>
              <a:buFont typeface="Wingdings 2"/>
              <a:buChar char=""/>
              <a:tabLst/>
              <a:defRPr/>
            </a:pPr>
            <a:r>
              <a:rPr kumimoji="0" lang="en-US" sz="2600" b="0" i="0" u="none" strike="noStrike" kern="1200" cap="none" spc="0" normalizeH="0" baseline="0" noProof="0" smtClean="0">
                <a:ln>
                  <a:noFill/>
                </a:ln>
                <a:solidFill>
                  <a:srgbClr val="002060"/>
                </a:solidFill>
                <a:effectLst/>
                <a:uLnTx/>
                <a:uFillTx/>
                <a:latin typeface="Verdana" panose="020B0604030504040204" pitchFamily="34" charset="0"/>
                <a:ea typeface="Verdana" panose="020B0604030504040204" pitchFamily="34" charset="0"/>
              </a:rPr>
              <a:t>Steps required to design a sequential circuit: </a:t>
            </a:r>
          </a:p>
          <a:p>
            <a:pPr marL="640080" marR="0" lvl="1" indent="-246888" algn="l" defTabSz="914400" rtl="0" eaLnBrk="1" fontAlgn="auto" latinLnBrk="0" hangingPunct="1">
              <a:lnSpc>
                <a:spcPct val="100000"/>
              </a:lnSpc>
              <a:spcBef>
                <a:spcPct val="20000"/>
              </a:spcBef>
              <a:spcAft>
                <a:spcPts val="0"/>
              </a:spcAft>
              <a:buClr>
                <a:srgbClr val="418AB3"/>
              </a:buClr>
              <a:buSzPct val="85000"/>
              <a:buFont typeface="Wingdings 2"/>
              <a:buChar char=""/>
              <a:tabLst/>
              <a:defRPr/>
            </a:pPr>
            <a:r>
              <a:rPr kumimoji="0" lang="en-US" sz="2400" b="0" i="0" u="none" strike="noStrike" kern="1200" cap="none" spc="0" normalizeH="0" baseline="0" noProof="0" smtClean="0">
                <a:ln>
                  <a:noFill/>
                </a:ln>
                <a:solidFill>
                  <a:srgbClr val="002060"/>
                </a:solidFill>
                <a:effectLst/>
                <a:uLnTx/>
                <a:uFillTx/>
                <a:latin typeface="Verdana" panose="020B0604030504040204" pitchFamily="34" charset="0"/>
                <a:ea typeface="Verdana" panose="020B0604030504040204" pitchFamily="34" charset="0"/>
              </a:rPr>
              <a:t>1. </a:t>
            </a:r>
            <a:r>
              <a:rPr kumimoji="0" lang="en-US" sz="2100" b="0" i="0" u="none" strike="noStrike" kern="1200" cap="none" spc="0" normalizeH="0" baseline="0" noProof="0" smtClean="0">
                <a:ln>
                  <a:noFill/>
                </a:ln>
                <a:solidFill>
                  <a:srgbClr val="002060"/>
                </a:solidFill>
                <a:effectLst/>
                <a:uLnTx/>
                <a:uFillTx/>
                <a:latin typeface="Verdana" panose="020B0604030504040204" pitchFamily="34" charset="0"/>
                <a:ea typeface="Verdana" panose="020B0604030504040204" pitchFamily="34" charset="0"/>
              </a:rPr>
              <a:t>Determine the required relationship between the input and output sequences. Find a state graph and state table. </a:t>
            </a:r>
          </a:p>
          <a:p>
            <a:pPr marL="640080" marR="0" lvl="1" indent="-246888" algn="l" defTabSz="914400" rtl="0" eaLnBrk="1" fontAlgn="auto" latinLnBrk="0" hangingPunct="1">
              <a:lnSpc>
                <a:spcPct val="100000"/>
              </a:lnSpc>
              <a:spcBef>
                <a:spcPct val="20000"/>
              </a:spcBef>
              <a:spcAft>
                <a:spcPts val="0"/>
              </a:spcAft>
              <a:buClr>
                <a:srgbClr val="418AB3"/>
              </a:buClr>
              <a:buSzPct val="85000"/>
              <a:buFont typeface="Wingdings 2"/>
              <a:buChar char=""/>
              <a:tabLst/>
              <a:defRPr/>
            </a:pPr>
            <a:r>
              <a:rPr kumimoji="0" lang="en-US" sz="2100" b="0" i="0" u="none" strike="noStrike" kern="1200" cap="none" spc="0" normalizeH="0" baseline="0" noProof="0" smtClean="0">
                <a:ln>
                  <a:noFill/>
                </a:ln>
                <a:solidFill>
                  <a:srgbClr val="002060"/>
                </a:solidFill>
                <a:effectLst/>
                <a:uLnTx/>
                <a:uFillTx/>
                <a:latin typeface="Verdana" panose="020B0604030504040204" pitchFamily="34" charset="0"/>
                <a:ea typeface="Verdana" panose="020B0604030504040204" pitchFamily="34" charset="0"/>
              </a:rPr>
              <a:t>2. Reduce the table to a minimum number of states. </a:t>
            </a:r>
          </a:p>
          <a:p>
            <a:pPr marL="640080" marR="0" lvl="1" indent="-246888" algn="l" defTabSz="914400" rtl="0" eaLnBrk="1" fontAlgn="auto" latinLnBrk="0" hangingPunct="1">
              <a:lnSpc>
                <a:spcPct val="100000"/>
              </a:lnSpc>
              <a:spcBef>
                <a:spcPct val="20000"/>
              </a:spcBef>
              <a:spcAft>
                <a:spcPts val="0"/>
              </a:spcAft>
              <a:buClr>
                <a:srgbClr val="418AB3"/>
              </a:buClr>
              <a:buSzPct val="85000"/>
              <a:buFont typeface="Wingdings 2"/>
              <a:buChar char=""/>
              <a:tabLst/>
              <a:defRPr/>
            </a:pPr>
            <a:r>
              <a:rPr kumimoji="0" lang="en-US" sz="2100" b="0" i="0" u="none" strike="noStrike" kern="1200" cap="none" spc="0" normalizeH="0" baseline="0" noProof="0" smtClean="0">
                <a:ln>
                  <a:noFill/>
                </a:ln>
                <a:solidFill>
                  <a:srgbClr val="002060"/>
                </a:solidFill>
                <a:effectLst/>
                <a:uLnTx/>
                <a:uFillTx/>
                <a:latin typeface="Verdana" panose="020B0604030504040204" pitchFamily="34" charset="0"/>
                <a:ea typeface="Verdana" panose="020B0604030504040204" pitchFamily="34" charset="0"/>
              </a:rPr>
              <a:t>3. If the reduced table has m states                 ,n flip-flops are needed. Use either the encoded state assignment technique or the one‑hot assignment technique. </a:t>
            </a:r>
          </a:p>
          <a:p>
            <a:pPr marL="640080" marR="0" lvl="1" indent="-246888" algn="l" defTabSz="914400" rtl="0" eaLnBrk="1" fontAlgn="auto" latinLnBrk="0" hangingPunct="1">
              <a:lnSpc>
                <a:spcPct val="100000"/>
              </a:lnSpc>
              <a:spcBef>
                <a:spcPct val="20000"/>
              </a:spcBef>
              <a:spcAft>
                <a:spcPts val="0"/>
              </a:spcAft>
              <a:buClr>
                <a:srgbClr val="418AB3"/>
              </a:buClr>
              <a:buSzPct val="85000"/>
              <a:buFont typeface="Wingdings 2"/>
              <a:buChar char=""/>
              <a:tabLst/>
              <a:defRPr/>
            </a:pPr>
            <a:r>
              <a:rPr kumimoji="0" lang="en-US" sz="2100" b="0" i="0" u="none" strike="noStrike" kern="1200" cap="none" spc="0" normalizeH="0" baseline="0" noProof="0" smtClean="0">
                <a:ln>
                  <a:noFill/>
                </a:ln>
                <a:solidFill>
                  <a:srgbClr val="002060"/>
                </a:solidFill>
                <a:effectLst/>
                <a:uLnTx/>
                <a:uFillTx/>
                <a:latin typeface="Verdana" panose="020B0604030504040204" pitchFamily="34" charset="0"/>
                <a:ea typeface="Verdana" panose="020B0604030504040204" pitchFamily="34" charset="0"/>
              </a:rPr>
              <a:t>4. Form the transition table. </a:t>
            </a:r>
          </a:p>
          <a:p>
            <a:pPr marL="640080" marR="0" lvl="1" indent="-246888" algn="l" defTabSz="914400" rtl="0" eaLnBrk="1" fontAlgn="auto" latinLnBrk="0" hangingPunct="1">
              <a:lnSpc>
                <a:spcPct val="100000"/>
              </a:lnSpc>
              <a:spcBef>
                <a:spcPct val="20000"/>
              </a:spcBef>
              <a:spcAft>
                <a:spcPts val="0"/>
              </a:spcAft>
              <a:buClr>
                <a:srgbClr val="418AB3"/>
              </a:buClr>
              <a:buSzPct val="85000"/>
              <a:buFont typeface="Wingdings 2"/>
              <a:buChar char=""/>
              <a:tabLst/>
              <a:defRPr/>
            </a:pPr>
            <a:r>
              <a:rPr kumimoji="0" lang="en-US" sz="2100" b="0" i="0" u="none" strike="noStrike" kern="1200" cap="none" spc="0" normalizeH="0" baseline="0" noProof="0" smtClean="0">
                <a:ln>
                  <a:noFill/>
                </a:ln>
                <a:solidFill>
                  <a:srgbClr val="002060"/>
                </a:solidFill>
                <a:effectLst/>
                <a:uLnTx/>
                <a:uFillTx/>
                <a:latin typeface="Verdana" panose="020B0604030504040204" pitchFamily="34" charset="0"/>
                <a:ea typeface="Verdana" panose="020B0604030504040204" pitchFamily="34" charset="0"/>
              </a:rPr>
              <a:t>5. Plot next‑state maps and input maps for each flip‑flop and derive the flip‑flop input equations. Derive the output functions. </a:t>
            </a:r>
          </a:p>
          <a:p>
            <a:pPr marL="640080" marR="0" lvl="1" indent="-246888" algn="l" defTabSz="914400" rtl="0" eaLnBrk="1" fontAlgn="auto" latinLnBrk="0" hangingPunct="1">
              <a:lnSpc>
                <a:spcPct val="100000"/>
              </a:lnSpc>
              <a:spcBef>
                <a:spcPct val="20000"/>
              </a:spcBef>
              <a:spcAft>
                <a:spcPts val="0"/>
              </a:spcAft>
              <a:buClr>
                <a:srgbClr val="418AB3"/>
              </a:buClr>
              <a:buSzPct val="85000"/>
              <a:buFont typeface="Wingdings 2"/>
              <a:buChar char=""/>
              <a:tabLst/>
              <a:defRPr/>
            </a:pPr>
            <a:r>
              <a:rPr kumimoji="0" lang="en-US" sz="2100" b="0" i="0" u="none" strike="noStrike" kern="1200" cap="none" spc="0" normalizeH="0" baseline="0" noProof="0" smtClean="0">
                <a:ln>
                  <a:noFill/>
                </a:ln>
                <a:solidFill>
                  <a:srgbClr val="002060"/>
                </a:solidFill>
                <a:effectLst/>
                <a:uLnTx/>
                <a:uFillTx/>
                <a:latin typeface="Verdana" panose="020B0604030504040204" pitchFamily="34" charset="0"/>
                <a:ea typeface="Verdana" panose="020B0604030504040204" pitchFamily="34" charset="0"/>
              </a:rPr>
              <a:t>6. Realize the flip‑flop input equations and the output equations using the available logic gates. </a:t>
            </a:r>
          </a:p>
          <a:p>
            <a:pPr marL="640080" marR="0" lvl="1" indent="-246888" algn="l" defTabSz="914400" rtl="0" eaLnBrk="1" fontAlgn="auto" latinLnBrk="0" hangingPunct="1">
              <a:lnSpc>
                <a:spcPct val="100000"/>
              </a:lnSpc>
              <a:spcBef>
                <a:spcPct val="20000"/>
              </a:spcBef>
              <a:spcAft>
                <a:spcPts val="0"/>
              </a:spcAft>
              <a:buClr>
                <a:srgbClr val="418AB3"/>
              </a:buClr>
              <a:buSzPct val="85000"/>
              <a:buFont typeface="Wingdings 2"/>
              <a:buChar char=""/>
              <a:tabLst/>
              <a:defRPr/>
            </a:pPr>
            <a:r>
              <a:rPr kumimoji="0" lang="en-US" sz="2100" b="0" i="0" u="none" strike="noStrike" kern="1200" cap="none" spc="0" normalizeH="0" baseline="0" noProof="0" smtClean="0">
                <a:ln>
                  <a:noFill/>
                </a:ln>
                <a:solidFill>
                  <a:srgbClr val="002060"/>
                </a:solidFill>
                <a:effectLst/>
                <a:uLnTx/>
                <a:uFillTx/>
                <a:latin typeface="Verdana" panose="020B0604030504040204" pitchFamily="34" charset="0"/>
                <a:ea typeface="Verdana" panose="020B0604030504040204" pitchFamily="34" charset="0"/>
              </a:rPr>
              <a:t>7. Check design.</a:t>
            </a:r>
            <a:endParaRPr kumimoji="0" lang="en-US" sz="21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endParaRPr>
          </a:p>
        </p:txBody>
      </p:sp>
      <p:sp>
        <p:nvSpPr>
          <p:cNvPr id="4" name="Slide Number Placeholder 3"/>
          <p:cNvSpPr txBox="1">
            <a:spLocks/>
          </p:cNvSpPr>
          <p:nvPr/>
        </p:nvSpPr>
        <p:spPr>
          <a:xfrm>
            <a:off x="8382000" y="6492875"/>
            <a:ext cx="762000" cy="365125"/>
          </a:xfrm>
          <a:prstGeom prst="rect">
            <a:avLst/>
          </a:prstGeom>
        </p:spPr>
        <p:txBody>
          <a:bodyPr vert="horz" lIns="0" tIns="0" rIns="0" bIns="0" anchor="b"/>
          <a:lstStyle>
            <a:defPPr>
              <a:defRPr lang="en-US"/>
            </a:defPPr>
            <a:lvl1pPr marL="0" algn="r" defTabSz="914400" rtl="0" eaLnBrk="1" latinLnBrk="0" hangingPunct="1">
              <a:defRPr kumimoji="0" sz="11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srgbClr val="002060"/>
                </a:solidFill>
                <a:effectLst/>
                <a:uLnTx/>
                <a:uFillTx/>
                <a:latin typeface="Verdana" panose="020B0604030504040204" pitchFamily="34" charset="0"/>
                <a:ea typeface="Verdana" panose="020B0604030504040204" pitchFamily="34" charset="0"/>
              </a:rPr>
              <a:t>1-</a:t>
            </a:r>
            <a:fld id="{122D24B2-5D52-46F7-B915-67CABB3AD0CF}" type="slidenum">
              <a:rPr kumimoji="0" lang="en-US" sz="1100" b="0" i="0" u="none" strike="noStrike" kern="1200" cap="none" spc="0" normalizeH="0" baseline="0" noProof="0" smtClean="0">
                <a:ln>
                  <a:noFill/>
                </a:ln>
                <a:solidFill>
                  <a:srgbClr val="002060"/>
                </a:solidFill>
                <a:effectLst/>
                <a:uLnTx/>
                <a:uFillTx/>
                <a:latin typeface="Verdana" panose="020B0604030504040204" pitchFamily="34" charset="0"/>
                <a:ea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258416741"/>
              </p:ext>
            </p:extLst>
          </p:nvPr>
        </p:nvGraphicFramePr>
        <p:xfrm>
          <a:off x="5562600" y="3276600"/>
          <a:ext cx="1409400" cy="342900"/>
        </p:xfrm>
        <a:graphic>
          <a:graphicData uri="http://schemas.openxmlformats.org/presentationml/2006/ole">
            <mc:AlternateContent xmlns:mc="http://schemas.openxmlformats.org/markup-compatibility/2006">
              <mc:Choice xmlns:v="urn:schemas-microsoft-com:vml" Requires="v">
                <p:oleObj spid="_x0000_s4109" name="Equation" r:id="rId3" imgW="939600" imgH="228600" progId="Equation.DSMT4">
                  <p:embed/>
                </p:oleObj>
              </mc:Choice>
              <mc:Fallback>
                <p:oleObj name="Equation" r:id="rId3" imgW="939600" imgH="228600" progId="Equation.DSMT4">
                  <p:embed/>
                  <p:pic>
                    <p:nvPicPr>
                      <p:cNvPr id="0" name=""/>
                      <p:cNvPicPr/>
                      <p:nvPr/>
                    </p:nvPicPr>
                    <p:blipFill>
                      <a:blip r:embed="rId4"/>
                      <a:stretch>
                        <a:fillRect/>
                      </a:stretch>
                    </p:blipFill>
                    <p:spPr>
                      <a:xfrm>
                        <a:off x="5562600" y="3276600"/>
                        <a:ext cx="1409400" cy="342900"/>
                      </a:xfrm>
                      <a:prstGeom prst="rect">
                        <a:avLst/>
                      </a:prstGeom>
                    </p:spPr>
                  </p:pic>
                </p:oleObj>
              </mc:Fallback>
            </mc:AlternateContent>
          </a:graphicData>
        </a:graphic>
      </p:graphicFrame>
    </p:spTree>
    <p:extLst>
      <p:ext uri="{BB962C8B-B14F-4D97-AF65-F5344CB8AC3E}">
        <p14:creationId xmlns:p14="http://schemas.microsoft.com/office/powerpoint/2010/main" val="3943473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0109" y="128952"/>
            <a:ext cx="3069079"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Mealy </a:t>
            </a:r>
            <a:r>
              <a:rPr lang="en-US" b="1" dirty="0" smtClean="0">
                <a:latin typeface="Times New Roman" panose="02020603050405020304" pitchFamily="18" charset="0"/>
                <a:cs typeface="Times New Roman" panose="02020603050405020304" pitchFamily="18" charset="0"/>
              </a:rPr>
              <a:t>Sequential Circuit </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108" y="3293815"/>
            <a:ext cx="5819693" cy="3538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494" y="609599"/>
            <a:ext cx="3569118" cy="2620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799" y="3230280"/>
            <a:ext cx="2480643" cy="1832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ext uri="{D42A27DB-BD31-4B8C-83A1-F6EECF244321}">
                <p14:modId xmlns:p14="http://schemas.microsoft.com/office/powerpoint/2010/main" val="2625603241"/>
              </p:ext>
            </p:extLst>
          </p:nvPr>
        </p:nvGraphicFramePr>
        <p:xfrm>
          <a:off x="3908425" y="1066800"/>
          <a:ext cx="5003800" cy="1838325"/>
        </p:xfrm>
        <a:graphic>
          <a:graphicData uri="http://schemas.openxmlformats.org/presentationml/2006/ole">
            <mc:AlternateContent xmlns:mc="http://schemas.openxmlformats.org/markup-compatibility/2006">
              <mc:Choice xmlns:v="urn:schemas-microsoft-com:vml" Requires="v">
                <p:oleObj spid="_x0000_s3092" name="Document" r:id="rId6" imgW="6369120" imgH="2336760" progId="Word.Document.12">
                  <p:embed/>
                </p:oleObj>
              </mc:Choice>
              <mc:Fallback>
                <p:oleObj name="Document" r:id="rId6" imgW="6369120" imgH="2336760" progId="Word.Document.12">
                  <p:embed/>
                  <p:pic>
                    <p:nvPicPr>
                      <p:cNvPr id="0" name="Object 3"/>
                      <p:cNvPicPr>
                        <a:picLocks noChangeAspect="1" noChangeArrowheads="1"/>
                      </p:cNvPicPr>
                      <p:nvPr/>
                    </p:nvPicPr>
                    <p:blipFill>
                      <a:blip r:embed="rId7"/>
                      <a:srcRect/>
                      <a:stretch>
                        <a:fillRect/>
                      </a:stretch>
                    </p:blipFill>
                    <p:spPr bwMode="auto">
                      <a:xfrm>
                        <a:off x="3908425" y="1066800"/>
                        <a:ext cx="5003800" cy="18383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66395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438400"/>
            <a:ext cx="7696200" cy="1477328"/>
          </a:xfrm>
          <a:prstGeom prst="rect">
            <a:avLst/>
          </a:prstGeom>
        </p:spPr>
        <p:txBody>
          <a:bodyPr wrap="square">
            <a:spAutoFit/>
          </a:bodyPr>
          <a:lstStyle/>
          <a:p>
            <a:pPr marL="285750" indent="-285750">
              <a:buFont typeface="Arial" panose="020B0604020202020204" pitchFamily="34" charset="0"/>
              <a:buChar char="•"/>
            </a:pPr>
            <a:r>
              <a:rPr lang="en-US" dirty="0" smtClean="0"/>
              <a:t>For the Mealy circuit, the output which corresponds to a given input appears shortly after the application of that input. Because the correct output appears before the active clock edge, the output sequence is not displaced in time with respect to the input sequence as was the case for the Moore circuit.</a:t>
            </a:r>
            <a:endParaRPr lang="en-US" dirty="0"/>
          </a:p>
        </p:txBody>
      </p:sp>
      <p:sp>
        <p:nvSpPr>
          <p:cNvPr id="3" name="Rectangle 2"/>
          <p:cNvSpPr/>
          <p:nvPr/>
        </p:nvSpPr>
        <p:spPr>
          <a:xfrm>
            <a:off x="838200" y="685800"/>
            <a:ext cx="8153400" cy="1200329"/>
          </a:xfrm>
          <a:prstGeom prst="rect">
            <a:avLst/>
          </a:prstGeom>
        </p:spPr>
        <p:txBody>
          <a:bodyPr wrap="square">
            <a:spAutoFit/>
          </a:bodyPr>
          <a:lstStyle/>
          <a:p>
            <a:pPr marL="285750" indent="-285750">
              <a:buFont typeface="Arial" panose="020B0604020202020204" pitchFamily="34" charset="0"/>
              <a:buChar char="•"/>
            </a:pPr>
            <a:r>
              <a:rPr lang="en-US" dirty="0" smtClean="0"/>
              <a:t>After the circuit has changed state and before the input is changed, the output may temporarily assume an incorrect value, which we call a false output. As indicated on the timing chart, this false value arises when the circuit has assumed a new state but the old input associated with the previous state is still present.</a:t>
            </a:r>
            <a:endParaRPr lang="en-US" dirty="0"/>
          </a:p>
        </p:txBody>
      </p:sp>
    </p:spTree>
    <p:extLst>
      <p:ext uri="{BB962C8B-B14F-4D97-AF65-F5344CB8AC3E}">
        <p14:creationId xmlns:p14="http://schemas.microsoft.com/office/powerpoint/2010/main" val="1074101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0" y="141027"/>
            <a:ext cx="1600200"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State </a:t>
            </a:r>
            <a:r>
              <a:rPr lang="en-US" b="1" dirty="0" smtClean="0">
                <a:latin typeface="Times New Roman" panose="02020603050405020304" pitchFamily="18" charset="0"/>
                <a:cs typeface="Times New Roman" panose="02020603050405020304" pitchFamily="18" charset="0"/>
              </a:rPr>
              <a:t>Graphs</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914400"/>
            <a:ext cx="8305800" cy="923330"/>
          </a:xfrm>
          <a:prstGeom prst="rect">
            <a:avLst/>
          </a:prstGeom>
        </p:spPr>
        <p:txBody>
          <a:bodyPr wrap="square">
            <a:spAutoFit/>
          </a:bodyPr>
          <a:lstStyle/>
          <a:p>
            <a:pPr marL="285750" indent="-285750">
              <a:buFont typeface="Arial" panose="020B0604020202020204" pitchFamily="34" charset="0"/>
              <a:buChar char="•"/>
            </a:pPr>
            <a:r>
              <a:rPr lang="en-US" dirty="0" smtClean="0"/>
              <a:t>The state table specifies the next state and output of a sequential circuit in terms of its present state and input. The following method can be used to construct the state table:</a:t>
            </a:r>
            <a:endParaRPr lang="en-US" dirty="0"/>
          </a:p>
        </p:txBody>
      </p:sp>
      <p:sp>
        <p:nvSpPr>
          <p:cNvPr id="4" name="Rectangle 3"/>
          <p:cNvSpPr/>
          <p:nvPr/>
        </p:nvSpPr>
        <p:spPr>
          <a:xfrm>
            <a:off x="888242" y="1837730"/>
            <a:ext cx="7950958" cy="3693319"/>
          </a:xfrm>
          <a:prstGeom prst="rect">
            <a:avLst/>
          </a:prstGeom>
        </p:spPr>
        <p:txBody>
          <a:bodyPr wrap="square">
            <a:spAutoFit/>
          </a:bodyPr>
          <a:lstStyle/>
          <a:p>
            <a:pPr marL="342900" indent="-342900">
              <a:buFont typeface="+mj-lt"/>
              <a:buAutoNum type="arabicPeriod"/>
            </a:pPr>
            <a:r>
              <a:rPr lang="en-US" dirty="0" smtClean="0"/>
              <a:t>Determine the flip-flop input equations and the output equations from the circuit.</a:t>
            </a:r>
          </a:p>
          <a:p>
            <a:r>
              <a:rPr lang="en-US" dirty="0" smtClean="0"/>
              <a:t>2. Derive the next-state equation for each flip-flop from its input equations, using</a:t>
            </a:r>
          </a:p>
          <a:p>
            <a:r>
              <a:rPr lang="en-US" dirty="0" smtClean="0"/>
              <a:t>one of the following relations:</a:t>
            </a:r>
          </a:p>
          <a:p>
            <a:pPr marL="285750" indent="-285750">
              <a:buFont typeface="Arial" panose="020B0604020202020204" pitchFamily="34" charset="0"/>
              <a:buChar char="•"/>
            </a:pPr>
            <a:r>
              <a:rPr lang="en-US" dirty="0" smtClean="0"/>
              <a:t>D flip-flop 	Q+ = D </a:t>
            </a:r>
          </a:p>
          <a:p>
            <a:pPr marL="285750" indent="-285750">
              <a:buFont typeface="Arial" panose="020B0604020202020204" pitchFamily="34" charset="0"/>
              <a:buChar char="•"/>
            </a:pPr>
            <a:r>
              <a:rPr lang="en-US" dirty="0" smtClean="0"/>
              <a:t>T flip-flop 	Q+ = T ⊕ Q </a:t>
            </a:r>
          </a:p>
          <a:p>
            <a:pPr marL="285750" indent="-285750">
              <a:buFont typeface="Arial" panose="020B0604020202020204" pitchFamily="34" charset="0"/>
              <a:buChar char="•"/>
            </a:pPr>
            <a:r>
              <a:rPr lang="en-US" dirty="0" smtClean="0"/>
              <a:t>S-R flip-flop 	 Q+ =  S + R’ Q </a:t>
            </a:r>
          </a:p>
          <a:p>
            <a:pPr marL="285750" indent="-285750">
              <a:buFont typeface="Arial" panose="020B0604020202020204" pitchFamily="34" charset="0"/>
              <a:buChar char="•"/>
            </a:pPr>
            <a:r>
              <a:rPr lang="en-US" dirty="0" smtClean="0"/>
              <a:t>J-K flip-flop 	 Q+ = JQ’+ K’ Q </a:t>
            </a:r>
          </a:p>
          <a:p>
            <a:pPr marL="285750" indent="-285750">
              <a:buFont typeface="Arial" panose="020B0604020202020204" pitchFamily="34" charset="0"/>
              <a:buChar char="•"/>
            </a:pPr>
            <a:endParaRPr lang="en-US" dirty="0" smtClean="0"/>
          </a:p>
          <a:p>
            <a:r>
              <a:rPr lang="en-US" dirty="0" smtClean="0"/>
              <a:t>3. Plot a next-state map for each flip-flop.</a:t>
            </a:r>
          </a:p>
          <a:p>
            <a:r>
              <a:rPr lang="en-US" dirty="0" smtClean="0"/>
              <a:t>4. Combine these maps to form the state table. Such a state table, which gives the</a:t>
            </a:r>
          </a:p>
          <a:p>
            <a:r>
              <a:rPr lang="en-US" dirty="0" smtClean="0"/>
              <a:t>next state of the flip-flops as a function of their present state and the circuit</a:t>
            </a:r>
          </a:p>
          <a:p>
            <a:r>
              <a:rPr lang="en-US" dirty="0" smtClean="0"/>
              <a:t>inputs, is frequently referred to as a transition table.</a:t>
            </a:r>
            <a:endParaRPr lang="en-US" dirty="0"/>
          </a:p>
        </p:txBody>
      </p:sp>
    </p:spTree>
    <p:extLst>
      <p:ext uri="{BB962C8B-B14F-4D97-AF65-F5344CB8AC3E}">
        <p14:creationId xmlns:p14="http://schemas.microsoft.com/office/powerpoint/2010/main" val="3821537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7776"/>
            <a:ext cx="4498975"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0" y="1066800"/>
            <a:ext cx="4572000" cy="2031325"/>
          </a:xfrm>
          <a:prstGeom prst="rect">
            <a:avLst/>
          </a:prstGeom>
        </p:spPr>
        <p:txBody>
          <a:bodyPr>
            <a:spAutoFit/>
          </a:bodyPr>
          <a:lstStyle/>
          <a:p>
            <a:pPr marL="342900" indent="-342900">
              <a:buFont typeface="+mj-lt"/>
              <a:buAutoNum type="arabicPeriod"/>
            </a:pPr>
            <a:r>
              <a:rPr lang="en-US" dirty="0" smtClean="0"/>
              <a:t>The flip-flop input equations and output equation are</a:t>
            </a:r>
          </a:p>
          <a:p>
            <a:r>
              <a:rPr lang="en-US" dirty="0" smtClean="0"/>
              <a:t>DA = X ⊕ B’       DB=  X + A         Z= A ⊕ B</a:t>
            </a:r>
          </a:p>
          <a:p>
            <a:r>
              <a:rPr lang="en-US" dirty="0" smtClean="0"/>
              <a:t>2. The next-state equations for the flip-flops are</a:t>
            </a:r>
          </a:p>
          <a:p>
            <a:r>
              <a:rPr lang="en-US" dirty="0" smtClean="0"/>
              <a:t>  A+ =  X ⊕ B’       B+ =   X+ A</a:t>
            </a:r>
          </a:p>
          <a:p>
            <a:r>
              <a:rPr lang="en-US" dirty="0" smtClean="0"/>
              <a:t>3. The corresponding maps are</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9506" y="3312602"/>
            <a:ext cx="4808538" cy="355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725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9370</TotalTime>
  <Words>1752</Words>
  <Application>Microsoft Office PowerPoint</Application>
  <PresentationFormat>On-screen Show (4:3)</PresentationFormat>
  <Paragraphs>131</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33</vt:i4>
      </vt:variant>
    </vt:vector>
  </HeadingPairs>
  <TitlesOfParts>
    <vt:vector size="37" baseType="lpstr">
      <vt:lpstr>Office Theme</vt:lpstr>
      <vt:lpstr>Document</vt:lpstr>
      <vt:lpstr>Equation</vt:lpstr>
      <vt:lpstr>Microsoft Word 97 - 2003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28</cp:revision>
  <dcterms:created xsi:type="dcterms:W3CDTF">2020-01-08T06:38:49Z</dcterms:created>
  <dcterms:modified xsi:type="dcterms:W3CDTF">2020-01-15T16:48:19Z</dcterms:modified>
</cp:coreProperties>
</file>