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4" r:id="rId2"/>
    <p:sldId id="265" r:id="rId3"/>
    <p:sldId id="266" r:id="rId4"/>
    <p:sldId id="256" r:id="rId5"/>
    <p:sldId id="267" r:id="rId6"/>
    <p:sldId id="257" r:id="rId7"/>
    <p:sldId id="258" r:id="rId8"/>
    <p:sldId id="259" r:id="rId9"/>
    <p:sldId id="260" r:id="rId10"/>
    <p:sldId id="261" r:id="rId11"/>
    <p:sldId id="262" r:id="rId12"/>
    <p:sldId id="274" r:id="rId13"/>
    <p:sldId id="263" r:id="rId14"/>
    <p:sldId id="269" r:id="rId15"/>
    <p:sldId id="270" r:id="rId16"/>
    <p:sldId id="271" r:id="rId17"/>
    <p:sldId id="273" r:id="rId18"/>
    <p:sldId id="278"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45396-448F-4AF2-80F1-92CF5A0CF4BC}" type="datetimeFigureOut">
              <a:rPr lang="en-US" smtClean="0"/>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6FCEDD-DE47-4657-9141-CE7BAA20DA04}" type="slidenum">
              <a:rPr lang="en-US" smtClean="0"/>
              <a:t>‹#›</a:t>
            </a:fld>
            <a:endParaRPr lang="en-US"/>
          </a:p>
        </p:txBody>
      </p:sp>
    </p:spTree>
    <p:extLst>
      <p:ext uri="{BB962C8B-B14F-4D97-AF65-F5344CB8AC3E}">
        <p14:creationId xmlns:p14="http://schemas.microsoft.com/office/powerpoint/2010/main" val="256389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6FCEDD-DE47-4657-9141-CE7BAA20DA04}" type="slidenum">
              <a:rPr lang="en-US" smtClean="0"/>
              <a:t>2</a:t>
            </a:fld>
            <a:endParaRPr lang="en-US"/>
          </a:p>
        </p:txBody>
      </p:sp>
    </p:spTree>
    <p:extLst>
      <p:ext uri="{BB962C8B-B14F-4D97-AF65-F5344CB8AC3E}">
        <p14:creationId xmlns:p14="http://schemas.microsoft.com/office/powerpoint/2010/main" val="342468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7191C8-28FD-4086-B7B7-4CCE29EF221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119728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191C8-28FD-4086-B7B7-4CCE29EF221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34517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191C8-28FD-4086-B7B7-4CCE29EF221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266432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191C8-28FD-4086-B7B7-4CCE29EF221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6728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191C8-28FD-4086-B7B7-4CCE29EF221B}"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240689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7191C8-28FD-4086-B7B7-4CCE29EF221B}"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107183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7191C8-28FD-4086-B7B7-4CCE29EF221B}"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160347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191C8-28FD-4086-B7B7-4CCE29EF221B}"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391596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191C8-28FD-4086-B7B7-4CCE29EF221B}"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418173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191C8-28FD-4086-B7B7-4CCE29EF221B}"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259526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191C8-28FD-4086-B7B7-4CCE29EF221B}"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AD4B-A2A3-4B5A-872E-D3826970F48F}" type="slidenum">
              <a:rPr lang="en-US" smtClean="0"/>
              <a:t>‹#›</a:t>
            </a:fld>
            <a:endParaRPr lang="en-US"/>
          </a:p>
        </p:txBody>
      </p:sp>
    </p:spTree>
    <p:extLst>
      <p:ext uri="{BB962C8B-B14F-4D97-AF65-F5344CB8AC3E}">
        <p14:creationId xmlns:p14="http://schemas.microsoft.com/office/powerpoint/2010/main" val="296661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191C8-28FD-4086-B7B7-4CCE29EF221B}" type="datetimeFigureOut">
              <a:rPr lang="en-US" smtClean="0"/>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0AD4B-A2A3-4B5A-872E-D3826970F48F}" type="slidenum">
              <a:rPr lang="en-US" smtClean="0"/>
              <a:t>‹#›</a:t>
            </a:fld>
            <a:endParaRPr lang="en-US"/>
          </a:p>
        </p:txBody>
      </p:sp>
    </p:spTree>
    <p:extLst>
      <p:ext uri="{BB962C8B-B14F-4D97-AF65-F5344CB8AC3E}">
        <p14:creationId xmlns:p14="http://schemas.microsoft.com/office/powerpoint/2010/main" val="411085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Delays in Verilog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67640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Types of Delays:</a:t>
            </a:r>
          </a:p>
          <a:p>
            <a:r>
              <a:rPr lang="en-US" b="1" dirty="0" smtClean="0">
                <a:latin typeface="Times New Roman" panose="02020603050405020304" pitchFamily="18" charset="0"/>
                <a:cs typeface="Times New Roman" panose="02020603050405020304" pitchFamily="18" charset="0"/>
              </a:rPr>
              <a:t>Inertial delay</a:t>
            </a:r>
          </a:p>
          <a:p>
            <a:r>
              <a:rPr lang="en-US" b="1" dirty="0" smtClean="0">
                <a:latin typeface="Times New Roman" panose="02020603050405020304" pitchFamily="18" charset="0"/>
                <a:cs typeface="Times New Roman" panose="02020603050405020304" pitchFamily="18" charset="0"/>
              </a:rPr>
              <a:t>Transport delay</a:t>
            </a:r>
          </a:p>
          <a:p>
            <a:r>
              <a:rPr lang="en-US" b="1" dirty="0" smtClean="0">
                <a:latin typeface="Times New Roman" panose="02020603050405020304" pitchFamily="18" charset="0"/>
                <a:cs typeface="Times New Roman" panose="02020603050405020304" pitchFamily="18" charset="0"/>
              </a:rPr>
              <a:t>Net</a:t>
            </a:r>
            <a:r>
              <a:rPr lang="en-US" b="1" dirty="0" smtClean="0"/>
              <a:t> </a:t>
            </a:r>
            <a:r>
              <a:rPr lang="en-US" b="1" dirty="0">
                <a:latin typeface="Times New Roman" panose="02020603050405020304" pitchFamily="18" charset="0"/>
                <a:cs typeface="Times New Roman" panose="02020603050405020304" pitchFamily="18" charset="0"/>
              </a:rPr>
              <a:t>delay</a:t>
            </a:r>
            <a:r>
              <a:rPr lang="en-US" dirty="0" smtClean="0"/>
              <a:t> </a:t>
            </a:r>
            <a:br>
              <a:rPr lang="en-US" dirty="0" smtClean="0"/>
            </a:b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30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04088"/>
            <a:ext cx="8229600" cy="1143000"/>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Compilation, Simulation, and Synthesis of Verilog Code</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57200" y="193548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Three phases in the simulation of Verilog code: analysis (compilation), elaboration, and simulation:</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59" y="3810000"/>
            <a:ext cx="7242081" cy="235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905000" y="6186100"/>
            <a:ext cx="6288040"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Compilation, Elaboration, and Simulation of Verilog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89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8573" y="30480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Times New Roman" panose="02020603050405020304" pitchFamily="18" charset="0"/>
                <a:cs typeface="Times New Roman" panose="02020603050405020304" pitchFamily="18" charset="0"/>
              </a:rPr>
              <a:t>Compilation, Simulation, and Synthesis of Verilog Code (continued)</a:t>
            </a:r>
            <a:endParaRPr lang="en-US" sz="2800" b="1"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77672" y="1447800"/>
            <a:ext cx="8229600" cy="438912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Analysis (compilation): check source code; if a syntax or semantic error occurs, then the compiler gives error message.  Checks references to libraries.</a:t>
            </a:r>
          </a:p>
          <a:p>
            <a:r>
              <a:rPr lang="en-US" sz="2200" dirty="0" smtClean="0">
                <a:latin typeface="Times New Roman" panose="02020603050405020304" pitchFamily="18" charset="0"/>
                <a:cs typeface="Times New Roman" panose="02020603050405020304" pitchFamily="18" charset="0"/>
              </a:rPr>
              <a:t>Elaboration: creates a hierarchy of module instances, propagates parameters among modules, makes drivers, and constructs a design hierarchy. </a:t>
            </a:r>
          </a:p>
          <a:p>
            <a:r>
              <a:rPr lang="en-US" sz="2200" dirty="0" smtClean="0">
                <a:latin typeface="Times New Roman" panose="02020603050405020304" pitchFamily="18" charset="0"/>
                <a:cs typeface="Times New Roman" panose="02020603050405020304" pitchFamily="18" charset="0"/>
              </a:rPr>
              <a:t>Simulation: consists of an initialization phase and actual simulation. The initialization phase is used to give an initial value to the signal. Events are kept on an event queue, ordered by simulation time.</a:t>
            </a:r>
            <a:endParaRPr lang="en-US" sz="2200"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86285" y="5029200"/>
            <a:ext cx="8012373" cy="1107996"/>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Events can occur at different times. In order to keep track of the events and to make sure they are processed in the correct order, the events are kept on an event queue, ordered by simulation time.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5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0"/>
            <a:ext cx="8229600" cy="12573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latin typeface="Times New Roman" panose="02020603050405020304" pitchFamily="18" charset="0"/>
                <a:cs typeface="Times New Roman" panose="02020603050405020304" pitchFamily="18" charset="0"/>
              </a:rPr>
              <a:t>Compilation, Simulation, and Synthesis of Verilog Code (continued)</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914400"/>
            <a:ext cx="8229600" cy="482803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Verilog event queue is divided into five regions: </a:t>
            </a:r>
          </a:p>
          <a:p>
            <a:pPr lvl="1"/>
            <a:r>
              <a:rPr lang="en-US" sz="2400" dirty="0" smtClean="0">
                <a:latin typeface="Times New Roman" panose="02020603050405020304" pitchFamily="18" charset="0"/>
                <a:cs typeface="Times New Roman" panose="02020603050405020304" pitchFamily="18" charset="0"/>
              </a:rPr>
              <a:t>1. Active event region: events that occur at the current simulation time. </a:t>
            </a:r>
          </a:p>
          <a:p>
            <a:pPr lvl="1"/>
            <a:r>
              <a:rPr lang="en-US" sz="2400" dirty="0" smtClean="0">
                <a:latin typeface="Times New Roman" panose="02020603050405020304" pitchFamily="18" charset="0"/>
                <a:cs typeface="Times New Roman" panose="02020603050405020304" pitchFamily="18" charset="0"/>
              </a:rPr>
              <a:t>2. Inactive event region: events that occur at the current simulation time but that shall be processed after all the active events are processed.</a:t>
            </a:r>
          </a:p>
          <a:p>
            <a:pPr lvl="1"/>
            <a:r>
              <a:rPr lang="en-US" sz="2400" dirty="0" smtClean="0">
                <a:latin typeface="Times New Roman" panose="02020603050405020304" pitchFamily="18" charset="0"/>
                <a:cs typeface="Times New Roman" panose="02020603050405020304" pitchFamily="18" charset="0"/>
              </a:rPr>
              <a:t>3. Non-blocking assign update region: events that have been evaluated during some previous simulation time but that shall be assigned at this simulation time after all the active and inactive events are processed.</a:t>
            </a:r>
          </a:p>
          <a:p>
            <a:pPr lvl="1"/>
            <a:r>
              <a:rPr lang="en-US" sz="2400" dirty="0" smtClean="0">
                <a:latin typeface="Times New Roman" panose="02020603050405020304" pitchFamily="18" charset="0"/>
                <a:cs typeface="Times New Roman" panose="02020603050405020304" pitchFamily="18" charset="0"/>
              </a:rPr>
              <a:t>4. Monitor event region: events that shall be processed after all the active, inactive, and non-blocking assign update events are processed.</a:t>
            </a:r>
          </a:p>
          <a:p>
            <a:pPr lvl="1"/>
            <a:r>
              <a:rPr lang="en-US" sz="2400" dirty="0" smtClean="0">
                <a:latin typeface="Times New Roman" panose="02020603050405020304" pitchFamily="18" charset="0"/>
                <a:cs typeface="Times New Roman" panose="02020603050405020304" pitchFamily="18" charset="0"/>
              </a:rPr>
              <a:t>5. Future event region: events that occur at some future simulation time are in this region.</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82000" y="5827680"/>
            <a:ext cx="762000" cy="401638"/>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67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609600"/>
            <a:ext cx="8077200" cy="594008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When each Verilog statement is processed, events are added to the various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queue regions according to the following convention for each type of statement:</a:t>
            </a:r>
            <a:br>
              <a:rPr lang="en-US" sz="2000"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Continuous assignment</a:t>
            </a:r>
            <a:r>
              <a:rPr lang="en-US" sz="2000" dirty="0">
                <a:latin typeface="Times New Roman" panose="02020603050405020304" pitchFamily="18" charset="0"/>
                <a:cs typeface="Times New Roman" panose="02020603050405020304" pitchFamily="18" charset="0"/>
              </a:rPr>
              <a:t>—evaluate RHS and add to active region as an </a:t>
            </a:r>
            <a:r>
              <a:rPr lang="en-US" sz="2000" dirty="0" smtClean="0">
                <a:latin typeface="Times New Roman" panose="02020603050405020304" pitchFamily="18" charset="0"/>
                <a:cs typeface="Times New Roman" panose="02020603050405020304" pitchFamily="18" charset="0"/>
              </a:rPr>
              <a:t>active update </a:t>
            </a:r>
            <a:r>
              <a:rPr lang="en-US" sz="2000" dirty="0">
                <a:latin typeface="Times New Roman" panose="02020603050405020304" pitchFamily="18" charset="0"/>
                <a:cs typeface="Times New Roman" panose="02020603050405020304" pitchFamily="18" charset="0"/>
              </a:rPr>
              <a:t>event.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ii. Procedural continuous assign</a:t>
            </a:r>
            <a:r>
              <a:rPr lang="en-US" sz="2000" dirty="0">
                <a:latin typeface="Times New Roman" panose="02020603050405020304" pitchFamily="18" charset="0"/>
                <a:cs typeface="Times New Roman" panose="02020603050405020304" pitchFamily="18" charset="0"/>
              </a:rPr>
              <a:t>—evaluate RHS and add to active region as </a:t>
            </a:r>
            <a:r>
              <a:rPr lang="en-US" sz="2000" dirty="0" smtClean="0">
                <a:latin typeface="Times New Roman" panose="02020603050405020304" pitchFamily="18" charset="0"/>
                <a:cs typeface="Times New Roman" panose="02020603050405020304" pitchFamily="18" charset="0"/>
              </a:rPr>
              <a:t>an update </a:t>
            </a:r>
            <a:r>
              <a:rPr lang="en-US" sz="2000" dirty="0">
                <a:latin typeface="Times New Roman" panose="02020603050405020304" pitchFamily="18" charset="0"/>
                <a:cs typeface="Times New Roman" panose="02020603050405020304" pitchFamily="18" charset="0"/>
              </a:rPr>
              <a:t>event.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iii. Blocking assignment with delay</a:t>
            </a:r>
            <a:r>
              <a:rPr lang="en-US" sz="2000" dirty="0">
                <a:latin typeface="Times New Roman" panose="02020603050405020304" pitchFamily="18" charset="0"/>
                <a:cs typeface="Times New Roman" panose="02020603050405020304" pitchFamily="18" charset="0"/>
              </a:rPr>
              <a:t>—compute RHS and put into future </a:t>
            </a:r>
            <a:r>
              <a:rPr lang="en-US" sz="2000" dirty="0" smtClean="0">
                <a:latin typeface="Times New Roman" panose="02020603050405020304" pitchFamily="18" charset="0"/>
                <a:cs typeface="Times New Roman" panose="02020603050405020304" pitchFamily="18" charset="0"/>
              </a:rPr>
              <a:t>event region </a:t>
            </a:r>
            <a:r>
              <a:rPr lang="en-US" sz="2000" dirty="0">
                <a:latin typeface="Times New Roman" panose="02020603050405020304" pitchFamily="18" charset="0"/>
                <a:cs typeface="Times New Roman" panose="02020603050405020304" pitchFamily="18" charset="0"/>
              </a:rPr>
              <a:t>for time after delay.</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iv. Blocking assignment with no delay</a:t>
            </a:r>
            <a:r>
              <a:rPr lang="en-US" sz="2000" dirty="0">
                <a:latin typeface="Times New Roman" panose="02020603050405020304" pitchFamily="18" charset="0"/>
                <a:cs typeface="Times New Roman" panose="02020603050405020304" pitchFamily="18" charset="0"/>
              </a:rPr>
              <a:t>—compute RHS and put into inactive </a:t>
            </a:r>
            <a:r>
              <a:rPr lang="en-US" sz="2000" dirty="0" smtClean="0">
                <a:latin typeface="Times New Roman" panose="02020603050405020304" pitchFamily="18" charset="0"/>
                <a:cs typeface="Times New Roman" panose="02020603050405020304" pitchFamily="18" charset="0"/>
              </a:rPr>
              <a:t>region for </a:t>
            </a:r>
            <a:r>
              <a:rPr lang="en-US" sz="2000" dirty="0">
                <a:latin typeface="Times New Roman" panose="02020603050405020304" pitchFamily="18" charset="0"/>
                <a:cs typeface="Times New Roman" panose="02020603050405020304" pitchFamily="18" charset="0"/>
              </a:rPr>
              <a:t>current time.</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v. Non-blocking assignment with no delay</a:t>
            </a:r>
            <a:r>
              <a:rPr lang="en-US" sz="2000" dirty="0">
                <a:latin typeface="Times New Roman" panose="02020603050405020304" pitchFamily="18" charset="0"/>
                <a:cs typeface="Times New Roman" panose="02020603050405020304" pitchFamily="18" charset="0"/>
              </a:rPr>
              <a:t>—compute RHS and schedule as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non-blocking assign update event for current time if zero delay.</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vi. Non-blocking assignment with delay</a:t>
            </a:r>
            <a:r>
              <a:rPr lang="en-US" sz="2000" dirty="0">
                <a:latin typeface="Times New Roman" panose="02020603050405020304" pitchFamily="18" charset="0"/>
                <a:cs typeface="Times New Roman" panose="02020603050405020304" pitchFamily="18" charset="0"/>
              </a:rPr>
              <a:t>—compute RHS and schedule as </a:t>
            </a:r>
            <a:r>
              <a:rPr lang="en-US" sz="2000" dirty="0" err="1">
                <a:latin typeface="Times New Roman" panose="02020603050405020304" pitchFamily="18" charset="0"/>
                <a:cs typeface="Times New Roman" panose="02020603050405020304" pitchFamily="18" charset="0"/>
              </a:rPr>
              <a:t>nonblocking</a:t>
            </a:r>
            <a:r>
              <a:rPr lang="en-US" sz="2000" dirty="0">
                <a:latin typeface="Times New Roman" panose="02020603050405020304" pitchFamily="18" charset="0"/>
                <a:cs typeface="Times New Roman" panose="02020603050405020304" pitchFamily="18" charset="0"/>
              </a:rPr>
              <a:t> assign update event for future time if zero delay.</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vii. $monitor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$strobe </a:t>
            </a:r>
            <a:r>
              <a:rPr lang="en-US" sz="2000" dirty="0">
                <a:latin typeface="Times New Roman" panose="02020603050405020304" pitchFamily="18" charset="0"/>
                <a:cs typeface="Times New Roman" panose="02020603050405020304" pitchFamily="18" charset="0"/>
              </a:rPr>
              <a:t>system tasks—create monitor events for these </a:t>
            </a:r>
            <a:r>
              <a:rPr lang="en-US" sz="2000" dirty="0" smtClean="0">
                <a:latin typeface="Times New Roman" panose="02020603050405020304" pitchFamily="18" charset="0"/>
                <a:cs typeface="Times New Roman" panose="02020603050405020304" pitchFamily="18" charset="0"/>
              </a:rPr>
              <a:t>system tasks</a:t>
            </a:r>
            <a:r>
              <a:rPr lang="en-US" sz="2000" dirty="0">
                <a:latin typeface="Times New Roman" panose="02020603050405020304" pitchFamily="18" charset="0"/>
                <a:cs typeface="Times New Roman" panose="02020603050405020304" pitchFamily="18" charset="0"/>
              </a:rPr>
              <a:t>. (These events are continuously </a:t>
            </a:r>
            <a:r>
              <a:rPr lang="en-US" sz="2000" dirty="0" err="1">
                <a:latin typeface="Times New Roman" panose="02020603050405020304" pitchFamily="18" charset="0"/>
                <a:cs typeface="Times New Roman" panose="02020603050405020304" pitchFamily="18" charset="0"/>
              </a:rPr>
              <a:t>reenabled</a:t>
            </a:r>
            <a:r>
              <a:rPr lang="en-US" sz="2000" dirty="0">
                <a:latin typeface="Times New Roman" panose="02020603050405020304" pitchFamily="18" charset="0"/>
                <a:cs typeface="Times New Roman" panose="02020603050405020304" pitchFamily="18" charset="0"/>
              </a:rPr>
              <a:t> in every successive time step.)</a:t>
            </a: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2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0408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Compilation, Simulation, and Synthesis of Verilog Code (continued)</a:t>
            </a:r>
            <a:endParaRPr lang="en-US" sz="2400" b="1"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57200" y="1935480"/>
            <a:ext cx="8229600" cy="438912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Processing of all the active events is called a simulation cycle; for each cycle these ordered actions are performed:</a:t>
            </a:r>
          </a:p>
          <a:p>
            <a:pPr lvl="1"/>
            <a:r>
              <a:rPr lang="en-US" dirty="0" smtClean="0">
                <a:latin typeface="Times New Roman" panose="02020603050405020304" pitchFamily="18" charset="0"/>
                <a:cs typeface="Times New Roman" panose="02020603050405020304" pitchFamily="18" charset="0"/>
              </a:rPr>
              <a:t>1. Process all active update events. </a:t>
            </a:r>
          </a:p>
          <a:p>
            <a:pPr lvl="1"/>
            <a:r>
              <a:rPr lang="en-US" dirty="0" smtClean="0">
                <a:latin typeface="Times New Roman" panose="02020603050405020304" pitchFamily="18" charset="0"/>
                <a:cs typeface="Times New Roman" panose="02020603050405020304" pitchFamily="18" charset="0"/>
              </a:rPr>
              <a:t>2. Activate all inactive events for that time.</a:t>
            </a:r>
          </a:p>
          <a:p>
            <a:pPr lvl="1"/>
            <a:r>
              <a:rPr lang="en-US" dirty="0" smtClean="0">
                <a:latin typeface="Times New Roman" panose="02020603050405020304" pitchFamily="18" charset="0"/>
                <a:cs typeface="Times New Roman" panose="02020603050405020304" pitchFamily="18" charset="0"/>
              </a:rPr>
              <a:t>3. Activate all non-blocking assign update events and process them. </a:t>
            </a:r>
          </a:p>
          <a:p>
            <a:pPr lvl="1"/>
            <a:r>
              <a:rPr lang="en-US" dirty="0" smtClean="0">
                <a:latin typeface="Times New Roman" panose="02020603050405020304" pitchFamily="18" charset="0"/>
                <a:cs typeface="Times New Roman" panose="02020603050405020304" pitchFamily="18" charset="0"/>
              </a:rPr>
              <a:t>4. Activate all monitor events and process them.</a:t>
            </a:r>
          </a:p>
          <a:p>
            <a:pPr lvl="1"/>
            <a:r>
              <a:rPr lang="en-US" dirty="0" smtClean="0">
                <a:latin typeface="Times New Roman" panose="02020603050405020304" pitchFamily="18" charset="0"/>
                <a:cs typeface="Times New Roman" panose="02020603050405020304" pitchFamily="18" charset="0"/>
              </a:rPr>
              <a:t>5. Advance time to the next event time and repeat from step 1.  </a:t>
            </a:r>
            <a:endParaRPr lang="en-US"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62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19669" y="405221"/>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Compilation, Simulation, and Synthesis of Verilog Code (continued)</a:t>
            </a:r>
            <a:endParaRPr lang="en-US" sz="2400" b="1"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85800" y="1580066"/>
            <a:ext cx="8229600" cy="520173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Simulation and synthesis process: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A netlist is a list of required components and their interconnections.</a:t>
            </a:r>
            <a:endParaRPr lang="en-US" sz="2400"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69" y="1905000"/>
            <a:ext cx="5680000" cy="237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76300" y="4419600"/>
            <a:ext cx="7848600"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Most important uses of Verilog is to synthesize or automatically create hardware from a Verilog description. The synthesis software for Verilog translates the Verilog code to a circuit description that specifies the needed components and the connections between the components.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231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Verilog Data Types and Operators</a:t>
            </a:r>
            <a:endParaRPr lang="en-US" sz="2400" b="1"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57200" y="1935480"/>
            <a:ext cx="8229600" cy="438912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Two main groups of data types:</a:t>
            </a:r>
          </a:p>
          <a:p>
            <a:pPr lvl="1"/>
            <a:r>
              <a:rPr lang="en-US" dirty="0" smtClean="0">
                <a:latin typeface="Times New Roman" panose="02020603050405020304" pitchFamily="18" charset="0"/>
                <a:cs typeface="Times New Roman" panose="02020603050405020304" pitchFamily="18" charset="0"/>
              </a:rPr>
              <a:t>Variable:</a:t>
            </a:r>
          </a:p>
          <a:p>
            <a:pPr lvl="2"/>
            <a:r>
              <a:rPr lang="en-US" dirty="0" smtClean="0">
                <a:latin typeface="Times New Roman" panose="02020603050405020304" pitchFamily="18" charset="0"/>
                <a:cs typeface="Times New Roman" panose="02020603050405020304" pitchFamily="18" charset="0"/>
              </a:rPr>
              <a:t>An abstraction of a data storage element. </a:t>
            </a:r>
          </a:p>
          <a:p>
            <a:pPr lvl="2"/>
            <a:r>
              <a:rPr lang="en-US" dirty="0" smtClean="0">
                <a:latin typeface="Times New Roman" panose="02020603050405020304" pitchFamily="18" charset="0"/>
                <a:cs typeface="Times New Roman" panose="02020603050405020304" pitchFamily="18" charset="0"/>
              </a:rPr>
              <a:t>Stores a value from one assignment to the next. An assignment statement in a procedure acts as a trigger that changes the value in the data storage element. </a:t>
            </a:r>
          </a:p>
          <a:p>
            <a:pPr lvl="2"/>
            <a:r>
              <a:rPr lang="en-US" dirty="0" smtClean="0">
                <a:latin typeface="Times New Roman" panose="02020603050405020304" pitchFamily="18" charset="0"/>
                <a:cs typeface="Times New Roman" panose="02020603050405020304" pitchFamily="18" charset="0"/>
              </a:rPr>
              <a:t>Examples:  </a:t>
            </a:r>
            <a:r>
              <a:rPr lang="en-US" b="1" dirty="0" err="1" smtClean="0">
                <a:latin typeface="Times New Roman" panose="02020603050405020304" pitchFamily="18" charset="0"/>
                <a:cs typeface="Times New Roman" panose="02020603050405020304" pitchFamily="18" charset="0"/>
              </a:rPr>
              <a:t>reg</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time</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integer</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real</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real-time</a:t>
            </a:r>
            <a:r>
              <a:rPr lang="en-US" dirty="0" smtClean="0">
                <a:latin typeface="Times New Roman" panose="02020603050405020304" pitchFamily="18" charset="0"/>
                <a:cs typeface="Times New Roman" panose="02020603050405020304" pitchFamily="18" charset="0"/>
              </a:rPr>
              <a:t>. </a:t>
            </a:r>
          </a:p>
          <a:p>
            <a:pPr lvl="1"/>
            <a:r>
              <a:rPr lang="en-US" dirty="0" smtClean="0">
                <a:latin typeface="Times New Roman" panose="02020603050405020304" pitchFamily="18" charset="0"/>
                <a:cs typeface="Times New Roman" panose="02020603050405020304" pitchFamily="18" charset="0"/>
              </a:rPr>
              <a:t>Net:</a:t>
            </a:r>
          </a:p>
          <a:p>
            <a:pPr lvl="2"/>
            <a:r>
              <a:rPr lang="en-US" dirty="0" smtClean="0">
                <a:latin typeface="Times New Roman" panose="02020603050405020304" pitchFamily="18" charset="0"/>
                <a:cs typeface="Times New Roman" panose="02020603050405020304" pitchFamily="18" charset="0"/>
              </a:rPr>
              <a:t>Represent physical connections between structural entities, such as gates. </a:t>
            </a:r>
          </a:p>
          <a:p>
            <a:pPr lvl="2"/>
            <a:r>
              <a:rPr lang="en-US" dirty="0" smtClean="0">
                <a:latin typeface="Times New Roman" panose="02020603050405020304" pitchFamily="18" charset="0"/>
                <a:cs typeface="Times New Roman" panose="02020603050405020304" pitchFamily="18" charset="0"/>
              </a:rPr>
              <a:t>Generally, it does not store values. Instead, value is determined by the values of its drivers.</a:t>
            </a:r>
          </a:p>
          <a:p>
            <a:pPr lvl="2"/>
            <a:r>
              <a:rPr lang="en-US" dirty="0" smtClean="0">
                <a:latin typeface="Times New Roman" panose="02020603050405020304" pitchFamily="18" charset="0"/>
                <a:cs typeface="Times New Roman" panose="02020603050405020304" pitchFamily="18" charset="0"/>
              </a:rPr>
              <a:t>Examples: </a:t>
            </a:r>
            <a:r>
              <a:rPr lang="en-US" b="1" dirty="0" smtClean="0">
                <a:latin typeface="Times New Roman" panose="02020603050405020304" pitchFamily="18" charset="0"/>
                <a:cs typeface="Times New Roman" panose="02020603050405020304" pitchFamily="18" charset="0"/>
              </a:rPr>
              <a:t>wire</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tri</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wand</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wor</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044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Verilog Data Types and Operators (continued)</a:t>
            </a:r>
            <a:endParaRPr lang="en-US" sz="2400" b="1"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57200" y="193548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Bitwise and Logical Operators:</a:t>
            </a:r>
            <a:endParaRPr lang="en-US" dirty="0">
              <a:latin typeface="Times New Roman" panose="02020603050405020304" pitchFamily="18" charset="0"/>
              <a:cs typeface="Times New Roman" panose="02020603050405020304" pitchFamily="18" charset="0"/>
            </a:endParaRPr>
          </a:p>
        </p:txBody>
      </p:sp>
      <p:sp>
        <p:nvSpPr>
          <p:cNvPr id="5"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13645195"/>
              </p:ext>
            </p:extLst>
          </p:nvPr>
        </p:nvGraphicFramePr>
        <p:xfrm>
          <a:off x="838200" y="2819400"/>
          <a:ext cx="7467600" cy="3337560"/>
        </p:xfrm>
        <a:graphic>
          <a:graphicData uri="http://schemas.openxmlformats.org/drawingml/2006/table">
            <a:tbl>
              <a:tblPr firstRow="1" bandRow="1">
                <a:tableStyleId>{5C22544A-7EE6-4342-B048-85BDC9FD1C3A}</a:tableStyleId>
              </a:tblPr>
              <a:tblGrid>
                <a:gridCol w="1828800"/>
                <a:gridCol w="2286000"/>
                <a:gridCol w="3352800"/>
              </a:tblGrid>
              <a:tr h="370840">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Operator type</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Operator symbols</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Operation performed</a:t>
                      </a:r>
                    </a:p>
                  </a:txBody>
                  <a:tcPr anchor="ctr"/>
                </a:tc>
              </a:tr>
              <a:tr h="370840">
                <a:tc rowSpan="5">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Bitwise</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Bitwise NOT (1's complement)</a:t>
                      </a:r>
                    </a:p>
                  </a:txBody>
                  <a:tcPr anchor="ctr"/>
                </a:tc>
              </a:tr>
              <a:tr h="370840">
                <a:tc vMerge="1">
                  <a:txBody>
                    <a:bodyPr/>
                    <a:lstStyle/>
                    <a:p>
                      <a:endParaRPr lang="en-US"/>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&amp;</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Bitwise AND</a:t>
                      </a:r>
                    </a:p>
                  </a:txBody>
                  <a:tcPr anchor="ctr"/>
                </a:tc>
              </a:tr>
              <a:tr h="370840">
                <a:tc vMerge="1">
                  <a:txBody>
                    <a:bodyPr/>
                    <a:lstStyle/>
                    <a:p>
                      <a:endParaRPr lang="en-US"/>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Bitwise OR</a:t>
                      </a:r>
                    </a:p>
                  </a:txBody>
                  <a:tcPr anchor="ctr"/>
                </a:tc>
              </a:tr>
              <a:tr h="370840">
                <a:tc vMerge="1">
                  <a:txBody>
                    <a:bodyPr/>
                    <a:lstStyle/>
                    <a:p>
                      <a:endParaRPr lang="en-US"/>
                    </a:p>
                  </a:txBody>
                  <a:tcPr/>
                </a:tc>
                <a:tc>
                  <a:txBody>
                    <a:bodyPr/>
                    <a:lstStyle/>
                    <a:p>
                      <a:r>
                        <a:rPr lang="en-US" sz="1600">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Bitwise XOR</a:t>
                      </a:r>
                    </a:p>
                  </a:txBody>
                  <a:tcPr anchor="ctr"/>
                </a:tc>
              </a:tr>
              <a:tr h="370840">
                <a:tc vMerge="1">
                  <a:txBody>
                    <a:bodyPr/>
                    <a:lstStyle/>
                    <a:p>
                      <a:endParaRPr lang="en-US"/>
                    </a:p>
                  </a:txBody>
                  <a:tcPr/>
                </a:tc>
                <a:tc>
                  <a:txBody>
                    <a:bodyPr/>
                    <a:lstStyle/>
                    <a:p>
                      <a:r>
                        <a:rPr lang="en-US" sz="1600">
                          <a:latin typeface="Times New Roman" panose="02020603050405020304" pitchFamily="18" charset="0"/>
                          <a:ea typeface="Verdana" panose="020B0604030504040204" pitchFamily="34" charset="0"/>
                          <a:cs typeface="Times New Roman" panose="02020603050405020304" pitchFamily="18" charset="0"/>
                        </a:rPr>
                        <a:t>~^ or ^~</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Bitwise XNOR</a:t>
                      </a:r>
                    </a:p>
                  </a:txBody>
                  <a:tcPr anchor="ctr"/>
                </a:tc>
              </a:tr>
              <a:tr h="370840">
                <a:tc rowSpan="3">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Logical</a:t>
                      </a:r>
                    </a:p>
                  </a:txBody>
                  <a:tcPr anchor="ctr"/>
                </a:tc>
                <a:tc>
                  <a:txBody>
                    <a:bodyPr/>
                    <a:lstStyle/>
                    <a:p>
                      <a:r>
                        <a:rPr lang="en-US" sz="1600">
                          <a:latin typeface="Times New Roman" panose="02020603050405020304" pitchFamily="18" charset="0"/>
                          <a:ea typeface="Verdana" panose="020B0604030504040204" pitchFamily="34" charset="0"/>
                          <a:cs typeface="Times New Roman" panose="02020603050405020304" pitchFamily="18" charset="0"/>
                        </a:rPr>
                        <a:t> !</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NOT</a:t>
                      </a:r>
                    </a:p>
                  </a:txBody>
                  <a:tcPr anchor="ctr"/>
                </a:tc>
              </a:tr>
              <a:tr h="370840">
                <a:tc vMerge="1">
                  <a:txBody>
                    <a:bodyPr/>
                    <a:lstStyle/>
                    <a:p>
                      <a:endParaRPr lang="en-US"/>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&amp;&amp;</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AND</a:t>
                      </a:r>
                    </a:p>
                  </a:txBody>
                  <a:tcPr anchor="ctr"/>
                </a:tc>
              </a:tr>
              <a:tr h="370840">
                <a:tc vMerge="1">
                  <a:txBody>
                    <a:bodyPr/>
                    <a:lstStyle/>
                    <a:p>
                      <a:endParaRPr lang="en-US"/>
                    </a:p>
                  </a:txBody>
                  <a:tcPr/>
                </a:tc>
                <a:tc>
                  <a:txBody>
                    <a:bodyPr/>
                    <a:lstStyle/>
                    <a:p>
                      <a:r>
                        <a:rPr lang="en-US" sz="1600">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OR</a:t>
                      </a:r>
                    </a:p>
                  </a:txBody>
                  <a:tcPr anchor="ctr"/>
                </a:tc>
              </a:tr>
            </a:tbl>
          </a:graphicData>
        </a:graphic>
      </p:graphicFrame>
    </p:spTree>
    <p:extLst>
      <p:ext uri="{BB962C8B-B14F-4D97-AF65-F5344CB8AC3E}">
        <p14:creationId xmlns:p14="http://schemas.microsoft.com/office/powerpoint/2010/main" val="356470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Verilog Data Types and Operators (continued)	</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
        <p:nvSpPr>
          <p:cNvPr id="4" name="Content Placeholder 7"/>
          <p:cNvSpPr txBox="1">
            <a:spLocks/>
          </p:cNvSpPr>
          <p:nvPr/>
        </p:nvSpPr>
        <p:spPr>
          <a:xfrm>
            <a:off x="457200" y="167640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Reduction and shift operators: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56964645"/>
              </p:ext>
            </p:extLst>
          </p:nvPr>
        </p:nvGraphicFramePr>
        <p:xfrm>
          <a:off x="914400" y="2438400"/>
          <a:ext cx="7391400" cy="3886201"/>
        </p:xfrm>
        <a:graphic>
          <a:graphicData uri="http://schemas.openxmlformats.org/drawingml/2006/table">
            <a:tbl>
              <a:tblPr firstRow="1" bandRow="1">
                <a:tableStyleId>{5C22544A-7EE6-4342-B048-85BDC9FD1C3A}</a:tableStyleId>
              </a:tblPr>
              <a:tblGrid>
                <a:gridCol w="1828800"/>
                <a:gridCol w="2362200"/>
                <a:gridCol w="3200400"/>
              </a:tblGrid>
              <a:tr h="353291">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Operator type</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Operator symbols</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Operation performed</a:t>
                      </a:r>
                    </a:p>
                  </a:txBody>
                  <a:tcPr anchor="ctr"/>
                </a:tc>
              </a:tr>
              <a:tr h="353291">
                <a:tc rowSpan="6">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&amp;</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 AND</a:t>
                      </a:r>
                    </a:p>
                  </a:txBody>
                  <a:tcPr anchor="ctr"/>
                </a:tc>
              </a:tr>
              <a:tr h="353291">
                <a:tc vMerge="1">
                  <a:txBody>
                    <a:bodyPr/>
                    <a:lstStyle/>
                    <a:p>
                      <a:endParaRPr lang="en-US"/>
                    </a:p>
                  </a:txBody>
                  <a:tcP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~&amp;</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 NAND</a:t>
                      </a:r>
                    </a:p>
                  </a:txBody>
                  <a:tcPr anchor="ctr"/>
                </a:tc>
              </a:tr>
              <a:tr h="353291">
                <a:tc vMerge="1">
                  <a:txBody>
                    <a:bodyPr/>
                    <a:lstStyle/>
                    <a:p>
                      <a:endParaRPr lang="en-US"/>
                    </a:p>
                  </a:txBody>
                  <a:tcP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 OR</a:t>
                      </a:r>
                    </a:p>
                  </a:txBody>
                  <a:tcPr anchor="ctr"/>
                </a:tc>
              </a:tr>
              <a:tr h="353291">
                <a:tc vMerge="1">
                  <a:txBody>
                    <a:bodyPr/>
                    <a:lstStyle/>
                    <a:p>
                      <a:endParaRPr lang="en-US"/>
                    </a:p>
                  </a:txBody>
                  <a:tcP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 NOR</a:t>
                      </a:r>
                    </a:p>
                  </a:txBody>
                  <a:tcPr anchor="ctr"/>
                </a:tc>
              </a:tr>
              <a:tr h="353291">
                <a:tc vMerge="1">
                  <a:txBody>
                    <a:bodyPr/>
                    <a:lstStyle/>
                    <a:p>
                      <a:endParaRPr lang="en-US"/>
                    </a:p>
                  </a:txBody>
                  <a:tcPr/>
                </a:tc>
                <a:tc>
                  <a:txBody>
                    <a:bodyPr/>
                    <a:lstStyle/>
                    <a:p>
                      <a:r>
                        <a:rPr lang="en-US" sz="1600">
                          <a:solidFill>
                            <a:schemeClr val="tx1"/>
                          </a:solidFill>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 XOR</a:t>
                      </a:r>
                    </a:p>
                  </a:txBody>
                  <a:tcPr anchor="ctr"/>
                </a:tc>
              </a:tr>
              <a:tr h="353291">
                <a:tc vMerge="1">
                  <a:txBody>
                    <a:bodyPr/>
                    <a:lstStyle/>
                    <a:p>
                      <a:endParaRPr lang="en-US"/>
                    </a:p>
                  </a:txBody>
                  <a:tcP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 or ^~</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Reduction XNOR</a:t>
                      </a:r>
                    </a:p>
                  </a:txBody>
                  <a:tcPr anchor="ctr"/>
                </a:tc>
              </a:tr>
              <a:tr h="353291">
                <a:tc rowSpan="4">
                  <a:txBody>
                    <a:bodyPr/>
                    <a:lstStyle/>
                    <a:p>
                      <a:r>
                        <a:rPr lang="en-US" sz="160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Shift</a:t>
                      </a:r>
                      <a:endPar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&gt;&gt;</a:t>
                      </a:r>
                    </a:p>
                  </a:txBody>
                  <a:tcPr anchor="ctr"/>
                </a:tc>
                <a:tc>
                  <a:txBody>
                    <a:bodyPr/>
                    <a:lstStyle/>
                    <a:p>
                      <a:r>
                        <a:rPr lang="en-US" sz="1600" b="0" baseline="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Logical right shift</a:t>
                      </a:r>
                      <a:endParaRPr lang="en-US" sz="1600" b="0" baseline="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tc>
              </a:tr>
              <a:tr h="353291">
                <a:tc vMerge="1">
                  <a:txBody>
                    <a:bodyPr/>
                    <a:lstStyle/>
                    <a:p>
                      <a:endParaRPr lang="en-US"/>
                    </a:p>
                  </a:txBody>
                  <a:tcPr/>
                </a:tc>
                <a:tc>
                  <a:txBody>
                    <a:bodyPr/>
                    <a:lstStyle/>
                    <a:p>
                      <a:r>
                        <a:rPr lang="en-US" sz="1600">
                          <a:solidFill>
                            <a:schemeClr val="tx1"/>
                          </a:solidFill>
                          <a:latin typeface="Times New Roman" panose="02020603050405020304" pitchFamily="18" charset="0"/>
                          <a:ea typeface="Verdana" panose="020B0604030504040204" pitchFamily="34" charset="0"/>
                          <a:cs typeface="Times New Roman" panose="02020603050405020304" pitchFamily="18" charset="0"/>
                        </a:rPr>
                        <a:t>&lt;&lt;</a:t>
                      </a:r>
                    </a:p>
                  </a:txBody>
                  <a:tcPr anchor="ctr"/>
                </a:tc>
                <a:tc>
                  <a:txBody>
                    <a:bodyPr/>
                    <a:lstStyle/>
                    <a:p>
                      <a:r>
                        <a:rPr lang="en-US" sz="1600" baseline="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Logical left shift</a:t>
                      </a:r>
                      <a:endParaRPr lang="en-US" sz="1600" baseline="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tc>
              </a:tr>
              <a:tr h="353291">
                <a:tc vMerge="1">
                  <a:txBody>
                    <a:bodyPr/>
                    <a:lstStyle/>
                    <a:p>
                      <a:endParaRPr lang="en-US"/>
                    </a:p>
                  </a:txBody>
                  <a:tcPr/>
                </a:tc>
                <a:tc>
                  <a:txBody>
                    <a:bodyPr/>
                    <a:lstStyle/>
                    <a:p>
                      <a:r>
                        <a:rPr lang="en-US" sz="1600">
                          <a:solidFill>
                            <a:schemeClr val="tx1"/>
                          </a:solidFill>
                          <a:latin typeface="Times New Roman" panose="02020603050405020304" pitchFamily="18" charset="0"/>
                          <a:ea typeface="Verdana" panose="020B0604030504040204" pitchFamily="34" charset="0"/>
                          <a:cs typeface="Times New Roman" panose="02020603050405020304" pitchFamily="18" charset="0"/>
                        </a:rPr>
                        <a:t>&gt;&gt;&gt;</a:t>
                      </a:r>
                    </a:p>
                  </a:txBody>
                  <a:tcPr anchor="ctr"/>
                </a:tc>
                <a:tc>
                  <a:txBody>
                    <a:bodyPr/>
                    <a:lstStyle/>
                    <a:p>
                      <a:r>
                        <a:rPr lang="en-US" sz="1600" baseline="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Arithmetic right shift</a:t>
                      </a:r>
                      <a:endParaRPr lang="en-US" sz="1600" baseline="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tc>
              </a:tr>
              <a:tr h="353291">
                <a:tc vMerge="1">
                  <a:txBody>
                    <a:bodyPr/>
                    <a:lstStyle/>
                    <a:p>
                      <a:endParaRPr lang="en-US"/>
                    </a:p>
                  </a:txBody>
                  <a:tcP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&lt;&lt;&lt;</a:t>
                      </a:r>
                    </a:p>
                  </a:txBody>
                  <a:tcPr anchor="ctr"/>
                </a:tc>
                <a:tc>
                  <a:txBody>
                    <a:bodyPr/>
                    <a:lstStyle/>
                    <a:p>
                      <a:r>
                        <a:rPr lang="en-US" sz="1600" baseline="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Arithmetic left shift</a:t>
                      </a:r>
                      <a:endParaRPr lang="en-US" sz="1600" baseline="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86290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Verilog Data Types and Operators (continued)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213360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Relational, logical and bitwise operators:</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95519527"/>
              </p:ext>
            </p:extLst>
          </p:nvPr>
        </p:nvGraphicFramePr>
        <p:xfrm>
          <a:off x="876300" y="3048000"/>
          <a:ext cx="7391400" cy="3405448"/>
        </p:xfrm>
        <a:graphic>
          <a:graphicData uri="http://schemas.openxmlformats.org/drawingml/2006/table">
            <a:tbl>
              <a:tblPr firstRow="1" bandRow="1">
                <a:tableStyleId>{5C22544A-7EE6-4342-B048-85BDC9FD1C3A}</a:tableStyleId>
              </a:tblPr>
              <a:tblGrid>
                <a:gridCol w="1828800"/>
                <a:gridCol w="2362200"/>
                <a:gridCol w="3200400"/>
              </a:tblGrid>
              <a:tr h="353291">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Operator type</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Operator symbols</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Operation performed</a:t>
                      </a:r>
                    </a:p>
                  </a:txBody>
                  <a:tcPr anchor="ctr"/>
                </a:tc>
              </a:tr>
              <a:tr h="353291">
                <a:tc rowSpan="4">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Relational</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&gt;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Greater than</a:t>
                      </a:r>
                    </a:p>
                  </a:txBody>
                  <a:tcPr anchor="ctr"/>
                </a:tc>
              </a:tr>
              <a:tr h="353291">
                <a:tc vMerge="1">
                  <a:txBody>
                    <a:bodyPr/>
                    <a:lstStyle/>
                    <a:p>
                      <a:endParaRPr lang="en-US"/>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Less than</a:t>
                      </a:r>
                    </a:p>
                  </a:txBody>
                  <a:tcPr anchor="ctr"/>
                </a:tc>
              </a:tr>
              <a:tr h="353291">
                <a:tc vMerge="1">
                  <a:txBody>
                    <a:bodyPr/>
                    <a:lstStyle/>
                    <a:p>
                      <a:endParaRPr lang="en-US"/>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&gt;=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Greater than or equal to</a:t>
                      </a:r>
                    </a:p>
                  </a:txBody>
                  <a:tcPr anchor="ctr"/>
                </a:tc>
              </a:tr>
              <a:tr h="353291">
                <a:tc vMerge="1">
                  <a:txBody>
                    <a:bodyPr/>
                    <a:lstStyle/>
                    <a:p>
                      <a:endParaRPr lang="en-US"/>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Less than or equal to</a:t>
                      </a:r>
                    </a:p>
                  </a:txBody>
                  <a:tcPr anchor="ctr"/>
                </a:tc>
              </a:tr>
              <a:tr h="353291">
                <a:tc>
                  <a:txBody>
                    <a:bodyPr/>
                    <a:lstStyle/>
                    <a:p>
                      <a:r>
                        <a:rPr lang="en-US" sz="1600" smtClean="0">
                          <a:latin typeface="Times New Roman" panose="02020603050405020304" pitchFamily="18" charset="0"/>
                          <a:ea typeface="Verdana" panose="020B0604030504040204" pitchFamily="34" charset="0"/>
                          <a:cs typeface="Times New Roman" panose="02020603050405020304" pitchFamily="18" charset="0"/>
                        </a:rPr>
                        <a:t>Logical</a:t>
                      </a:r>
                      <a:r>
                        <a:rPr lang="en-US" sz="1600" baseline="0" smtClean="0">
                          <a:latin typeface="Times New Roman" panose="02020603050405020304" pitchFamily="18" charset="0"/>
                          <a:ea typeface="Verdana" panose="020B0604030504040204" pitchFamily="34" charset="0"/>
                          <a:cs typeface="Times New Roman" panose="02020603050405020304" pitchFamily="18" charset="0"/>
                        </a:rPr>
                        <a:t> and</a:t>
                      </a:r>
                    </a:p>
                    <a:p>
                      <a:r>
                        <a:rPr lang="en-US" sz="1600" baseline="0" smtClean="0">
                          <a:latin typeface="Times New Roman" panose="02020603050405020304" pitchFamily="18" charset="0"/>
                          <a:ea typeface="Verdana" panose="020B0604030504040204" pitchFamily="34" charset="0"/>
                          <a:cs typeface="Times New Roman" panose="02020603050405020304" pitchFamily="18" charset="0"/>
                        </a:rPr>
                        <a:t>bitwise</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Logical </a:t>
                      </a:r>
                      <a:r>
                        <a:rPr lang="en-US" sz="1600" dirty="0" smtClean="0">
                          <a:latin typeface="Times New Roman" panose="02020603050405020304" pitchFamily="18" charset="0"/>
                          <a:ea typeface="Verdana" panose="020B0604030504040204" pitchFamily="34" charset="0"/>
                          <a:cs typeface="Times New Roman" panose="02020603050405020304" pitchFamily="18" charset="0"/>
                        </a:rPr>
                        <a:t>equality</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r>
              <a:tr h="353291">
                <a:tc>
                  <a:txBody>
                    <a:bodyPr/>
                    <a:lstStyle/>
                    <a:p>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 !=</a:t>
                      </a: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Logical </a:t>
                      </a:r>
                      <a:r>
                        <a:rPr lang="en-US" sz="1600" dirty="0" smtClean="0">
                          <a:latin typeface="Times New Roman" panose="02020603050405020304" pitchFamily="18" charset="0"/>
                          <a:ea typeface="Verdana" panose="020B0604030504040204" pitchFamily="34" charset="0"/>
                          <a:cs typeface="Times New Roman" panose="02020603050405020304" pitchFamily="18" charset="0"/>
                        </a:rPr>
                        <a:t>inequality</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r>
              <a:tr h="3532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a:t>
                      </a:r>
                    </a:p>
                  </a:txBody>
                  <a:tcPr anchor="ctr"/>
                </a:tc>
                <a:tc>
                  <a:txBody>
                    <a:bodyPr/>
                    <a:lstStyle/>
                    <a:p>
                      <a:r>
                        <a:rPr lang="en-US" sz="1600" dirty="0" smtClean="0">
                          <a:latin typeface="Times New Roman" panose="02020603050405020304" pitchFamily="18" charset="0"/>
                          <a:ea typeface="Verdana" panose="020B0604030504040204" pitchFamily="34" charset="0"/>
                          <a:cs typeface="Times New Roman" panose="02020603050405020304" pitchFamily="18" charset="0"/>
                        </a:rPr>
                        <a:t>Case equality</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r>
              <a:tr h="353291">
                <a:tc>
                  <a:txBody>
                    <a:bodyPr/>
                    <a:lstStyle/>
                    <a:p>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 !==</a:t>
                      </a:r>
                    </a:p>
                  </a:txBody>
                  <a:tcPr anchor="ctr"/>
                </a:tc>
                <a:tc>
                  <a:txBody>
                    <a:bodyPr/>
                    <a:lstStyle/>
                    <a:p>
                      <a:r>
                        <a:rPr lang="en-US" sz="1600" dirty="0" smtClean="0">
                          <a:latin typeface="Times New Roman" panose="02020603050405020304" pitchFamily="18" charset="0"/>
                          <a:ea typeface="Verdana" panose="020B0604030504040204" pitchFamily="34" charset="0"/>
                          <a:cs typeface="Times New Roman" panose="02020603050405020304" pitchFamily="18" charset="0"/>
                        </a:rPr>
                        <a:t>Case inequality</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51973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924800" cy="4524315"/>
          </a:xfrm>
          <a:prstGeom prst="rect">
            <a:avLst/>
          </a:prstGeom>
        </p:spPr>
        <p:txBody>
          <a:bodyPr wrap="square">
            <a:spAutoFit/>
          </a:bodyPr>
          <a:lstStyle/>
          <a:p>
            <a:pPr marL="0" lvl="1" algn="just"/>
            <a:r>
              <a:rPr lang="en-US" sz="2400" b="1" dirty="0">
                <a:latin typeface="Times New Roman" panose="02020603050405020304" pitchFamily="18" charset="0"/>
                <a:cs typeface="Times New Roman" panose="02020603050405020304" pitchFamily="18" charset="0"/>
              </a:rPr>
              <a:t>Inertial delay: </a:t>
            </a:r>
            <a:r>
              <a:rPr lang="en-US" sz="2400" dirty="0">
                <a:latin typeface="Times New Roman" panose="02020603050405020304" pitchFamily="18" charset="0"/>
                <a:cs typeface="Times New Roman" panose="02020603050405020304" pitchFamily="18" charset="0"/>
              </a:rPr>
              <a:t>intended to model gates and other devices that do not propagate short pulses from the input to the output. </a:t>
            </a:r>
            <a:r>
              <a:rPr lang="en-US" sz="2400" dirty="0" smtClean="0">
                <a:latin typeface="Times New Roman" panose="02020603050405020304" pitchFamily="18" charset="0"/>
                <a:cs typeface="Times New Roman" panose="02020603050405020304" pitchFamily="18" charset="0"/>
              </a:rPr>
              <a:t> </a:t>
            </a:r>
          </a:p>
          <a:p>
            <a:pPr marL="3429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An input </a:t>
            </a:r>
            <a:r>
              <a:rPr lang="en-US" sz="2400" dirty="0">
                <a:latin typeface="Times New Roman" panose="02020603050405020304" pitchFamily="18" charset="0"/>
                <a:cs typeface="Times New Roman" panose="02020603050405020304" pitchFamily="18" charset="0"/>
              </a:rPr>
              <a:t>pulse that is shorter </a:t>
            </a:r>
            <a:r>
              <a:rPr lang="en-US" sz="2400" dirty="0" smtClean="0">
                <a:latin typeface="Times New Roman" panose="02020603050405020304" pitchFamily="18" charset="0"/>
                <a:cs typeface="Times New Roman" panose="02020603050405020304" pitchFamily="18" charset="0"/>
              </a:rPr>
              <a:t>than the </a:t>
            </a:r>
            <a:r>
              <a:rPr lang="en-US" sz="2400" dirty="0">
                <a:latin typeface="Times New Roman" panose="02020603050405020304" pitchFamily="18" charset="0"/>
                <a:cs typeface="Times New Roman" panose="02020603050405020304" pitchFamily="18" charset="0"/>
              </a:rPr>
              <a:t>delay of the assignment does not propagate to the output. This feature is </a:t>
            </a:r>
            <a:r>
              <a:rPr lang="en-US" sz="2400" dirty="0" smtClean="0">
                <a:latin typeface="Times New Roman" panose="02020603050405020304" pitchFamily="18" charset="0"/>
                <a:cs typeface="Times New Roman" panose="02020603050405020304" pitchFamily="18" charset="0"/>
              </a:rPr>
              <a:t>called </a:t>
            </a:r>
            <a:r>
              <a:rPr lang="en-US" sz="2400" b="1" dirty="0" smtClean="0">
                <a:latin typeface="Times New Roman" panose="02020603050405020304" pitchFamily="18" charset="0"/>
                <a:cs typeface="Times New Roman" panose="02020603050405020304" pitchFamily="18" charset="0"/>
              </a:rPr>
              <a:t>inertial </a:t>
            </a:r>
            <a:r>
              <a:rPr lang="en-US" sz="2400" b="1" dirty="0">
                <a:latin typeface="Times New Roman" panose="02020603050405020304" pitchFamily="18" charset="0"/>
                <a:cs typeface="Times New Roman" panose="02020603050405020304" pitchFamily="18" charset="0"/>
              </a:rPr>
              <a:t>delay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a gate has an ideal </a:t>
            </a:r>
            <a:r>
              <a:rPr lang="en-US" sz="2400" dirty="0" smtClean="0">
                <a:latin typeface="Times New Roman" panose="02020603050405020304" pitchFamily="18" charset="0"/>
                <a:cs typeface="Times New Roman" panose="02020603050405020304" pitchFamily="18" charset="0"/>
              </a:rPr>
              <a:t>inertial delay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in addition to delaying the input signals by time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any pulse with a </a:t>
            </a:r>
            <a:r>
              <a:rPr lang="en-US" sz="2400" dirty="0" smtClean="0">
                <a:latin typeface="Times New Roman" panose="02020603050405020304" pitchFamily="18" charset="0"/>
                <a:cs typeface="Times New Roman" panose="02020603050405020304" pitchFamily="18" charset="0"/>
              </a:rPr>
              <a:t>width less </a:t>
            </a:r>
            <a:r>
              <a:rPr lang="en-US" sz="2400" dirty="0">
                <a:latin typeface="Times New Roman" panose="02020603050405020304" pitchFamily="18" charset="0"/>
                <a:cs typeface="Times New Roman" panose="02020603050405020304" pitchFamily="18" charset="0"/>
              </a:rPr>
              <a:t>than </a:t>
            </a:r>
            <a:r>
              <a:rPr lang="en-US" sz="2400" i="1" dirty="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is rejected.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if a gate has an inertial delay of 5 ns, a </a:t>
            </a:r>
            <a:r>
              <a:rPr lang="en-US" sz="2400" dirty="0" smtClean="0">
                <a:latin typeface="Times New Roman" panose="02020603050405020304" pitchFamily="18" charset="0"/>
                <a:cs typeface="Times New Roman" panose="02020603050405020304" pitchFamily="18" charset="0"/>
              </a:rPr>
              <a:t>pulse  </a:t>
            </a:r>
            <a:r>
              <a:rPr lang="en-US" sz="2400" dirty="0">
                <a:latin typeface="Times New Roman" panose="02020603050405020304" pitchFamily="18" charset="0"/>
                <a:cs typeface="Times New Roman" panose="02020603050405020304" pitchFamily="18" charset="0"/>
              </a:rPr>
              <a:t>width 5ns would pass through, but a pulse of width 4.999 </a:t>
            </a:r>
            <a:r>
              <a:rPr lang="en-US" sz="2400" dirty="0" smtClean="0">
                <a:latin typeface="Times New Roman" panose="02020603050405020304" pitchFamily="18" charset="0"/>
                <a:cs typeface="Times New Roman" panose="02020603050405020304" pitchFamily="18" charset="0"/>
              </a:rPr>
              <a:t>ns would </a:t>
            </a:r>
            <a:r>
              <a:rPr lang="en-US" sz="2400" dirty="0">
                <a:latin typeface="Times New Roman" panose="02020603050405020304" pitchFamily="18" charset="0"/>
                <a:cs typeface="Times New Roman" panose="02020603050405020304" pitchFamily="18" charset="0"/>
              </a:rPr>
              <a:t>be rejected.</a:t>
            </a:r>
            <a:r>
              <a:rPr lang="en-US" sz="2400" dirty="0" smtClean="0">
                <a:latin typeface="Times New Roman" panose="02020603050405020304" pitchFamily="18" charset="0"/>
                <a:cs typeface="Times New Roman" panose="02020603050405020304" pitchFamily="18" charset="0"/>
              </a:rPr>
              <a:t>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457200" y="5686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894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408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Verilog Data Types and Operators (continued)</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09600" y="1447800"/>
            <a:ext cx="8229600" cy="4389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Arithmetic, concatenation, replication, conditional operators:</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82000" y="6492875"/>
            <a:ext cx="762000" cy="365125"/>
          </a:xfrm>
        </p:spPr>
        <p:txBody>
          <a:bodyPr/>
          <a:lstStyle/>
          <a:p>
            <a:r>
              <a:rPr lang="en-US" dirty="0" smtClean="0">
                <a:latin typeface="Times New Roman" panose="02020603050405020304" pitchFamily="18" charset="0"/>
                <a:cs typeface="Times New Roman" panose="02020603050405020304" pitchFamily="18" charset="0"/>
              </a:rPr>
              <a:t>2-</a:t>
            </a:r>
            <a:fld id="{122D24B2-5D52-46F7-B915-67CABB3AD0CF}" type="slidenum">
              <a:rPr lang="en-US" smtClean="0">
                <a:latin typeface="Times New Roman" panose="02020603050405020304" pitchFamily="18" charset="0"/>
                <a:cs typeface="Times New Roman" panose="02020603050405020304" pitchFamily="18" charset="0"/>
              </a:rPr>
              <a:pPr/>
              <a:t>20</a:t>
            </a:fld>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03814641"/>
              </p:ext>
            </p:extLst>
          </p:nvPr>
        </p:nvGraphicFramePr>
        <p:xfrm>
          <a:off x="914400" y="2743200"/>
          <a:ext cx="7391400" cy="3645131"/>
        </p:xfrm>
        <a:graphic>
          <a:graphicData uri="http://schemas.openxmlformats.org/drawingml/2006/table">
            <a:tbl>
              <a:tblPr firstRow="1" bandRow="1">
                <a:tableStyleId>{5C22544A-7EE6-4342-B048-85BDC9FD1C3A}</a:tableStyleId>
              </a:tblPr>
              <a:tblGrid>
                <a:gridCol w="1828800"/>
                <a:gridCol w="2362200"/>
                <a:gridCol w="3200400"/>
              </a:tblGrid>
              <a:tr h="353291">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Operator type</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Operator symbols</a:t>
                      </a:r>
                    </a:p>
                  </a:txBody>
                  <a:tcPr anchor="ctr"/>
                </a:tc>
                <a:tc>
                  <a:txBody>
                    <a:bodyPr/>
                    <a:lstStyle/>
                    <a:p>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Operation performed</a:t>
                      </a:r>
                    </a:p>
                  </a:txBody>
                  <a:tcPr anchor="ctr"/>
                </a:tc>
              </a:tr>
              <a:tr h="353291">
                <a:tc rowSpan="6">
                  <a:txBody>
                    <a:bodyPr/>
                    <a:lstStyle/>
                    <a:p>
                      <a:r>
                        <a:rPr lang="en-US" dirty="0">
                          <a:solidFill>
                            <a:schemeClr val="tx1"/>
                          </a:solidFill>
                          <a:latin typeface="Times New Roman" panose="02020603050405020304" pitchFamily="18" charset="0"/>
                          <a:cs typeface="Times New Roman" panose="02020603050405020304" pitchFamily="18" charset="0"/>
                        </a:rPr>
                        <a:t>Arithmetic</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Addition</a:t>
                      </a:r>
                    </a:p>
                  </a:txBody>
                  <a:tcPr anchor="ctr"/>
                </a:tc>
              </a:tr>
              <a:tr h="353291">
                <a:tc vMerge="1">
                  <a:txBody>
                    <a:bodyPr/>
                    <a:lstStyle/>
                    <a:p>
                      <a:endParaRPr lang="en-US"/>
                    </a:p>
                  </a:txBody>
                  <a:tcPr/>
                </a:tc>
                <a:tc>
                  <a:txBody>
                    <a:bodyPr/>
                    <a:lstStyle/>
                    <a:p>
                      <a:r>
                        <a:rPr lang="en-US">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Subtraction</a:t>
                      </a:r>
                    </a:p>
                  </a:txBody>
                  <a:tcPr anchor="ctr"/>
                </a:tc>
              </a:tr>
              <a:tr h="353291">
                <a:tc vMerge="1">
                  <a:txBody>
                    <a:bodyPr/>
                    <a:lstStyle/>
                    <a:p>
                      <a:endParaRPr lang="en-US"/>
                    </a:p>
                  </a:txBody>
                  <a:tcPr/>
                </a:tc>
                <a:tc>
                  <a:txBody>
                    <a:bodyPr/>
                    <a:lstStyle/>
                    <a:p>
                      <a:r>
                        <a:rPr lang="en-US">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2's complement</a:t>
                      </a:r>
                    </a:p>
                  </a:txBody>
                  <a:tcPr anchor="ctr"/>
                </a:tc>
              </a:tr>
              <a:tr h="353291">
                <a:tc vMerge="1">
                  <a:txBody>
                    <a:bodyPr/>
                    <a:lstStyle/>
                    <a:p>
                      <a:endParaRPr lang="en-US"/>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Multiplication</a:t>
                      </a:r>
                    </a:p>
                  </a:txBody>
                  <a:tcPr anchor="ctr"/>
                </a:tc>
              </a:tr>
              <a:tr h="353291">
                <a:tc vMerge="1">
                  <a:txBody>
                    <a:bodyPr/>
                    <a:lstStyle/>
                    <a:p>
                      <a:endParaRPr lang="en-US"/>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Division</a:t>
                      </a:r>
                    </a:p>
                  </a:txBody>
                  <a:tcPr anchor="ctr"/>
                </a:tc>
              </a:tr>
              <a:tr h="353291">
                <a:tc vMerge="1">
                  <a:txBody>
                    <a:bodyPr/>
                    <a:lstStyle/>
                    <a:p>
                      <a:endParaRPr lang="en-US"/>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Exponentiation </a:t>
                      </a:r>
                    </a:p>
                  </a:txBody>
                  <a:tcPr anchor="ctr"/>
                </a:tc>
              </a:tr>
              <a:tr h="353291">
                <a:tc>
                  <a:txBody>
                    <a:bodyPr/>
                    <a:lstStyle/>
                    <a:p>
                      <a:r>
                        <a:rPr lang="en-US">
                          <a:solidFill>
                            <a:schemeClr val="tx1"/>
                          </a:solidFill>
                          <a:latin typeface="Times New Roman" panose="02020603050405020304" pitchFamily="18" charset="0"/>
                          <a:cs typeface="Times New Roman" panose="02020603050405020304" pitchFamily="18" charset="0"/>
                        </a:rPr>
                        <a:t>Concatenation</a:t>
                      </a:r>
                    </a:p>
                  </a:txBody>
                  <a:tcPr anchor="ctr"/>
                </a:tc>
                <a:tc>
                  <a:txBody>
                    <a:bodyPr/>
                    <a:lstStyle/>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Concatenation</a:t>
                      </a:r>
                    </a:p>
                  </a:txBody>
                  <a:tcPr anchor="ctr"/>
                </a:tc>
              </a:tr>
              <a:tr h="353291">
                <a:tc>
                  <a:txBody>
                    <a:bodyPr/>
                    <a:lstStyle/>
                    <a:p>
                      <a:r>
                        <a:rPr lang="en-US">
                          <a:solidFill>
                            <a:schemeClr val="tx1"/>
                          </a:solidFill>
                          <a:latin typeface="Times New Roman" panose="02020603050405020304" pitchFamily="18" charset="0"/>
                          <a:cs typeface="Times New Roman" panose="02020603050405020304" pitchFamily="18" charset="0"/>
                        </a:rPr>
                        <a:t>Replication</a:t>
                      </a:r>
                    </a:p>
                  </a:txBody>
                  <a:tcPr anchor="ctr"/>
                </a:tc>
                <a:tc>
                  <a:txBody>
                    <a:bodyPr/>
                    <a:lstStyle/>
                    <a:p>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Replicate value m for n times</a:t>
                      </a:r>
                    </a:p>
                  </a:txBody>
                  <a:tcPr anchor="ctr"/>
                </a:tc>
              </a:tr>
              <a:tr h="353291">
                <a:tc>
                  <a:txBody>
                    <a:bodyPr/>
                    <a:lstStyle/>
                    <a:p>
                      <a:r>
                        <a:rPr lang="en-US">
                          <a:solidFill>
                            <a:schemeClr val="tx1"/>
                          </a:solidFill>
                          <a:latin typeface="Times New Roman" panose="02020603050405020304" pitchFamily="18" charset="0"/>
                          <a:cs typeface="Times New Roman" panose="02020603050405020304" pitchFamily="18" charset="0"/>
                        </a:rPr>
                        <a:t>Conditional</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 ? :</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Conditional</a:t>
                      </a:r>
                    </a:p>
                  </a:txBody>
                  <a:tcPr anchor="ctr"/>
                </a:tc>
              </a:tr>
            </a:tbl>
          </a:graphicData>
        </a:graphic>
      </p:graphicFrame>
    </p:spTree>
    <p:extLst>
      <p:ext uri="{BB962C8B-B14F-4D97-AF65-F5344CB8AC3E}">
        <p14:creationId xmlns:p14="http://schemas.microsoft.com/office/powerpoint/2010/main" val="92825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98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99866"/>
            <a:ext cx="8382000" cy="2308324"/>
          </a:xfrm>
          <a:prstGeom prst="rect">
            <a:avLst/>
          </a:prstGeom>
        </p:spPr>
        <p:txBody>
          <a:bodyPr wrap="square">
            <a:spAutoFit/>
          </a:bodyPr>
          <a:lstStyle/>
          <a:p>
            <a:pPr lvl="1"/>
            <a:r>
              <a:rPr lang="en-US" sz="2400" b="1" dirty="0" smtClean="0">
                <a:latin typeface="Times New Roman" panose="02020603050405020304" pitchFamily="18" charset="0"/>
                <a:cs typeface="Times New Roman" panose="02020603050405020304" pitchFamily="18" charset="0"/>
              </a:rPr>
              <a:t>Transport delay: </a:t>
            </a:r>
            <a:r>
              <a:rPr lang="en-US" sz="2400" dirty="0" smtClean="0">
                <a:latin typeface="Times New Roman" panose="02020603050405020304" pitchFamily="18" charset="0"/>
                <a:cs typeface="Times New Roman" panose="02020603050405020304" pitchFamily="18" charset="0"/>
              </a:rPr>
              <a:t>is intended to model the delay </a:t>
            </a:r>
            <a:r>
              <a:rPr lang="en-US" sz="2400" dirty="0">
                <a:latin typeface="Times New Roman" panose="02020603050405020304" pitchFamily="18" charset="0"/>
                <a:cs typeface="Times New Roman" panose="02020603050405020304" pitchFamily="18" charset="0"/>
              </a:rPr>
              <a:t>introduced</a:t>
            </a:r>
            <a:r>
              <a:rPr lang="en-US" sz="2400" dirty="0" smtClean="0">
                <a:latin typeface="Times New Roman" panose="02020603050405020304" pitchFamily="18" charset="0"/>
                <a:cs typeface="Times New Roman" panose="02020603050405020304" pitchFamily="18" charset="0"/>
              </a:rPr>
              <a:t> by wiring; it simply delays an input signal by the specified delay time.</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order to model this delay, </a:t>
            </a:r>
            <a:r>
              <a:rPr lang="en-US" sz="2400" dirty="0" smtClean="0">
                <a:latin typeface="Times New Roman" panose="02020603050405020304" pitchFamily="18" charset="0"/>
                <a:cs typeface="Times New Roman" panose="02020603050405020304" pitchFamily="18" charset="0"/>
              </a:rPr>
              <a:t>a delay </a:t>
            </a:r>
            <a:r>
              <a:rPr lang="en-US" sz="2400" dirty="0">
                <a:latin typeface="Times New Roman" panose="02020603050405020304" pitchFamily="18" charset="0"/>
                <a:cs typeface="Times New Roman" panose="02020603050405020304" pitchFamily="18" charset="0"/>
              </a:rPr>
              <a:t>value must be specified on the right-hand side of the statement.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457200" y="5686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45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57200" y="1600200"/>
            <a:ext cx="8229600" cy="4389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smtClean="0">
                <a:solidFill>
                  <a:schemeClr val="tx1"/>
                </a:solidFill>
                <a:latin typeface="Times New Roman" panose="02020603050405020304" pitchFamily="18" charset="0"/>
                <a:cs typeface="Times New Roman" panose="02020603050405020304" pitchFamily="18" charset="0"/>
              </a:rPr>
              <a:t>Example of inertial and transport delays:</a:t>
            </a: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6" name="Slide Number Placeholder 3"/>
          <p:cNvSpPr>
            <a:spLocks noGrp="1"/>
          </p:cNvSpPr>
          <p:nvPr>
            <p:ph type="sldNum" sz="quarter" idx="12"/>
          </p:nvPr>
        </p:nvSpPr>
        <p:spPr>
          <a:xfrm>
            <a:off x="8382000" y="6492875"/>
            <a:ext cx="762000" cy="365125"/>
          </a:xfrm>
        </p:spPr>
        <p:txBody>
          <a:bodyPr/>
          <a:lstStyle/>
          <a:p>
            <a:r>
              <a:rPr lang="en-US" b="1" dirty="0" smtClean="0">
                <a:latin typeface="Times New Roman" panose="02020603050405020304" pitchFamily="18" charset="0"/>
                <a:cs typeface="Times New Roman" panose="02020603050405020304" pitchFamily="18" charset="0"/>
              </a:rPr>
              <a:t>2-</a:t>
            </a:r>
            <a:fld id="{122D24B2-5D52-46F7-B915-67CABB3AD0CF}" type="slidenum">
              <a:rPr lang="en-US" b="1" smtClean="0">
                <a:latin typeface="Times New Roman" panose="02020603050405020304" pitchFamily="18" charset="0"/>
                <a:cs typeface="Times New Roman" panose="02020603050405020304" pitchFamily="18" charset="0"/>
              </a:rPr>
              <a:pPr/>
              <a:t>4</a:t>
            </a:fld>
            <a:endParaRPr lang="en-US" b="1" dirty="0">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62200"/>
            <a:ext cx="5443914" cy="4309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71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8229600" cy="3046988"/>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delay in the statement Z1 &lt;= #10 X; is </a:t>
            </a:r>
            <a:r>
              <a:rPr lang="en-US" sz="2400" dirty="0" smtClean="0">
                <a:latin typeface="Times New Roman" panose="02020603050405020304" pitchFamily="18" charset="0"/>
                <a:cs typeface="Times New Roman" panose="02020603050405020304" pitchFamily="18" charset="0"/>
              </a:rPr>
              <a:t>called </a:t>
            </a:r>
            <a:r>
              <a:rPr lang="en-US" sz="2400" b="1" dirty="0" smtClean="0">
                <a:latin typeface="Times New Roman" panose="02020603050405020304" pitchFamily="18" charset="0"/>
                <a:cs typeface="Times New Roman" panose="02020603050405020304" pitchFamily="18" charset="0"/>
              </a:rPr>
              <a:t>intra-assignment </a:t>
            </a:r>
            <a:r>
              <a:rPr lang="en-US" sz="2400" b="1" dirty="0">
                <a:latin typeface="Times New Roman" panose="02020603050405020304" pitchFamily="18" charset="0"/>
                <a:cs typeface="Times New Roman" panose="02020603050405020304" pitchFamily="18" charset="0"/>
              </a:rPr>
              <a:t>delay</a:t>
            </a:r>
            <a:r>
              <a:rPr lang="en-US" sz="2400" dirty="0">
                <a:latin typeface="Times New Roman" panose="02020603050405020304" pitchFamily="18" charset="0"/>
                <a:cs typeface="Times New Roman" panose="02020603050405020304" pitchFamily="18" charset="0"/>
              </a:rPr>
              <a:t>. The expression on the right hand side is evaluated </a:t>
            </a:r>
            <a:r>
              <a:rPr lang="en-US" sz="2400" dirty="0" smtClean="0">
                <a:latin typeface="Times New Roman" panose="02020603050405020304" pitchFamily="18" charset="0"/>
                <a:cs typeface="Times New Roman" panose="02020603050405020304" pitchFamily="18" charset="0"/>
              </a:rPr>
              <a:t>but not </a:t>
            </a:r>
            <a:r>
              <a:rPr lang="en-US" sz="2400" dirty="0">
                <a:latin typeface="Times New Roman" panose="02020603050405020304" pitchFamily="18" charset="0"/>
                <a:cs typeface="Times New Roman" panose="02020603050405020304" pitchFamily="18" charset="0"/>
              </a:rPr>
              <a:t>assigned to Z1 until the delay has elapsed (also called </a:t>
            </a:r>
            <a:r>
              <a:rPr lang="en-US" sz="2400" b="1" dirty="0">
                <a:latin typeface="Times New Roman" panose="02020603050405020304" pitchFamily="18" charset="0"/>
                <a:cs typeface="Times New Roman" panose="02020603050405020304" pitchFamily="18" charset="0"/>
              </a:rPr>
              <a:t>delayed assignment</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statement like #10 Z1 &lt;= X; the delay of #10 </a:t>
            </a:r>
            <a:r>
              <a:rPr lang="en-US" sz="2400" dirty="0" smtClean="0">
                <a:latin typeface="Times New Roman" panose="02020603050405020304" pitchFamily="18" charset="0"/>
                <a:cs typeface="Times New Roman" panose="02020603050405020304" pitchFamily="18" charset="0"/>
              </a:rPr>
              <a:t>elapses </a:t>
            </a:r>
            <a:r>
              <a:rPr lang="en-US" sz="2400" dirty="0">
                <a:latin typeface="Times New Roman" panose="02020603050405020304" pitchFamily="18" charset="0"/>
                <a:cs typeface="Times New Roman" panose="02020603050405020304" pitchFamily="18" charset="0"/>
              </a:rPr>
              <a:t>first and </a:t>
            </a:r>
            <a:r>
              <a:rPr lang="en-US" sz="2400" dirty="0" smtClean="0">
                <a:latin typeface="Times New Roman" panose="02020603050405020304" pitchFamily="18" charset="0"/>
                <a:cs typeface="Times New Roman" panose="02020603050405020304" pitchFamily="18" charset="0"/>
              </a:rPr>
              <a:t>then the </a:t>
            </a:r>
            <a:r>
              <a:rPr lang="en-US" sz="2400" dirty="0">
                <a:latin typeface="Times New Roman" panose="02020603050405020304" pitchFamily="18" charset="0"/>
                <a:cs typeface="Times New Roman" panose="02020603050405020304" pitchFamily="18" charset="0"/>
              </a:rPr>
              <a:t>expression is evaluated and assigned to Z1 (also called </a:t>
            </a:r>
            <a:r>
              <a:rPr lang="en-US" sz="2400" b="1" dirty="0">
                <a:latin typeface="Times New Roman" panose="02020603050405020304" pitchFamily="18" charset="0"/>
                <a:cs typeface="Times New Roman" panose="02020603050405020304" pitchFamily="18" charset="0"/>
              </a:rPr>
              <a:t>delayed evaluation</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17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49527"/>
            <a:ext cx="7924800" cy="156966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Net </a:t>
            </a:r>
            <a:r>
              <a:rPr lang="en-US" sz="2400" b="1" dirty="0" smtClean="0">
                <a:latin typeface="Times New Roman" panose="02020603050405020304" pitchFamily="18" charset="0"/>
                <a:cs typeface="Times New Roman" panose="02020603050405020304" pitchFamily="18" charset="0"/>
              </a:rPr>
              <a:t>delay: </a:t>
            </a:r>
            <a:r>
              <a:rPr lang="en-US" sz="2400" dirty="0">
                <a:latin typeface="Times New Roman" panose="02020603050405020304" pitchFamily="18" charset="0"/>
                <a:cs typeface="Times New Roman" panose="02020603050405020304" pitchFamily="18" charset="0"/>
              </a:rPr>
              <a:t>refers to the time it takes </a:t>
            </a:r>
            <a:r>
              <a:rPr lang="en-US" sz="2400" dirty="0" smtClean="0">
                <a:latin typeface="Times New Roman" panose="02020603050405020304" pitchFamily="18" charset="0"/>
                <a:cs typeface="Times New Roman" panose="02020603050405020304" pitchFamily="18" charset="0"/>
              </a:rPr>
              <a:t>from any </a:t>
            </a:r>
            <a:r>
              <a:rPr lang="en-US" sz="2400" dirty="0">
                <a:latin typeface="Times New Roman" panose="02020603050405020304" pitchFamily="18" charset="0"/>
                <a:cs typeface="Times New Roman" panose="02020603050405020304" pitchFamily="18" charset="0"/>
              </a:rPr>
              <a:t>driver on the net to change value to the time when the net value is updated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propagated further.</a:t>
            </a:r>
            <a:r>
              <a:rPr lang="en-US" sz="2400" dirty="0" smtClean="0">
                <a:latin typeface="Times New Roman" panose="02020603050405020304" pitchFamily="18" charset="0"/>
                <a:cs typeface="Times New Roman" panose="02020603050405020304" pitchFamily="18" charset="0"/>
              </a:rPr>
              <a:t>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2667000"/>
            <a:ext cx="7269163"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7203" y="4599296"/>
            <a:ext cx="8174393" cy="830997"/>
          </a:xfrm>
          <a:prstGeom prst="rect">
            <a:avLst/>
          </a:prstGeom>
        </p:spPr>
        <p:txBody>
          <a:bodyPr wrap="square">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wire </a:t>
            </a:r>
            <a:r>
              <a:rPr lang="en-US" sz="2400" dirty="0" smtClean="0">
                <a:latin typeface="Times New Roman" panose="02020603050405020304" pitchFamily="18" charset="0"/>
                <a:cs typeface="Times New Roman" panose="02020603050405020304" pitchFamily="18" charset="0"/>
              </a:rPr>
              <a:t>C2 </a:t>
            </a:r>
            <a:r>
              <a:rPr lang="en-US" sz="2400" dirty="0">
                <a:latin typeface="Times New Roman" panose="02020603050405020304" pitchFamily="18" charset="0"/>
                <a:cs typeface="Times New Roman" panose="02020603050405020304" pitchFamily="18" charset="0"/>
              </a:rPr>
              <a:t>has a </a:t>
            </a:r>
            <a:r>
              <a:rPr lang="en-US" sz="2400" b="1" dirty="0">
                <a:latin typeface="Times New Roman" panose="02020603050405020304" pitchFamily="18" charset="0"/>
                <a:cs typeface="Times New Roman" panose="02020603050405020304" pitchFamily="18" charset="0"/>
              </a:rPr>
              <a:t>net delay </a:t>
            </a:r>
            <a:r>
              <a:rPr lang="en-US" sz="2400" dirty="0">
                <a:latin typeface="Times New Roman" panose="02020603050405020304" pitchFamily="18" charset="0"/>
                <a:cs typeface="Times New Roman" panose="02020603050405020304" pitchFamily="18" charset="0"/>
              </a:rPr>
              <a:t>of 10 </a:t>
            </a:r>
            <a:r>
              <a:rPr lang="en-US" sz="2400" dirty="0" smtClean="0">
                <a:latin typeface="Times New Roman" panose="02020603050405020304" pitchFamily="18" charset="0"/>
                <a:cs typeface="Times New Roman" panose="02020603050405020304" pitchFamily="18" charset="0"/>
              </a:rPr>
              <a:t>ns, </a:t>
            </a:r>
            <a:r>
              <a:rPr lang="en-US" sz="2400" dirty="0" smtClean="0">
                <a:latin typeface="Times New Roman" panose="02020603050405020304" pitchFamily="18" charset="0"/>
                <a:cs typeface="Times New Roman" panose="02020603050405020304" pitchFamily="18" charset="0"/>
              </a:rPr>
              <a:t>C1 has a no delay. </a:t>
            </a:r>
            <a:r>
              <a:rPr lang="en-US" sz="2400" dirty="0" smtClean="0">
                <a:latin typeface="Times New Roman" panose="02020603050405020304" pitchFamily="18" charset="0"/>
                <a:cs typeface="Times New Roman" panose="02020603050405020304" pitchFamily="18" charset="0"/>
              </a:rPr>
              <a:t> </a:t>
            </a:r>
            <a:r>
              <a:rPr lang="en-US" sz="2400" dirty="0" smtClean="0"/>
              <a:t/>
            </a:r>
            <a:br>
              <a:rPr lang="en-US" sz="2400" dirty="0" smtClean="0"/>
            </a:br>
            <a:endParaRPr lang="en-US" sz="2400" dirty="0"/>
          </a:p>
        </p:txBody>
      </p:sp>
    </p:spTree>
    <p:extLst>
      <p:ext uri="{BB962C8B-B14F-4D97-AF65-F5344CB8AC3E}">
        <p14:creationId xmlns:p14="http://schemas.microsoft.com/office/powerpoint/2010/main" val="26665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9475"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29000"/>
            <a:ext cx="6011863"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5800" y="1035040"/>
            <a:ext cx="8001000" cy="258532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There are inertial delays of 30ns for C1 in statement 1 </a:t>
            </a:r>
            <a:r>
              <a:rPr lang="en-US" sz="2400" dirty="0" smtClean="0">
                <a:latin typeface="Times New Roman" panose="02020603050405020304" pitchFamily="18" charset="0"/>
                <a:cs typeface="Times New Roman" panose="02020603050405020304" pitchFamily="18" charset="0"/>
              </a:rPr>
              <a:t>and 20ns </a:t>
            </a:r>
            <a:r>
              <a:rPr lang="en-US" sz="2400" dirty="0">
                <a:latin typeface="Times New Roman" panose="02020603050405020304" pitchFamily="18" charset="0"/>
                <a:cs typeface="Times New Roman" panose="02020603050405020304" pitchFamily="18" charset="0"/>
              </a:rPr>
              <a:t>for </a:t>
            </a:r>
            <a:r>
              <a:rPr lang="en-US" sz="2400" dirty="0" smtClean="0">
                <a:latin typeface="Times New Roman" panose="02020603050405020304" pitchFamily="18" charset="0"/>
                <a:cs typeface="Times New Roman" panose="02020603050405020304" pitchFamily="18" charset="0"/>
              </a:rPr>
              <a:t>C 2 </a:t>
            </a:r>
            <a:r>
              <a:rPr lang="en-US" sz="2400" dirty="0">
                <a:latin typeface="Times New Roman" panose="02020603050405020304" pitchFamily="18" charset="0"/>
                <a:cs typeface="Times New Roman" panose="02020603050405020304" pitchFamily="18" charset="0"/>
              </a:rPr>
              <a:t>in statement 2, typically representative of gate delays. After </a:t>
            </a:r>
            <a:r>
              <a:rPr lang="en-US" sz="2400" dirty="0" smtClean="0">
                <a:latin typeface="Times New Roman" panose="02020603050405020304" pitchFamily="18" charset="0"/>
                <a:cs typeface="Times New Roman" panose="02020603050405020304" pitchFamily="18" charset="0"/>
              </a:rPr>
              <a:t>statement 2 </a:t>
            </a:r>
            <a:r>
              <a:rPr lang="en-US" sz="2400" dirty="0">
                <a:latin typeface="Times New Roman" panose="02020603050405020304" pitchFamily="18" charset="0"/>
                <a:cs typeface="Times New Roman" panose="02020603050405020304" pitchFamily="18" charset="0"/>
              </a:rPr>
              <a:t>processes its delay of 20 ns, the net delay of 10 ns is added to it. </a:t>
            </a:r>
            <a:r>
              <a:rPr lang="en-US" sz="2400" dirty="0" smtClean="0">
                <a:latin typeface="Times New Roman" panose="02020603050405020304" pitchFamily="18" charset="0"/>
                <a:cs typeface="Times New Roman" panose="02020603050405020304" pitchFamily="18" charset="0"/>
              </a:rPr>
              <a:t>Figure indicates </a:t>
            </a:r>
            <a:r>
              <a:rPr lang="en-US" sz="2400" dirty="0">
                <a:latin typeface="Times New Roman" panose="02020603050405020304" pitchFamily="18" charset="0"/>
                <a:cs typeface="Times New Roman" panose="02020603050405020304" pitchFamily="18" charset="0"/>
              </a:rPr>
              <a:t>the difference between </a:t>
            </a:r>
            <a:r>
              <a:rPr lang="en-US" sz="2400" dirty="0" smtClean="0">
                <a:latin typeface="Times New Roman" panose="02020603050405020304" pitchFamily="18" charset="0"/>
                <a:cs typeface="Times New Roman" panose="02020603050405020304" pitchFamily="18" charset="0"/>
              </a:rPr>
              <a:t>C1 </a:t>
            </a:r>
            <a:r>
              <a:rPr lang="en-US" sz="2400" dirty="0">
                <a:latin typeface="Times New Roman" panose="02020603050405020304" pitchFamily="18" charset="0"/>
                <a:cs typeface="Times New Roman" panose="02020603050405020304" pitchFamily="18" charset="0"/>
              </a:rPr>
              <a:t>and C2. C1 rejects all narrow pulses less </a:t>
            </a:r>
            <a:r>
              <a:rPr lang="en-US" sz="2400" dirty="0" smtClean="0">
                <a:latin typeface="Times New Roman" panose="02020603050405020304" pitchFamily="18" charset="0"/>
                <a:cs typeface="Times New Roman" panose="02020603050405020304" pitchFamily="18" charset="0"/>
              </a:rPr>
              <a:t>than 30ns</a:t>
            </a:r>
            <a:r>
              <a:rPr lang="en-US" sz="2400" dirty="0">
                <a:latin typeface="Times New Roman" panose="02020603050405020304" pitchFamily="18" charset="0"/>
                <a:cs typeface="Times New Roman" panose="02020603050405020304" pitchFamily="18" charset="0"/>
              </a:rPr>
              <a:t>, whereas C2 rejects only pulses less than 20 units.</a:t>
            </a:r>
            <a:r>
              <a:rPr lang="en-US" sz="2400" dirty="0" smtClean="0">
                <a:latin typeface="Times New Roman" panose="02020603050405020304" pitchFamily="18" charset="0"/>
                <a:cs typeface="Times New Roman" panose="02020603050405020304" pitchFamily="18" charset="0"/>
              </a:rPr>
              <a:t> </a:t>
            </a:r>
            <a:r>
              <a:rPr lang="en-US" dirty="0" smtClean="0"/>
              <a:t/>
            </a:r>
            <a:br>
              <a:rPr lang="en-US" dirty="0" smtClean="0"/>
            </a:br>
            <a:endParaRPr lang="en-US" dirty="0"/>
          </a:p>
        </p:txBody>
      </p:sp>
    </p:spTree>
    <p:extLst>
      <p:ext uri="{BB962C8B-B14F-4D97-AF65-F5344CB8AC3E}">
        <p14:creationId xmlns:p14="http://schemas.microsoft.com/office/powerpoint/2010/main" val="85794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973763"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8" y="3124200"/>
            <a:ext cx="6126163"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0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anose="02020603050405020304" pitchFamily="18" charset="0"/>
                <a:cs typeface="Times New Roman" panose="02020603050405020304" pitchFamily="18" charset="0"/>
              </a:rPr>
              <a:t>Delays in Verilog (continued)</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33400" y="1273455"/>
            <a:ext cx="8077200" cy="378565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assign statement for D works with a 7ns inertial delay and rejects any pulse below 7ns. </a:t>
            </a:r>
          </a:p>
          <a:p>
            <a:r>
              <a:rPr lang="en-US" sz="2400" dirty="0" smtClean="0">
                <a:latin typeface="Times New Roman" panose="02020603050405020304" pitchFamily="18" charset="0"/>
                <a:cs typeface="Times New Roman" panose="02020603050405020304" pitchFamily="18" charset="0"/>
              </a:rPr>
              <a:t>Hence D rejects the 3ns, 2ns and 5ns pulses in Y. The 3ns net delay from the wire statement is added to the signal that comes out from the assign statement. </a:t>
            </a:r>
          </a:p>
          <a:p>
            <a:r>
              <a:rPr lang="en-US" sz="2400" dirty="0" smtClean="0">
                <a:latin typeface="Times New Roman" panose="02020603050405020304" pitchFamily="18" charset="0"/>
                <a:cs typeface="Times New Roman" panose="02020603050405020304" pitchFamily="18" charset="0"/>
              </a:rPr>
              <a:t>In the case of E, pulses below 3 ns are rejected. Hence the 3 ns pulse in Y passes through the assign statement for E, the 2 ns pulse is rejected and the 5ns pulse is accepted. Hence the 3 ns and 5 ns pulses get combined in the absence of the 2ns pulse to yield output on E appears as a big 10ns pulse.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27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1364</Words>
  <Application>Microsoft Office PowerPoint</Application>
  <PresentationFormat>On-screen Show (4:3)</PresentationFormat>
  <Paragraphs>190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2020-01-23T05:19:47Z</dcterms:created>
  <dcterms:modified xsi:type="dcterms:W3CDTF">2020-01-23T07:31:20Z</dcterms:modified>
</cp:coreProperties>
</file>