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90" r:id="rId25"/>
    <p:sldId id="291" r:id="rId26"/>
    <p:sldId id="280" r:id="rId27"/>
    <p:sldId id="281" r:id="rId28"/>
    <p:sldId id="282" r:id="rId29"/>
    <p:sldId id="283" r:id="rId30"/>
    <p:sldId id="284" r:id="rId31"/>
    <p:sldId id="292" r:id="rId32"/>
    <p:sldId id="285" r:id="rId33"/>
    <p:sldId id="286" r:id="rId34"/>
    <p:sldId id="287" r:id="rId35"/>
    <p:sldId id="288" r:id="rId36"/>
    <p:sldId id="289" r:id="rId37"/>
    <p:sldId id="293" r:id="rId38"/>
    <p:sldId id="294" r:id="rId39"/>
    <p:sldId id="295" r:id="rId40"/>
    <p:sldId id="296" r:id="rId41"/>
    <p:sldId id="29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C6C-BD4E-4FD9-BBC2-F32D4E41142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DEB3-E458-439B-8994-88C985B8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2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C6C-BD4E-4FD9-BBC2-F32D4E41142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DEB3-E458-439B-8994-88C985B8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1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C6C-BD4E-4FD9-BBC2-F32D4E41142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DEB3-E458-439B-8994-88C985B8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9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C6C-BD4E-4FD9-BBC2-F32D4E41142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DEB3-E458-439B-8994-88C985B8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C6C-BD4E-4FD9-BBC2-F32D4E41142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DEB3-E458-439B-8994-88C985B8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7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C6C-BD4E-4FD9-BBC2-F32D4E41142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DEB3-E458-439B-8994-88C985B8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8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C6C-BD4E-4FD9-BBC2-F32D4E41142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DEB3-E458-439B-8994-88C985B8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6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C6C-BD4E-4FD9-BBC2-F32D4E41142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DEB3-E458-439B-8994-88C985B8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2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C6C-BD4E-4FD9-BBC2-F32D4E41142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DEB3-E458-439B-8994-88C985B8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9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C6C-BD4E-4FD9-BBC2-F32D4E41142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DEB3-E458-439B-8994-88C985B8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5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C6C-BD4E-4FD9-BBC2-F32D4E41142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DEB3-E458-439B-8994-88C985B8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9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74C6C-BD4E-4FD9-BBC2-F32D4E411423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EDEB3-E458-439B-8994-88C985B8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7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Registers and Counters Using Verilog Always Statements (continued)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hardware obtained if the following code is synthesized?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93192" lvl="1" indent="0">
              <a:buFont typeface="Arial" panose="020B0604020202020204" pitchFamily="34" charset="0"/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reg31 (Q1,Q2,Q3,A,CLK); </a:t>
            </a:r>
          </a:p>
          <a:p>
            <a:pPr marL="393192" lvl="1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  A; </a:t>
            </a:r>
          </a:p>
          <a:p>
            <a:pPr marL="393192" lvl="1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  CLK; </a:t>
            </a:r>
          </a:p>
          <a:p>
            <a:pPr marL="393192" lvl="1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 Q1,Q2,Q3; </a:t>
            </a:r>
          </a:p>
          <a:p>
            <a:pPr marL="393192" lvl="1" indent="0">
              <a:buFont typeface="Arial" panose="020B0604020202020204" pitchFamily="34" charset="0"/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Q1,Q2,Q3; </a:t>
            </a:r>
          </a:p>
          <a:p>
            <a:pPr marL="393192" lvl="1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always @(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posedge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CLK) </a:t>
            </a:r>
          </a:p>
          <a:p>
            <a:pPr marL="393192" lvl="1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  </a:t>
            </a:r>
          </a:p>
          <a:p>
            <a:pPr marL="393192" lvl="1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Q1 = A;  // statement 1  </a:t>
            </a:r>
          </a:p>
          <a:p>
            <a:pPr marL="393192" lvl="1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Q2 = Q1;  // statement 2  </a:t>
            </a:r>
          </a:p>
          <a:p>
            <a:pPr marL="393192" lvl="1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Q3 = Q2;  // statement 3 </a:t>
            </a:r>
          </a:p>
          <a:p>
            <a:pPr marL="393192" lvl="1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</a:p>
          <a:p>
            <a:pPr marL="393192" lvl="1" indent="0">
              <a:buFont typeface="Arial" panose="020B0604020202020204" pitchFamily="34" charset="0"/>
              <a:buNone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91200" y="2738650"/>
            <a:ext cx="1813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flip-flop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4400" y="3429000"/>
            <a:ext cx="4267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synthesis tools will generate a single flip-flop 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this code is synthesized. The outputs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can all be connected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same flip-flop. If the synthesizer does not have good optimization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algorithms, 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might generate three parallel flip-flops, each with the same input A but with outputs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 respectively.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54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990600"/>
            <a:ext cx="7696200" cy="5524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define multiple 8-bit registers in one array declaration. In this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case, additional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 and lower bound(s) must be declared after the name of the array.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example that follows, 16 registers are declared; each register can store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onebyte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(8-bit) vector information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[7:0]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eight_bit_register_array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[15:0];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array can be initialized as follows: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eight_bit_register_array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[15]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8'b00001100;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eight_bit_register_array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[14]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8'b00000000;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 . . . . .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eight_bit_register_array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8'b11001100;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eight_bit_register_array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8'b00010001;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95300" y="271909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 (continued)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86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2274838"/>
            <a:ext cx="8001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can be created of various data types. Arrays of wires and integers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declared as follows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wire_array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[5:0]; // declares an array of 6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[1:64]; // declares an array of 64 integer values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95300" y="271909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 (continued)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76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3400" y="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 (continued)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75588"/>
            <a:ext cx="8229600" cy="5353812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Matrices:</a:t>
            </a:r>
          </a:p>
          <a:p>
            <a:pPr lvl="1"/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array types may also be defined with two or more dimensions. </a:t>
            </a:r>
          </a:p>
          <a:p>
            <a:pPr lvl="1"/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example defines a 2-dimensional array variable in an initial statement,</a:t>
            </a:r>
            <a:b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a matrix of integers with four rows and three columns with 8-bit elements: </a:t>
            </a:r>
            <a:b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978408" lvl="3" indent="0">
              <a:buFont typeface="Arial" panose="020B0604020202020204" pitchFamily="34" charset="0"/>
              <a:buNone/>
            </a:pP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[7:0]  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matrixA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[0:3][0:2] = { 	{ 1,  2,  3},   </a:t>
            </a:r>
          </a:p>
          <a:p>
            <a:pPr marL="978408" lvl="3" indent="0">
              <a:buFont typeface="Arial" panose="020B0604020202020204" pitchFamily="34" charset="0"/>
              <a:buNone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{ 4,  5,  6},   </a:t>
            </a:r>
          </a:p>
          <a:p>
            <a:pPr marL="978408" lvl="3" indent="0">
              <a:buFont typeface="Arial" panose="020B0604020202020204" pitchFamily="34" charset="0"/>
              <a:buNone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{ 7,  8,  9},   </a:t>
            </a:r>
          </a:p>
          <a:p>
            <a:pPr marL="978408" lvl="3" indent="0">
              <a:buFont typeface="Arial" panose="020B0604020202020204" pitchFamily="34" charset="0"/>
              <a:buNone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{10, 11, 12}}; </a:t>
            </a:r>
          </a:p>
          <a:p>
            <a:pPr marL="121158" lvl="1" indent="0">
              <a:buFont typeface="Arial" panose="020B0604020202020204" pitchFamily="34" charset="0"/>
              <a:buNone/>
            </a:pPr>
            <a:r>
              <a:rPr lang="en-US" sz="3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element </a:t>
            </a:r>
            <a:r>
              <a:rPr lang="en-US" sz="3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matrixA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[3][1] references the element in the fourth row </a:t>
            </a:r>
            <a:r>
              <a:rPr lang="en-US" sz="3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second 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column, which has a value of </a:t>
            </a:r>
            <a:r>
              <a:rPr lang="en-US" sz="3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2000" y="6492875"/>
            <a:ext cx="762000" cy="36512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fld id="{122D24B2-5D52-46F7-B915-67CABB3AD0CF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83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" y="1219200"/>
            <a:ext cx="84963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Look-Up Table Method Using Arrays and Parameters:</a:t>
            </a:r>
          </a:p>
          <a:p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array construct together with parameter can be used to create look-up tables which can be used to create combinational circuits using the ROM or Look-up Table (LUT) method.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95300" y="271909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 (continued)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54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Loops in Verilog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Loops: </a:t>
            </a: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occurring in a repetitive way.</a:t>
            </a: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are sequential.</a:t>
            </a: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Kinds of loop statements: 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for a loop:</a:t>
            </a:r>
          </a:p>
          <a:p>
            <a:pPr marL="667512" lvl="2" indent="0">
              <a:buFont typeface="Arial" panose="020B0604020202020204" pitchFamily="34" charset="0"/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(initial_statement; expression; incremental_statement) begin</a:t>
            </a:r>
          </a:p>
          <a:p>
            <a:pPr marL="667512" lvl="2" indent="0">
              <a:buFont typeface="Arial" panose="020B0604020202020204" pitchFamily="34" charset="0"/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sequential statement(s);</a:t>
            </a:r>
          </a:p>
          <a:p>
            <a:pPr marL="667512" lvl="2" indent="0">
              <a:buFont typeface="Arial" panose="020B0604020202020204" pitchFamily="34" charset="0"/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66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3901" y="1676400"/>
            <a:ext cx="75438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example is of initializing an array variable,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eight_bit_register_array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using a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[7:0]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A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[15:0];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&lt;16;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=i+1)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b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A[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8'b00000000;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Loops in Verilog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14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200400"/>
            <a:ext cx="8077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loop example:  4-bit adder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93192" lvl="1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&lt;4;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=i+1) </a:t>
            </a:r>
          </a:p>
          <a:p>
            <a:pPr marL="393192" lvl="1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393192" lvl="1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(A[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&amp;&amp; B[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 || (A[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&amp;&amp;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|| (B[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&amp;&amp;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 	</a:t>
            </a:r>
          </a:p>
          <a:p>
            <a:pPr marL="393192" lvl="1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sum[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= A[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^ B[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^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</a:p>
          <a:p>
            <a:pPr marL="393192" lvl="1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93192" lvl="1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69710" y="3810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Loops in Verilog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25" y="1371600"/>
            <a:ext cx="852843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172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Loops in Verilog (continued)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loop: a condition is tested before each iteration.  It is used mainly for simulation.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loop has the form:</a:t>
            </a:r>
          </a:p>
          <a:p>
            <a:pPr marL="667512" lvl="2" indent="0">
              <a:buFont typeface="Arial" panose="020B0604020202020204" pitchFamily="34" charset="0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condition </a:t>
            </a:r>
          </a:p>
          <a:p>
            <a:pPr marL="667512" lvl="2" indent="0">
              <a:buFont typeface="Arial" panose="020B0604020202020204" pitchFamily="34" charset="0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667512" lvl="2" indent="0">
              <a:buFont typeface="Arial" panose="020B0604020202020204" pitchFamily="34" charset="0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sequential statements;</a:t>
            </a:r>
          </a:p>
          <a:p>
            <a:pPr marL="667512" lvl="2" indent="0">
              <a:buFont typeface="Arial" panose="020B0604020202020204" pitchFamily="34" charset="0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667512" lvl="2" indent="0">
              <a:buFont typeface="Arial" panose="020B0604020202020204" pitchFamily="34" charset="0"/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2000" y="6492875"/>
            <a:ext cx="762000" cy="36512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fld id="{122D24B2-5D52-46F7-B915-67CABB3AD0CF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25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Loops in Verilog (continued)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loop example: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`define MAX 100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counter_100;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 count;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begin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count = 0;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while (count &lt; `MAX) </a:t>
            </a:r>
          </a:p>
          <a:p>
            <a:pPr marL="800100" lvl="2" indent="0">
              <a:buFont typeface="Arial" panose="020B0604020202020204" pitchFamily="34" charset="0"/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count = count + 1;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end // while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$display("number = %d ", count);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// initial begin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2000" y="6492875"/>
            <a:ext cx="762000" cy="365125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fld id="{122D24B2-5D52-46F7-B915-67CABB3AD0CF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29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527804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Loops in Verilog (continued)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76400"/>
            <a:ext cx="8229600" cy="43891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 loop: repeats the sequential statement(s) for specified times. The number of repetitions is set by a constant value or a logical expression.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 loop example:</a:t>
            </a:r>
          </a:p>
          <a:p>
            <a:pPr marL="393192" lvl="1" indent="0">
              <a:buFont typeface="Arial" panose="020B0604020202020204" pitchFamily="34" charset="0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 ( 8 )  </a:t>
            </a:r>
          </a:p>
          <a:p>
            <a:pPr marL="393192" lvl="1" indent="0">
              <a:buFont typeface="Arial" panose="020B0604020202020204" pitchFamily="34" charset="0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begin         </a:t>
            </a:r>
          </a:p>
          <a:p>
            <a:pPr marL="667512" lvl="2" indent="0">
              <a:buFont typeface="Arial" panose="020B0604020202020204" pitchFamily="34" charset="0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x = x + 1;     </a:t>
            </a:r>
          </a:p>
          <a:p>
            <a:pPr marL="667512" lvl="2" indent="0">
              <a:buFont typeface="Arial" panose="020B0604020202020204" pitchFamily="34" charset="0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y = y + 2;</a:t>
            </a:r>
          </a:p>
          <a:p>
            <a:pPr marL="393192" lvl="1" indent="0">
              <a:buFont typeface="Arial" panose="020B0604020202020204" pitchFamily="34" charset="0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end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2000" y="6492875"/>
            <a:ext cx="762000" cy="36512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fld id="{122D24B2-5D52-46F7-B915-67CABB3AD0CF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47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251" y="1440976"/>
            <a:ext cx="378997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724400"/>
            <a:ext cx="5563994" cy="191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12517" y="387937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with Synchronous Clear and Load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86075" y="304800"/>
            <a:ext cx="8229600" cy="1143000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Registers and Counters Using Verilog Always Statements (continued)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65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 Verilog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model has to be tested and validated before it can be successfully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used.</a:t>
            </a:r>
          </a:p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bench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piece of Verilog code that can provide input combinations to test a Verilog model for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under test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benches are frequently used during simulation to provide sequences of inputs to the circuit or Verilog model under test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2-</a:t>
            </a:r>
            <a:fld id="{122D24B2-5D52-46F7-B915-67CABB3AD0C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8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 Verilog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(continued)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bench for testing a 4-bit binary adder: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2-</a:t>
            </a:r>
            <a:fld id="{122D24B2-5D52-46F7-B915-67CABB3AD0C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914649"/>
            <a:ext cx="3794286" cy="164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55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 Verilog Model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tasks used to observe outputs: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$display: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outputs/prints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exactly where it is executed.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 line character to the end of its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$write: works the same as $display, but does not add a new line character to the end of its output as $display does.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strobe: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at the very end of the current simulation time unit.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every time one of its parameters changes.</a:t>
            </a:r>
          </a:p>
        </p:txBody>
      </p:sp>
    </p:spTree>
    <p:extLst>
      <p:ext uri="{BB962C8B-B14F-4D97-AF65-F5344CB8AC3E}">
        <p14:creationId xmlns:p14="http://schemas.microsoft.com/office/powerpoint/2010/main" val="286908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Things to Remember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is typically written for the following three reasons: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hardware (i.e., to model and synthesize hardware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hardware (i.e., to create simulation models that are not necessarily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synthesizeable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hardware (i.e., to test designs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2-</a:t>
            </a:r>
            <a:fld id="{122D24B2-5D52-46F7-B915-67CABB3AD0C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3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920620"/>
            <a:ext cx="6324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are illegal in all models: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&lt;= b; // statement 1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&lt;= #10 b; // statement 2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#10 b; // statement 3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3728113"/>
            <a:ext cx="7543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assign statement is to be used with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‘=’,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with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‘&lt;=’.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the first two statements are illegal. Statement 3 uses delayed assignment, which cannot be done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statement. No delay can be specified on the right side of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assign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statement. Hence statement 3 is illegal.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26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533400"/>
            <a:ext cx="6019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are legal.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b; \\ Statement 4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#10 a = b; \\ Statement 5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400" y="2551837"/>
            <a:ext cx="8001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4 is a concurrent statement. It executes concurrently to all other concurrent assign statements and always blocks. Statement 5 behaves with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inertial type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delay.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18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Things to Remember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 that can be followed for models: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use initial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use delays. Delays are ignored during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possible, use concurrent assignments (assign) to design combinational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possible to use procedural assignments (always blocks) to design either combinational logic or sequential logic.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procedural assignments (always blocks) are used for combinational logic, use blocking assignments (e.g.,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‘=’).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procedural assignments (always block) are used for sequential logic, use non-blocking assignments (e.g.,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‘&lt;=’).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2-</a:t>
            </a:r>
            <a:fld id="{122D24B2-5D52-46F7-B915-67CABB3AD0C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9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Things to Remember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(continued)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 (continued):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mix blocking and non-blocking statements in an always block.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make assignments to the same variable from more than one always block.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unwanted latches by assigning a value to combinational output signals in every possible execution path in the always block.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2-</a:t>
            </a:r>
            <a:fld id="{122D24B2-5D52-46F7-B915-67CABB3AD0C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6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Things to Remember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model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hardware, a few points to remember: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delays are not to be modeled, use blocking assignments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 logic and non-blocking assignments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logic. 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blocking assignments with no delay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 values are assigned immediately without any delta delays. However,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non-blocking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assignments with no delay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change is scheduled to occur after a delta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combinational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with inertial delays, use delayed evaluation blocking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statements. 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combinational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with transport delays, use delayed assignment non-blocking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66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Things to Remember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hardware points (continued):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sequential logic with delays, use delayed assignment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non-blocking assignments.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inertial delays if pulse-rejection behavior is required.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make assignments to the same variable from more than one always block.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47924"/>
            <a:ext cx="4362450" cy="2718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28800" y="3766066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Left-Shift Register with Synchronous Clear and Load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964" y="4267200"/>
            <a:ext cx="6821871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71500" y="0"/>
            <a:ext cx="8229600" cy="1143000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Registers and Counters Using Verilog Always Statements (continued)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59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Things to Remember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verify hardware, a few points to remember: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all types of assignment statements can be used in verification models, use blocking assignments if possible. 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delays are used, pay attention to inertial behavior. 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blocks to hard code test stimulus values. 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for creating constants so test benches can easily be modified. 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aware of the differences between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$display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$strobe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$monitor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 wrong conclusions are not made about correctly working circuits.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49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0972" y="1066800"/>
            <a:ext cx="821822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use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to model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combinational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and sequential machines. Since Verilog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description language, it differs from an ordinary programming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in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ways. Most importantly, Verilog statements execute concurrently,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model real hardware in which the components are all in operation at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time. Statements within an always block execute sequentially, but the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blocks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themselves operate concurrently.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91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in design: state the problem, design requirements, develop specs, design formulation, design entry, simulation, logic synthesis, post synthesis simulation, mapping, placement, and routing.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Verilog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combinational circuits by what are called concurrent statements or continuous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Types: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(register) 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such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reserved words (or keywords).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8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(continued)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Module: a basic building block that declares the input and output signals and specifies the internal operation of the module.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 types of assignments are: continuous  and procedural.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types of sequential statements: signal assignment statements and if statements.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Delays: inertial delay, transport delay, and net delay.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89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(continued)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three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phases in the simulation of Verilog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are: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(compilation), elaboration,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main 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types: variable and net.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multiplexer is a combinational circuit and can be modeled using: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operator with assign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statement,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statement or if-else statement.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84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(continued)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important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practices while writing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synthesizeable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Verilog for combinational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within an always block execute sequentially, but the always blocks themselves operate concurrently.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Models are: structural, behavioral, and 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(Register Transfer Language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11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(continued)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a sequential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machine, 3 approaches: use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always blocks to represent the two parts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circuit, use  a data flow approach, or use a structural model.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different ways to define constant values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`define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ocalparam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arrays can be used to create memory arrays and specify the values to be stored in these arrays.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Kinds of loop statements: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aware of the differences between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$display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$strobe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3192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76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14400"/>
            <a:ext cx="531991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83756" y="41148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two_gates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(A, B, D, E);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E;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A, B, D;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 C;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C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&amp;&amp; B; // concurrent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|| D; // statements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6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0"/>
            <a:ext cx="4724400" cy="254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97" y="4648200"/>
            <a:ext cx="71818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13998" y="2895600"/>
            <a:ext cx="69714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counter has four control inputs—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P, and T. Both P and 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used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enable the counting function. While P is an actual enable signal to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4-bit generic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counter, T is used for a carry connection signal when cascading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counters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352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1600"/>
            <a:ext cx="6477000" cy="5106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50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Registers and Counters Using Verilog Always Statements (continued)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4800" y="1935480"/>
            <a:ext cx="8534400" cy="438912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are important coding practices while writing synthesizable Verilog for sequential hardware: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Use an edge-triggered clock in the sensitivity list using the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posedge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negedge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keywords.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Use non-blocking assignments: use “&lt;=” inside always blocks.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Do not mix blocking and non-blocking statements in an always block.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Do not make assignments to the same variable from more than one always block.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Avoid unwanted latches by assigning a value to combinational output signals in every possible execution path in the always block.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2000" y="6492875"/>
            <a:ext cx="762000" cy="36512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fld id="{122D24B2-5D52-46F7-B915-67CABB3AD0CF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9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1447800"/>
            <a:ext cx="630803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104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017167" cy="391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41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Constants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different ways to define constant values: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`define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used to define a number or an expression for a meaningful string.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`define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constant_name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constant_value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marL="978408" lvl="3" indent="0">
              <a:buFont typeface="Arial" panose="020B0604020202020204" pitchFamily="34" charset="0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`define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wordsize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16 </a:t>
            </a:r>
          </a:p>
          <a:p>
            <a:pPr marL="978408" lvl="3" indent="0">
              <a:buFont typeface="Arial" panose="020B0604020202020204" pitchFamily="34" charset="0"/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[1:`wordsize] data; 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used to define constants that should not be changed. 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constant_name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constant_value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941832" lvl="3" indent="0">
              <a:buFont typeface="Arial" panose="020B0604020202020204" pitchFamily="34" charset="0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15; // defines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a constant value 15 </a:t>
            </a:r>
          </a:p>
          <a:p>
            <a:pPr marL="941832" lvl="3" indent="0">
              <a:buFont typeface="Arial" panose="020B0604020202020204" pitchFamily="34" charset="0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[31:0]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1'b1; // value converted to 32 bits</a:t>
            </a:r>
          </a:p>
          <a:p>
            <a:pPr lvl="2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2000" y="6492875"/>
            <a:ext cx="762000" cy="36512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fld id="{122D24B2-5D52-46F7-B915-67CABB3AD0CF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71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Constants (continued)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Third way to define constant values:</a:t>
            </a:r>
          </a:p>
          <a:p>
            <a:pPr lvl="1"/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Localparam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similar to parameter; used to define constants that should not be changed.</a:t>
            </a:r>
          </a:p>
          <a:p>
            <a:pPr lvl="2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localparam constant_name = constant_value;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08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76400"/>
            <a:ext cx="8229600" cy="455980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 of VLSI circuits is the repeated use of similar structures. Arrays in Verilog can be used while modeling the repetition.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Verilog arrays can be used to create memory arrays and specify the values to be stored in these arrays.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use an array, one must declare the array upper and lower bound.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options to declare the array bounds: 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option: the array bounds are declared between the variable type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net) and the variable name, and the array bound means the number of bits for the declared variable.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2000" y="6492875"/>
            <a:ext cx="762000" cy="36512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fld id="{122D24B2-5D52-46F7-B915-67CABB3AD0CF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22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828800"/>
            <a:ext cx="78486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667512" lvl="2" indent="0">
              <a:buFont typeface="Arial" panose="020B0604020202020204" pitchFamily="34" charset="0"/>
              <a:buNone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[7:0] 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eight_bit_register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667512" lvl="2" indent="0">
              <a:buFont typeface="Arial" panose="020B0604020202020204" pitchFamily="34" charset="0"/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variable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eight_bit_register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store one byte (eight bits) of information. The 8-bit register can be initialized to hold the value 00000001 using the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statement: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eight_bit_register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8'b00000001;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 (continued)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97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 (continued)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36728" y="1600200"/>
            <a:ext cx="8229600" cy="43891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 option: array bounds can be declared after the name of the array.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marL="978408" lvl="3" indent="0">
              <a:buFont typeface="Arial" panose="020B0604020202020204" pitchFamily="34" charset="0"/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[1:n]; 		// This is an array of n 1-bit registers </a:t>
            </a:r>
          </a:p>
          <a:p>
            <a:pPr marL="978408" lvl="3" indent="0">
              <a:buFont typeface="Arial" panose="020B0604020202020204" pitchFamily="34" charset="0"/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[1:n]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		// This is an n-bit register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2000" y="6492875"/>
            <a:ext cx="762000" cy="36512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fld id="{122D24B2-5D52-46F7-B915-67CABB3AD0CF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9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2136</Words>
  <Application>Microsoft Office PowerPoint</Application>
  <PresentationFormat>On-screen Show (4:3)</PresentationFormat>
  <Paragraphs>238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 a Verilog Model</vt:lpstr>
      <vt:lpstr>Testing a Verilog Model (continued)</vt:lpstr>
      <vt:lpstr>Testing a Verilog Model (continued)</vt:lpstr>
      <vt:lpstr>A Few Things to Remember </vt:lpstr>
      <vt:lpstr>PowerPoint Presentation</vt:lpstr>
      <vt:lpstr>PowerPoint Presentation</vt:lpstr>
      <vt:lpstr>A Few Things to Remember </vt:lpstr>
      <vt:lpstr>A Few Things to Remember (continued)</vt:lpstr>
      <vt:lpstr>A Few Things to Remember (continued)</vt:lpstr>
      <vt:lpstr>A Few Things to Remember (continued)</vt:lpstr>
      <vt:lpstr>A Few Things to Remember (continued)</vt:lpstr>
      <vt:lpstr>PowerPoint Presentation</vt:lpstr>
      <vt:lpstr>Summary</vt:lpstr>
      <vt:lpstr>Summary (continued)</vt:lpstr>
      <vt:lpstr>Summary (continued)</vt:lpstr>
      <vt:lpstr>Summary (continued)</vt:lpstr>
      <vt:lpstr>Summary (continued)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19</cp:revision>
  <dcterms:created xsi:type="dcterms:W3CDTF">2020-01-27T04:51:20Z</dcterms:created>
  <dcterms:modified xsi:type="dcterms:W3CDTF">2020-01-28T07:35:44Z</dcterms:modified>
</cp:coreProperties>
</file>