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387EE0A-CC1F-486F-9C45-A7F2422E8B5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7. Richard S. Sutton and Andrew G. Barto. 2018. Introduction to Reinforcement Learning (2nd. ed.). MIT Press, Cambridge, MA, USA.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Also explain about discounted return and farsightedness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7. Richard S. Sutton and Andrew G. Barto. 2018. Introduction to Reinforcement Learning (2nd. ed.). MIT Press, Cambridge, MA, USA.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Also explain about discounted return and farsightedness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7. Richard S. Sutton and Andrew G. Barto. 2018. Introduction to Reinforcement Learning (2nd. ed.). MIT Press, Cambridge, MA, USA.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Also explain about discounted return and farsightedness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97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Sutton and Barto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2. Kudenko, Kazakov, Machine Learning for Agents and Multi-Agent Systems, Book published by Idea Group Inc., 2003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4. A. Machado, G. Ramalho, Multi-agent Patrolling: An Empirical Analysis of Alternative Architectures, in Lecture Notes in Computer Science, 2002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6. A. Almeida, G. Ramalho, Recent Advances on Multi-Agent Patrolling, Advances in Artificial Intelligence. SBIA’2004. LNAI 3171. pp. 526-535, 2004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5. Almeida, G. Ramalho, Recent Advances in MAPP, AAMAS’04, USA, 2004.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60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7. Richard S. Sutton and Andrew G. Barto. 2018. Introduction to Reinforcement Learning (2nd. ed.). MIT Press, Cambridge, MA, USA.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Also explain about discounted return and farsightedness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7. Richard S. Sutton and Andrew G. Barto. 2018. Introduction to Reinforcement Learning (2nd. ed.). MIT Press, Cambridge, MA, USA.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16000">
              <a:lnSpc>
                <a:spcPct val="115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Also explain about discounted return and farsightedness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320" cy="77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320" cy="77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2998080"/>
            <a:ext cx="914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58200" y="387720"/>
            <a:ext cx="8122320" cy="23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0" lang="en-IN" sz="36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Multi-agent patrolling: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Coordinated Agents in Blackboard Cognitive Architecture (CABCA) and scope for RL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0480" y="3182400"/>
            <a:ext cx="8122320" cy="6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Meghdeep Jana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2 Agents - Conscientious Reactive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Google Shape;108;p21" descr=""/>
          <p:cNvPicPr/>
          <p:nvPr/>
        </p:nvPicPr>
        <p:blipFill>
          <a:blip r:embed="rId1"/>
          <a:srcRect l="6657" t="6757" r="8821" b="3583"/>
          <a:stretch/>
        </p:blipFill>
        <p:spPr>
          <a:xfrm>
            <a:off x="516960" y="789120"/>
            <a:ext cx="7998840" cy="418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2 Agents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Blackboard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Cognitive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Google Shape;126;p24" descr=""/>
          <p:cNvPicPr/>
          <p:nvPr/>
        </p:nvPicPr>
        <p:blipFill>
          <a:blip r:embed="rId1"/>
          <a:stretch/>
        </p:blipFill>
        <p:spPr>
          <a:xfrm>
            <a:off x="3332520" y="140400"/>
            <a:ext cx="5429880" cy="479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2 Agents - Blackboard Cognitive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Google Shape;120;p23" descr=""/>
          <p:cNvPicPr/>
          <p:nvPr/>
        </p:nvPicPr>
        <p:blipFill>
          <a:blip r:embed="rId1"/>
          <a:srcRect l="7136" t="7211" r="9095" b="3824"/>
          <a:stretch/>
        </p:blipFill>
        <p:spPr>
          <a:xfrm>
            <a:off x="631800" y="736560"/>
            <a:ext cx="8051760" cy="42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1760" y="1803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Observations and Shortcomings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1760" y="807480"/>
            <a:ext cx="8519760" cy="415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global idleness shows a initial transitory phase when the agents are exploring the environment, and then the agents soon converge to a stable phase and follow a set trajectory.</a:t>
            </a:r>
            <a:r>
              <a:rPr b="0" lang="en-IN" sz="12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2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Conscientious Reactive significantly lowers average global idleness from 140-150 for single agent case to about 90 for 2 agents case.</a:t>
            </a:r>
            <a:r>
              <a:rPr b="0" lang="en-IN" sz="13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3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Blackboard cognitive looks promising initially but soon the agents coalesce at a node and act as a single agent for the remainder of the simulation, showing about 140-150 average global idleness for both single and two agent cases.</a:t>
            </a:r>
            <a:r>
              <a:rPr b="0" lang="en-IN" sz="15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5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There is no coordination between agents for blackboard cognitive case, and the shared idleness values forces the pseudo single agent.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083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Breaking ties and pseudo-single agent scenario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1760" y="98748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Model the patrolling problem as a Markov Decision Process using SUMO and TraCI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Google Shape;139;p26" descr=""/>
          <p:cNvPicPr/>
          <p:nvPr/>
        </p:nvPicPr>
        <p:blipFill>
          <a:blip r:embed="rId1"/>
          <a:srcRect l="2441" t="0" r="8367" b="39487"/>
          <a:stretch/>
        </p:blipFill>
        <p:spPr>
          <a:xfrm>
            <a:off x="2844000" y="1373400"/>
            <a:ext cx="5814720" cy="361296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3426120" y="1622160"/>
            <a:ext cx="641160" cy="2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5340960" y="1539720"/>
            <a:ext cx="142416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Reward: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11760" y="2523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26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Breaking ties and pseudo-single agent scenario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11760" y="899640"/>
            <a:ext cx="868212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Communication of previous node, current edge and next-node (intention) between the agents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 the MDP model, ‘next-node’ is set to a non-positive reward for the 2nd agent, thus making the associated action as ‘forbidden’.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Agents performing patrolling in such an MDP model, do not form pseudo-single agent for blackboard cognitive scenario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Calling this the “Coordinated Agents in Blackboard Cognitive Architecture (CABCA)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Google Shape;148;p27" descr=""/>
          <p:cNvPicPr/>
          <p:nvPr/>
        </p:nvPicPr>
        <p:blipFill>
          <a:blip r:embed="rId1"/>
          <a:srcRect l="2441" t="0" r="8367" b="71905"/>
          <a:stretch/>
        </p:blipFill>
        <p:spPr>
          <a:xfrm>
            <a:off x="2463120" y="3318480"/>
            <a:ext cx="5870880" cy="169236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7058880" y="3630240"/>
            <a:ext cx="914400" cy="903960"/>
          </a:xfrm>
          <a:prstGeom prst="ellipse">
            <a:avLst/>
          </a:prstGeom>
          <a:solidFill>
            <a:srgbClr val="cc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4"/>
          <p:cNvSpPr/>
          <p:nvPr/>
        </p:nvSpPr>
        <p:spPr>
          <a:xfrm>
            <a:off x="5683680" y="3602880"/>
            <a:ext cx="348120" cy="1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"/>
          <p:cNvSpPr/>
          <p:nvPr/>
        </p:nvSpPr>
        <p:spPr>
          <a:xfrm>
            <a:off x="4942440" y="3279960"/>
            <a:ext cx="2079720" cy="32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New Reward = -1 or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1760" y="140400"/>
            <a:ext cx="8604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Result - Global average idleness for CABCA (2 agents)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Google Shape;157;p28" descr=""/>
          <p:cNvPicPr/>
          <p:nvPr/>
        </p:nvPicPr>
        <p:blipFill>
          <a:blip r:embed="rId1"/>
          <a:srcRect l="7072" t="7469" r="9003" b="2008"/>
          <a:stretch/>
        </p:blipFill>
        <p:spPr>
          <a:xfrm>
            <a:off x="477000" y="704160"/>
            <a:ext cx="8050680" cy="428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1760" y="140400"/>
            <a:ext cx="8604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Result -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CABCA (2 agents)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Google Shape;163;p29" descr=""/>
          <p:cNvPicPr/>
          <p:nvPr/>
        </p:nvPicPr>
        <p:blipFill>
          <a:blip r:embed="rId1"/>
          <a:stretch/>
        </p:blipFill>
        <p:spPr>
          <a:xfrm>
            <a:off x="3660840" y="140400"/>
            <a:ext cx="5042160" cy="482184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164;p29" descr=""/>
          <p:cNvPicPr/>
          <p:nvPr/>
        </p:nvPicPr>
        <p:blipFill>
          <a:blip r:embed="rId2"/>
          <a:stretch/>
        </p:blipFill>
        <p:spPr>
          <a:xfrm>
            <a:off x="540360" y="2399040"/>
            <a:ext cx="2646000" cy="21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Result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Google Shape;170;p30" descr=""/>
          <p:cNvPicPr/>
          <p:nvPr/>
        </p:nvPicPr>
        <p:blipFill>
          <a:blip r:embed="rId1"/>
          <a:stretch/>
        </p:blipFill>
        <p:spPr>
          <a:xfrm>
            <a:off x="152280" y="636840"/>
            <a:ext cx="8679240" cy="423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256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RL as the answer?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39760" y="9597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1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What if breaking ties is suboptimal for some states in the MDP?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1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algorithms in stable phase forms a cyclic trajectory, creating patterns that adversaries can exploit. What about randomness?</a:t>
            </a:r>
            <a:r>
              <a:rPr b="1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1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Reinforcement Learning is capable of finding optimal policies(trajectories) subject to a far-sighted long term reward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Algorithms like Q-learning are off-policy learners that choose actions based on epsilon-greedy strategies, thus adding randomness to the trajectories[4]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RL algorithms are based on the markov assumption, thus can be implemented on a Markov Decision Process based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2163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Contents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77640" y="941400"/>
            <a:ext cx="85197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Literature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Algorithm Performance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Observations and Shortcomings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Breaking Ties and Coordination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Future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Reinforcement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Google Shape;182;p32" descr=""/>
          <p:cNvPicPr/>
          <p:nvPr/>
        </p:nvPicPr>
        <p:blipFill>
          <a:blip r:embed="rId1"/>
          <a:stretch/>
        </p:blipFill>
        <p:spPr>
          <a:xfrm>
            <a:off x="171000" y="1095120"/>
            <a:ext cx="8819280" cy="340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Future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0764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Implementation of Deep-Independent-Q-Network for function approximation of states (tackle curse of dimensionality as put forward by Santano et al.)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Experiment with reward functions, state and action space definitions on DQ-learning for multi-agent patrolling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Goal: To minimise ‘global average node visit idleness’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Compare results with state-of-the-art algorithms for various number of agents and different environments (graph structure) [3]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1760" y="2750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Function Approximation: Deep Q-Network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1760" y="8478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For continuous or high dimensional state space systems, it is impossible to represent them in a tabular format[4]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Deep Neural Networks are hence used to estimate the Q-functions and states from the observed/experienced states and rewards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Google Shape;195;p34" descr=""/>
          <p:cNvPicPr/>
          <p:nvPr/>
        </p:nvPicPr>
        <p:blipFill>
          <a:blip r:embed="rId1"/>
          <a:stretch/>
        </p:blipFill>
        <p:spPr>
          <a:xfrm>
            <a:off x="777960" y="2289960"/>
            <a:ext cx="7736760" cy="267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References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760" y="923760"/>
            <a:ext cx="8519760" cy="39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A. Machado, G. Ramalho, Multi-agent Patrolling: An Empirical Analysis of Alternative Architectures, in Lecture Notes in Computer Science, 2002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H. Santana, G. Ramalho, Multi-Agent Patrolling with Reinforcement Learning, AAMAS’04, USA, 2004.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A. Almeida, G. Ramalho, Recent Advances on Multi-Agent Patrolling, Advances in Artificial Intelligence. SBIA’2004. LNAI 3171. pp. 526-535, 2004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360">
              <a:lnSpc>
                <a:spcPct val="150000"/>
              </a:lnSpc>
              <a:buClr>
                <a:srgbClr val="616161"/>
              </a:buClr>
              <a:buFont typeface="Proxima Nova"/>
              <a:buAutoNum type="arabicPeriod"/>
            </a:pPr>
            <a:r>
              <a:rPr b="0" lang="en-IN" sz="18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Richard S. Sutton and Andrew G. Barto. 2018. Introduction to Reinforcement Learning (2nd. ed.). MIT Press, Cambridge, MA, USA.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10480" y="1568160"/>
            <a:ext cx="81223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THANK YOU</a:t>
            </a:r>
            <a:endParaRPr b="0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1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Aim:</a:t>
            </a: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Perform multi-agent patrolling optimally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50000"/>
              </a:lnSpc>
              <a:buClr>
                <a:srgbClr val="616161"/>
              </a:buClr>
              <a:buFont typeface="Proxima Nova"/>
              <a:buChar char="●"/>
            </a:pPr>
            <a:r>
              <a:rPr b="1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Objectives:</a:t>
            </a: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4960">
              <a:lnSpc>
                <a:spcPct val="15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Finding optimal set of trajectories to minimise the global average node visit idleness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4960">
              <a:lnSpc>
                <a:spcPct val="15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Understand the capability of learning algorithms in finding the optimal patrolling strategy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1760" y="-122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Review Literature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1760" y="560520"/>
            <a:ext cx="8519760" cy="44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40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 the literature by Machado et al. on Empirical Analysis of Multi-agent patrolling architectures[1]:</a:t>
            </a:r>
            <a:r>
              <a:rPr b="1" lang="en-IN" sz="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1" lang="en-IN" sz="4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32940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 u="sng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Approaches/architectures to MAP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2960" indent="-329400">
              <a:lnSpc>
                <a:spcPct val="100000"/>
              </a:lnSpc>
              <a:buClr>
                <a:srgbClr val="616161"/>
              </a:buClr>
              <a:buFont typeface="Proxima Nova"/>
              <a:buChar char="■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Random Patrolling: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Random walk through neighbouring nodes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2960" indent="-329400">
              <a:lnSpc>
                <a:spcPct val="100000"/>
              </a:lnSpc>
              <a:buClr>
                <a:srgbClr val="616161"/>
              </a:buClr>
              <a:buFont typeface="Proxima Nova"/>
              <a:buChar char="■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Conscientious Reactive: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Local Individual idleness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542960" indent="-329400">
              <a:lnSpc>
                <a:spcPct val="100000"/>
              </a:lnSpc>
              <a:buClr>
                <a:srgbClr val="616161"/>
              </a:buClr>
              <a:buFont typeface="Proxima Nova"/>
              <a:buChar char="■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Blackboard Cognitive: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Global shared idleness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721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paper concludes that Conscientious Reactive is the best patrolling architecture to minimise average idleness.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721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Blackboard Cognitive performed poorly due to the multiple agents coalescing to act as a single agent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1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 the literature by Santana et al. on Reinforcement Learning for MAPP [2]: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40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Black-box learners (No coordination) will result in about 6,500 Markov Chain states and Gray-box( Coord. and Comm.) will result in 200,000 states thus inefficient use of Tabular Q-Learning approach.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40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16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best reward function chosen is a ‘selfish utility’ local reward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35712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Constraints and Assumptions [3]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Curse of dimensionality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Convergence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Partially Observable Environments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Communication</a:t>
            </a: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1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For now the assumptions are: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Homogeneous agents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Fully observable environment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○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Centralised communication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11760" y="2163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environment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Google Shape;90;p18" descr=""/>
          <p:cNvPicPr/>
          <p:nvPr/>
        </p:nvPicPr>
        <p:blipFill>
          <a:blip r:embed="rId1"/>
          <a:stretch/>
        </p:blipFill>
        <p:spPr>
          <a:xfrm>
            <a:off x="4183200" y="543240"/>
            <a:ext cx="4383000" cy="436140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312120" y="115272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5x5 grid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616161"/>
              </a:buClr>
              <a:buFont typeface="Proxima Nova"/>
              <a:buChar char="●"/>
            </a:pPr>
            <a:r>
              <a:rPr b="0" lang="en-IN" sz="2000" spc="-1" strike="noStrike">
                <a:solidFill>
                  <a:srgbClr val="616161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SUMO Simulator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2163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Single Agent - Conscientious Reactive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oogle Shape;102;p20" descr=""/>
          <p:cNvPicPr/>
          <p:nvPr/>
        </p:nvPicPr>
        <p:blipFill>
          <a:blip r:embed="rId1"/>
          <a:stretch/>
        </p:blipFill>
        <p:spPr>
          <a:xfrm>
            <a:off x="1010160" y="909720"/>
            <a:ext cx="6781680" cy="393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2163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Single Agent - Conscientious Reactive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Google Shape;96;p19" descr=""/>
          <p:cNvPicPr/>
          <p:nvPr/>
        </p:nvPicPr>
        <p:blipFill>
          <a:blip r:embed="rId1"/>
          <a:srcRect l="6640" t="7391" r="9272" b="3258"/>
          <a:stretch/>
        </p:blipFill>
        <p:spPr>
          <a:xfrm>
            <a:off x="516960" y="789120"/>
            <a:ext cx="8011800" cy="420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20272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2 Agents - Conscientious Reactive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Google Shape;114;p22" descr=""/>
          <p:cNvPicPr/>
          <p:nvPr/>
        </p:nvPicPr>
        <p:blipFill>
          <a:blip r:embed="rId1"/>
          <a:stretch/>
        </p:blipFill>
        <p:spPr>
          <a:xfrm>
            <a:off x="717120" y="728640"/>
            <a:ext cx="7303680" cy="417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2020-02-25T15:36:14Z</dcterms:modified>
  <cp:revision>17</cp:revision>
  <dc:subject/>
  <dc:title/>
</cp:coreProperties>
</file>