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29"/>
  </p:notesMasterIdLst>
  <p:sldIdLst>
    <p:sldId id="311" r:id="rId3"/>
    <p:sldId id="299" r:id="rId4"/>
    <p:sldId id="326" r:id="rId5"/>
    <p:sldId id="328" r:id="rId6"/>
    <p:sldId id="329" r:id="rId7"/>
    <p:sldId id="352" r:id="rId8"/>
    <p:sldId id="330" r:id="rId9"/>
    <p:sldId id="331" r:id="rId10"/>
    <p:sldId id="332" r:id="rId11"/>
    <p:sldId id="343" r:id="rId12"/>
    <p:sldId id="344" r:id="rId13"/>
    <p:sldId id="353" r:id="rId14"/>
    <p:sldId id="333" r:id="rId15"/>
    <p:sldId id="334" r:id="rId16"/>
    <p:sldId id="345" r:id="rId17"/>
    <p:sldId id="347" r:id="rId18"/>
    <p:sldId id="351" r:id="rId19"/>
    <p:sldId id="348" r:id="rId20"/>
    <p:sldId id="349" r:id="rId21"/>
    <p:sldId id="335" r:id="rId22"/>
    <p:sldId id="339" r:id="rId23"/>
    <p:sldId id="340" r:id="rId24"/>
    <p:sldId id="346" r:id="rId25"/>
    <p:sldId id="341" r:id="rId26"/>
    <p:sldId id="313" r:id="rId27"/>
    <p:sldId id="3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5033" autoAdjust="0"/>
  </p:normalViewPr>
  <p:slideViewPr>
    <p:cSldViewPr snapToGrid="0">
      <p:cViewPr varScale="1">
        <p:scale>
          <a:sx n="78" d="100"/>
          <a:sy n="78" d="100"/>
        </p:scale>
        <p:origin x="696" y="72"/>
      </p:cViewPr>
      <p:guideLst>
        <p:guide orient="horz" pos="2160"/>
        <p:guide pos="3840"/>
      </p:guideLst>
    </p:cSldViewPr>
  </p:slideViewPr>
  <p:outlineViewPr>
    <p:cViewPr>
      <p:scale>
        <a:sx n="33" d="100"/>
        <a:sy n="33" d="100"/>
      </p:scale>
      <p:origin x="0" y="-775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21 April 2023</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21 April 2023</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21 April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21 April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21 April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21 April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21 April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21 April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21 April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21 April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21 April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21 April 2023</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21 April 2023</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21 April 2023</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medicalfuturist.com/top-12-health-chatbot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medicalfuturist.com/top-12-health-chatbot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 (Cont.)</a:t>
            </a:r>
          </a:p>
        </p:txBody>
      </p:sp>
      <p:sp>
        <p:nvSpPr>
          <p:cNvPr id="3" name="Content Placeholder 2"/>
          <p:cNvSpPr>
            <a:spLocks noGrp="1"/>
          </p:cNvSpPr>
          <p:nvPr>
            <p:ph sz="quarter" idx="10"/>
          </p:nvPr>
        </p:nvSpPr>
        <p:spPr>
          <a:xfrm>
            <a:off x="172572" y="1418447"/>
            <a:ext cx="11439326" cy="5112846"/>
          </a:xfrm>
          <a:prstGeom prst="rect">
            <a:avLst/>
          </a:prstGeom>
        </p:spPr>
        <p:txBody>
          <a:bodyPr>
            <a:normAutofit/>
          </a:bodyPr>
          <a:lstStyle/>
          <a:p>
            <a:pPr lvl="0"/>
            <a:r>
              <a:rPr lang="en-US" dirty="0"/>
              <a:t>Disadvantages</a:t>
            </a:r>
            <a:endParaRPr lang="en-IN" dirty="0"/>
          </a:p>
          <a:p>
            <a:pPr marL="0" indent="0">
              <a:buNone/>
            </a:pPr>
            <a:r>
              <a:rPr lang="en-US" dirty="0"/>
              <a:t>Only useful for Cancer patients</a:t>
            </a:r>
            <a:endParaRPr lang="en-IN" dirty="0"/>
          </a:p>
          <a:p>
            <a:pPr lvl="0"/>
            <a:r>
              <a:rPr lang="en-US" dirty="0"/>
              <a:t>Gaps Identified</a:t>
            </a:r>
            <a:endParaRPr lang="en-IN" dirty="0"/>
          </a:p>
          <a:p>
            <a:pPr marL="0" indent="0">
              <a:buNone/>
            </a:pPr>
            <a:r>
              <a:rPr lang="en-US" dirty="0"/>
              <a:t>Specially made for Cancer patients</a:t>
            </a:r>
            <a:endParaRPr lang="en-IN" dirty="0"/>
          </a:p>
          <a:p>
            <a:pPr lvl="0"/>
            <a:r>
              <a:rPr lang="en-US" dirty="0"/>
              <a:t>Reference link</a:t>
            </a:r>
            <a:endParaRPr lang="en-IN" dirty="0"/>
          </a:p>
          <a:p>
            <a:pPr marL="0" indent="0">
              <a:buNone/>
            </a:pPr>
            <a:r>
              <a:rPr lang="en-US" dirty="0"/>
              <a:t>[1] </a:t>
            </a:r>
            <a:r>
              <a:rPr lang="en-US" u="sng" dirty="0">
                <a:hlinkClick r:id="rId2"/>
              </a:rPr>
              <a:t>https://medicalfuturist.com/top-12-health-chatbots/</a:t>
            </a:r>
            <a:endParaRPr lang="en-US" u="sng" dirty="0"/>
          </a:p>
        </p:txBody>
      </p:sp>
      <p:sp>
        <p:nvSpPr>
          <p:cNvPr id="4" name="Date Placeholder 3"/>
          <p:cNvSpPr>
            <a:spLocks noGrp="1"/>
          </p:cNvSpPr>
          <p:nvPr>
            <p:ph type="dt" sz="half" idx="2"/>
          </p:nvPr>
        </p:nvSpPr>
        <p:spPr/>
        <p:txBody>
          <a:bodyPr/>
          <a:lstStyle/>
          <a:p>
            <a:fld id="{536549DB-313F-474C-8429-8661589D02E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25738468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 (Cont.)</a:t>
            </a:r>
          </a:p>
        </p:txBody>
      </p:sp>
      <p:sp>
        <p:nvSpPr>
          <p:cNvPr id="3" name="Content Placeholder 2"/>
          <p:cNvSpPr>
            <a:spLocks noGrp="1"/>
          </p:cNvSpPr>
          <p:nvPr>
            <p:ph sz="quarter" idx="10"/>
          </p:nvPr>
        </p:nvSpPr>
        <p:spPr>
          <a:xfrm>
            <a:off x="172572" y="1418447"/>
            <a:ext cx="11390164" cy="5112846"/>
          </a:xfrm>
          <a:prstGeom prst="rect">
            <a:avLst/>
          </a:prstGeom>
        </p:spPr>
        <p:txBody>
          <a:bodyPr>
            <a:normAutofit/>
          </a:bodyPr>
          <a:lstStyle/>
          <a:p>
            <a:pPr marL="0" indent="0">
              <a:buNone/>
            </a:pPr>
            <a:r>
              <a:rPr lang="en-US" dirty="0"/>
              <a:t>2. </a:t>
            </a:r>
            <a:r>
              <a:rPr lang="en-US" dirty="0" err="1"/>
              <a:t>Youper</a:t>
            </a:r>
            <a:r>
              <a:rPr lang="en-US" dirty="0"/>
              <a:t>: </a:t>
            </a:r>
            <a:endParaRPr lang="en-IN" dirty="0"/>
          </a:p>
          <a:p>
            <a:pPr lvl="0"/>
            <a:r>
              <a:rPr lang="en-US" dirty="0"/>
              <a:t>Problems Addressed</a:t>
            </a:r>
            <a:endParaRPr lang="en-IN" dirty="0"/>
          </a:p>
          <a:p>
            <a:pPr marL="0" indent="0">
              <a:buNone/>
            </a:pPr>
            <a:r>
              <a:rPr lang="en-US" dirty="0"/>
              <a:t>Basing itself on the latest scientific research, </a:t>
            </a:r>
            <a:r>
              <a:rPr lang="en-US" dirty="0" err="1"/>
              <a:t>Youper’s</a:t>
            </a:r>
            <a:r>
              <a:rPr lang="en-US" dirty="0"/>
              <a:t> A.I. monitors and improves users’ emotional health with quick personalized conversations using psychological techniques.</a:t>
            </a:r>
            <a:endParaRPr lang="en-IN" dirty="0"/>
          </a:p>
          <a:p>
            <a:pPr lvl="0"/>
            <a:r>
              <a:rPr lang="en-US" dirty="0"/>
              <a:t>Advantages</a:t>
            </a:r>
            <a:endParaRPr lang="en-IN" dirty="0"/>
          </a:p>
          <a:p>
            <a:pPr marL="0" indent="0">
              <a:buNone/>
            </a:pPr>
            <a:r>
              <a:rPr lang="en-US" dirty="0"/>
              <a:t>Improve their emotional health, the app features personalized meditations as well as the ability to track mood and monitor emotional health.</a:t>
            </a:r>
          </a:p>
          <a:p>
            <a:pPr lvl="2"/>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11</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15796126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 (Cont.)</a:t>
            </a:r>
            <a:endParaRPr lang="en-IN" dirty="0"/>
          </a:p>
        </p:txBody>
      </p:sp>
      <p:sp>
        <p:nvSpPr>
          <p:cNvPr id="3" name="Date Placeholder 2"/>
          <p:cNvSpPr>
            <a:spLocks noGrp="1"/>
          </p:cNvSpPr>
          <p:nvPr>
            <p:ph type="dt" sz="half" idx="2"/>
          </p:nvPr>
        </p:nvSpPr>
        <p:spPr/>
        <p:txBody>
          <a:bodyPr/>
          <a:lstStyle/>
          <a:p>
            <a:fld id="{BD3373F7-2FB4-4C26-9892-F1445C0D5D57}" type="datetime3">
              <a:rPr lang="en-US" smtClean="0"/>
              <a:pPr/>
              <a:t>21 April 2023</a:t>
            </a:fld>
            <a:endParaRPr lang="en-US" dirty="0"/>
          </a:p>
        </p:txBody>
      </p:sp>
      <p:sp>
        <p:nvSpPr>
          <p:cNvPr id="4" name="Footer Placeholder 3"/>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12</a:t>
            </a:fld>
            <a:endParaRPr lang="en-US" dirty="0"/>
          </a:p>
        </p:txBody>
      </p:sp>
      <p:sp>
        <p:nvSpPr>
          <p:cNvPr id="6" name="Content Placeholder 5"/>
          <p:cNvSpPr>
            <a:spLocks noGrp="1"/>
          </p:cNvSpPr>
          <p:nvPr>
            <p:ph sz="quarter" idx="10"/>
          </p:nvPr>
        </p:nvSpPr>
        <p:spPr/>
        <p:txBody>
          <a:bodyPr/>
          <a:lstStyle/>
          <a:p>
            <a:pPr lvl="0"/>
            <a:r>
              <a:rPr lang="en-US" dirty="0"/>
              <a:t>Disadvantages</a:t>
            </a:r>
            <a:endParaRPr lang="en-IN" dirty="0"/>
          </a:p>
          <a:p>
            <a:pPr marL="0" indent="0">
              <a:buNone/>
            </a:pPr>
            <a:r>
              <a:rPr lang="en-US" dirty="0"/>
              <a:t>Only take care of mental health of the patient</a:t>
            </a:r>
            <a:endParaRPr lang="en-IN" dirty="0"/>
          </a:p>
          <a:p>
            <a:pPr lvl="0"/>
            <a:r>
              <a:rPr lang="en-US" dirty="0"/>
              <a:t>Gaps Identified</a:t>
            </a:r>
            <a:endParaRPr lang="en-IN" dirty="0"/>
          </a:p>
          <a:p>
            <a:pPr marL="0" indent="0">
              <a:buNone/>
            </a:pPr>
            <a:r>
              <a:rPr lang="en-US" dirty="0"/>
              <a:t>Improve mental health of the patient.</a:t>
            </a:r>
            <a:endParaRPr lang="en-IN" dirty="0"/>
          </a:p>
          <a:p>
            <a:pPr lvl="0"/>
            <a:r>
              <a:rPr lang="en-US" dirty="0"/>
              <a:t>Reference link</a:t>
            </a:r>
            <a:endParaRPr lang="en-IN" dirty="0"/>
          </a:p>
          <a:p>
            <a:pPr marL="0" indent="0">
              <a:buNone/>
            </a:pPr>
            <a:r>
              <a:rPr lang="en-US" dirty="0"/>
              <a:t>[1] </a:t>
            </a:r>
            <a:r>
              <a:rPr lang="en-US" u="sng" dirty="0">
                <a:hlinkClick r:id="rId2"/>
              </a:rPr>
              <a:t>https://medicalfuturist.com/top-12-health-chatbots/</a:t>
            </a:r>
            <a:endParaRPr lang="en-IN" dirty="0"/>
          </a:p>
          <a:p>
            <a:pPr marL="0" indent="0">
              <a:buNone/>
            </a:pPr>
            <a:endParaRPr lang="en-IN" dirty="0"/>
          </a:p>
        </p:txBody>
      </p:sp>
    </p:spTree>
    <p:extLst>
      <p:ext uri="{BB962C8B-B14F-4D97-AF65-F5344CB8AC3E}">
        <p14:creationId xmlns:p14="http://schemas.microsoft.com/office/powerpoint/2010/main" val="23471418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xfrm>
            <a:off x="172571" y="1418447"/>
            <a:ext cx="11399997" cy="5112846"/>
          </a:xfrm>
          <a:prstGeom prst="rect">
            <a:avLst/>
          </a:prstGeom>
        </p:spPr>
        <p:txBody>
          <a:bodyPr>
            <a:normAutofit lnSpcReduction="10000"/>
          </a:bodyPr>
          <a:lstStyle/>
          <a:p>
            <a:r>
              <a:rPr lang="en-IN" dirty="0"/>
              <a:t>The Objective of this project is to develop a CHATBOT for Health Care Facilities which will allow the user to communicate between patients and health care professionals. These bots will be used to provide timely access to relevant healthcare information to the patient .As treatment compliance and awareness of patients' symptoms increase, </a:t>
            </a:r>
            <a:r>
              <a:rPr lang="en-IN" dirty="0" err="1"/>
              <a:t>chatbots</a:t>
            </a:r>
            <a:r>
              <a:rPr lang="en-IN" dirty="0"/>
              <a:t> will lessen the strain of healthcare workers by lowering hospital visits, unneeded treatments and procedures, and hospital admissions and readmissions. The users of this Chabot will be benefited by spending less time commuting to the doctor’s office, less money spent on unnecessary treatments/tests and easy access to the doctor at the push of a button.</a:t>
            </a:r>
          </a:p>
          <a:p>
            <a:endParaRPr lang="en-US" dirty="0"/>
          </a:p>
        </p:txBody>
      </p:sp>
      <p:sp>
        <p:nvSpPr>
          <p:cNvPr id="4" name="Date Placeholder 3"/>
          <p:cNvSpPr>
            <a:spLocks noGrp="1"/>
          </p:cNvSpPr>
          <p:nvPr>
            <p:ph type="dt" sz="half" idx="2"/>
          </p:nvPr>
        </p:nvSpPr>
        <p:spPr/>
        <p:txBody>
          <a:bodyPr/>
          <a:lstStyle/>
          <a:p>
            <a:fld id="{B5199DD8-BD4A-4CFD-B98A-9353AD2577AB}"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xfrm>
            <a:off x="172572" y="1418447"/>
            <a:ext cx="11527816" cy="5112846"/>
          </a:xfrm>
          <a:prstGeom prst="rect">
            <a:avLst/>
          </a:prstGeom>
        </p:spPr>
        <p:txBody>
          <a:bodyPr/>
          <a:lstStyle/>
          <a:p>
            <a:r>
              <a:rPr lang="en-US" dirty="0"/>
              <a:t>Functional Requirements:</a:t>
            </a:r>
          </a:p>
          <a:p>
            <a:pPr lvl="1"/>
            <a:r>
              <a:rPr lang="en-US" dirty="0"/>
              <a:t>Sign-Up : This functionality will allow the user to register by providing a username, email, mobile no. and graphical password i.e., a sequential selection of images from the provided grid.</a:t>
            </a:r>
          </a:p>
          <a:p>
            <a:pPr lvl="1"/>
            <a:r>
              <a:rPr lang="en-US" dirty="0"/>
              <a:t>Login : At the time of authentication, user must enter his username/email and select the images in the proper sequence he had registered. </a:t>
            </a:r>
          </a:p>
          <a:p>
            <a:pPr lvl="1"/>
            <a:r>
              <a:rPr lang="en-US" dirty="0"/>
              <a:t>Forget Password : In case, the user forgot the password selection, a mail will be sent to his registered email address so that the user can reset his password.</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prstGeom prst="rect">
            <a:avLst/>
          </a:prstGeom>
        </p:spPr>
        <p:txBody>
          <a:bodyPr/>
          <a:lstStyle/>
          <a:p>
            <a:r>
              <a:rPr lang="en-US" dirty="0"/>
              <a:t>Non - Functional Requirements:</a:t>
            </a:r>
          </a:p>
          <a:p>
            <a:pPr lvl="1"/>
            <a:r>
              <a:rPr lang="en-US" dirty="0"/>
              <a:t>Performance</a:t>
            </a:r>
          </a:p>
          <a:p>
            <a:pPr lvl="1"/>
            <a:r>
              <a:rPr lang="en-US" dirty="0"/>
              <a:t>Reliability</a:t>
            </a:r>
          </a:p>
          <a:p>
            <a:pPr lvl="1"/>
            <a:r>
              <a:rPr lang="en-US" dirty="0"/>
              <a:t>Availability</a:t>
            </a:r>
          </a:p>
          <a:p>
            <a:pPr lvl="1"/>
            <a:r>
              <a:rPr lang="en-US" dirty="0"/>
              <a:t>Security</a:t>
            </a:r>
          </a:p>
          <a:p>
            <a:pPr lvl="1"/>
            <a:r>
              <a:rPr lang="en-US" dirty="0"/>
              <a:t>Maintainability</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30985752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 Use Case Diagram</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9" name="TextBox 8">
            <a:extLst>
              <a:ext uri="{FF2B5EF4-FFF2-40B4-BE49-F238E27FC236}">
                <a16:creationId xmlns:a16="http://schemas.microsoft.com/office/drawing/2014/main" id="{0D0F4AA0-4612-1617-CB95-4FCE25ECE889}"/>
              </a:ext>
            </a:extLst>
          </p:cNvPr>
          <p:cNvSpPr txBox="1"/>
          <p:nvPr/>
        </p:nvSpPr>
        <p:spPr>
          <a:xfrm>
            <a:off x="838200" y="6162217"/>
            <a:ext cx="5346290" cy="276999"/>
          </a:xfrm>
          <a:prstGeom prst="rect">
            <a:avLst/>
          </a:prstGeom>
          <a:noFill/>
        </p:spPr>
        <p:txBody>
          <a:bodyPr wrap="square" rtlCol="0">
            <a:spAutoFit/>
          </a:bodyPr>
          <a:lstStyle/>
          <a:p>
            <a:r>
              <a:rPr lang="en-IN" sz="1200" dirty="0"/>
              <a:t>Fig.1 – Use case diagram for healthcare </a:t>
            </a:r>
            <a:r>
              <a:rPr lang="en-IN" sz="1200" dirty="0" err="1"/>
              <a:t>chatbot</a:t>
            </a:r>
            <a:r>
              <a:rPr lang="en-IN" sz="1200"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804987"/>
            <a:ext cx="8162925" cy="3987905"/>
          </a:xfrm>
          <a:prstGeom prst="rect">
            <a:avLst/>
          </a:prstGeom>
        </p:spPr>
      </p:pic>
    </p:spTree>
    <p:extLst>
      <p:ext uri="{BB962C8B-B14F-4D97-AF65-F5344CB8AC3E}">
        <p14:creationId xmlns:p14="http://schemas.microsoft.com/office/powerpoint/2010/main" val="22678054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 UML Diagram</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9" name="TextBox 8">
            <a:extLst>
              <a:ext uri="{FF2B5EF4-FFF2-40B4-BE49-F238E27FC236}">
                <a16:creationId xmlns:a16="http://schemas.microsoft.com/office/drawing/2014/main" id="{0D0F4AA0-4612-1617-CB95-4FCE25ECE889}"/>
              </a:ext>
            </a:extLst>
          </p:cNvPr>
          <p:cNvSpPr txBox="1"/>
          <p:nvPr/>
        </p:nvSpPr>
        <p:spPr>
          <a:xfrm>
            <a:off x="838200" y="6162217"/>
            <a:ext cx="4953000" cy="276999"/>
          </a:xfrm>
          <a:prstGeom prst="rect">
            <a:avLst/>
          </a:prstGeom>
          <a:noFill/>
        </p:spPr>
        <p:txBody>
          <a:bodyPr wrap="square" rtlCol="0">
            <a:spAutoFit/>
          </a:bodyPr>
          <a:lstStyle/>
          <a:p>
            <a:r>
              <a:rPr lang="en-IN" sz="1200" dirty="0"/>
              <a:t>Fig.2 – Flowchart for Health care Chabot.</a:t>
            </a:r>
          </a:p>
        </p:txBody>
      </p:sp>
      <p:pic>
        <p:nvPicPr>
          <p:cNvPr id="11" name="Content Placeholder 10"/>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003299" y="1300766"/>
            <a:ext cx="10179763" cy="4555521"/>
          </a:xfrm>
        </p:spPr>
      </p:pic>
    </p:spTree>
    <p:extLst>
      <p:ext uri="{BB962C8B-B14F-4D97-AF65-F5344CB8AC3E}">
        <p14:creationId xmlns:p14="http://schemas.microsoft.com/office/powerpoint/2010/main" val="5385640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 DFD Level-0</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9" name="TextBox 8">
            <a:extLst>
              <a:ext uri="{FF2B5EF4-FFF2-40B4-BE49-F238E27FC236}">
                <a16:creationId xmlns:a16="http://schemas.microsoft.com/office/drawing/2014/main" id="{0D0F4AA0-4612-1617-CB95-4FCE25ECE889}"/>
              </a:ext>
            </a:extLst>
          </p:cNvPr>
          <p:cNvSpPr txBox="1"/>
          <p:nvPr/>
        </p:nvSpPr>
        <p:spPr>
          <a:xfrm>
            <a:off x="1138707" y="5798451"/>
            <a:ext cx="4953000" cy="276999"/>
          </a:xfrm>
          <a:prstGeom prst="rect">
            <a:avLst/>
          </a:prstGeom>
          <a:noFill/>
        </p:spPr>
        <p:txBody>
          <a:bodyPr wrap="square" rtlCol="0">
            <a:spAutoFit/>
          </a:bodyPr>
          <a:lstStyle/>
          <a:p>
            <a:r>
              <a:rPr lang="en-IN" sz="1200" dirty="0"/>
              <a:t>Fig.3 – DFD level 0 of Health care </a:t>
            </a:r>
            <a:r>
              <a:rPr lang="en-IN" sz="1200" dirty="0" err="1"/>
              <a:t>chatbot</a:t>
            </a:r>
            <a:r>
              <a:rPr lang="en-IN" sz="12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275" y="1890712"/>
            <a:ext cx="8553450" cy="3076575"/>
          </a:xfrm>
          <a:prstGeom prst="rect">
            <a:avLst/>
          </a:prstGeom>
        </p:spPr>
      </p:pic>
    </p:spTree>
    <p:extLst>
      <p:ext uri="{BB962C8B-B14F-4D97-AF65-F5344CB8AC3E}">
        <p14:creationId xmlns:p14="http://schemas.microsoft.com/office/powerpoint/2010/main" val="7619913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 DFD Level-1</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9" name="TextBox 8">
            <a:extLst>
              <a:ext uri="{FF2B5EF4-FFF2-40B4-BE49-F238E27FC236}">
                <a16:creationId xmlns:a16="http://schemas.microsoft.com/office/drawing/2014/main" id="{0D0F4AA0-4612-1617-CB95-4FCE25ECE889}"/>
              </a:ext>
            </a:extLst>
          </p:cNvPr>
          <p:cNvSpPr txBox="1"/>
          <p:nvPr/>
        </p:nvSpPr>
        <p:spPr>
          <a:xfrm>
            <a:off x="838200" y="6143404"/>
            <a:ext cx="4953000" cy="276999"/>
          </a:xfrm>
          <a:prstGeom prst="rect">
            <a:avLst/>
          </a:prstGeom>
          <a:noFill/>
        </p:spPr>
        <p:txBody>
          <a:bodyPr wrap="square" rtlCol="0">
            <a:spAutoFit/>
          </a:bodyPr>
          <a:lstStyle/>
          <a:p>
            <a:r>
              <a:rPr lang="en-IN" sz="1200" dirty="0"/>
              <a:t>Fig.4 – DFD level 1 of Health care </a:t>
            </a:r>
            <a:r>
              <a:rPr lang="en-IN" sz="1200" dirty="0" err="1"/>
              <a:t>chatbot</a:t>
            </a:r>
            <a:r>
              <a:rPr lang="en-IN" sz="12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455592"/>
            <a:ext cx="6594764" cy="4430857"/>
          </a:xfrm>
          <a:prstGeom prst="rect">
            <a:avLst/>
          </a:prstGeom>
        </p:spPr>
      </p:pic>
    </p:spTree>
    <p:extLst>
      <p:ext uri="{BB962C8B-B14F-4D97-AF65-F5344CB8AC3E}">
        <p14:creationId xmlns:p14="http://schemas.microsoft.com/office/powerpoint/2010/main" val="15479006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756" y="1700000"/>
            <a:ext cx="11120283" cy="2230445"/>
          </a:xfrm>
        </p:spPr>
        <p:txBody>
          <a:bodyPr>
            <a:noAutofit/>
          </a:bodyPr>
          <a:lstStyle/>
          <a:p>
            <a:r>
              <a:rPr lang="en-US" sz="6600" dirty="0"/>
              <a:t>Health Care Chatbot </a:t>
            </a:r>
            <a:br>
              <a:rPr lang="en-US" sz="6600" dirty="0"/>
            </a:br>
            <a:r>
              <a:rPr lang="en-US" sz="6600" dirty="0"/>
              <a:t>Using Machine Learning</a:t>
            </a:r>
          </a:p>
        </p:txBody>
      </p:sp>
      <p:sp>
        <p:nvSpPr>
          <p:cNvPr id="3" name="Subtitle 2"/>
          <p:cNvSpPr>
            <a:spLocks noGrp="1"/>
          </p:cNvSpPr>
          <p:nvPr>
            <p:ph type="subTitle" idx="1"/>
          </p:nvPr>
        </p:nvSpPr>
        <p:spPr>
          <a:xfrm>
            <a:off x="77273" y="5012287"/>
            <a:ext cx="11760766" cy="1137793"/>
          </a:xfrm>
        </p:spPr>
        <p:txBody>
          <a:bodyPr>
            <a:normAutofit fontScale="55000" lnSpcReduction="20000"/>
          </a:bodyPr>
          <a:lstStyle/>
          <a:p>
            <a:r>
              <a:rPr dirty="0"/>
              <a:t>Submitted to: </a:t>
            </a:r>
          </a:p>
          <a:p>
            <a:r>
              <a:rPr dirty="0"/>
              <a:t>Department of Computer Science and Engineering</a:t>
            </a:r>
          </a:p>
        </p:txBody>
      </p:sp>
    </p:spTree>
  </p:cSld>
  <p:clrMapOvr>
    <a:masterClrMapping/>
  </p:clrMapOvr>
  <p:transition advTm="5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fld id="{CCC14821-7DA6-4ADE-AFD5-D1DA34372F1F}" type="datetime3">
              <a:rPr lang="en-US" smtClean="0"/>
              <a:pPr/>
              <a:t>21 April 2023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20</a:t>
            </a:fld>
            <a:endParaRPr lang="en-US" dirty="0"/>
          </a:p>
        </p:txBody>
      </p:sp>
      <p:sp>
        <p:nvSpPr>
          <p:cNvPr id="3" name="Content Placeholder 2"/>
          <p:cNvSpPr>
            <a:spLocks noGrp="1"/>
          </p:cNvSpPr>
          <p:nvPr>
            <p:ph sz="quarter" idx="10"/>
          </p:nvPr>
        </p:nvSpPr>
        <p:spPr>
          <a:xfrm>
            <a:off x="172572" y="1418447"/>
            <a:ext cx="11458990" cy="5112846"/>
          </a:xfrm>
          <a:prstGeom prst="rect">
            <a:avLst/>
          </a:prstGeom>
        </p:spPr>
        <p:txBody>
          <a:bodyPr/>
          <a:lstStyle/>
          <a:p>
            <a:pPr marL="228600" lvl="1">
              <a:buFont typeface="Wingdings" pitchFamily="2" charset="2"/>
              <a:buChar char="v"/>
            </a:pPr>
            <a:r>
              <a:rPr lang="en-US" sz="3200" dirty="0"/>
              <a:t>There are various approaches to software development.</a:t>
            </a:r>
          </a:p>
          <a:p>
            <a:pPr marL="228600" lvl="1">
              <a:buFont typeface="Wingdings" pitchFamily="2" charset="2"/>
              <a:buChar char="v"/>
            </a:pPr>
            <a:r>
              <a:rPr lang="en-US" sz="3200" dirty="0"/>
              <a:t>We have decided to use agile development for this program. An iterative method of software development is known as an agile methodology. The agile software development method usually incorporates usable product feedback. It is a collection of approaches that exhibit a dedication to rapid feedback cycles and ongoing improvement. At every step of the project, agile teams within the company collaborate daily in person meetings. By working together and communicating, the process is maintained.</a:t>
            </a:r>
          </a:p>
          <a:p>
            <a:pPr>
              <a:buNone/>
            </a:pP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Discussion</a:t>
            </a:r>
          </a:p>
        </p:txBody>
      </p:sp>
      <p:sp>
        <p:nvSpPr>
          <p:cNvPr id="3" name="Content Placeholder 2"/>
          <p:cNvSpPr>
            <a:spLocks noGrp="1"/>
          </p:cNvSpPr>
          <p:nvPr>
            <p:ph sz="quarter" idx="10"/>
          </p:nvPr>
        </p:nvSpPr>
        <p:spPr>
          <a:xfrm>
            <a:off x="320055" y="1375168"/>
            <a:ext cx="11399997" cy="5112846"/>
          </a:xfrm>
          <a:prstGeom prst="rect">
            <a:avLst/>
          </a:prstGeom>
        </p:spPr>
        <p:txBody>
          <a:bodyPr>
            <a:normAutofit/>
          </a:bodyPr>
          <a:lstStyle/>
          <a:p>
            <a:r>
              <a:rPr lang="en-US" dirty="0"/>
              <a:t>The basic goal of this system is to provide health assistance.</a:t>
            </a:r>
          </a:p>
          <a:p>
            <a:r>
              <a:rPr lang="en-US" dirty="0"/>
              <a:t>To provide user preliminary health assistance.</a:t>
            </a:r>
          </a:p>
          <a:p>
            <a:r>
              <a:rPr lang="en-US" dirty="0"/>
              <a:t>Health care Chabot is a user-friendly health assistance system.</a:t>
            </a:r>
          </a:p>
          <a:p>
            <a:r>
              <a:rPr lang="en-US" dirty="0"/>
              <a:t>Offers a wider and broader view of any health issues and are not limited to some specific disease.</a:t>
            </a:r>
          </a:p>
          <a:p>
            <a:r>
              <a:rPr lang="en-US" dirty="0"/>
              <a:t> Provide basic knowledge of any disease on basis of symptoms.</a:t>
            </a:r>
          </a:p>
          <a:p>
            <a:r>
              <a:rPr lang="en-US" dirty="0"/>
              <a:t>Helps uses to get the basic knowledge of disease on basis of initial symptoms.</a:t>
            </a:r>
          </a:p>
        </p:txBody>
      </p:sp>
      <p:sp>
        <p:nvSpPr>
          <p:cNvPr id="4" name="Date Placeholder 3"/>
          <p:cNvSpPr>
            <a:spLocks noGrp="1"/>
          </p:cNvSpPr>
          <p:nvPr>
            <p:ph type="dt" sz="half" idx="2"/>
          </p:nvPr>
        </p:nvSpPr>
        <p:spPr/>
        <p:txBody>
          <a:bodyPr/>
          <a:lstStyle/>
          <a:p>
            <a:fld id="{8ECF1BBB-D5E3-4D7D-93D8-8901AC810A3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21</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xfrm>
            <a:off x="172572" y="1418447"/>
            <a:ext cx="11517984" cy="5112846"/>
          </a:xfrm>
          <a:prstGeom prst="rect">
            <a:avLst/>
          </a:prstGeom>
        </p:spPr>
        <p:txBody>
          <a:bodyPr>
            <a:normAutofit/>
          </a:bodyPr>
          <a:lstStyle/>
          <a:p>
            <a:r>
              <a:rPr lang="en-US" dirty="0"/>
              <a:t>Patients are never left unattended when using </a:t>
            </a:r>
            <a:r>
              <a:rPr lang="en-US" dirty="0" err="1"/>
              <a:t>chatbots</a:t>
            </a:r>
            <a:r>
              <a:rPr lang="en-US" dirty="0"/>
              <a:t>. They gain patients' trust by responding quickly and effectively. Undoubtedly, </a:t>
            </a:r>
            <a:r>
              <a:rPr lang="en-US" dirty="0" err="1"/>
              <a:t>chatbots</a:t>
            </a:r>
            <a:r>
              <a:rPr lang="en-US" dirty="0"/>
              <a:t> are beneficial. AI </a:t>
            </a:r>
            <a:r>
              <a:rPr lang="en-US" dirty="0" err="1"/>
              <a:t>chatbots</a:t>
            </a:r>
            <a:r>
              <a:rPr lang="en-US" dirty="0"/>
              <a:t> are particularly beneficial to the healthcare industry because they lighten workers' workloads. But setting expectations is a vital first step before implementing </a:t>
            </a:r>
            <a:r>
              <a:rPr lang="en-US" dirty="0" err="1"/>
              <a:t>chatbots</a:t>
            </a:r>
            <a:r>
              <a:rPr lang="en-US" dirty="0"/>
              <a:t> in the healthcare sector. Anyone who knows how to text in English language may utilize the </a:t>
            </a:r>
            <a:r>
              <a:rPr lang="en-US" dirty="0" err="1"/>
              <a:t>Chatbot's</a:t>
            </a:r>
            <a:r>
              <a:rPr lang="en-US" dirty="0"/>
              <a:t> mobile app or desktop version because it is so user-friendly. </a:t>
            </a:r>
          </a:p>
        </p:txBody>
      </p:sp>
      <p:sp>
        <p:nvSpPr>
          <p:cNvPr id="4" name="Date Placeholder 3"/>
          <p:cNvSpPr>
            <a:spLocks noGrp="1"/>
          </p:cNvSpPr>
          <p:nvPr>
            <p:ph type="dt" sz="half" idx="2"/>
          </p:nvPr>
        </p:nvSpPr>
        <p:spPr/>
        <p:txBody>
          <a:bodyPr/>
          <a:lstStyle/>
          <a:p>
            <a:fld id="{5B7D0773-A0C8-4514-8B6D-7B894C8639B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xfrm>
            <a:off x="172571" y="1418447"/>
            <a:ext cx="11547481" cy="5112846"/>
          </a:xfrm>
          <a:prstGeom prst="rect">
            <a:avLst/>
          </a:prstGeom>
        </p:spPr>
        <p:txBody>
          <a:bodyPr>
            <a:normAutofit/>
          </a:bodyPr>
          <a:lstStyle/>
          <a:p>
            <a:r>
              <a:rPr lang="en-US" dirty="0"/>
              <a:t>A medical </a:t>
            </a:r>
            <a:r>
              <a:rPr lang="en-US" dirty="0" err="1"/>
              <a:t>chatbot</a:t>
            </a:r>
            <a:r>
              <a:rPr lang="en-US" dirty="0"/>
              <a:t> offers individualized diagnosis in response to symptoms. In order for the medical </a:t>
            </a:r>
            <a:r>
              <a:rPr lang="en-US" dirty="0" err="1"/>
              <a:t>chatbot</a:t>
            </a:r>
            <a:r>
              <a:rPr lang="en-US" dirty="0"/>
              <a:t> to be able to manage all types of ailments, the efficiency of the </a:t>
            </a:r>
            <a:r>
              <a:rPr lang="en-US" dirty="0" err="1"/>
              <a:t>chatbot</a:t>
            </a:r>
            <a:r>
              <a:rPr lang="en-US" dirty="0"/>
              <a:t> can be increased by adding more word combinations and expanding the use of the database.</a:t>
            </a:r>
            <a:endParaRPr lang="en-IN" dirty="0"/>
          </a:p>
        </p:txBody>
      </p:sp>
      <p:sp>
        <p:nvSpPr>
          <p:cNvPr id="4" name="Date Placeholder 3"/>
          <p:cNvSpPr>
            <a:spLocks noGrp="1"/>
          </p:cNvSpPr>
          <p:nvPr>
            <p:ph type="dt" sz="half" idx="2"/>
          </p:nvPr>
        </p:nvSpPr>
        <p:spPr/>
        <p:txBody>
          <a:bodyPr/>
          <a:lstStyle/>
          <a:p>
            <a:fld id="{5B7D0773-A0C8-4514-8B6D-7B894C8639B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16640084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Acknowledgment</a:t>
            </a:r>
          </a:p>
        </p:txBody>
      </p:sp>
      <p:sp>
        <p:nvSpPr>
          <p:cNvPr id="3" name="Content Placeholder 2"/>
          <p:cNvSpPr>
            <a:spLocks noGrp="1"/>
          </p:cNvSpPr>
          <p:nvPr>
            <p:ph sz="quarter" idx="10"/>
          </p:nvPr>
        </p:nvSpPr>
        <p:spPr>
          <a:xfrm>
            <a:off x="172571" y="1418447"/>
            <a:ext cx="11478655" cy="5112846"/>
          </a:xfrm>
        </p:spPr>
        <p:txBody>
          <a:bodyPr>
            <a:normAutofit/>
          </a:bodyPr>
          <a:lstStyle/>
          <a:p>
            <a:r>
              <a:rPr lang="en-US" dirty="0"/>
              <a:t>The satisfaction and euphoria that accompany the successful completion of any task would be impossible without the mention of the people who made it possible, whose constant guidance and encouragement crowned our efforts with success. Dr. Kamal Sethi, Professor and Head, </a:t>
            </a:r>
            <a:r>
              <a:rPr lang="en-US" b="1" dirty="0"/>
              <a:t>Department of Computer Science and Engineering</a:t>
            </a:r>
            <a:r>
              <a:rPr lang="en-US" dirty="0"/>
              <a:t>, for his support lastly, we would like to thank our institution for giving us this opportunity to learn even more apart from our curriculum. I have great pleasure in expressing my deep sense of gratitude to our guide </a:t>
            </a:r>
            <a:r>
              <a:rPr lang="en-IN" dirty="0"/>
              <a:t>Prof. </a:t>
            </a:r>
            <a:r>
              <a:rPr lang="en-IN" dirty="0" err="1"/>
              <a:t>Gajendra</a:t>
            </a:r>
            <a:r>
              <a:rPr lang="en-IN" dirty="0"/>
              <a:t> S. </a:t>
            </a:r>
            <a:r>
              <a:rPr lang="en-IN"/>
              <a:t>Chouhan</a:t>
            </a:r>
            <a:r>
              <a:rPr lang="en-US" dirty="0"/>
              <a:t>. </a:t>
            </a:r>
          </a:p>
        </p:txBody>
      </p:sp>
      <p:sp>
        <p:nvSpPr>
          <p:cNvPr id="4" name="Date Placeholder 3"/>
          <p:cNvSpPr>
            <a:spLocks noGrp="1"/>
          </p:cNvSpPr>
          <p:nvPr>
            <p:ph type="dt" sz="half" idx="2"/>
          </p:nvPr>
        </p:nvSpPr>
        <p:spPr/>
        <p:txBody>
          <a:bodyPr/>
          <a:lstStyle/>
          <a:p>
            <a:fld id="{5C246108-0130-4F52-87A2-01F2FA59185B}"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21 April 2023</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25</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21 April 2023</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26</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10" y="2427045"/>
            <a:ext cx="5193890" cy="2187227"/>
          </a:xfrm>
        </p:spPr>
        <p:txBody>
          <a:bodyPr anchor="t" anchorCtr="0"/>
          <a:lstStyle/>
          <a:p>
            <a:r>
              <a:rPr sz="3200" dirty="0"/>
              <a:t>Supervised by:</a:t>
            </a:r>
            <a:br>
              <a:rPr sz="3200" dirty="0"/>
            </a:br>
            <a:r>
              <a:rPr sz="3200" dirty="0"/>
              <a:t>Prof. </a:t>
            </a:r>
            <a:r>
              <a:rPr lang="en-IN" sz="3200" dirty="0"/>
              <a:t>Gajendra S. Chouhan</a:t>
            </a:r>
            <a:endParaRPr lang="en-US" sz="3200" dirty="0"/>
          </a:p>
        </p:txBody>
      </p:sp>
      <p:sp>
        <p:nvSpPr>
          <p:cNvPr id="3" name="Text Placeholder 2"/>
          <p:cNvSpPr>
            <a:spLocks noGrp="1"/>
          </p:cNvSpPr>
          <p:nvPr>
            <p:ph type="body" idx="1"/>
          </p:nvPr>
        </p:nvSpPr>
        <p:spPr>
          <a:xfrm>
            <a:off x="5943600" y="2025748"/>
            <a:ext cx="5649132" cy="2827606"/>
          </a:xfrm>
        </p:spPr>
        <p:txBody>
          <a:bodyPr>
            <a:normAutofit fontScale="62500" lnSpcReduction="20000"/>
          </a:bodyPr>
          <a:lstStyle/>
          <a:p>
            <a:pPr>
              <a:lnSpc>
                <a:spcPct val="120000"/>
              </a:lnSpc>
              <a:spcBef>
                <a:spcPts val="0"/>
              </a:spcBef>
            </a:pPr>
            <a:r>
              <a:rPr lang="en-US" dirty="0"/>
              <a:t>Team Members</a:t>
            </a:r>
          </a:p>
          <a:p>
            <a:pPr>
              <a:lnSpc>
                <a:spcPct val="120000"/>
              </a:lnSpc>
              <a:spcBef>
                <a:spcPts val="0"/>
              </a:spcBef>
            </a:pPr>
            <a:r>
              <a:rPr lang="en-US" dirty="0"/>
              <a:t>1. Jatin Jangid (0827CS201105)</a:t>
            </a:r>
          </a:p>
          <a:p>
            <a:pPr>
              <a:lnSpc>
                <a:spcPct val="120000"/>
              </a:lnSpc>
              <a:spcBef>
                <a:spcPts val="0"/>
              </a:spcBef>
            </a:pPr>
            <a:r>
              <a:rPr lang="en-US" dirty="0"/>
              <a:t>2. Joshi Bansari (0827CS201110)</a:t>
            </a:r>
          </a:p>
          <a:p>
            <a:pPr>
              <a:lnSpc>
                <a:spcPct val="120000"/>
              </a:lnSpc>
              <a:spcBef>
                <a:spcPts val="0"/>
              </a:spcBef>
            </a:pPr>
            <a:r>
              <a:rPr lang="en-US" dirty="0"/>
              <a:t>3. Kritarth Jain (0827CS201118)</a:t>
            </a:r>
          </a:p>
          <a:p>
            <a:pPr>
              <a:lnSpc>
                <a:spcPct val="120000"/>
              </a:lnSpc>
              <a:spcBef>
                <a:spcPts val="0"/>
              </a:spcBef>
            </a:pPr>
            <a:r>
              <a:rPr lang="en-US" dirty="0"/>
              <a:t>4. Meghesh Solanki (0827CS201137)</a:t>
            </a:r>
          </a:p>
        </p:txBody>
      </p:sp>
      <p:sp>
        <p:nvSpPr>
          <p:cNvPr id="4" name="Date Placeholder 3"/>
          <p:cNvSpPr>
            <a:spLocks noGrp="1"/>
          </p:cNvSpPr>
          <p:nvPr>
            <p:ph type="dt" sz="half" idx="10"/>
          </p:nvPr>
        </p:nvSpPr>
        <p:spPr/>
        <p:txBody>
          <a:bodyPr/>
          <a:lstStyle/>
          <a:p>
            <a:fld id="{9A1B14C0-9C57-4BFD-9C3E-891C212384C8}" type="datetime3">
              <a:rPr lang="en-US" smtClean="0"/>
              <a:pPr/>
              <a:t>21 April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prstGeom prst="rect">
            <a:avLst/>
          </a:prstGeom>
        </p:spPr>
        <p:txBody>
          <a:bodyPr>
            <a:normAutofit fontScale="92500" lnSpcReduction="10000"/>
          </a:bodyPr>
          <a:lstStyle/>
          <a:p>
            <a:r>
              <a:rPr lang="en-US" dirty="0"/>
              <a:t>Abstract</a:t>
            </a:r>
          </a:p>
          <a:p>
            <a:r>
              <a:rPr lang="en-US" dirty="0"/>
              <a:t>Introduction</a:t>
            </a:r>
          </a:p>
          <a:p>
            <a:r>
              <a:rPr lang="en-US" dirty="0"/>
              <a:t>Problem Statement</a:t>
            </a:r>
          </a:p>
          <a:p>
            <a:r>
              <a:rPr lang="en-US" dirty="0"/>
              <a:t>Survey of Existing Systems</a:t>
            </a:r>
          </a:p>
          <a:p>
            <a:r>
              <a:rPr lang="en-US" dirty="0"/>
              <a:t>Project Objectives</a:t>
            </a:r>
          </a:p>
          <a:p>
            <a:r>
              <a:rPr lang="en-US" dirty="0"/>
              <a:t>Requirement Analysis</a:t>
            </a:r>
          </a:p>
          <a:p>
            <a:r>
              <a:rPr lang="en-US" dirty="0"/>
              <a:t>Designs/UML Diagrams</a:t>
            </a:r>
          </a:p>
          <a:p>
            <a:r>
              <a:rPr lang="en-US" dirty="0"/>
              <a:t>Solution Proposed</a:t>
            </a:r>
          </a:p>
          <a:p>
            <a:r>
              <a:rPr lang="en-US" dirty="0"/>
              <a:t>The Outcome  Discussion</a:t>
            </a:r>
          </a:p>
          <a:p>
            <a:r>
              <a:rPr lang="en-US" dirty="0"/>
              <a:t>Conclusions and Limitations</a:t>
            </a:r>
          </a:p>
          <a:p>
            <a:pPr>
              <a:buNone/>
            </a:pPr>
            <a:endParaRPr lang="en-US" dirty="0"/>
          </a:p>
        </p:txBody>
      </p:sp>
      <p:sp>
        <p:nvSpPr>
          <p:cNvPr id="4" name="Date Placeholder 3"/>
          <p:cNvSpPr>
            <a:spLocks noGrp="1"/>
          </p:cNvSpPr>
          <p:nvPr>
            <p:ph type="dt" sz="half" idx="2"/>
          </p:nvPr>
        </p:nvSpPr>
        <p:spPr/>
        <p:txBody>
          <a:bodyPr/>
          <a:lstStyle/>
          <a:p>
            <a:fld id="{FDF74BFE-3616-4FE3-9BB1-3C08FCC53D61}"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sz="quarter" idx="10"/>
          </p:nvPr>
        </p:nvSpPr>
        <p:spPr>
          <a:prstGeom prst="rect">
            <a:avLst/>
          </a:prstGeom>
        </p:spPr>
        <p:txBody>
          <a:bodyPr>
            <a:normAutofit/>
          </a:bodyPr>
          <a:lstStyle/>
          <a:p>
            <a:pPr algn="just"/>
            <a:r>
              <a:rPr lang="en-US" sz="3200" dirty="0">
                <a:effectLst/>
                <a:latin typeface="Times New Roman" panose="02020603050405020304" pitchFamily="18" charset="0"/>
                <a:ea typeface="Times New Roman" panose="02020603050405020304" pitchFamily="18" charset="0"/>
                <a:cs typeface="Calibri" panose="020F0502020204030204" pitchFamily="34" charset="0"/>
              </a:rPr>
              <a:t>The new healthcare delivery system is complicated, unreliable, and unsustainable. Machine learning (ML), used to improve system performance, has completely changed how businesses and individuals collect and analyze data. Structured, unstructured, and semi-structured data can all be analyzed using machine learning techniques. A virtual assistant may converse with patients in their local language to understand their complaints, provide medical advice, and monitor health indicators.</a:t>
            </a:r>
            <a:endParaRPr lang="en-IN" sz="3200" dirty="0">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4" name="Date Placeholder 3"/>
          <p:cNvSpPr>
            <a:spLocks noGrp="1"/>
          </p:cNvSpPr>
          <p:nvPr>
            <p:ph type="dt" sz="half" idx="2"/>
          </p:nvPr>
        </p:nvSpPr>
        <p:spPr/>
        <p:txBody>
          <a:bodyPr/>
          <a:lstStyle/>
          <a:p>
            <a:fld id="{79383796-5F39-4134-BB1F-91570C15A74E}"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fontScale="92500" lnSpcReduction="10000"/>
          </a:bodyPr>
          <a:lstStyle/>
          <a:p>
            <a:pPr algn="just"/>
            <a:r>
              <a:rPr lang="en-IN" sz="3200" dirty="0">
                <a:effectLst/>
                <a:latin typeface="Times New Roman" panose="02020603050405020304" pitchFamily="18" charset="0"/>
                <a:ea typeface="Times New Roman" panose="02020603050405020304" pitchFamily="18" charset="0"/>
                <a:cs typeface="Calibri" panose="020F0502020204030204" pitchFamily="34" charset="0"/>
              </a:rPr>
              <a:t>The transition to modern medicine in healthcare has been sped using computer-generated analytics and electronic medical reporting to support clinical and administrative processes. The usage of specialised IT skills and resources is frequently required when attempting to get data from a sizable database. </a:t>
            </a:r>
          </a:p>
          <a:p>
            <a:pPr algn="just"/>
            <a:r>
              <a:rPr lang="en-IN" sz="3200" dirty="0">
                <a:effectLst/>
                <a:latin typeface="Times New Roman" panose="02020603050405020304" pitchFamily="18" charset="0"/>
                <a:ea typeface="Times New Roman" panose="02020603050405020304" pitchFamily="18" charset="0"/>
                <a:cs typeface="Calibri" panose="020F0502020204030204" pitchFamily="34" charset="0"/>
              </a:rPr>
              <a:t>As a result, healthcare professionals frequently rely their decisions on their own perspectives or those of their colleagues. To identify linked patients, predict disease rates, and identify effective therapies, health practitioners may find it particularly helpful to employ an information retrieval system based on a QA model. Businesses, universities, and organisations can automate a variety of online and customer support tasks with chatbots. </a:t>
            </a:r>
          </a:p>
        </p:txBody>
      </p:sp>
      <p:sp>
        <p:nvSpPr>
          <p:cNvPr id="4" name="Date Placeholder 3"/>
          <p:cNvSpPr>
            <a:spLocks noGrp="1"/>
          </p:cNvSpPr>
          <p:nvPr>
            <p:ph type="dt" sz="half" idx="2"/>
          </p:nvPr>
        </p:nvSpPr>
        <p:spPr/>
        <p:txBody>
          <a:bodyPr/>
          <a:lstStyle/>
          <a:p>
            <a:fld id="{9DB8A999-CF11-4185-86EF-B5FCC1230B7A}"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7869963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a:bodyPr>
          <a:lstStyle/>
          <a:p>
            <a:r>
              <a:rPr lang="en-IN" sz="3200" dirty="0">
                <a:effectLst/>
                <a:latin typeface="Times New Roman" panose="02020603050405020304" pitchFamily="18" charset="0"/>
                <a:ea typeface="Times New Roman" panose="02020603050405020304" pitchFamily="18" charset="0"/>
                <a:cs typeface="Calibri" panose="020F0502020204030204" pitchFamily="34" charset="0"/>
              </a:rPr>
              <a:t>Quick responses are given to frequently requested questions by the client. A chatbot system that interacts with patients has been proposed. Patients are more likely to worry about their medications and other programmes they utilise because of their conditions. Instead of dialling an anonymous individual to receive a quick response, chatbots will be used. </a:t>
            </a:r>
          </a:p>
          <a:p>
            <a:r>
              <a:rPr lang="en-IN" sz="3200" dirty="0">
                <a:effectLst/>
                <a:latin typeface="Times New Roman" panose="02020603050405020304" pitchFamily="18" charset="0"/>
                <a:ea typeface="Times New Roman" panose="02020603050405020304" pitchFamily="18" charset="0"/>
                <a:cs typeface="Calibri" panose="020F0502020204030204" pitchFamily="34" charset="0"/>
              </a:rPr>
              <a:t>A chatbot is a piece of software that can communicate with and learn from people. For user input and output to and from chatbots, the great majority employ a graphical user interface (GUI) like that of a messenger. The chat bot comprehends and responds to user remarks.</a:t>
            </a:r>
            <a:endParaRPr lang="en-US" dirty="0"/>
          </a:p>
        </p:txBody>
      </p:sp>
      <p:sp>
        <p:nvSpPr>
          <p:cNvPr id="4" name="Date Placeholder 3"/>
          <p:cNvSpPr>
            <a:spLocks noGrp="1"/>
          </p:cNvSpPr>
          <p:nvPr>
            <p:ph type="dt" sz="half" idx="2"/>
          </p:nvPr>
        </p:nvSpPr>
        <p:spPr/>
        <p:txBody>
          <a:bodyPr/>
          <a:lstStyle/>
          <a:p>
            <a:fld id="{9DB8A999-CF11-4185-86EF-B5FCC1230B7A}"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lstStyle/>
          <a:p>
            <a:pPr marL="0" indent="0">
              <a:buNone/>
            </a:pPr>
            <a:r>
              <a:rPr lang="en-US" dirty="0"/>
              <a:t>The main intention behind developing the application is to provide healthcare services in dispersed areas of India and identify the gaps emerging in implementing cloud computing in the healthcare industry. The main problem in rural areas is limited internet connectivity and slow internet services. People in rural areas don’t have sufficient knowledge about using a healthcare application on their smartphone. </a:t>
            </a:r>
          </a:p>
        </p:txBody>
      </p:sp>
      <p:sp>
        <p:nvSpPr>
          <p:cNvPr id="4" name="Date Placeholder 3"/>
          <p:cNvSpPr>
            <a:spLocks noGrp="1"/>
          </p:cNvSpPr>
          <p:nvPr>
            <p:ph type="dt" sz="half" idx="2"/>
          </p:nvPr>
        </p:nvSpPr>
        <p:spPr/>
        <p:txBody>
          <a:bodyPr/>
          <a:lstStyle/>
          <a:p>
            <a:fld id="{B008B673-7C08-4512-A3B6-F8D71772C357}"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xfrm>
            <a:off x="172570" y="1418447"/>
            <a:ext cx="11880000" cy="5112846"/>
          </a:xfrm>
          <a:prstGeom prst="rect">
            <a:avLst/>
          </a:prstGeom>
        </p:spPr>
        <p:txBody>
          <a:bodyPr>
            <a:normAutofit/>
          </a:bodyPr>
          <a:lstStyle/>
          <a:p>
            <a:pPr marL="0" indent="0">
              <a:buNone/>
            </a:pPr>
            <a:r>
              <a:rPr lang="en-US" dirty="0"/>
              <a:t>1. </a:t>
            </a:r>
            <a:r>
              <a:rPr lang="en-US" dirty="0" err="1"/>
              <a:t>OneRemission</a:t>
            </a:r>
            <a:r>
              <a:rPr lang="en-US" dirty="0"/>
              <a:t>: </a:t>
            </a:r>
            <a:endParaRPr lang="en-IN" dirty="0"/>
          </a:p>
          <a:p>
            <a:pPr lvl="0"/>
            <a:r>
              <a:rPr lang="en-US" dirty="0"/>
              <a:t>Problems Addressed</a:t>
            </a:r>
            <a:endParaRPr lang="en-IN" dirty="0"/>
          </a:p>
          <a:p>
            <a:pPr marL="0" indent="0">
              <a:buNone/>
            </a:pPr>
            <a:r>
              <a:rPr lang="en-US" dirty="0"/>
              <a:t>For cancer patients and cancer survivors,</a:t>
            </a:r>
            <a:r>
              <a:rPr lang="en-US" b="1" dirty="0"/>
              <a:t> </a:t>
            </a:r>
            <a:r>
              <a:rPr lang="en-US" dirty="0"/>
              <a:t>the app empowers them by providing a comprehensive list of diets, exercises, and post-cancer practices, curated by Integrative Medicine experts, so that they don’t need to constantly rely on a doctor.</a:t>
            </a:r>
            <a:endParaRPr lang="en-IN" dirty="0"/>
          </a:p>
          <a:p>
            <a:pPr lvl="0"/>
            <a:r>
              <a:rPr lang="en-US" dirty="0"/>
              <a:t>Advantages</a:t>
            </a:r>
            <a:endParaRPr lang="en-IN" dirty="0"/>
          </a:p>
          <a:p>
            <a:pPr marL="0" indent="0">
              <a:buNone/>
            </a:pPr>
            <a:r>
              <a:rPr lang="en-US" dirty="0"/>
              <a:t>Useful for cancer patients</a:t>
            </a:r>
            <a:endParaRPr lang="en-IN" dirty="0"/>
          </a:p>
          <a:p>
            <a:pPr marL="914400" lvl="2" indent="0">
              <a:buNone/>
            </a:pPr>
            <a:endParaRPr lang="en-US" b="1" dirty="0"/>
          </a:p>
          <a:p>
            <a:pPr marL="1428750" lvl="2" indent="-514350">
              <a:buFont typeface="+mj-lt"/>
              <a:buAutoNum type="arabicPeriod"/>
            </a:pPr>
            <a:endParaRPr lang="en-US" b="1" dirty="0"/>
          </a:p>
          <a:p>
            <a:pPr marL="914400" lvl="2" indent="0">
              <a:buNone/>
            </a:pPr>
            <a:endParaRPr lang="en-IN" dirty="0"/>
          </a:p>
          <a:p>
            <a:pPr marL="914400" lvl="2" indent="0">
              <a:buNone/>
            </a:pPr>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12690</TotalTime>
  <Words>1527</Words>
  <Application>Microsoft Office PowerPoint</Application>
  <PresentationFormat>Widescreen</PresentationFormat>
  <Paragraphs>170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Black</vt:lpstr>
      <vt:lpstr>Calibri</vt:lpstr>
      <vt:lpstr>Courier New</vt:lpstr>
      <vt:lpstr>Lucida Console</vt:lpstr>
      <vt:lpstr>Segoe UI</vt:lpstr>
      <vt:lpstr>Times New Roman</vt:lpstr>
      <vt:lpstr>Wingdings</vt:lpstr>
      <vt:lpstr>WelcomeDoc</vt:lpstr>
      <vt:lpstr>PowerPoint Presentation</vt:lpstr>
      <vt:lpstr>Health Care Chatbot  Using Machine Learning</vt:lpstr>
      <vt:lpstr>Supervised by: Prof. Gajendra S. Chouhan</vt:lpstr>
      <vt:lpstr>Project Presentation Outline</vt:lpstr>
      <vt:lpstr>Abstract</vt:lpstr>
      <vt:lpstr>Introduction </vt:lpstr>
      <vt:lpstr>Introduction </vt:lpstr>
      <vt:lpstr>The Problem Statement</vt:lpstr>
      <vt:lpstr>Survey of Existing Systems</vt:lpstr>
      <vt:lpstr>Survey of Existing Systems (Cont.)</vt:lpstr>
      <vt:lpstr>Survey of Existing Systems (Cont.)</vt:lpstr>
      <vt:lpstr>Survey of Existing Systems (Cont.)</vt:lpstr>
      <vt:lpstr>Objectives</vt:lpstr>
      <vt:lpstr>Requirement Analysis</vt:lpstr>
      <vt:lpstr>Requirement Analysis</vt:lpstr>
      <vt:lpstr>Design / Use Case Diagram</vt:lpstr>
      <vt:lpstr>Design / UML Diagram</vt:lpstr>
      <vt:lpstr>Design / DFD Level-0</vt:lpstr>
      <vt:lpstr>Design / DFD Level-1</vt:lpstr>
      <vt:lpstr>Solution Proposed</vt:lpstr>
      <vt:lpstr>The Outcome Discussion</vt:lpstr>
      <vt:lpstr>Conclusion and Limitation</vt:lpstr>
      <vt:lpstr>Conclusion and Limitation</vt:lpstr>
      <vt:lpstr>Acknowledgment</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Jatin Jangid</cp:lastModifiedBy>
  <cp:revision>58</cp:revision>
  <dcterms:created xsi:type="dcterms:W3CDTF">2014-03-28T16:17:36Z</dcterms:created>
  <dcterms:modified xsi:type="dcterms:W3CDTF">2023-04-20T19:08:14Z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