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Lato"/>
      <p:regular r:id="rId43"/>
      <p:bold r:id="rId44"/>
      <p:italic r:id="rId45"/>
      <p:boldItalic r:id="rId46"/>
    </p:embeddedFont>
    <p:embeddedFont>
      <p:font typeface="Roboto Mon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bold.fntdata"/><Relationship Id="rId47" Type="http://schemas.openxmlformats.org/officeDocument/2006/relationships/font" Target="fonts/RobotoMono-regular.fntdata"/><Relationship Id="rId49"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aleway-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e30395c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e30395c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e30395c7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e30395c7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e30395c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e30395c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e30395c7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e30395c7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e30395c7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e30395c7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70cf7c08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70cf7c0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e30395c7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e30395c7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70cf7c08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70cf7c08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e30395c7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e30395c7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70cf7c08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70cf7c08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e29137f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e29137f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70cf7c08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70cf7c08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e30395c7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e30395c7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e30395c7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e30395c7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70cf7c08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70cf7c08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72134051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72134051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e72134051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e72134051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e30395c7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e30395c7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e30395c7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e30395c7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e9f6e8c7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e9f6e8c7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e30395c7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e30395c7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e29137f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e29137f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e30395c7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e30395c7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e70cf7c0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e70cf7c0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e30395c7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e30395c7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ce30395c7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ce30395c7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e29137f6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e29137f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e29137f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e29137f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e9f6e8c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e9f6e8c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e29137f6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e29137f6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e30395c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e30395c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e30395c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e30395c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79650" y="622500"/>
            <a:ext cx="7967100" cy="2367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GB" sz="1500">
                <a:solidFill>
                  <a:srgbClr val="000000"/>
                </a:solidFill>
                <a:latin typeface="Arial"/>
                <a:ea typeface="Arial"/>
                <a:cs typeface="Arial"/>
                <a:sym typeface="Arial"/>
              </a:rPr>
              <a:t>Department of Computer Science and Engineering </a:t>
            </a:r>
            <a:endParaRPr sz="15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GB" sz="1500">
                <a:solidFill>
                  <a:srgbClr val="000000"/>
                </a:solidFill>
                <a:latin typeface="Arial"/>
                <a:ea typeface="Arial"/>
                <a:cs typeface="Arial"/>
                <a:sym typeface="Arial"/>
              </a:rPr>
              <a:t>UCS2265 Fundamentals and Practice of Software Development</a:t>
            </a:r>
            <a:endParaRPr sz="19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t/>
            </a:r>
            <a:endParaRPr sz="1900" u="sng">
              <a:solidFill>
                <a:srgbClr val="000000"/>
              </a:solidFill>
              <a:latin typeface="Arial"/>
              <a:ea typeface="Arial"/>
              <a:cs typeface="Arial"/>
              <a:sym typeface="Arial"/>
            </a:endParaRPr>
          </a:p>
          <a:p>
            <a:pPr indent="0" lvl="0" marL="0" rtl="0" algn="ctr">
              <a:spcBef>
                <a:spcPts val="0"/>
              </a:spcBef>
              <a:spcAft>
                <a:spcPts val="0"/>
              </a:spcAft>
              <a:buNone/>
            </a:pPr>
            <a:r>
              <a:rPr lang="en-GB"/>
              <a:t>Software for University Course Registration</a:t>
            </a:r>
            <a:endParaRPr/>
          </a:p>
        </p:txBody>
      </p:sp>
      <p:sp>
        <p:nvSpPr>
          <p:cNvPr id="87" name="Google Shape;87;p13"/>
          <p:cNvSpPr txBox="1"/>
          <p:nvPr>
            <p:ph idx="1" type="subTitle"/>
          </p:nvPr>
        </p:nvSpPr>
        <p:spPr>
          <a:xfrm>
            <a:off x="5051675" y="3734300"/>
            <a:ext cx="4572000" cy="898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By :</a:t>
            </a:r>
            <a:endParaRPr/>
          </a:p>
          <a:p>
            <a:pPr indent="0" lvl="0" marL="0" rtl="0" algn="l">
              <a:lnSpc>
                <a:spcPct val="115000"/>
              </a:lnSpc>
              <a:spcBef>
                <a:spcPts val="0"/>
              </a:spcBef>
              <a:spcAft>
                <a:spcPts val="0"/>
              </a:spcAft>
              <a:buNone/>
            </a:pPr>
            <a:r>
              <a:rPr lang="en-GB" sz="1500">
                <a:solidFill>
                  <a:srgbClr val="000000"/>
                </a:solidFill>
                <a:latin typeface="Arial"/>
                <a:ea typeface="Arial"/>
                <a:cs typeface="Arial"/>
                <a:sym typeface="Arial"/>
              </a:rPr>
              <a:t>Lakshman Vijay V I      - 3122 23 5001 072</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GB" sz="1500">
                <a:solidFill>
                  <a:srgbClr val="000000"/>
                </a:solidFill>
                <a:latin typeface="Arial"/>
                <a:ea typeface="Arial"/>
                <a:cs typeface="Arial"/>
                <a:sym typeface="Arial"/>
              </a:rPr>
              <a:t>Meghna Manimaran    - 3122 23 5001 079</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GB" sz="1500">
                <a:solidFill>
                  <a:srgbClr val="000000"/>
                </a:solidFill>
                <a:latin typeface="Arial"/>
                <a:ea typeface="Arial"/>
                <a:cs typeface="Arial"/>
                <a:sym typeface="Arial"/>
              </a:rPr>
              <a:t>Rahul Malaikani          - 3122 23 5001 103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7800" y="6230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Level 1</a:t>
            </a:r>
            <a:endParaRPr/>
          </a:p>
        </p:txBody>
      </p:sp>
      <p:pic>
        <p:nvPicPr>
          <p:cNvPr id="142" name="Google Shape;142;p22"/>
          <p:cNvPicPr preferRelativeResize="0"/>
          <p:nvPr/>
        </p:nvPicPr>
        <p:blipFill rotWithShape="1">
          <a:blip r:embed="rId3">
            <a:alphaModFix/>
          </a:blip>
          <a:srcRect b="10029" l="20930" r="20930" t="38643"/>
          <a:stretch/>
        </p:blipFill>
        <p:spPr>
          <a:xfrm>
            <a:off x="858150" y="1310625"/>
            <a:ext cx="7120275" cy="353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74600" y="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Level 2 </a:t>
            </a:r>
            <a:endParaRPr/>
          </a:p>
        </p:txBody>
      </p:sp>
      <p:pic>
        <p:nvPicPr>
          <p:cNvPr id="148" name="Google Shape;148;p23"/>
          <p:cNvPicPr preferRelativeResize="0"/>
          <p:nvPr/>
        </p:nvPicPr>
        <p:blipFill rotWithShape="1">
          <a:blip r:embed="rId3">
            <a:alphaModFix/>
          </a:blip>
          <a:srcRect b="0" l="21098" r="21426" t="8742"/>
          <a:stretch/>
        </p:blipFill>
        <p:spPr>
          <a:xfrm>
            <a:off x="2905125" y="0"/>
            <a:ext cx="6238875"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90675" y="573600"/>
            <a:ext cx="3117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Architecture</a:t>
            </a:r>
            <a:endParaRPr/>
          </a:p>
        </p:txBody>
      </p:sp>
      <p:pic>
        <p:nvPicPr>
          <p:cNvPr id="154" name="Google Shape;154;p24"/>
          <p:cNvPicPr preferRelativeResize="0"/>
          <p:nvPr/>
        </p:nvPicPr>
        <p:blipFill>
          <a:blip r:embed="rId3">
            <a:alphaModFix/>
          </a:blip>
          <a:stretch>
            <a:fillRect/>
          </a:stretch>
        </p:blipFill>
        <p:spPr>
          <a:xfrm>
            <a:off x="3460375" y="0"/>
            <a:ext cx="3634101"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303150" y="2256300"/>
            <a:ext cx="6075600" cy="63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FLOWCHARTS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rot="-477">
            <a:off x="732552" y="585398"/>
            <a:ext cx="6492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Login Module</a:t>
            </a:r>
            <a:endParaRPr/>
          </a:p>
        </p:txBody>
      </p:sp>
      <p:pic>
        <p:nvPicPr>
          <p:cNvPr id="165" name="Google Shape;165;p26"/>
          <p:cNvPicPr preferRelativeResize="0"/>
          <p:nvPr/>
        </p:nvPicPr>
        <p:blipFill rotWithShape="1">
          <a:blip r:embed="rId3">
            <a:alphaModFix/>
          </a:blip>
          <a:srcRect b="8875" l="34608" r="35018" t="0"/>
          <a:stretch/>
        </p:blipFill>
        <p:spPr>
          <a:xfrm>
            <a:off x="3031325" y="0"/>
            <a:ext cx="4194115"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rot="-477">
            <a:off x="732552" y="585398"/>
            <a:ext cx="6492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Login Module</a:t>
            </a:r>
            <a:endParaRPr/>
          </a:p>
        </p:txBody>
      </p:sp>
      <p:sp>
        <p:nvSpPr>
          <p:cNvPr id="171" name="Google Shape;171;p27"/>
          <p:cNvSpPr txBox="1"/>
          <p:nvPr/>
        </p:nvSpPr>
        <p:spPr>
          <a:xfrm>
            <a:off x="1390425" y="1446875"/>
            <a:ext cx="7467600" cy="322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200"/>
              <a:t>The program consists of functions to register and authenticate users using a CSV file for data storage.</a:t>
            </a:r>
            <a:endParaRPr b="1">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GB" sz="1200"/>
              <a:t>This function authenticates a user by prompting for a username and password while opening "Login.csv" in read mode. </a:t>
            </a:r>
            <a:endParaRPr sz="1200"/>
          </a:p>
          <a:p>
            <a:pPr indent="0" lvl="0" marL="0" rtl="0" algn="l">
              <a:lnSpc>
                <a:spcPct val="115000"/>
              </a:lnSpc>
              <a:spcBef>
                <a:spcPts val="1200"/>
              </a:spcBef>
              <a:spcAft>
                <a:spcPts val="0"/>
              </a:spcAft>
              <a:buNone/>
            </a:pPr>
            <a:r>
              <a:rPr lang="en-GB" sz="1200"/>
              <a:t>It reads each line, splitting it into username and password.It then compares the entered credentials with those in the file. </a:t>
            </a:r>
            <a:endParaRPr sz="1200"/>
          </a:p>
          <a:p>
            <a:pPr indent="0" lvl="0" marL="0" rtl="0" algn="l">
              <a:lnSpc>
                <a:spcPct val="115000"/>
              </a:lnSpc>
              <a:spcBef>
                <a:spcPts val="1200"/>
              </a:spcBef>
              <a:spcAft>
                <a:spcPts val="0"/>
              </a:spcAft>
              <a:buNone/>
            </a:pPr>
            <a:r>
              <a:rPr lang="en-GB" sz="1200"/>
              <a:t>If a match is found, it returns 1 and prints "Login Successful!", otherwise returns 0 and "Login Failed!".</a:t>
            </a:r>
            <a:endParaRPr sz="1200"/>
          </a:p>
          <a:p>
            <a:pPr indent="0" lvl="0" marL="0" rtl="0" algn="l">
              <a:lnSpc>
                <a:spcPct val="115000"/>
              </a:lnSpc>
              <a:spcBef>
                <a:spcPts val="1200"/>
              </a:spcBef>
              <a:spcAft>
                <a:spcPts val="0"/>
              </a:spcAft>
              <a:buNone/>
            </a:pPr>
            <a:r>
              <a:rPr lang="en-GB" sz="1200"/>
              <a:t>.It repeatedly prompts the user for a choice and executes the corresponding function until the user chooses to exit.</a:t>
            </a:r>
            <a:endParaRPr sz="1200"/>
          </a:p>
          <a:p>
            <a:pPr indent="0" lvl="0" marL="0" rtl="0" algn="l">
              <a:lnSpc>
                <a:spcPct val="115000"/>
              </a:lnSpc>
              <a:spcBef>
                <a:spcPts val="1200"/>
              </a:spcBef>
              <a:spcAft>
                <a:spcPts val="0"/>
              </a:spcAft>
              <a:buNone/>
            </a:pPr>
            <a:r>
              <a:rPr lang="en-GB" sz="1200"/>
              <a:t>This program ensures basic user authentication through a simple file-based approach.</a:t>
            </a:r>
            <a:endParaRPr sz="1200"/>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40250" y="637850"/>
            <a:ext cx="7438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Choice filling Module</a:t>
            </a:r>
            <a:endParaRPr/>
          </a:p>
        </p:txBody>
      </p:sp>
      <p:pic>
        <p:nvPicPr>
          <p:cNvPr id="177" name="Google Shape;177;p28"/>
          <p:cNvPicPr preferRelativeResize="0"/>
          <p:nvPr/>
        </p:nvPicPr>
        <p:blipFill rotWithShape="1">
          <a:blip r:embed="rId3">
            <a:alphaModFix/>
          </a:blip>
          <a:srcRect b="3378" l="32893" r="32456" t="9094"/>
          <a:stretch/>
        </p:blipFill>
        <p:spPr>
          <a:xfrm>
            <a:off x="3748825" y="0"/>
            <a:ext cx="3612966"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40250" y="637850"/>
            <a:ext cx="7438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Choice filling Module</a:t>
            </a:r>
            <a:endParaRPr/>
          </a:p>
        </p:txBody>
      </p:sp>
      <p:sp>
        <p:nvSpPr>
          <p:cNvPr id="183" name="Google Shape;183;p29"/>
          <p:cNvSpPr txBox="1"/>
          <p:nvPr/>
        </p:nvSpPr>
        <p:spPr>
          <a:xfrm>
            <a:off x="962550" y="1378125"/>
            <a:ext cx="6393600" cy="301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200"/>
              <a:t>The main function does the course selection process by reading course data from a CSV file, displaying available courses, and allowing the user to select courses based on prerequisites and credit limits.It opens "Courses.csv" to read course details. It then reads and parses each line from the CSV, skipping the header.</a:t>
            </a:r>
            <a:endParaRPr sz="1200"/>
          </a:p>
          <a:p>
            <a:pPr indent="0" lvl="0" marL="0" rtl="0" algn="l">
              <a:lnSpc>
                <a:spcPct val="115000"/>
              </a:lnSpc>
              <a:spcBef>
                <a:spcPts val="1200"/>
              </a:spcBef>
              <a:spcAft>
                <a:spcPts val="0"/>
              </a:spcAft>
              <a:buNone/>
            </a:pPr>
            <a:r>
              <a:rPr lang="en-GB" sz="1200"/>
              <a:t>Then all available courses are displayed using display_courses().It then prompts the user to enter completed courses, number of c</a:t>
            </a:r>
            <a:r>
              <a:rPr lang="en-GB" sz="1200"/>
              <a:t>ourses</a:t>
            </a:r>
            <a:r>
              <a:rPr lang="en-GB" sz="1200"/>
              <a:t> and the ID of what they want in the upcoming semester. It validates the input, checks for duplicate selections, and verifies prerequisites using check_prerequisites(). It displays and c</a:t>
            </a:r>
            <a:r>
              <a:rPr lang="en-GB" sz="1200"/>
              <a:t>onfirms</a:t>
            </a:r>
            <a:r>
              <a:rPr lang="en-GB" sz="1200"/>
              <a:t> selected courses and total credits</a:t>
            </a:r>
            <a:r>
              <a:rPr lang="en-GB" sz="1200"/>
              <a:t> fall within the specified range (10 to 20).</a:t>
            </a:r>
            <a:endParaRPr b="1"/>
          </a:p>
          <a:p>
            <a:pPr indent="0" lvl="0" marL="0" rtl="0" algn="l">
              <a:lnSpc>
                <a:spcPct val="115000"/>
              </a:lnSpc>
              <a:spcBef>
                <a:spcPts val="1200"/>
              </a:spcBef>
              <a:spcAft>
                <a:spcPts val="1200"/>
              </a:spcAft>
              <a:buNone/>
            </a:pPr>
            <a:r>
              <a:rPr lang="en-GB" sz="1200"/>
              <a:t>The program provides a robust framework for course selection, ensuring students meet prerequisites and adhere to credit limits, thereby facilitating a structured and error-free registration process.</a:t>
            </a:r>
            <a:endParaRPr>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691450" y="576225"/>
            <a:ext cx="8187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Seat allotment Module</a:t>
            </a:r>
            <a:endParaRPr/>
          </a:p>
        </p:txBody>
      </p:sp>
      <p:pic>
        <p:nvPicPr>
          <p:cNvPr id="189" name="Google Shape;189;p30"/>
          <p:cNvPicPr preferRelativeResize="0"/>
          <p:nvPr/>
        </p:nvPicPr>
        <p:blipFill rotWithShape="1">
          <a:blip r:embed="rId3">
            <a:alphaModFix/>
          </a:blip>
          <a:srcRect b="4417" l="38065" r="39534" t="5614"/>
          <a:stretch/>
        </p:blipFill>
        <p:spPr>
          <a:xfrm>
            <a:off x="4261175" y="0"/>
            <a:ext cx="2530387"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691450" y="576225"/>
            <a:ext cx="8187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Seat allotment Module</a:t>
            </a:r>
            <a:endParaRPr/>
          </a:p>
        </p:txBody>
      </p:sp>
      <p:sp>
        <p:nvSpPr>
          <p:cNvPr id="195" name="Google Shape;195;p31"/>
          <p:cNvSpPr txBox="1"/>
          <p:nvPr/>
        </p:nvSpPr>
        <p:spPr>
          <a:xfrm>
            <a:off x="620275" y="1364375"/>
            <a:ext cx="7562400" cy="342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200"/>
              <a:t>The main function coordinates the entire process of reading student and course data, calculating ranking scores, updating course choices, and allocating courses. It also generates the output files for course allotments and remaining</a:t>
            </a:r>
            <a:r>
              <a:rPr lang="en-GB" sz="1200"/>
              <a:t> seats. It o</a:t>
            </a:r>
            <a:r>
              <a:rPr lang="en-GB" sz="1200"/>
              <a:t>pens and reads the "Students.csv" file, parses each line into StudentDetail structs and stores them in an array.</a:t>
            </a:r>
            <a:endParaRPr b="1"/>
          </a:p>
          <a:p>
            <a:pPr indent="-304800" lvl="0" marL="457200" rtl="0" algn="l">
              <a:lnSpc>
                <a:spcPct val="115000"/>
              </a:lnSpc>
              <a:spcBef>
                <a:spcPts val="1200"/>
              </a:spcBef>
              <a:spcAft>
                <a:spcPts val="0"/>
              </a:spcAft>
              <a:buSzPts val="1200"/>
              <a:buAutoNum type="arabicPeriod"/>
            </a:pPr>
            <a:r>
              <a:rPr b="1" lang="en-GB" sz="1200"/>
              <a:t>Reading and Parsing Students</a:t>
            </a:r>
            <a:r>
              <a:rPr lang="en-GB" sz="1200"/>
              <a:t>:</a:t>
            </a:r>
            <a:endParaRPr sz="1200"/>
          </a:p>
          <a:p>
            <a:pPr indent="-304800" lvl="1" marL="914400" rtl="0" algn="l">
              <a:lnSpc>
                <a:spcPct val="115000"/>
              </a:lnSpc>
              <a:spcBef>
                <a:spcPts val="0"/>
              </a:spcBef>
              <a:spcAft>
                <a:spcPts val="0"/>
              </a:spcAft>
              <a:buSzPts val="1200"/>
              <a:buChar char="○"/>
            </a:pPr>
            <a:r>
              <a:rPr lang="en-GB" sz="1200"/>
              <a:t>Opens "Students.csv".</a:t>
            </a:r>
            <a:endParaRPr sz="1200"/>
          </a:p>
          <a:p>
            <a:pPr indent="-304800" lvl="1" marL="914400" rtl="0" algn="l">
              <a:lnSpc>
                <a:spcPct val="115000"/>
              </a:lnSpc>
              <a:spcBef>
                <a:spcPts val="0"/>
              </a:spcBef>
              <a:spcAft>
                <a:spcPts val="0"/>
              </a:spcAft>
              <a:buSzPts val="1200"/>
              <a:buChar char="○"/>
            </a:pPr>
            <a:r>
              <a:rPr lang="en-GB" sz="1200"/>
              <a:t>Skips the header line and parses each subsequent line into StudentDetaial structs.</a:t>
            </a:r>
            <a:endParaRPr sz="1200"/>
          </a:p>
          <a:p>
            <a:pPr indent="-304800" lvl="0" marL="457200" rtl="0" algn="l">
              <a:lnSpc>
                <a:spcPct val="115000"/>
              </a:lnSpc>
              <a:spcBef>
                <a:spcPts val="0"/>
              </a:spcBef>
              <a:spcAft>
                <a:spcPts val="0"/>
              </a:spcAft>
              <a:buSzPts val="1200"/>
              <a:buAutoNum type="arabicPeriod"/>
            </a:pPr>
            <a:r>
              <a:rPr b="1" lang="en-GB" sz="1200"/>
              <a:t>Calculating and Sorting Rankings</a:t>
            </a:r>
            <a:r>
              <a:rPr lang="en-GB" sz="1200"/>
              <a:t>:</a:t>
            </a:r>
            <a:endParaRPr sz="1200"/>
          </a:p>
          <a:p>
            <a:pPr indent="-304800" lvl="1" marL="914400" rtl="0" algn="l">
              <a:lnSpc>
                <a:spcPct val="115000"/>
              </a:lnSpc>
              <a:spcBef>
                <a:spcPts val="0"/>
              </a:spcBef>
              <a:spcAft>
                <a:spcPts val="0"/>
              </a:spcAft>
              <a:buSzPts val="1200"/>
              <a:buChar char="○"/>
            </a:pPr>
            <a:r>
              <a:rPr lang="en-GB" sz="1200"/>
              <a:t>Calculates ranking scores.</a:t>
            </a:r>
            <a:endParaRPr sz="1200"/>
          </a:p>
          <a:p>
            <a:pPr indent="-304800" lvl="1" marL="914400" rtl="0" algn="l">
              <a:lnSpc>
                <a:spcPct val="115000"/>
              </a:lnSpc>
              <a:spcBef>
                <a:spcPts val="0"/>
              </a:spcBef>
              <a:spcAft>
                <a:spcPts val="0"/>
              </a:spcAft>
              <a:buSzPts val="1200"/>
              <a:buChar char="○"/>
            </a:pPr>
            <a:r>
              <a:rPr lang="en-GB" sz="1200"/>
              <a:t>Sorts students based on ranking scores using qsort().</a:t>
            </a:r>
            <a:endParaRPr sz="1200"/>
          </a:p>
          <a:p>
            <a:pPr indent="-304800" lvl="1" marL="914400" rtl="0" algn="l">
              <a:lnSpc>
                <a:spcPct val="115000"/>
              </a:lnSpc>
              <a:spcBef>
                <a:spcPts val="0"/>
              </a:spcBef>
              <a:spcAft>
                <a:spcPts val="0"/>
              </a:spcAft>
              <a:buSzPts val="1200"/>
              <a:buChar char="○"/>
            </a:pPr>
            <a:r>
              <a:rPr lang="en-GB" sz="1200"/>
              <a:t>Assigns rankings.</a:t>
            </a:r>
            <a:endParaRPr sz="1200"/>
          </a:p>
          <a:p>
            <a:pPr indent="-304800" lvl="0" marL="457200" rtl="0" algn="l">
              <a:lnSpc>
                <a:spcPct val="115000"/>
              </a:lnSpc>
              <a:spcBef>
                <a:spcPts val="0"/>
              </a:spcBef>
              <a:spcAft>
                <a:spcPts val="0"/>
              </a:spcAft>
              <a:buSzPts val="1200"/>
              <a:buAutoNum type="arabicPeriod"/>
            </a:pPr>
            <a:r>
              <a:rPr b="1" lang="en-GB" sz="1200"/>
              <a:t>Updating Course Choices</a:t>
            </a:r>
            <a:r>
              <a:rPr lang="en-GB" sz="1200"/>
              <a:t>:</a:t>
            </a:r>
            <a:endParaRPr sz="1200"/>
          </a:p>
          <a:p>
            <a:pPr indent="-304800" lvl="1" marL="914400" rtl="0" algn="l">
              <a:lnSpc>
                <a:spcPct val="115000"/>
              </a:lnSpc>
              <a:spcBef>
                <a:spcPts val="0"/>
              </a:spcBef>
              <a:spcAft>
                <a:spcPts val="0"/>
              </a:spcAft>
              <a:buSzPts val="1200"/>
              <a:buChar char="○"/>
            </a:pPr>
            <a:r>
              <a:rPr lang="en-GB" sz="1200"/>
              <a:t>Reads and updates choices from "choicelist.csv".</a:t>
            </a:r>
            <a:endParaRPr sz="1200"/>
          </a:p>
          <a:p>
            <a:pPr indent="0" lvl="0" marL="0" rtl="0" algn="l">
              <a:lnSpc>
                <a:spcPct val="115000"/>
              </a:lnSpc>
              <a:spcBef>
                <a:spcPts val="1200"/>
              </a:spcBef>
              <a:spcAft>
                <a:spcPts val="120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53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40"/>
              <a:t>Problem Statement</a:t>
            </a:r>
            <a:endParaRPr sz="2540"/>
          </a:p>
        </p:txBody>
      </p:sp>
      <p:sp>
        <p:nvSpPr>
          <p:cNvPr id="93" name="Google Shape;93;p14"/>
          <p:cNvSpPr txBox="1"/>
          <p:nvPr>
            <p:ph idx="1" type="body"/>
          </p:nvPr>
        </p:nvSpPr>
        <p:spPr>
          <a:xfrm>
            <a:off x="729450" y="1296075"/>
            <a:ext cx="7904400" cy="3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latin typeface="Arial"/>
                <a:ea typeface="Arial"/>
                <a:cs typeface="Arial"/>
                <a:sym typeface="Arial"/>
              </a:rPr>
              <a:t>Develop a software system for taking care of course registration in a university. This system should have the following features: </a:t>
            </a:r>
            <a:endParaRPr sz="14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400">
                <a:solidFill>
                  <a:srgbClr val="000000"/>
                </a:solidFill>
                <a:latin typeface="Arial"/>
                <a:ea typeface="Arial"/>
                <a:cs typeface="Arial"/>
                <a:sym typeface="Arial"/>
              </a:rPr>
              <a:t>Each student should log into the system to register for the chosen courses in each semester.</a:t>
            </a:r>
            <a:endParaRPr sz="14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400">
                <a:solidFill>
                  <a:srgbClr val="000000"/>
                </a:solidFill>
                <a:latin typeface="Arial"/>
                <a:ea typeface="Arial"/>
                <a:cs typeface="Arial"/>
                <a:sym typeface="Arial"/>
              </a:rPr>
              <a:t>Once the student logs in, a list of courses that are offered in that semester should be displayed along with the information about faculty members who are teaching each section of the course.</a:t>
            </a:r>
            <a:endParaRPr sz="14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400">
                <a:solidFill>
                  <a:srgbClr val="000000"/>
                </a:solidFill>
                <a:latin typeface="Arial"/>
                <a:ea typeface="Arial"/>
                <a:cs typeface="Arial"/>
                <a:sym typeface="Arial"/>
              </a:rPr>
              <a:t>Assume that each core course will have 3 sections and each elective course will have two sections.</a:t>
            </a:r>
            <a:endParaRPr sz="14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400">
                <a:solidFill>
                  <a:srgbClr val="000000"/>
                </a:solidFill>
                <a:latin typeface="Arial"/>
                <a:ea typeface="Arial"/>
                <a:cs typeface="Arial"/>
                <a:sym typeface="Arial"/>
              </a:rPr>
              <a:t>Students can choose the courses in which they would like to register.</a:t>
            </a:r>
            <a:endParaRPr sz="14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400">
                <a:solidFill>
                  <a:srgbClr val="000000"/>
                </a:solidFill>
                <a:latin typeface="Arial"/>
                <a:ea typeface="Arial"/>
                <a:cs typeface="Arial"/>
                <a:sym typeface="Arial"/>
              </a:rPr>
              <a:t>Each student should register for a minimum of 4 and a maximum of 6 courses per semester </a:t>
            </a:r>
            <a:endParaRPr sz="14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400">
                <a:solidFill>
                  <a:srgbClr val="000000"/>
                </a:solidFill>
                <a:latin typeface="Arial"/>
                <a:ea typeface="Arial"/>
                <a:cs typeface="Arial"/>
                <a:sym typeface="Arial"/>
              </a:rPr>
              <a:t>At the end of the registration process, the list of successfully allotted courses along with the name of the teacher for each course should be displayed. In addition, the list of waitlisted courses along with waitlist number should also be displayed.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691450" y="576225"/>
            <a:ext cx="8187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Seat allotment Module</a:t>
            </a:r>
            <a:endParaRPr/>
          </a:p>
        </p:txBody>
      </p:sp>
      <p:sp>
        <p:nvSpPr>
          <p:cNvPr id="201" name="Google Shape;201;p32"/>
          <p:cNvSpPr txBox="1"/>
          <p:nvPr/>
        </p:nvSpPr>
        <p:spPr>
          <a:xfrm>
            <a:off x="620275" y="1180800"/>
            <a:ext cx="7562400" cy="419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200"/>
              <a:t>4. </a:t>
            </a:r>
            <a:r>
              <a:rPr b="1" lang="en-GB" sz="1200"/>
              <a:t>Reading and Parsing Courses</a:t>
            </a:r>
            <a:r>
              <a:rPr lang="en-GB" sz="1200"/>
              <a:t>:</a:t>
            </a:r>
            <a:endParaRPr sz="1200"/>
          </a:p>
          <a:p>
            <a:pPr indent="-304800" lvl="1" marL="914400" rtl="0" algn="l">
              <a:lnSpc>
                <a:spcPct val="115000"/>
              </a:lnSpc>
              <a:spcBef>
                <a:spcPts val="1200"/>
              </a:spcBef>
              <a:spcAft>
                <a:spcPts val="0"/>
              </a:spcAft>
              <a:buSzPts val="1200"/>
              <a:buChar char="○"/>
            </a:pPr>
            <a:r>
              <a:rPr lang="en-GB" sz="1200"/>
              <a:t>Opens "seats.csv".</a:t>
            </a:r>
            <a:endParaRPr sz="1200"/>
          </a:p>
          <a:p>
            <a:pPr indent="-304800" lvl="1" marL="914400" rtl="0" algn="l">
              <a:lnSpc>
                <a:spcPct val="115000"/>
              </a:lnSpc>
              <a:spcBef>
                <a:spcPts val="0"/>
              </a:spcBef>
              <a:spcAft>
                <a:spcPts val="0"/>
              </a:spcAft>
              <a:buSzPts val="1200"/>
              <a:buChar char="○"/>
            </a:pPr>
            <a:r>
              <a:rPr lang="en-GB" sz="1200"/>
              <a:t>Skips the header line and parses each subsequent line into Course structs.</a:t>
            </a:r>
            <a:endParaRPr sz="1200"/>
          </a:p>
          <a:p>
            <a:pPr indent="-304800" lvl="1" marL="914400" rtl="0" algn="l">
              <a:lnSpc>
                <a:spcPct val="115000"/>
              </a:lnSpc>
              <a:spcBef>
                <a:spcPts val="0"/>
              </a:spcBef>
              <a:spcAft>
                <a:spcPts val="0"/>
              </a:spcAft>
              <a:buSzPts val="1200"/>
              <a:buChar char="○"/>
            </a:pPr>
            <a:r>
              <a:rPr lang="en-GB" sz="1200"/>
              <a:t>Closes the file.</a:t>
            </a:r>
            <a:endParaRPr sz="1200"/>
          </a:p>
          <a:p>
            <a:pPr indent="0" lvl="0" marL="0" rtl="0" algn="l">
              <a:lnSpc>
                <a:spcPct val="115000"/>
              </a:lnSpc>
              <a:spcBef>
                <a:spcPts val="1200"/>
              </a:spcBef>
              <a:spcAft>
                <a:spcPts val="0"/>
              </a:spcAft>
              <a:buNone/>
            </a:pPr>
            <a:r>
              <a:rPr b="1" lang="en-GB" sz="1200"/>
              <a:t>5. Course Allocation</a:t>
            </a:r>
            <a:r>
              <a:rPr lang="en-GB" sz="1200"/>
              <a:t>:</a:t>
            </a:r>
            <a:endParaRPr sz="1200"/>
          </a:p>
          <a:p>
            <a:pPr indent="-304800" lvl="1" marL="914400" rtl="0" algn="l">
              <a:lnSpc>
                <a:spcPct val="115000"/>
              </a:lnSpc>
              <a:spcBef>
                <a:spcPts val="1200"/>
              </a:spcBef>
              <a:spcAft>
                <a:spcPts val="0"/>
              </a:spcAft>
              <a:buSzPts val="1200"/>
              <a:buChar char="○"/>
            </a:pPr>
            <a:r>
              <a:rPr lang="en-GB" sz="1200"/>
              <a:t>Iterates through students in ranking order.</a:t>
            </a:r>
            <a:endParaRPr sz="1200"/>
          </a:p>
          <a:p>
            <a:pPr indent="-304800" lvl="1" marL="914400" rtl="0" algn="l">
              <a:lnSpc>
                <a:spcPct val="115000"/>
              </a:lnSpc>
              <a:spcBef>
                <a:spcPts val="0"/>
              </a:spcBef>
              <a:spcAft>
                <a:spcPts val="0"/>
              </a:spcAft>
              <a:buSzPts val="1200"/>
              <a:buChar char="○"/>
            </a:pPr>
            <a:r>
              <a:rPr lang="en-GB" sz="1200"/>
              <a:t>Allocates courses based on choices and availability.</a:t>
            </a:r>
            <a:endParaRPr sz="1200"/>
          </a:p>
          <a:p>
            <a:pPr indent="-304800" lvl="1" marL="914400" rtl="0" algn="l">
              <a:lnSpc>
                <a:spcPct val="115000"/>
              </a:lnSpc>
              <a:spcBef>
                <a:spcPts val="0"/>
              </a:spcBef>
              <a:spcAft>
                <a:spcPts val="0"/>
              </a:spcAft>
              <a:buSzPts val="1200"/>
              <a:buChar char="○"/>
            </a:pPr>
            <a:r>
              <a:rPr lang="en-GB" sz="1200"/>
              <a:t>Updates remaining seats.</a:t>
            </a:r>
            <a:endParaRPr sz="1200"/>
          </a:p>
          <a:p>
            <a:pPr indent="0" lvl="0" marL="0" rtl="0" algn="l">
              <a:lnSpc>
                <a:spcPct val="115000"/>
              </a:lnSpc>
              <a:spcBef>
                <a:spcPts val="1200"/>
              </a:spcBef>
              <a:spcAft>
                <a:spcPts val="0"/>
              </a:spcAft>
              <a:buNone/>
            </a:pPr>
            <a:r>
              <a:rPr b="1" lang="en-GB" sz="1200"/>
              <a:t>6 Writing Output Files</a:t>
            </a:r>
            <a:r>
              <a:rPr lang="en-GB" sz="1200"/>
              <a:t>:</a:t>
            </a:r>
            <a:endParaRPr sz="1200"/>
          </a:p>
          <a:p>
            <a:pPr indent="-304800" lvl="1" marL="914400" rtl="0" algn="l">
              <a:lnSpc>
                <a:spcPct val="115000"/>
              </a:lnSpc>
              <a:spcBef>
                <a:spcPts val="1200"/>
              </a:spcBef>
              <a:spcAft>
                <a:spcPts val="0"/>
              </a:spcAft>
              <a:buSzPts val="1200"/>
              <a:buChar char="○"/>
            </a:pPr>
            <a:r>
              <a:rPr lang="en-GB" sz="1200"/>
              <a:t>Writes the course allocation results to "allotmentlist.csv".</a:t>
            </a:r>
            <a:endParaRPr sz="1200"/>
          </a:p>
          <a:p>
            <a:pPr indent="-304800" lvl="1" marL="914400" rtl="0" algn="l">
              <a:lnSpc>
                <a:spcPct val="115000"/>
              </a:lnSpc>
              <a:spcBef>
                <a:spcPts val="0"/>
              </a:spcBef>
              <a:spcAft>
                <a:spcPts val="0"/>
              </a:spcAft>
              <a:buSzPts val="1200"/>
              <a:buChar char="○"/>
            </a:pPr>
            <a:r>
              <a:rPr lang="en-GB" sz="1200"/>
              <a:t>Writes the remaining seats to "remainingseats.csv".</a:t>
            </a:r>
            <a:endParaRPr sz="1200"/>
          </a:p>
          <a:p>
            <a:pPr indent="0" lvl="0" marL="0" rtl="0" algn="l">
              <a:lnSpc>
                <a:spcPct val="115000"/>
              </a:lnSpc>
              <a:spcBef>
                <a:spcPts val="1200"/>
              </a:spcBef>
              <a:spcAft>
                <a:spcPts val="0"/>
              </a:spcAft>
              <a:buNone/>
            </a:pPr>
            <a:r>
              <a:rPr lang="en-GB" sz="1200"/>
              <a:t>This program ensures a fair and systematic allocation of courses to students based on their preferences, ranking scores, and seat availability.</a:t>
            </a:r>
            <a:endParaRPr sz="1200"/>
          </a:p>
          <a:p>
            <a:pPr indent="0" lvl="0" marL="0" rtl="0" algn="l">
              <a:lnSpc>
                <a:spcPct val="115000"/>
              </a:lnSpc>
              <a:spcBef>
                <a:spcPts val="1200"/>
              </a:spcBef>
              <a:spcAft>
                <a:spcPts val="1200"/>
              </a:spcAft>
              <a:buNone/>
            </a:pPr>
            <a:r>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244000" y="480700"/>
            <a:ext cx="7777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Show results Module</a:t>
            </a:r>
            <a:endParaRPr/>
          </a:p>
        </p:txBody>
      </p:sp>
      <p:pic>
        <p:nvPicPr>
          <p:cNvPr id="207" name="Google Shape;207;p33"/>
          <p:cNvPicPr preferRelativeResize="0"/>
          <p:nvPr/>
        </p:nvPicPr>
        <p:blipFill rotWithShape="1">
          <a:blip r:embed="rId3">
            <a:alphaModFix/>
          </a:blip>
          <a:srcRect b="28611" l="13458" r="10158" t="22421"/>
          <a:stretch/>
        </p:blipFill>
        <p:spPr>
          <a:xfrm>
            <a:off x="4572000" y="1015900"/>
            <a:ext cx="4019550" cy="3638550"/>
          </a:xfrm>
          <a:prstGeom prst="rect">
            <a:avLst/>
          </a:prstGeom>
          <a:noFill/>
          <a:ln>
            <a:noFill/>
          </a:ln>
        </p:spPr>
      </p:pic>
      <p:sp>
        <p:nvSpPr>
          <p:cNvPr id="208" name="Google Shape;208;p33"/>
          <p:cNvSpPr txBox="1"/>
          <p:nvPr/>
        </p:nvSpPr>
        <p:spPr>
          <a:xfrm>
            <a:off x="381750" y="1627425"/>
            <a:ext cx="4430100" cy="257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200"/>
          </a:p>
          <a:p>
            <a:pPr indent="-304800" lvl="0" marL="457200" rtl="0" algn="l">
              <a:spcBef>
                <a:spcPts val="0"/>
              </a:spcBef>
              <a:spcAft>
                <a:spcPts val="0"/>
              </a:spcAft>
              <a:buSzPts val="1200"/>
              <a:buChar char="-"/>
            </a:pPr>
            <a:r>
              <a:rPr lang="en-GB" sz="1200"/>
              <a:t>In this module, the student is given the choice to accpet or withdraw the course that has been </a:t>
            </a:r>
            <a:r>
              <a:rPr lang="en-GB" sz="1200"/>
              <a:t>offered to him/her.</a:t>
            </a:r>
            <a:endParaRPr sz="1200"/>
          </a:p>
          <a:p>
            <a:pPr indent="-304800" lvl="0" marL="457200" rtl="0" algn="l">
              <a:spcBef>
                <a:spcPts val="0"/>
              </a:spcBef>
              <a:spcAft>
                <a:spcPts val="0"/>
              </a:spcAft>
              <a:buSzPts val="1200"/>
              <a:buChar char="-"/>
            </a:pPr>
            <a:r>
              <a:rPr lang="en-GB" sz="1200"/>
              <a:t>If they accept the courses, it will be updated in the finalallotment.csv file.</a:t>
            </a:r>
            <a:endParaRPr sz="1200"/>
          </a:p>
          <a:p>
            <a:pPr indent="-304800" lvl="0" marL="457200" rtl="0" algn="l">
              <a:spcBef>
                <a:spcPts val="0"/>
              </a:spcBef>
              <a:spcAft>
                <a:spcPts val="0"/>
              </a:spcAft>
              <a:buSzPts val="1200"/>
              <a:buChar char="-"/>
            </a:pPr>
            <a:r>
              <a:rPr lang="en-GB" sz="1200"/>
              <a:t>Else, in case of withdrawal, it will be updated in the remainingseats.csv and waitlist module will be executed.</a:t>
            </a:r>
            <a:endParaRPr sz="1200"/>
          </a:p>
          <a:p>
            <a:pPr indent="-304800" lvl="0" marL="457200" rtl="0" algn="l">
              <a:spcBef>
                <a:spcPts val="0"/>
              </a:spcBef>
              <a:spcAft>
                <a:spcPts val="0"/>
              </a:spcAft>
              <a:buSzPts val="1200"/>
              <a:buChar char="-"/>
            </a:pPr>
            <a:r>
              <a:t/>
            </a:r>
            <a:endParaRPr sz="1200"/>
          </a:p>
          <a:p>
            <a:pPr indent="0" lvl="0" marL="0" rtl="0" algn="l">
              <a:spcBef>
                <a:spcPts val="0"/>
              </a:spcBef>
              <a:spcAft>
                <a:spcPts val="0"/>
              </a:spcAft>
              <a:buNone/>
            </a:pPr>
            <a:r>
              <a:rPr b="1" lang="en-GB" sz="1200"/>
              <a:t>User Interaction</a:t>
            </a:r>
            <a:r>
              <a:rPr lang="en-GB" sz="1200"/>
              <a:t>: The program interacts with the user (student) through the console to confirm course acceptance or rejection.</a:t>
            </a:r>
            <a:endParaRPr sz="1200"/>
          </a:p>
          <a:p>
            <a:pPr indent="0" lvl="0" marL="0" rtl="0" algn="l">
              <a:spcBef>
                <a:spcPts val="0"/>
              </a:spcBef>
              <a:spcAft>
                <a:spcPts val="0"/>
              </a:spcAft>
              <a:buNone/>
            </a:pPr>
            <a:r>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486600" y="587875"/>
            <a:ext cx="7738800" cy="53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Course Withdrawal Module </a:t>
            </a:r>
            <a:endParaRPr/>
          </a:p>
        </p:txBody>
      </p:sp>
      <p:pic>
        <p:nvPicPr>
          <p:cNvPr id="214" name="Google Shape;214;p34"/>
          <p:cNvPicPr preferRelativeResize="0"/>
          <p:nvPr/>
        </p:nvPicPr>
        <p:blipFill rotWithShape="1">
          <a:blip r:embed="rId3">
            <a:alphaModFix/>
          </a:blip>
          <a:srcRect b="8651" l="31818" r="30593" t="21579"/>
          <a:stretch/>
        </p:blipFill>
        <p:spPr>
          <a:xfrm>
            <a:off x="2376125" y="1118875"/>
            <a:ext cx="3674373" cy="38361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486600" y="587875"/>
            <a:ext cx="7738800" cy="53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Course Withdrawal Module </a:t>
            </a:r>
            <a:endParaRPr/>
          </a:p>
        </p:txBody>
      </p:sp>
      <p:sp>
        <p:nvSpPr>
          <p:cNvPr id="220" name="Google Shape;220;p35"/>
          <p:cNvSpPr txBox="1"/>
          <p:nvPr/>
        </p:nvSpPr>
        <p:spPr>
          <a:xfrm>
            <a:off x="813725" y="1336100"/>
            <a:ext cx="7631100" cy="324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200"/>
              <a:t>Student Course Processing</a:t>
            </a:r>
            <a:endParaRPr b="1" sz="1200"/>
          </a:p>
          <a:p>
            <a:pPr indent="-304800" lvl="1" marL="914400" rtl="0" algn="l">
              <a:lnSpc>
                <a:spcPct val="115000"/>
              </a:lnSpc>
              <a:spcBef>
                <a:spcPts val="1200"/>
              </a:spcBef>
              <a:spcAft>
                <a:spcPts val="0"/>
              </a:spcAft>
              <a:buSzPts val="1200"/>
              <a:buChar char="●"/>
            </a:pPr>
            <a:r>
              <a:rPr lang="en-GB" sz="1200"/>
              <a:t>The main function processes each student’s course withdrawals.</a:t>
            </a:r>
            <a:endParaRPr sz="1200"/>
          </a:p>
          <a:p>
            <a:pPr indent="-304800" lvl="1" marL="914400" rtl="0" algn="l">
              <a:lnSpc>
                <a:spcPct val="115000"/>
              </a:lnSpc>
              <a:spcBef>
                <a:spcPts val="0"/>
              </a:spcBef>
              <a:spcAft>
                <a:spcPts val="0"/>
              </a:spcAft>
              <a:buSzPts val="1200"/>
              <a:buChar char="●"/>
            </a:pPr>
            <a:r>
              <a:rPr lang="en-GB" sz="1200"/>
              <a:t>It displays the student's allotted courses and asks the student whether they want to accept each course.(User interaction)</a:t>
            </a:r>
            <a:endParaRPr sz="1200"/>
          </a:p>
          <a:p>
            <a:pPr indent="-304800" lvl="1" marL="914400" rtl="0" algn="l">
              <a:lnSpc>
                <a:spcPct val="115000"/>
              </a:lnSpc>
              <a:spcBef>
                <a:spcPts val="0"/>
              </a:spcBef>
              <a:spcAft>
                <a:spcPts val="0"/>
              </a:spcAft>
              <a:buSzPts val="1200"/>
              <a:buChar char="●"/>
            </a:pPr>
            <a:r>
              <a:rPr lang="en-GB" sz="1200"/>
              <a:t>Students can only decline a limited number of courses (minimum number of courses constraint which manages error handling).</a:t>
            </a:r>
            <a:endParaRPr sz="1200"/>
          </a:p>
          <a:p>
            <a:pPr indent="-304800" lvl="1" marL="914400" rtl="0" algn="l">
              <a:lnSpc>
                <a:spcPct val="115000"/>
              </a:lnSpc>
              <a:spcBef>
                <a:spcPts val="0"/>
              </a:spcBef>
              <a:spcAft>
                <a:spcPts val="0"/>
              </a:spcAft>
              <a:buSzPts val="1200"/>
              <a:buChar char="●"/>
            </a:pPr>
            <a:r>
              <a:rPr lang="en-GB" sz="1200"/>
              <a:t>For each accepted or declined course, the updateSeats function updates the seat availability accordingly.</a:t>
            </a:r>
            <a:endParaRPr b="1" sz="1200"/>
          </a:p>
          <a:p>
            <a:pPr indent="-304800" lvl="1" marL="914400" rtl="0" algn="l">
              <a:lnSpc>
                <a:spcPct val="115000"/>
              </a:lnSpc>
              <a:spcBef>
                <a:spcPts val="0"/>
              </a:spcBef>
              <a:spcAft>
                <a:spcPts val="0"/>
              </a:spcAft>
              <a:buSzPts val="1200"/>
              <a:buChar char="●"/>
            </a:pPr>
            <a:r>
              <a:rPr lang="en-GB" sz="1200"/>
              <a:t>After processing all students, the main function writes the updated course information back to seats.csv.</a:t>
            </a:r>
            <a:endParaRPr sz="1200"/>
          </a:p>
          <a:p>
            <a:pPr indent="0" lvl="0" marL="0" rtl="0" algn="l">
              <a:lnSpc>
                <a:spcPct val="115000"/>
              </a:lnSpc>
              <a:spcBef>
                <a:spcPts val="1200"/>
              </a:spcBef>
              <a:spcAft>
                <a:spcPts val="0"/>
              </a:spcAft>
              <a:buNone/>
            </a:pPr>
            <a:r>
              <a:rPr lang="en-GB" sz="1200"/>
              <a:t>This approach ensures a systematic management of student course withdrawals while maintaining data integrity and adhering to constraints.</a:t>
            </a:r>
            <a:endParaRPr sz="1200"/>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578775" y="4948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Waitlist Module</a:t>
            </a:r>
            <a:endParaRPr/>
          </a:p>
          <a:p>
            <a:pPr indent="0" lvl="0" marL="0" rtl="0" algn="l">
              <a:spcBef>
                <a:spcPts val="0"/>
              </a:spcBef>
              <a:spcAft>
                <a:spcPts val="0"/>
              </a:spcAft>
              <a:buNone/>
            </a:pPr>
            <a:r>
              <a:t/>
            </a:r>
            <a:endParaRPr/>
          </a:p>
        </p:txBody>
      </p:sp>
      <p:sp>
        <p:nvSpPr>
          <p:cNvPr id="226" name="Google Shape;226;p36"/>
          <p:cNvSpPr txBox="1"/>
          <p:nvPr/>
        </p:nvSpPr>
        <p:spPr>
          <a:xfrm>
            <a:off x="733350" y="1516925"/>
            <a:ext cx="5786400" cy="73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pic>
        <p:nvPicPr>
          <p:cNvPr id="227" name="Google Shape;227;p36"/>
          <p:cNvPicPr preferRelativeResize="0"/>
          <p:nvPr/>
        </p:nvPicPr>
        <p:blipFill rotWithShape="1">
          <a:blip r:embed="rId3">
            <a:alphaModFix/>
          </a:blip>
          <a:srcRect b="0" l="29292" r="31863" t="10506"/>
          <a:stretch/>
        </p:blipFill>
        <p:spPr>
          <a:xfrm>
            <a:off x="3569725" y="311400"/>
            <a:ext cx="4172125" cy="4743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578775" y="4948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Waitlist Module</a:t>
            </a:r>
            <a:endParaRPr/>
          </a:p>
          <a:p>
            <a:pPr indent="0" lvl="0" marL="0" rtl="0" algn="l">
              <a:spcBef>
                <a:spcPts val="0"/>
              </a:spcBef>
              <a:spcAft>
                <a:spcPts val="0"/>
              </a:spcAft>
              <a:buNone/>
            </a:pPr>
            <a:r>
              <a:t/>
            </a:r>
            <a:endParaRPr/>
          </a:p>
        </p:txBody>
      </p:sp>
      <p:sp>
        <p:nvSpPr>
          <p:cNvPr id="233" name="Google Shape;233;p37"/>
          <p:cNvSpPr txBox="1"/>
          <p:nvPr/>
        </p:nvSpPr>
        <p:spPr>
          <a:xfrm>
            <a:off x="733350" y="1516925"/>
            <a:ext cx="5786400" cy="73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sp>
        <p:nvSpPr>
          <p:cNvPr id="234" name="Google Shape;234;p37"/>
          <p:cNvSpPr txBox="1"/>
          <p:nvPr/>
        </p:nvSpPr>
        <p:spPr>
          <a:xfrm>
            <a:off x="784950" y="1516925"/>
            <a:ext cx="7574100" cy="30723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Font typeface="Calibri"/>
              <a:buChar char="-"/>
            </a:pPr>
            <a:r>
              <a:rPr lang="en-GB" sz="1200">
                <a:latin typeface="Times New Roman"/>
                <a:ea typeface="Times New Roman"/>
                <a:cs typeface="Times New Roman"/>
                <a:sym typeface="Times New Roman"/>
              </a:rPr>
              <a:t>Reads course data from remainingseats.csv and populates the courses array using parse_course.Uses sscanf to extract the student's name and the waitlisted course serial number (S.no) from the line, and stores them in the provided StudentDetails struct.</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Calibri"/>
              <a:buChar char="-"/>
            </a:pPr>
            <a:r>
              <a:rPr lang="en-GB" sz="1200">
                <a:latin typeface="Times New Roman"/>
                <a:ea typeface="Times New Roman"/>
                <a:cs typeface="Times New Roman"/>
                <a:sym typeface="Times New Roman"/>
              </a:rPr>
              <a:t>Reads waitlisted students data from waitlisted.csv and populates the students array using parse_waitlisted_student.</a:t>
            </a:r>
            <a:endParaRPr sz="12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Char char="-"/>
            </a:pPr>
            <a:r>
              <a:rPr lang="en-GB" sz="1200">
                <a:latin typeface="Times New Roman"/>
                <a:ea typeface="Times New Roman"/>
                <a:cs typeface="Times New Roman"/>
                <a:sym typeface="Times New Roman"/>
              </a:rPr>
              <a:t>Iterates through each waitlisted student and tries to allocate the waitlisted course</a:t>
            </a:r>
            <a:r>
              <a:rPr lang="en-GB" sz="1100">
                <a:latin typeface="Times New Roman"/>
                <a:ea typeface="Times New Roman"/>
                <a:cs typeface="Times New Roman"/>
                <a:sym typeface="Times New Roman"/>
              </a:rPr>
              <a:t>.</a:t>
            </a:r>
            <a:r>
              <a:rPr lang="en-GB" sz="1200">
                <a:latin typeface="Times New Roman"/>
                <a:ea typeface="Times New Roman"/>
                <a:cs typeface="Times New Roman"/>
                <a:sym typeface="Times New Roman"/>
              </a:rPr>
              <a:t>For each waitlisted student, it checks if the desired course has remaining seats.</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	-     If seats are available,it allocates the course to the student and decreases the seatcount.</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	-    Prints a message indicating the allocation.</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GB" sz="1200">
                <a:latin typeface="Times New Roman"/>
                <a:ea typeface="Times New Roman"/>
                <a:cs typeface="Times New Roman"/>
                <a:sym typeface="Times New Roman"/>
              </a:rPr>
              <a:t>After processing all students, the program writes the updated course information back to remainingseats.csv, ensuring that the new seat counts are saved.</a:t>
            </a:r>
            <a:endParaRPr sz="12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GB" sz="1200">
                <a:latin typeface="Times New Roman"/>
                <a:ea typeface="Times New Roman"/>
                <a:cs typeface="Times New Roman"/>
                <a:sym typeface="Times New Roman"/>
              </a:rPr>
              <a:t>This systematic approach ensures that waitlisted students are allocated courses based on seat availability and updates the course data to reflect these changes</a:t>
            </a:r>
            <a:r>
              <a:rPr lang="en-GB" sz="1100">
                <a:latin typeface="Times New Roman"/>
                <a:ea typeface="Times New Roman"/>
                <a:cs typeface="Times New Roman"/>
                <a:sym typeface="Times New Roman"/>
              </a:rPr>
              <a:t>.</a:t>
            </a:r>
            <a:endParaRPr sz="1300">
              <a:solidFill>
                <a:schemeClr val="accen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544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Non Functional Requirements </a:t>
            </a:r>
            <a:endParaRPr/>
          </a:p>
        </p:txBody>
      </p:sp>
      <p:sp>
        <p:nvSpPr>
          <p:cNvPr id="240" name="Google Shape;240;p38"/>
          <p:cNvSpPr txBox="1"/>
          <p:nvPr>
            <p:ph idx="1" type="body"/>
          </p:nvPr>
        </p:nvSpPr>
        <p:spPr>
          <a:xfrm>
            <a:off x="293075" y="1193250"/>
            <a:ext cx="8604000" cy="38520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GB" sz="1420">
                <a:solidFill>
                  <a:srgbClr val="000000"/>
                </a:solidFill>
                <a:latin typeface="Arial"/>
                <a:ea typeface="Arial"/>
                <a:cs typeface="Arial"/>
                <a:sym typeface="Arial"/>
              </a:rPr>
              <a:t>1.Performance:</a:t>
            </a:r>
            <a:br>
              <a:rPr b="1" lang="en-GB" sz="1420">
                <a:solidFill>
                  <a:srgbClr val="000000"/>
                </a:solidFill>
                <a:latin typeface="Arial"/>
                <a:ea typeface="Arial"/>
                <a:cs typeface="Arial"/>
                <a:sym typeface="Arial"/>
              </a:rPr>
            </a:br>
            <a:r>
              <a:rPr lang="en-GB" sz="1420">
                <a:solidFill>
                  <a:srgbClr val="000000"/>
                </a:solidFill>
                <a:latin typeface="Arial"/>
                <a:ea typeface="Arial"/>
                <a:cs typeface="Arial"/>
                <a:sym typeface="Arial"/>
              </a:rPr>
              <a:t>The software should be able to handle a large number of concurrent users and high volumes of data without crashing. The response time of the system should be fast enough to provide a seamless user experience..</a:t>
            </a:r>
            <a:endParaRPr sz="1420">
              <a:solidFill>
                <a:srgbClr val="000000"/>
              </a:solidFill>
              <a:latin typeface="Arial"/>
              <a:ea typeface="Arial"/>
              <a:cs typeface="Arial"/>
              <a:sym typeface="Arial"/>
            </a:endParaRPr>
          </a:p>
          <a:p>
            <a:pPr indent="0" lvl="0" marL="0" rtl="0" algn="l">
              <a:spcBef>
                <a:spcPts val="1200"/>
              </a:spcBef>
              <a:spcAft>
                <a:spcPts val="0"/>
              </a:spcAft>
              <a:buNone/>
            </a:pPr>
            <a:r>
              <a:rPr b="1" lang="en-GB" sz="1420">
                <a:solidFill>
                  <a:srgbClr val="000000"/>
                </a:solidFill>
                <a:latin typeface="Arial"/>
                <a:ea typeface="Arial"/>
                <a:cs typeface="Arial"/>
                <a:sym typeface="Arial"/>
              </a:rPr>
              <a:t>2.Reliability:</a:t>
            </a:r>
            <a:br>
              <a:rPr b="1" lang="en-GB" sz="1420">
                <a:solidFill>
                  <a:srgbClr val="000000"/>
                </a:solidFill>
                <a:latin typeface="Arial"/>
                <a:ea typeface="Arial"/>
                <a:cs typeface="Arial"/>
                <a:sym typeface="Arial"/>
              </a:rPr>
            </a:br>
            <a:r>
              <a:rPr lang="en-GB" sz="1420">
                <a:solidFill>
                  <a:srgbClr val="000000"/>
                </a:solidFill>
                <a:latin typeface="Arial"/>
                <a:ea typeface="Arial"/>
                <a:cs typeface="Arial"/>
                <a:sym typeface="Arial"/>
              </a:rPr>
              <a:t>The software should be reliable and able to function consistently without unexpected crashes or errors that could affect the counselling process and the results of the students.</a:t>
            </a:r>
            <a:br>
              <a:rPr lang="en-GB" sz="1420">
                <a:solidFill>
                  <a:srgbClr val="000000"/>
                </a:solidFill>
                <a:latin typeface="Arial"/>
                <a:ea typeface="Arial"/>
                <a:cs typeface="Arial"/>
                <a:sym typeface="Arial"/>
              </a:rPr>
            </a:br>
            <a:r>
              <a:rPr lang="en-GB" sz="1420">
                <a:solidFill>
                  <a:srgbClr val="000000"/>
                </a:solidFill>
                <a:latin typeface="Arial"/>
                <a:ea typeface="Arial"/>
                <a:cs typeface="Arial"/>
                <a:sym typeface="Arial"/>
              </a:rPr>
              <a:t>Data integrity: All student registration data should be accurately stored and maintained without loss or corruption.</a:t>
            </a:r>
            <a:endParaRPr sz="1420">
              <a:solidFill>
                <a:srgbClr val="000000"/>
              </a:solidFill>
              <a:latin typeface="Arial"/>
              <a:ea typeface="Arial"/>
              <a:cs typeface="Arial"/>
              <a:sym typeface="Arial"/>
            </a:endParaRPr>
          </a:p>
          <a:p>
            <a:pPr indent="0" lvl="0" marL="0" rtl="0" algn="l">
              <a:spcBef>
                <a:spcPts val="1200"/>
              </a:spcBef>
              <a:spcAft>
                <a:spcPts val="0"/>
              </a:spcAft>
              <a:buNone/>
            </a:pPr>
            <a:r>
              <a:rPr b="1" lang="en-GB" sz="1428">
                <a:solidFill>
                  <a:srgbClr val="000000"/>
                </a:solidFill>
                <a:latin typeface="Arial"/>
                <a:ea typeface="Arial"/>
                <a:cs typeface="Arial"/>
                <a:sym typeface="Arial"/>
              </a:rPr>
              <a:t>3.Scalability:</a:t>
            </a:r>
            <a:br>
              <a:rPr b="1" lang="en-GB" sz="1428">
                <a:solidFill>
                  <a:srgbClr val="000000"/>
                </a:solidFill>
                <a:latin typeface="Arial"/>
                <a:ea typeface="Arial"/>
                <a:cs typeface="Arial"/>
                <a:sym typeface="Arial"/>
              </a:rPr>
            </a:br>
            <a:r>
              <a:rPr lang="en-GB" sz="1428">
                <a:solidFill>
                  <a:srgbClr val="000000"/>
                </a:solidFill>
                <a:latin typeface="Arial"/>
                <a:ea typeface="Arial"/>
                <a:cs typeface="Arial"/>
                <a:sym typeface="Arial"/>
              </a:rPr>
              <a:t>The system should be scalable to accommodate an increasing number of students and courses over time without significant architectural changes. Database scalability: The database should handle a growing volume of course, faculty and student data without performance degradation.</a:t>
            </a:r>
            <a:endParaRPr sz="1428">
              <a:solidFill>
                <a:srgbClr val="000000"/>
              </a:solidFill>
              <a:latin typeface="Arial"/>
              <a:ea typeface="Arial"/>
              <a:cs typeface="Arial"/>
              <a:sym typeface="Arial"/>
            </a:endParaRPr>
          </a:p>
          <a:p>
            <a:pPr indent="0" lvl="0" marL="0" rtl="0" algn="l">
              <a:spcBef>
                <a:spcPts val="1200"/>
              </a:spcBef>
              <a:spcAft>
                <a:spcPts val="1200"/>
              </a:spcAft>
              <a:buNone/>
            </a:pPr>
            <a:r>
              <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7650" y="669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Non Functional Requirements </a:t>
            </a:r>
            <a:endParaRPr/>
          </a:p>
          <a:p>
            <a:pPr indent="0" lvl="0" marL="0" rtl="0" algn="l">
              <a:spcBef>
                <a:spcPts val="0"/>
              </a:spcBef>
              <a:spcAft>
                <a:spcPts val="0"/>
              </a:spcAft>
              <a:buNone/>
            </a:pPr>
            <a:r>
              <a:t/>
            </a:r>
            <a:endParaRPr/>
          </a:p>
        </p:txBody>
      </p:sp>
      <p:sp>
        <p:nvSpPr>
          <p:cNvPr id="246" name="Google Shape;246;p39"/>
          <p:cNvSpPr txBox="1"/>
          <p:nvPr>
            <p:ph idx="1" type="body"/>
          </p:nvPr>
        </p:nvSpPr>
        <p:spPr>
          <a:xfrm>
            <a:off x="261675" y="1204900"/>
            <a:ext cx="8739900" cy="4039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337">
                <a:solidFill>
                  <a:srgbClr val="000000"/>
                </a:solidFill>
                <a:latin typeface="Arial"/>
                <a:ea typeface="Arial"/>
                <a:cs typeface="Arial"/>
                <a:sym typeface="Arial"/>
              </a:rPr>
              <a:t>4.Security:</a:t>
            </a:r>
            <a:br>
              <a:rPr b="1" lang="en-GB" sz="1337">
                <a:solidFill>
                  <a:srgbClr val="000000"/>
                </a:solidFill>
                <a:latin typeface="Arial"/>
                <a:ea typeface="Arial"/>
                <a:cs typeface="Arial"/>
                <a:sym typeface="Arial"/>
              </a:rPr>
            </a:br>
            <a:r>
              <a:rPr lang="en-GB" sz="1337">
                <a:solidFill>
                  <a:srgbClr val="000000"/>
                </a:solidFill>
                <a:latin typeface="Arial"/>
                <a:ea typeface="Arial"/>
                <a:cs typeface="Arial"/>
                <a:sym typeface="Arial"/>
              </a:rPr>
              <a:t>User authentication: The system should use strong encryption methods to secure user credentials during login.</a:t>
            </a:r>
            <a:br>
              <a:rPr lang="en-GB" sz="1337">
                <a:solidFill>
                  <a:srgbClr val="000000"/>
                </a:solidFill>
                <a:latin typeface="Arial"/>
                <a:ea typeface="Arial"/>
                <a:cs typeface="Arial"/>
                <a:sym typeface="Arial"/>
              </a:rPr>
            </a:br>
            <a:r>
              <a:rPr lang="en-GB" sz="1337">
                <a:solidFill>
                  <a:srgbClr val="000000"/>
                </a:solidFill>
                <a:latin typeface="Arial"/>
                <a:ea typeface="Arial"/>
                <a:cs typeface="Arial"/>
                <a:sym typeface="Arial"/>
              </a:rPr>
              <a:t>Data protection: Personal student information like their exam scores, personal information, and counselling results and registration records should be stored securely and protected from unauthorized access.</a:t>
            </a:r>
            <a:endParaRPr b="1" sz="500"/>
          </a:p>
          <a:p>
            <a:pPr indent="0" lvl="0" marL="0" rtl="0" algn="l">
              <a:spcBef>
                <a:spcPts val="1200"/>
              </a:spcBef>
              <a:spcAft>
                <a:spcPts val="0"/>
              </a:spcAft>
              <a:buNone/>
            </a:pPr>
            <a:r>
              <a:rPr b="1" lang="en-GB" sz="1400">
                <a:solidFill>
                  <a:srgbClr val="000000"/>
                </a:solidFill>
                <a:latin typeface="Arial"/>
                <a:ea typeface="Arial"/>
                <a:cs typeface="Arial"/>
                <a:sym typeface="Arial"/>
              </a:rPr>
              <a:t>5.Usability:</a:t>
            </a:r>
            <a:br>
              <a:rPr b="1" lang="en-GB" sz="1400">
                <a:solidFill>
                  <a:srgbClr val="000000"/>
                </a:solidFill>
                <a:latin typeface="Arial"/>
                <a:ea typeface="Arial"/>
                <a:cs typeface="Arial"/>
                <a:sym typeface="Arial"/>
              </a:rPr>
            </a:br>
            <a:r>
              <a:rPr lang="en-GB" sz="1400">
                <a:solidFill>
                  <a:srgbClr val="000000"/>
                </a:solidFill>
                <a:latin typeface="Arial"/>
                <a:ea typeface="Arial"/>
                <a:cs typeface="Arial"/>
                <a:sym typeface="Arial"/>
              </a:rPr>
              <a:t>User interface: The system should have an intuitive and user-friendly interface to facilitate easy navigation and course selection for students.</a:t>
            </a:r>
            <a:br>
              <a:rPr lang="en-GB" sz="1400">
                <a:solidFill>
                  <a:srgbClr val="000000"/>
                </a:solidFill>
                <a:latin typeface="Arial"/>
                <a:ea typeface="Arial"/>
                <a:cs typeface="Arial"/>
                <a:sym typeface="Arial"/>
              </a:rPr>
            </a:br>
            <a:r>
              <a:rPr lang="en-GB" sz="1400">
                <a:solidFill>
                  <a:srgbClr val="000000"/>
                </a:solidFill>
                <a:latin typeface="Arial"/>
                <a:ea typeface="Arial"/>
                <a:cs typeface="Arial"/>
                <a:sym typeface="Arial"/>
              </a:rPr>
              <a:t>Accessibility: The system should comply with accessibility standards to ensure usability for users with disabilities.The software should be available 24/7, with minimal downtime or maintenance required, to ensure that students can access the counselling process when they need it.</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GB" sz="1400">
                <a:solidFill>
                  <a:srgbClr val="000000"/>
                </a:solidFill>
                <a:latin typeface="Arial"/>
                <a:ea typeface="Arial"/>
                <a:cs typeface="Arial"/>
                <a:sym typeface="Arial"/>
              </a:rPr>
              <a:t>6. Compliance: </a:t>
            </a:r>
            <a:br>
              <a:rPr b="1" lang="en-GB" sz="1400">
                <a:solidFill>
                  <a:srgbClr val="000000"/>
                </a:solidFill>
                <a:latin typeface="Arial"/>
                <a:ea typeface="Arial"/>
                <a:cs typeface="Arial"/>
                <a:sym typeface="Arial"/>
              </a:rPr>
            </a:br>
            <a:r>
              <a:rPr lang="en-GB" sz="1400">
                <a:solidFill>
                  <a:srgbClr val="000000"/>
                </a:solidFill>
                <a:latin typeface="Arial"/>
                <a:ea typeface="Arial"/>
                <a:cs typeface="Arial"/>
                <a:sym typeface="Arial"/>
              </a:rPr>
              <a:t>The software must adhere to all relevant laws, regulations, and standards related to data privacy, security, accessibility, and other areas that might impact the counselling process.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7650" y="573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Non Functional Requirements </a:t>
            </a:r>
            <a:endParaRPr/>
          </a:p>
          <a:p>
            <a:pPr indent="0" lvl="0" marL="0" rtl="0" algn="l">
              <a:spcBef>
                <a:spcPts val="0"/>
              </a:spcBef>
              <a:spcAft>
                <a:spcPts val="0"/>
              </a:spcAft>
              <a:buNone/>
            </a:pPr>
            <a:r>
              <a:t/>
            </a:r>
            <a:endParaRPr/>
          </a:p>
        </p:txBody>
      </p:sp>
      <p:sp>
        <p:nvSpPr>
          <p:cNvPr id="252" name="Google Shape;252;p40"/>
          <p:cNvSpPr txBox="1"/>
          <p:nvPr>
            <p:ph idx="1" type="body"/>
          </p:nvPr>
        </p:nvSpPr>
        <p:spPr>
          <a:xfrm>
            <a:off x="642950" y="1347100"/>
            <a:ext cx="8245800" cy="3510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400">
                <a:solidFill>
                  <a:srgbClr val="000000"/>
                </a:solidFill>
                <a:latin typeface="Arial"/>
                <a:ea typeface="Arial"/>
                <a:cs typeface="Arial"/>
                <a:sym typeface="Arial"/>
              </a:rPr>
              <a:t>7.Compatibility:</a:t>
            </a:r>
            <a:br>
              <a:rPr b="1" lang="en-GB" sz="1400">
                <a:solidFill>
                  <a:srgbClr val="000000"/>
                </a:solidFill>
                <a:latin typeface="Arial"/>
                <a:ea typeface="Arial"/>
                <a:cs typeface="Arial"/>
                <a:sym typeface="Arial"/>
              </a:rPr>
            </a:br>
            <a:r>
              <a:rPr lang="en-GB" sz="1400">
                <a:solidFill>
                  <a:srgbClr val="000000"/>
                </a:solidFill>
                <a:latin typeface="Arial"/>
                <a:ea typeface="Arial"/>
                <a:cs typeface="Arial"/>
                <a:sym typeface="Arial"/>
              </a:rPr>
              <a:t>Browser compatibility: The system should be compatible with major web browsers such as Chrome, Firefox, and Safari.</a:t>
            </a:r>
            <a:br>
              <a:rPr lang="en-GB" sz="1400">
                <a:solidFill>
                  <a:srgbClr val="000000"/>
                </a:solidFill>
                <a:latin typeface="Arial"/>
                <a:ea typeface="Arial"/>
                <a:cs typeface="Arial"/>
                <a:sym typeface="Arial"/>
              </a:rPr>
            </a:br>
            <a:r>
              <a:rPr lang="en-GB" sz="1400">
                <a:solidFill>
                  <a:srgbClr val="000000"/>
                </a:solidFill>
                <a:latin typeface="Arial"/>
                <a:ea typeface="Arial"/>
                <a:cs typeface="Arial"/>
                <a:sym typeface="Arial"/>
              </a:rPr>
              <a:t>Platform compatibility: The system should be accessible across different operating systems such as Windows, macOS, and Linux.</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GB" sz="1400">
                <a:solidFill>
                  <a:srgbClr val="000000"/>
                </a:solidFill>
                <a:latin typeface="Arial"/>
                <a:ea typeface="Arial"/>
                <a:cs typeface="Arial"/>
                <a:sym typeface="Arial"/>
              </a:rPr>
              <a:t>8.Regulatory Compliance:</a:t>
            </a:r>
            <a:br>
              <a:rPr b="1" lang="en-GB" sz="1400">
                <a:solidFill>
                  <a:srgbClr val="000000"/>
                </a:solidFill>
                <a:latin typeface="Arial"/>
                <a:ea typeface="Arial"/>
                <a:cs typeface="Arial"/>
                <a:sym typeface="Arial"/>
              </a:rPr>
            </a:br>
            <a:r>
              <a:rPr lang="en-GB" sz="1400">
                <a:solidFill>
                  <a:srgbClr val="000000"/>
                </a:solidFill>
                <a:latin typeface="Arial"/>
                <a:ea typeface="Arial"/>
                <a:cs typeface="Arial"/>
                <a:sym typeface="Arial"/>
              </a:rPr>
              <a:t>The system should comply with relevant data protection regulations, such as GDPR or HIPAA, depending on the jurisdiction and nature of data collected.</a:t>
            </a:r>
            <a:br>
              <a:rPr lang="en-GB" sz="1400">
                <a:solidFill>
                  <a:srgbClr val="000000"/>
                </a:solidFill>
                <a:latin typeface="Arial"/>
                <a:ea typeface="Arial"/>
                <a:cs typeface="Arial"/>
                <a:sym typeface="Arial"/>
              </a:rPr>
            </a:br>
            <a:r>
              <a:rPr lang="en-GB" sz="1400">
                <a:solidFill>
                  <a:srgbClr val="000000"/>
                </a:solidFill>
                <a:latin typeface="Arial"/>
                <a:ea typeface="Arial"/>
                <a:cs typeface="Arial"/>
                <a:sym typeface="Arial"/>
              </a:rPr>
              <a:t>Compliance with university policies: The system should adhere to university policies and guidelines regarding data security, privacy, and academic integrity.</a:t>
            </a:r>
            <a:endParaRPr sz="1400"/>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659225"/>
            <a:ext cx="3893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Scopes</a:t>
            </a:r>
            <a:r>
              <a:rPr lang="en-GB"/>
              <a:t> and Limitations </a:t>
            </a:r>
            <a:endParaRPr/>
          </a:p>
        </p:txBody>
      </p:sp>
      <p:sp>
        <p:nvSpPr>
          <p:cNvPr id="258" name="Google Shape;258;p41"/>
          <p:cNvSpPr txBox="1"/>
          <p:nvPr>
            <p:ph idx="1" type="body"/>
          </p:nvPr>
        </p:nvSpPr>
        <p:spPr>
          <a:xfrm>
            <a:off x="729450" y="1329325"/>
            <a:ext cx="7696500" cy="3579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400">
                <a:solidFill>
                  <a:srgbClr val="000000"/>
                </a:solidFill>
                <a:latin typeface="Arial"/>
                <a:ea typeface="Arial"/>
                <a:cs typeface="Arial"/>
                <a:sym typeface="Arial"/>
              </a:rPr>
              <a:t>Online Course Registration:</a:t>
            </a:r>
            <a:r>
              <a:rPr lang="en-GB" sz="1400">
                <a:solidFill>
                  <a:srgbClr val="000000"/>
                </a:solidFill>
                <a:latin typeface="Arial"/>
                <a:ea typeface="Arial"/>
                <a:cs typeface="Arial"/>
                <a:sym typeface="Arial"/>
              </a:rPr>
              <a:t> Develop a system enabling students to conveniently and flexibly register for courses online.</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GB" sz="1400">
                <a:solidFill>
                  <a:srgbClr val="000000"/>
                </a:solidFill>
                <a:latin typeface="Arial"/>
                <a:ea typeface="Arial"/>
                <a:cs typeface="Arial"/>
                <a:sym typeface="Arial"/>
              </a:rPr>
              <a:t>Automated Prerequisite Checking: </a:t>
            </a:r>
            <a:r>
              <a:rPr lang="en-GB" sz="1400">
                <a:solidFill>
                  <a:srgbClr val="000000"/>
                </a:solidFill>
                <a:latin typeface="Arial"/>
                <a:ea typeface="Arial"/>
                <a:cs typeface="Arial"/>
                <a:sym typeface="Arial"/>
              </a:rPr>
              <a:t>Design a system to automatically verify if students meet the prerequisites for courses, reducing errors and saving time.</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GB" sz="1400">
                <a:solidFill>
                  <a:srgbClr val="000000"/>
                </a:solidFill>
                <a:latin typeface="Arial"/>
                <a:ea typeface="Arial"/>
                <a:cs typeface="Arial"/>
                <a:sym typeface="Arial"/>
              </a:rPr>
              <a:t>Real-Time Course Availability:</a:t>
            </a:r>
            <a:r>
              <a:rPr lang="en-GB" sz="1400">
                <a:solidFill>
                  <a:srgbClr val="000000"/>
                </a:solidFill>
                <a:latin typeface="Arial"/>
                <a:ea typeface="Arial"/>
                <a:cs typeface="Arial"/>
                <a:sym typeface="Arial"/>
              </a:rPr>
              <a:t> Implement a system that offers up-to-date information on course availability, allowing students to view which courses are full and which have openings.</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GB" sz="1400">
                <a:solidFill>
                  <a:srgbClr val="000000"/>
                </a:solidFill>
                <a:latin typeface="Arial"/>
                <a:ea typeface="Arial"/>
                <a:cs typeface="Arial"/>
                <a:sym typeface="Arial"/>
              </a:rPr>
              <a:t>Waitlist Functionality:</a:t>
            </a:r>
            <a:r>
              <a:rPr lang="en-GB" sz="1400">
                <a:solidFill>
                  <a:srgbClr val="000000"/>
                </a:solidFill>
                <a:latin typeface="Arial"/>
                <a:ea typeface="Arial"/>
                <a:cs typeface="Arial"/>
                <a:sym typeface="Arial"/>
              </a:rPr>
              <a:t> Incorporate a feature enabling students to join waitlists for full courses and receive notifications if spots become available.</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GB" sz="1400">
                <a:solidFill>
                  <a:srgbClr val="000000"/>
                </a:solidFill>
                <a:latin typeface="Arial"/>
                <a:ea typeface="Arial"/>
                <a:cs typeface="Arial"/>
                <a:sym typeface="Arial"/>
              </a:rPr>
              <a:t>Personalized Recommendation:</a:t>
            </a:r>
            <a:r>
              <a:rPr lang="en-GB" sz="1400">
                <a:solidFill>
                  <a:srgbClr val="000000"/>
                </a:solidFill>
                <a:latin typeface="Arial"/>
                <a:ea typeface="Arial"/>
                <a:cs typeface="Arial"/>
                <a:sym typeface="Arial"/>
              </a:rPr>
              <a:t> Create a system that delivers personalized course recommendations to students based on their academic history, utilizing machine learning algorithms.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655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Constraints</a:t>
            </a:r>
            <a:endParaRPr/>
          </a:p>
        </p:txBody>
      </p:sp>
      <p:sp>
        <p:nvSpPr>
          <p:cNvPr id="99" name="Google Shape;99;p15"/>
          <p:cNvSpPr txBox="1"/>
          <p:nvPr>
            <p:ph idx="1" type="body"/>
          </p:nvPr>
        </p:nvSpPr>
        <p:spPr>
          <a:xfrm>
            <a:off x="729450" y="1367525"/>
            <a:ext cx="7761300" cy="34494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000000"/>
              </a:buClr>
              <a:buSzPts val="1000"/>
              <a:buFont typeface="Arial"/>
              <a:buChar char="●"/>
            </a:pPr>
            <a:r>
              <a:rPr lang="en-GB" sz="1400">
                <a:solidFill>
                  <a:srgbClr val="000000"/>
                </a:solidFill>
                <a:latin typeface="Arial"/>
                <a:ea typeface="Arial"/>
                <a:cs typeface="Arial"/>
                <a:sym typeface="Arial"/>
              </a:rPr>
              <a:t>A student should be able to register in a particular course only if he/she has already completed all prerequisites for that course. </a:t>
            </a:r>
            <a:endParaRPr sz="14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400">
                <a:solidFill>
                  <a:srgbClr val="000000"/>
                </a:solidFill>
                <a:latin typeface="Arial"/>
                <a:ea typeface="Arial"/>
                <a:cs typeface="Arial"/>
                <a:sym typeface="Arial"/>
              </a:rPr>
              <a:t>Each course can be offered by multiple faculty members • Every section will have a fixed strength. If the section fills up, further registration should not be allowed. </a:t>
            </a:r>
            <a:endParaRPr sz="14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400">
                <a:solidFill>
                  <a:srgbClr val="000000"/>
                </a:solidFill>
                <a:latin typeface="Arial"/>
                <a:ea typeface="Arial"/>
                <a:cs typeface="Arial"/>
                <a:sym typeface="Arial"/>
              </a:rPr>
              <a:t>A waitlist(10% of the class strength) will be maintained in case the allotment is not possible in the first round.</a:t>
            </a:r>
            <a:endParaRPr sz="14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400">
                <a:solidFill>
                  <a:srgbClr val="000000"/>
                </a:solidFill>
                <a:latin typeface="Arial"/>
                <a:ea typeface="Arial"/>
                <a:cs typeface="Arial"/>
                <a:sym typeface="Arial"/>
              </a:rPr>
              <a:t>If a student wants to add or drop any course after initial registration, it should be allowed only within the first two weeks after the semester starts. </a:t>
            </a:r>
            <a:endParaRPr sz="14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400">
                <a:solidFill>
                  <a:srgbClr val="000000"/>
                </a:solidFill>
                <a:latin typeface="Arial"/>
                <a:ea typeface="Arial"/>
                <a:cs typeface="Arial"/>
                <a:sym typeface="Arial"/>
              </a:rPr>
              <a:t>Students from the waitlist can be allotted their choice subsequent to the processing of drop requests. </a:t>
            </a:r>
            <a:endParaRPr sz="140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729450" y="648775"/>
            <a:ext cx="3520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Scope and Limitations </a:t>
            </a:r>
            <a:endParaRPr/>
          </a:p>
        </p:txBody>
      </p:sp>
      <p:sp>
        <p:nvSpPr>
          <p:cNvPr id="264" name="Google Shape;264;p42"/>
          <p:cNvSpPr txBox="1"/>
          <p:nvPr>
            <p:ph idx="1" type="body"/>
          </p:nvPr>
        </p:nvSpPr>
        <p:spPr>
          <a:xfrm>
            <a:off x="729450" y="1392125"/>
            <a:ext cx="7686000" cy="382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91">
                <a:solidFill>
                  <a:srgbClr val="000000"/>
                </a:solidFill>
                <a:latin typeface="Arial"/>
                <a:ea typeface="Arial"/>
                <a:cs typeface="Arial"/>
                <a:sym typeface="Arial"/>
              </a:rPr>
              <a:t>Restricted Course Availability:</a:t>
            </a:r>
            <a:r>
              <a:rPr lang="en-GB" sz="1291">
                <a:solidFill>
                  <a:srgbClr val="000000"/>
                </a:solidFill>
                <a:latin typeface="Arial"/>
                <a:ea typeface="Arial"/>
                <a:cs typeface="Arial"/>
                <a:sym typeface="Arial"/>
              </a:rPr>
              <a:t> A primary constraint of course registration systems is the limited availability of courses. Once a course reaches full capacity, students may face waitlists or need to select alternative options.</a:t>
            </a:r>
            <a:endParaRPr sz="1291">
              <a:solidFill>
                <a:srgbClr val="000000"/>
              </a:solidFill>
              <a:latin typeface="Arial"/>
              <a:ea typeface="Arial"/>
              <a:cs typeface="Arial"/>
              <a:sym typeface="Arial"/>
            </a:endParaRPr>
          </a:p>
          <a:p>
            <a:pPr indent="0" lvl="0" marL="0" rtl="0" algn="l">
              <a:spcBef>
                <a:spcPts val="1200"/>
              </a:spcBef>
              <a:spcAft>
                <a:spcPts val="0"/>
              </a:spcAft>
              <a:buNone/>
            </a:pPr>
            <a:r>
              <a:rPr b="1" lang="en-GB" sz="1291">
                <a:solidFill>
                  <a:srgbClr val="000000"/>
                </a:solidFill>
                <a:latin typeface="Arial"/>
                <a:ea typeface="Arial"/>
                <a:cs typeface="Arial"/>
                <a:sym typeface="Arial"/>
              </a:rPr>
              <a:t>Absence of Personal Interaction: </a:t>
            </a:r>
            <a:r>
              <a:rPr lang="en-GB" sz="1291">
                <a:solidFill>
                  <a:srgbClr val="000000"/>
                </a:solidFill>
                <a:latin typeface="Arial"/>
                <a:ea typeface="Arial"/>
                <a:cs typeface="Arial"/>
                <a:sym typeface="Arial"/>
              </a:rPr>
              <a:t>Course registration platforms often lack the personal touch of in-person registration, making it challenging for students to receive immediate answers to their inquiries or guidance regarding course selection.</a:t>
            </a:r>
            <a:endParaRPr sz="1291">
              <a:solidFill>
                <a:srgbClr val="000000"/>
              </a:solidFill>
              <a:latin typeface="Arial"/>
              <a:ea typeface="Arial"/>
              <a:cs typeface="Arial"/>
              <a:sym typeface="Arial"/>
            </a:endParaRPr>
          </a:p>
          <a:p>
            <a:pPr indent="0" lvl="0" marL="0" rtl="0" algn="l">
              <a:spcBef>
                <a:spcPts val="1200"/>
              </a:spcBef>
              <a:spcAft>
                <a:spcPts val="0"/>
              </a:spcAft>
              <a:buNone/>
            </a:pPr>
            <a:r>
              <a:rPr b="1" lang="en-GB" sz="1291">
                <a:solidFill>
                  <a:srgbClr val="000000"/>
                </a:solidFill>
                <a:latin typeface="Arial"/>
                <a:ea typeface="Arial"/>
                <a:cs typeface="Arial"/>
                <a:sym typeface="Arial"/>
              </a:rPr>
              <a:t>Limited Options for Interdisciplinary Courses: </a:t>
            </a:r>
            <a:r>
              <a:rPr lang="en-GB" sz="1291">
                <a:solidFill>
                  <a:srgbClr val="000000"/>
                </a:solidFill>
                <a:latin typeface="Arial"/>
                <a:ea typeface="Arial"/>
                <a:cs typeface="Arial"/>
                <a:sym typeface="Arial"/>
              </a:rPr>
              <a:t>In instances where there are few interdisciplinary or cross-listed course offerings, students may have limited opportunities to explore diverse academic fields.</a:t>
            </a:r>
            <a:endParaRPr sz="1291">
              <a:solidFill>
                <a:srgbClr val="000000"/>
              </a:solidFill>
              <a:latin typeface="Arial"/>
              <a:ea typeface="Arial"/>
              <a:cs typeface="Arial"/>
              <a:sym typeface="Arial"/>
            </a:endParaRPr>
          </a:p>
          <a:p>
            <a:pPr indent="0" lvl="0" marL="0" rtl="0" algn="l">
              <a:spcBef>
                <a:spcPts val="1200"/>
              </a:spcBef>
              <a:spcAft>
                <a:spcPts val="0"/>
              </a:spcAft>
              <a:buNone/>
            </a:pPr>
            <a:r>
              <a:rPr b="1" lang="en-GB" sz="1291">
                <a:solidFill>
                  <a:srgbClr val="000000"/>
                </a:solidFill>
                <a:latin typeface="Arial"/>
                <a:ea typeface="Arial"/>
                <a:cs typeface="Arial"/>
                <a:sym typeface="Arial"/>
              </a:rPr>
              <a:t>Insufficient Notification of Course Changes or Cancellations:</a:t>
            </a:r>
            <a:r>
              <a:rPr lang="en-GB" sz="1291">
                <a:solidFill>
                  <a:srgbClr val="000000"/>
                </a:solidFill>
                <a:latin typeface="Arial"/>
                <a:ea typeface="Arial"/>
                <a:cs typeface="Arial"/>
                <a:sym typeface="Arial"/>
              </a:rPr>
              <a:t> Course registration systems may inadequately notify students about changes or cancellations, leading to inconvenience and confusion. This oversight could result in students missing crucial updates to course details or requirements.</a:t>
            </a:r>
            <a:endParaRPr sz="1291">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660700" y="71352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lang="en-GB" sz="2044">
                <a:solidFill>
                  <a:srgbClr val="000000"/>
                </a:solidFill>
                <a:latin typeface="Arial"/>
                <a:ea typeface="Arial"/>
                <a:cs typeface="Arial"/>
                <a:sym typeface="Arial"/>
              </a:rPr>
              <a:t>Concerns with respect to society, legal and ethical perspectives</a:t>
            </a:r>
            <a:endParaRPr sz="3044"/>
          </a:p>
        </p:txBody>
      </p:sp>
      <p:sp>
        <p:nvSpPr>
          <p:cNvPr id="270" name="Google Shape;270;p43"/>
          <p:cNvSpPr txBox="1"/>
          <p:nvPr>
            <p:ph idx="1" type="body"/>
          </p:nvPr>
        </p:nvSpPr>
        <p:spPr>
          <a:xfrm>
            <a:off x="729450" y="1419375"/>
            <a:ext cx="7688700" cy="292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Arial"/>
                <a:ea typeface="Arial"/>
                <a:cs typeface="Arial"/>
                <a:sym typeface="Arial"/>
              </a:rPr>
              <a:t>The project should address societal, legal, and ethical considerations to ensure responsible and fair use of data and resources.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GB">
                <a:solidFill>
                  <a:srgbClr val="000000"/>
                </a:solidFill>
                <a:latin typeface="Arial"/>
                <a:ea typeface="Arial"/>
                <a:cs typeface="Arial"/>
                <a:sym typeface="Arial"/>
              </a:rPr>
              <a:t>This includes safeguarding student privacy, adhering to data protection laws, and maintaining transparency in decision-making processes.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GB">
                <a:solidFill>
                  <a:srgbClr val="000000"/>
                </a:solidFill>
                <a:latin typeface="Arial"/>
                <a:ea typeface="Arial"/>
                <a:cs typeface="Arial"/>
                <a:sym typeface="Arial"/>
              </a:rPr>
              <a:t>Additionally, the system should promote equal access and opportunity for all students, while avoiding biases or discrimination based on factors such as gender, race, or socioeconomic status.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GB">
                <a:solidFill>
                  <a:srgbClr val="000000"/>
                </a:solidFill>
                <a:latin typeface="Arial"/>
                <a:ea typeface="Arial"/>
                <a:cs typeface="Arial"/>
                <a:sym typeface="Arial"/>
              </a:rPr>
              <a:t>Ethical guidelines should govern the collection, storage, and use of student data, ensuring it is handled responsibly and ethically throughout the counselling process.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541650" y="665500"/>
            <a:ext cx="8060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Timeline for completing each module and for testing </a:t>
            </a:r>
            <a:endParaRPr/>
          </a:p>
        </p:txBody>
      </p:sp>
      <p:pic>
        <p:nvPicPr>
          <p:cNvPr id="276" name="Google Shape;276;p44"/>
          <p:cNvPicPr preferRelativeResize="0"/>
          <p:nvPr/>
        </p:nvPicPr>
        <p:blipFill rotWithShape="1">
          <a:blip r:embed="rId3">
            <a:alphaModFix/>
          </a:blip>
          <a:srcRect b="16289" l="32485" r="34856" t="39107"/>
          <a:stretch/>
        </p:blipFill>
        <p:spPr>
          <a:xfrm>
            <a:off x="2051275" y="1200700"/>
            <a:ext cx="4347500" cy="38617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3602100" y="2304150"/>
            <a:ext cx="3776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60075" y="630450"/>
            <a:ext cx="1883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Input                                                  </a:t>
            </a:r>
            <a:endParaRPr/>
          </a:p>
        </p:txBody>
      </p:sp>
      <p:sp>
        <p:nvSpPr>
          <p:cNvPr id="105" name="Google Shape;105;p16"/>
          <p:cNvSpPr txBox="1"/>
          <p:nvPr>
            <p:ph idx="1" type="body"/>
          </p:nvPr>
        </p:nvSpPr>
        <p:spPr>
          <a:xfrm>
            <a:off x="576375" y="1364500"/>
            <a:ext cx="3501300" cy="2307900"/>
          </a:xfrm>
          <a:prstGeom prst="rect">
            <a:avLst/>
          </a:prstGeom>
        </p:spPr>
        <p:txBody>
          <a:bodyPr anchorCtr="0" anchor="t" bIns="91425" lIns="91425" spcFirstLastPara="1" rIns="91425" wrap="square" tIns="91425">
            <a:normAutofit/>
          </a:bodyPr>
          <a:lstStyle/>
          <a:p>
            <a:pPr indent="-285750" lvl="0" marL="457200" rtl="0" algn="l">
              <a:spcBef>
                <a:spcPts val="0"/>
              </a:spcBef>
              <a:spcAft>
                <a:spcPts val="0"/>
              </a:spcAft>
              <a:buClr>
                <a:srgbClr val="000000"/>
              </a:buClr>
              <a:buSzPts val="900"/>
              <a:buFont typeface="Arial"/>
              <a:buChar char="●"/>
            </a:pPr>
            <a:r>
              <a:rPr lang="en-GB">
                <a:solidFill>
                  <a:srgbClr val="000000"/>
                </a:solidFill>
                <a:latin typeface="Arial"/>
                <a:ea typeface="Arial"/>
                <a:cs typeface="Arial"/>
                <a:sym typeface="Arial"/>
              </a:rPr>
              <a:t>Student-id </a:t>
            </a:r>
            <a:endParaRPr>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Char char="●"/>
            </a:pPr>
            <a:r>
              <a:rPr lang="en-GB">
                <a:solidFill>
                  <a:srgbClr val="000000"/>
                </a:solidFill>
                <a:latin typeface="Arial"/>
                <a:ea typeface="Arial"/>
                <a:cs typeface="Arial"/>
                <a:sym typeface="Arial"/>
              </a:rPr>
              <a:t>Prerequisites </a:t>
            </a:r>
            <a:endParaRPr sz="12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Char char="●"/>
            </a:pPr>
            <a:r>
              <a:rPr lang="en-GB">
                <a:solidFill>
                  <a:srgbClr val="000000"/>
                </a:solidFill>
                <a:latin typeface="Arial"/>
                <a:ea typeface="Arial"/>
                <a:cs typeface="Arial"/>
                <a:sym typeface="Arial"/>
              </a:rPr>
              <a:t>For each course </a:t>
            </a:r>
            <a:endParaRPr>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Course Code </a:t>
            </a:r>
            <a:endParaRPr>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Course Name </a:t>
            </a:r>
            <a:endParaRPr>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Name of the Faculty Member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06" name="Google Shape;106;p16"/>
          <p:cNvSpPr txBox="1"/>
          <p:nvPr/>
        </p:nvSpPr>
        <p:spPr>
          <a:xfrm>
            <a:off x="4674150" y="1364500"/>
            <a:ext cx="3765900" cy="26091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SzPts val="900"/>
              <a:buChar char="●"/>
            </a:pPr>
            <a:r>
              <a:rPr lang="en-GB" sz="1300"/>
              <a:t>Course Code </a:t>
            </a:r>
            <a:endParaRPr sz="1300"/>
          </a:p>
          <a:p>
            <a:pPr indent="-285750" lvl="0" marL="457200" rtl="0" algn="l">
              <a:lnSpc>
                <a:spcPct val="115000"/>
              </a:lnSpc>
              <a:spcBef>
                <a:spcPts val="0"/>
              </a:spcBef>
              <a:spcAft>
                <a:spcPts val="0"/>
              </a:spcAft>
              <a:buSzPts val="900"/>
              <a:buChar char="●"/>
            </a:pPr>
            <a:r>
              <a:rPr lang="en-GB" sz="1300"/>
              <a:t>Course Name </a:t>
            </a:r>
            <a:endParaRPr sz="1300"/>
          </a:p>
          <a:p>
            <a:pPr indent="-285750" lvl="0" marL="457200" rtl="0" algn="l">
              <a:lnSpc>
                <a:spcPct val="115000"/>
              </a:lnSpc>
              <a:spcBef>
                <a:spcPts val="0"/>
              </a:spcBef>
              <a:spcAft>
                <a:spcPts val="0"/>
              </a:spcAft>
              <a:buSzPts val="900"/>
              <a:buChar char="●"/>
            </a:pPr>
            <a:r>
              <a:rPr lang="en-GB" sz="1300"/>
              <a:t>Name of the Faculty Member </a:t>
            </a:r>
            <a:endParaRPr sz="1300"/>
          </a:p>
          <a:p>
            <a:pPr indent="-285750" lvl="0" marL="457200" rtl="0" algn="l">
              <a:lnSpc>
                <a:spcPct val="115000"/>
              </a:lnSpc>
              <a:spcBef>
                <a:spcPts val="0"/>
              </a:spcBef>
              <a:spcAft>
                <a:spcPts val="0"/>
              </a:spcAft>
              <a:buSzPts val="900"/>
              <a:buChar char="●"/>
            </a:pPr>
            <a:r>
              <a:rPr lang="en-GB" sz="1300"/>
              <a:t>Allotment Status(yes/No) </a:t>
            </a:r>
            <a:endParaRPr sz="1300"/>
          </a:p>
          <a:p>
            <a:pPr indent="-285750" lvl="0" marL="457200" rtl="0" algn="l">
              <a:lnSpc>
                <a:spcPct val="115000"/>
              </a:lnSpc>
              <a:spcBef>
                <a:spcPts val="0"/>
              </a:spcBef>
              <a:spcAft>
                <a:spcPts val="0"/>
              </a:spcAft>
              <a:buSzPts val="900"/>
              <a:buChar char="●"/>
            </a:pPr>
            <a:r>
              <a:rPr lang="en-GB" sz="1300"/>
              <a:t>Waitlist Number if Allotment Status is “No”</a:t>
            </a:r>
            <a:endParaRPr sz="1300"/>
          </a:p>
        </p:txBody>
      </p:sp>
      <p:sp>
        <p:nvSpPr>
          <p:cNvPr id="107" name="Google Shape;107;p16"/>
          <p:cNvSpPr txBox="1"/>
          <p:nvPr/>
        </p:nvSpPr>
        <p:spPr>
          <a:xfrm>
            <a:off x="4684250" y="591900"/>
            <a:ext cx="3765900" cy="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600">
                <a:solidFill>
                  <a:schemeClr val="dk2"/>
                </a:solidFill>
                <a:latin typeface="Raleway"/>
                <a:ea typeface="Raleway"/>
                <a:cs typeface="Raleway"/>
                <a:sym typeface="Raleway"/>
              </a:rPr>
              <a:t>Output                                                  </a:t>
            </a:r>
            <a:endParaRPr b="1" sz="260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624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Executive Summary </a:t>
            </a:r>
            <a:endParaRPr/>
          </a:p>
          <a:p>
            <a:pPr indent="0" lvl="0" marL="0" rtl="0" algn="l">
              <a:spcBef>
                <a:spcPts val="0"/>
              </a:spcBef>
              <a:spcAft>
                <a:spcPts val="0"/>
              </a:spcAft>
              <a:buNone/>
            </a:pPr>
            <a:r>
              <a:t/>
            </a:r>
            <a:endParaRPr/>
          </a:p>
        </p:txBody>
      </p:sp>
      <p:sp>
        <p:nvSpPr>
          <p:cNvPr id="113" name="Google Shape;113;p17"/>
          <p:cNvSpPr txBox="1"/>
          <p:nvPr>
            <p:ph idx="1" type="body"/>
          </p:nvPr>
        </p:nvSpPr>
        <p:spPr>
          <a:xfrm>
            <a:off x="806225" y="1275675"/>
            <a:ext cx="7611900" cy="3520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400">
                <a:solidFill>
                  <a:srgbClr val="000000"/>
                </a:solidFill>
                <a:latin typeface="Arial"/>
                <a:ea typeface="Arial"/>
                <a:cs typeface="Arial"/>
                <a:sym typeface="Arial"/>
              </a:rPr>
              <a:t>The course registration system streamlines student course selection and enrollment processes in the university. It enables students to log in, view available courses with faculty details, and register for 4 to 6 courses per semester.This project is significant because it enhances the efficiency and transparency of course registration processes within the university, providing students with a user-friendly platform to easily select and enrol in their desired courses.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GB" sz="1400">
                <a:solidFill>
                  <a:srgbClr val="000000"/>
                </a:solidFill>
                <a:latin typeface="Arial"/>
                <a:ea typeface="Arial"/>
                <a:cs typeface="Arial"/>
                <a:sym typeface="Arial"/>
              </a:rPr>
              <a:t>Various stages of Course allotment process:</a:t>
            </a:r>
            <a:endParaRPr b="1" sz="14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Char char="●"/>
            </a:pPr>
            <a:r>
              <a:rPr lang="en-GB" sz="1400">
                <a:solidFill>
                  <a:srgbClr val="000000"/>
                </a:solidFill>
                <a:latin typeface="Arial"/>
                <a:ea typeface="Arial"/>
                <a:cs typeface="Arial"/>
                <a:sym typeface="Arial"/>
              </a:rPr>
              <a:t>Registration for different courses in the University </a:t>
            </a:r>
            <a:endParaRPr sz="14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Char char="●"/>
            </a:pPr>
            <a:r>
              <a:rPr lang="en-GB" sz="1400">
                <a:solidFill>
                  <a:srgbClr val="000000"/>
                </a:solidFill>
                <a:latin typeface="Arial"/>
                <a:ea typeface="Arial"/>
                <a:cs typeface="Arial"/>
                <a:sym typeface="Arial"/>
              </a:rPr>
              <a:t>Ranking of the students on the basis of their qualification and satisfaction of prerequisites </a:t>
            </a:r>
            <a:endParaRPr sz="14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Char char="●"/>
            </a:pPr>
            <a:r>
              <a:rPr lang="en-GB" sz="1400">
                <a:solidFill>
                  <a:srgbClr val="000000"/>
                </a:solidFill>
                <a:latin typeface="Arial"/>
                <a:ea typeface="Arial"/>
                <a:cs typeface="Arial"/>
                <a:sym typeface="Arial"/>
              </a:rPr>
              <a:t>Choice Filling by the students (students are required to fill their priority list of the courses and faculty of their preference) </a:t>
            </a:r>
            <a:endParaRPr sz="14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Char char="●"/>
            </a:pPr>
            <a:r>
              <a:rPr lang="en-GB" sz="1400">
                <a:solidFill>
                  <a:srgbClr val="000000"/>
                </a:solidFill>
                <a:latin typeface="Arial"/>
                <a:ea typeface="Arial"/>
                <a:cs typeface="Arial"/>
                <a:sym typeface="Arial"/>
              </a:rPr>
              <a:t>Allocation of seats to students based on availability and eligibility.</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650" y="665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 Exploration </a:t>
            </a:r>
            <a:endParaRPr/>
          </a:p>
        </p:txBody>
      </p:sp>
      <p:sp>
        <p:nvSpPr>
          <p:cNvPr id="119" name="Google Shape;119;p18"/>
          <p:cNvSpPr txBox="1"/>
          <p:nvPr>
            <p:ph idx="1" type="body"/>
          </p:nvPr>
        </p:nvSpPr>
        <p:spPr>
          <a:xfrm>
            <a:off x="727650" y="1200675"/>
            <a:ext cx="7863600" cy="398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600">
                <a:solidFill>
                  <a:srgbClr val="000000"/>
                </a:solidFill>
                <a:latin typeface="Arial"/>
                <a:ea typeface="Arial"/>
                <a:cs typeface="Arial"/>
                <a:sym typeface="Arial"/>
              </a:rPr>
              <a:t>Problem Statement Exploration </a:t>
            </a:r>
            <a:endParaRPr b="1" sz="1600">
              <a:solidFill>
                <a:srgbClr val="000000"/>
              </a:solidFill>
              <a:latin typeface="Arial"/>
              <a:ea typeface="Arial"/>
              <a:cs typeface="Arial"/>
              <a:sym typeface="Arial"/>
            </a:endParaRPr>
          </a:p>
          <a:p>
            <a:pPr indent="0" lvl="0" marL="0" rtl="0" algn="l">
              <a:spcBef>
                <a:spcPts val="0"/>
              </a:spcBef>
              <a:spcAft>
                <a:spcPts val="0"/>
              </a:spcAft>
              <a:buNone/>
            </a:pPr>
            <a:r>
              <a:t/>
            </a:r>
            <a:endParaRPr b="1" sz="451">
              <a:solidFill>
                <a:srgbClr val="000000"/>
              </a:solidFill>
              <a:latin typeface="Arial"/>
              <a:ea typeface="Arial"/>
              <a:cs typeface="Arial"/>
              <a:sym typeface="Arial"/>
            </a:endParaRPr>
          </a:p>
          <a:p>
            <a:pPr indent="0" lvl="0" marL="0" rtl="0" algn="l">
              <a:spcBef>
                <a:spcPts val="0"/>
              </a:spcBef>
              <a:spcAft>
                <a:spcPts val="0"/>
              </a:spcAft>
              <a:buNone/>
            </a:pPr>
            <a:r>
              <a:rPr b="1" lang="en-GB" sz="1400">
                <a:solidFill>
                  <a:srgbClr val="000000"/>
                </a:solidFill>
                <a:latin typeface="Arial"/>
                <a:ea typeface="Arial"/>
                <a:cs typeface="Arial"/>
                <a:sym typeface="Arial"/>
              </a:rPr>
              <a:t>Prerequisite Score:</a:t>
            </a:r>
            <a:endParaRPr b="1" sz="1400">
              <a:solidFill>
                <a:srgbClr val="000000"/>
              </a:solidFill>
              <a:latin typeface="Arial"/>
              <a:ea typeface="Arial"/>
              <a:cs typeface="Arial"/>
              <a:sym typeface="Arial"/>
            </a:endParaRPr>
          </a:p>
          <a:p>
            <a:pPr indent="0" lvl="0" marL="0" rtl="0" algn="l">
              <a:spcBef>
                <a:spcPts val="0"/>
              </a:spcBef>
              <a:spcAft>
                <a:spcPts val="0"/>
              </a:spcAft>
              <a:buNone/>
            </a:pPr>
            <a:r>
              <a:t/>
            </a:r>
            <a:endParaRPr b="1" sz="600">
              <a:solidFill>
                <a:srgbClr val="000000"/>
              </a:solidFill>
              <a:latin typeface="Arial"/>
              <a:ea typeface="Arial"/>
              <a:cs typeface="Arial"/>
              <a:sym typeface="Arial"/>
            </a:endParaRPr>
          </a:p>
          <a:p>
            <a:pPr indent="0" lvl="0" marL="0" rtl="0" algn="l">
              <a:spcBef>
                <a:spcPts val="0"/>
              </a:spcBef>
              <a:spcAft>
                <a:spcPts val="0"/>
              </a:spcAft>
              <a:buNone/>
            </a:pPr>
            <a:r>
              <a:rPr lang="en-GB">
                <a:solidFill>
                  <a:srgbClr val="000000"/>
                </a:solidFill>
                <a:latin typeface="Arial"/>
                <a:ea typeface="Arial"/>
                <a:cs typeface="Arial"/>
                <a:sym typeface="Arial"/>
              </a:rPr>
              <a:t>During the first semester, all students will have common courses.</a:t>
            </a:r>
            <a:endParaRPr>
              <a:solidFill>
                <a:srgbClr val="000000"/>
              </a:solidFill>
              <a:latin typeface="Arial"/>
              <a:ea typeface="Arial"/>
              <a:cs typeface="Arial"/>
              <a:sym typeface="Arial"/>
            </a:endParaRPr>
          </a:p>
          <a:p>
            <a:pPr indent="0" lvl="0" marL="0" rtl="0" algn="l">
              <a:spcBef>
                <a:spcPts val="0"/>
              </a:spcBef>
              <a:spcAft>
                <a:spcPts val="0"/>
              </a:spcAft>
              <a:buNone/>
            </a:pPr>
            <a:r>
              <a:rPr lang="en-GB">
                <a:solidFill>
                  <a:srgbClr val="000000"/>
                </a:solidFill>
                <a:latin typeface="Arial"/>
                <a:ea typeface="Arial"/>
                <a:cs typeface="Arial"/>
                <a:sym typeface="Arial"/>
              </a:rPr>
              <a:t>For registration of courses in the upcoming semesters, the criteria for ranking students could be done based on their prerequisite score, which is calculated using the cgpa and attendance of the student.</a:t>
            </a:r>
            <a:endParaRPr>
              <a:solidFill>
                <a:srgbClr val="000000"/>
              </a:solidFill>
              <a:latin typeface="Arial"/>
              <a:ea typeface="Arial"/>
              <a:cs typeface="Arial"/>
              <a:sym typeface="Arial"/>
            </a:endParaRPr>
          </a:p>
          <a:p>
            <a:pPr indent="0" lvl="0" marL="0" rtl="0" algn="ctr">
              <a:spcBef>
                <a:spcPts val="0"/>
              </a:spcBef>
              <a:spcAft>
                <a:spcPts val="0"/>
              </a:spcAft>
              <a:buNone/>
            </a:pPr>
            <a:r>
              <a:rPr b="1" lang="en-GB" sz="1500">
                <a:solidFill>
                  <a:srgbClr val="000000"/>
                </a:solidFill>
                <a:latin typeface="Arial"/>
                <a:ea typeface="Arial"/>
                <a:cs typeface="Arial"/>
                <a:sym typeface="Arial"/>
              </a:rPr>
              <a:t>Prerequisite score = 80% cgpa + 20% attendance </a:t>
            </a:r>
            <a:endParaRPr b="1" sz="1500">
              <a:solidFill>
                <a:srgbClr val="000000"/>
              </a:solidFill>
              <a:latin typeface="Arial"/>
              <a:ea typeface="Arial"/>
              <a:cs typeface="Arial"/>
              <a:sym typeface="Arial"/>
            </a:endParaRPr>
          </a:p>
          <a:p>
            <a:pPr indent="0" lvl="0" marL="0" rtl="0" algn="ctr">
              <a:spcBef>
                <a:spcPts val="0"/>
              </a:spcBef>
              <a:spcAft>
                <a:spcPts val="0"/>
              </a:spcAft>
              <a:buNone/>
            </a:pPr>
            <a:r>
              <a:t/>
            </a:r>
            <a:endParaRPr b="1" sz="500">
              <a:solidFill>
                <a:srgbClr val="000000"/>
              </a:solidFill>
              <a:latin typeface="Arial"/>
              <a:ea typeface="Arial"/>
              <a:cs typeface="Arial"/>
              <a:sym typeface="Arial"/>
            </a:endParaRPr>
          </a:p>
          <a:p>
            <a:pPr indent="0" lvl="0" marL="0" rtl="0" algn="l">
              <a:spcBef>
                <a:spcPts val="0"/>
              </a:spcBef>
              <a:spcAft>
                <a:spcPts val="0"/>
              </a:spcAft>
              <a:buNone/>
            </a:pPr>
            <a:r>
              <a:rPr b="1" lang="en-GB" sz="1500">
                <a:solidFill>
                  <a:srgbClr val="000000"/>
                </a:solidFill>
                <a:latin typeface="Arial"/>
                <a:ea typeface="Arial"/>
                <a:cs typeface="Arial"/>
                <a:sym typeface="Arial"/>
              </a:rPr>
              <a:t>Credits constraint </a:t>
            </a:r>
            <a:endParaRPr b="1" sz="1500">
              <a:solidFill>
                <a:srgbClr val="000000"/>
              </a:solidFill>
              <a:latin typeface="Arial"/>
              <a:ea typeface="Arial"/>
              <a:cs typeface="Arial"/>
              <a:sym typeface="Arial"/>
            </a:endParaRPr>
          </a:p>
          <a:p>
            <a:pPr indent="0" lvl="0" marL="0" rtl="0" algn="l">
              <a:spcBef>
                <a:spcPts val="0"/>
              </a:spcBef>
              <a:spcAft>
                <a:spcPts val="0"/>
              </a:spcAft>
              <a:buNone/>
            </a:pPr>
            <a:r>
              <a:t/>
            </a:r>
            <a:endParaRPr b="1" sz="600">
              <a:solidFill>
                <a:srgbClr val="000000"/>
              </a:solidFill>
              <a:latin typeface="Arial"/>
              <a:ea typeface="Arial"/>
              <a:cs typeface="Arial"/>
              <a:sym typeface="Arial"/>
            </a:endParaRPr>
          </a:p>
          <a:p>
            <a:pPr indent="0" lvl="0" marL="0" rtl="0" algn="l">
              <a:spcBef>
                <a:spcPts val="0"/>
              </a:spcBef>
              <a:spcAft>
                <a:spcPts val="0"/>
              </a:spcAft>
              <a:buNone/>
            </a:pPr>
            <a:r>
              <a:rPr lang="en-GB">
                <a:solidFill>
                  <a:srgbClr val="000000"/>
                </a:solidFill>
                <a:latin typeface="Arial"/>
                <a:ea typeface="Arial"/>
                <a:cs typeface="Arial"/>
                <a:sym typeface="Arial"/>
              </a:rPr>
              <a:t>The student is allowed to pick any number of courses from 4 to 6 while at the same time maintaining a total sum of credits from 10 to 15.</a:t>
            </a:r>
            <a:endParaRPr>
              <a:solidFill>
                <a:srgbClr val="000000"/>
              </a:solidFill>
              <a:latin typeface="Arial"/>
              <a:ea typeface="Arial"/>
              <a:cs typeface="Arial"/>
              <a:sym typeface="Arial"/>
            </a:endParaRPr>
          </a:p>
          <a:p>
            <a:pPr indent="0" lvl="0" marL="0" rtl="0" algn="l">
              <a:spcBef>
                <a:spcPts val="0"/>
              </a:spcBef>
              <a:spcAft>
                <a:spcPts val="0"/>
              </a:spcAft>
              <a:buNone/>
            </a:pPr>
            <a:r>
              <a:rPr lang="en-GB">
                <a:solidFill>
                  <a:srgbClr val="000000"/>
                </a:solidFill>
                <a:latin typeface="Arial"/>
                <a:ea typeface="Arial"/>
                <a:cs typeface="Arial"/>
                <a:sym typeface="Arial"/>
              </a:rPr>
              <a:t>The core courses carry 4 credits while the electives carry 2 credits.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sz="700">
              <a:solidFill>
                <a:srgbClr val="000000"/>
              </a:solidFill>
              <a:latin typeface="Arial"/>
              <a:ea typeface="Arial"/>
              <a:cs typeface="Arial"/>
              <a:sym typeface="Arial"/>
            </a:endParaRPr>
          </a:p>
          <a:p>
            <a:pPr indent="0" lvl="0" marL="0" rtl="0" algn="l">
              <a:spcBef>
                <a:spcPts val="0"/>
              </a:spcBef>
              <a:spcAft>
                <a:spcPts val="0"/>
              </a:spcAft>
              <a:buNone/>
            </a:pPr>
            <a:r>
              <a:rPr lang="en-GB">
                <a:solidFill>
                  <a:srgbClr val="000000"/>
                </a:solidFill>
                <a:latin typeface="Arial"/>
                <a:ea typeface="Arial"/>
                <a:cs typeface="Arial"/>
                <a:sym typeface="Arial"/>
              </a:rPr>
              <a:t>For example,</a:t>
            </a:r>
            <a:endParaRPr>
              <a:solidFill>
                <a:srgbClr val="000000"/>
              </a:solidFill>
              <a:latin typeface="Arial"/>
              <a:ea typeface="Arial"/>
              <a:cs typeface="Arial"/>
              <a:sym typeface="Arial"/>
            </a:endParaRPr>
          </a:p>
          <a:p>
            <a:pPr indent="0" lvl="0" marL="0" rtl="0" algn="l">
              <a:spcBef>
                <a:spcPts val="0"/>
              </a:spcBef>
              <a:spcAft>
                <a:spcPts val="0"/>
              </a:spcAft>
              <a:buNone/>
            </a:pPr>
            <a:r>
              <a:rPr lang="en-GB">
                <a:solidFill>
                  <a:srgbClr val="000000"/>
                </a:solidFill>
                <a:latin typeface="Arial"/>
                <a:ea typeface="Arial"/>
                <a:cs typeface="Arial"/>
                <a:sym typeface="Arial"/>
              </a:rPr>
              <a:t>A person can pick one core course and 3 electives (4+2+2+2) or</a:t>
            </a:r>
            <a:endParaRPr>
              <a:solidFill>
                <a:srgbClr val="000000"/>
              </a:solidFill>
              <a:latin typeface="Arial"/>
              <a:ea typeface="Arial"/>
              <a:cs typeface="Arial"/>
              <a:sym typeface="Arial"/>
            </a:endParaRPr>
          </a:p>
          <a:p>
            <a:pPr indent="0" lvl="0" marL="0" rtl="0" algn="l">
              <a:spcBef>
                <a:spcPts val="0"/>
              </a:spcBef>
              <a:spcAft>
                <a:spcPts val="0"/>
              </a:spcAft>
              <a:buNone/>
            </a:pPr>
            <a:r>
              <a:rPr lang="en-GB">
                <a:solidFill>
                  <a:srgbClr val="000000"/>
                </a:solidFill>
                <a:latin typeface="Arial"/>
                <a:ea typeface="Arial"/>
                <a:cs typeface="Arial"/>
                <a:sym typeface="Arial"/>
              </a:rPr>
              <a:t>two core courses and 3 electives (4+4+2+2+2) or</a:t>
            </a:r>
            <a:endParaRPr>
              <a:solidFill>
                <a:srgbClr val="000000"/>
              </a:solidFill>
              <a:latin typeface="Arial"/>
              <a:ea typeface="Arial"/>
              <a:cs typeface="Arial"/>
              <a:sym typeface="Arial"/>
            </a:endParaRPr>
          </a:p>
          <a:p>
            <a:pPr indent="0" lvl="0" marL="0" rtl="0" algn="l">
              <a:spcBef>
                <a:spcPts val="0"/>
              </a:spcBef>
              <a:spcAft>
                <a:spcPts val="0"/>
              </a:spcAft>
              <a:buNone/>
            </a:pPr>
            <a:r>
              <a:rPr lang="en-GB">
                <a:solidFill>
                  <a:srgbClr val="000000"/>
                </a:solidFill>
                <a:latin typeface="Arial"/>
                <a:ea typeface="Arial"/>
                <a:cs typeface="Arial"/>
                <a:sym typeface="Arial"/>
              </a:rPr>
              <a:t>Any other combination of their choice </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80500" y="594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Functional Requirements </a:t>
            </a:r>
            <a:endParaRPr/>
          </a:p>
        </p:txBody>
      </p:sp>
      <p:sp>
        <p:nvSpPr>
          <p:cNvPr id="125" name="Google Shape;125;p19"/>
          <p:cNvSpPr txBox="1"/>
          <p:nvPr>
            <p:ph idx="1" type="body"/>
          </p:nvPr>
        </p:nvSpPr>
        <p:spPr>
          <a:xfrm>
            <a:off x="780500" y="1198025"/>
            <a:ext cx="8057400" cy="3816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GB" sz="1205"/>
              <a:t> </a:t>
            </a:r>
            <a:r>
              <a:rPr b="1" lang="en-GB" sz="1205">
                <a:solidFill>
                  <a:srgbClr val="000000"/>
                </a:solidFill>
                <a:latin typeface="Arial"/>
                <a:ea typeface="Arial"/>
                <a:cs typeface="Arial"/>
                <a:sym typeface="Arial"/>
              </a:rPr>
              <a:t>1. Login Page </a:t>
            </a:r>
            <a:br>
              <a:rPr b="1" lang="en-GB" sz="1205">
                <a:solidFill>
                  <a:srgbClr val="000000"/>
                </a:solidFill>
                <a:latin typeface="Arial"/>
                <a:ea typeface="Arial"/>
                <a:cs typeface="Arial"/>
                <a:sym typeface="Arial"/>
              </a:rPr>
            </a:br>
            <a:r>
              <a:rPr b="1" lang="en-GB" sz="1205">
                <a:solidFill>
                  <a:srgbClr val="000000"/>
                </a:solidFill>
                <a:latin typeface="Arial"/>
                <a:ea typeface="Arial"/>
                <a:cs typeface="Arial"/>
                <a:sym typeface="Arial"/>
              </a:rPr>
              <a:t>	</a:t>
            </a:r>
            <a:r>
              <a:rPr lang="en-GB" sz="1205">
                <a:solidFill>
                  <a:srgbClr val="000000"/>
                </a:solidFill>
                <a:latin typeface="Arial"/>
                <a:ea typeface="Arial"/>
                <a:cs typeface="Arial"/>
                <a:sym typeface="Arial"/>
              </a:rPr>
              <a:t>a. To enter Username and Password </a:t>
            </a:r>
            <a:br>
              <a:rPr lang="en-GB" sz="1205">
                <a:solidFill>
                  <a:srgbClr val="000000"/>
                </a:solidFill>
                <a:latin typeface="Arial"/>
                <a:ea typeface="Arial"/>
                <a:cs typeface="Arial"/>
                <a:sym typeface="Arial"/>
              </a:rPr>
            </a:br>
            <a:r>
              <a:rPr lang="en-GB" sz="1205">
                <a:solidFill>
                  <a:srgbClr val="000000"/>
                </a:solidFill>
                <a:latin typeface="Arial"/>
                <a:ea typeface="Arial"/>
                <a:cs typeface="Arial"/>
                <a:sym typeface="Arial"/>
              </a:rPr>
              <a:t>	b. To check if the student exists in the database and allow or deny access.</a:t>
            </a:r>
            <a:br>
              <a:rPr lang="en-GB" sz="1205">
                <a:solidFill>
                  <a:srgbClr val="000000"/>
                </a:solidFill>
                <a:latin typeface="Arial"/>
                <a:ea typeface="Arial"/>
                <a:cs typeface="Arial"/>
                <a:sym typeface="Arial"/>
              </a:rPr>
            </a:br>
            <a:r>
              <a:rPr lang="en-GB" sz="1205">
                <a:solidFill>
                  <a:srgbClr val="000000"/>
                </a:solidFill>
                <a:latin typeface="Arial"/>
                <a:ea typeface="Arial"/>
                <a:cs typeface="Arial"/>
                <a:sym typeface="Arial"/>
              </a:rPr>
              <a:t>The </a:t>
            </a:r>
            <a:r>
              <a:rPr b="1" lang="en-GB" sz="1205">
                <a:solidFill>
                  <a:srgbClr val="000000"/>
                </a:solidFill>
                <a:latin typeface="Arial"/>
                <a:ea typeface="Arial"/>
                <a:cs typeface="Arial"/>
                <a:sym typeface="Arial"/>
              </a:rPr>
              <a:t>Login() function</a:t>
            </a:r>
            <a:r>
              <a:rPr lang="en-GB" sz="1205">
                <a:solidFill>
                  <a:srgbClr val="000000"/>
                </a:solidFill>
                <a:latin typeface="Arial"/>
                <a:ea typeface="Arial"/>
                <a:cs typeface="Arial"/>
                <a:sym typeface="Arial"/>
              </a:rPr>
              <a:t> is called until a right user logs in. </a:t>
            </a:r>
            <a:endParaRPr sz="950">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rPr b="1" lang="en-GB" sz="1205">
                <a:solidFill>
                  <a:srgbClr val="000000"/>
                </a:solidFill>
                <a:latin typeface="Arial"/>
                <a:ea typeface="Arial"/>
                <a:cs typeface="Arial"/>
                <a:sym typeface="Arial"/>
              </a:rPr>
              <a:t>2. Choice Filling </a:t>
            </a:r>
            <a:endParaRPr b="1" sz="1205">
              <a:solidFill>
                <a:srgbClr val="000000"/>
              </a:solidFill>
              <a:latin typeface="Arial"/>
              <a:ea typeface="Arial"/>
              <a:cs typeface="Arial"/>
              <a:sym typeface="Arial"/>
            </a:endParaRPr>
          </a:p>
          <a:p>
            <a:pPr indent="457200" lvl="0" marL="0" rtl="0" algn="l">
              <a:lnSpc>
                <a:spcPct val="95000"/>
              </a:lnSpc>
              <a:spcBef>
                <a:spcPts val="0"/>
              </a:spcBef>
              <a:spcAft>
                <a:spcPts val="0"/>
              </a:spcAft>
              <a:buSzPts val="935"/>
              <a:buNone/>
            </a:pPr>
            <a:r>
              <a:rPr lang="en-GB" sz="1205">
                <a:solidFill>
                  <a:srgbClr val="000000"/>
                </a:solidFill>
                <a:latin typeface="Arial"/>
                <a:ea typeface="Arial"/>
                <a:cs typeface="Arial"/>
                <a:sym typeface="Arial"/>
              </a:rPr>
              <a:t>a. To add choices </a:t>
            </a:r>
            <a:endParaRPr sz="1205">
              <a:solidFill>
                <a:srgbClr val="000000"/>
              </a:solidFill>
              <a:latin typeface="Arial"/>
              <a:ea typeface="Arial"/>
              <a:cs typeface="Arial"/>
              <a:sym typeface="Arial"/>
            </a:endParaRPr>
          </a:p>
          <a:p>
            <a:pPr indent="457200" lvl="0" marL="0" rtl="0" algn="l">
              <a:lnSpc>
                <a:spcPct val="95000"/>
              </a:lnSpc>
              <a:spcBef>
                <a:spcPts val="0"/>
              </a:spcBef>
              <a:spcAft>
                <a:spcPts val="0"/>
              </a:spcAft>
              <a:buSzPts val="935"/>
              <a:buNone/>
            </a:pPr>
            <a:r>
              <a:rPr lang="en-GB" sz="1205">
                <a:solidFill>
                  <a:srgbClr val="000000"/>
                </a:solidFill>
                <a:latin typeface="Arial"/>
                <a:ea typeface="Arial"/>
                <a:cs typeface="Arial"/>
                <a:sym typeface="Arial"/>
              </a:rPr>
              <a:t>b. To remove choices </a:t>
            </a:r>
            <a:endParaRPr sz="120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GB" sz="1205">
                <a:solidFill>
                  <a:srgbClr val="000000"/>
                </a:solidFill>
                <a:latin typeface="Arial"/>
                <a:ea typeface="Arial"/>
                <a:cs typeface="Arial"/>
                <a:sym typeface="Arial"/>
              </a:rPr>
              <a:t>The </a:t>
            </a:r>
            <a:r>
              <a:rPr b="1" lang="en-GB" sz="1205">
                <a:solidFill>
                  <a:srgbClr val="000000"/>
                </a:solidFill>
                <a:latin typeface="Arial"/>
                <a:ea typeface="Arial"/>
                <a:cs typeface="Arial"/>
                <a:sym typeface="Arial"/>
              </a:rPr>
              <a:t> ChoiceFilling() function </a:t>
            </a:r>
            <a:r>
              <a:rPr lang="en-GB" sz="1205">
                <a:solidFill>
                  <a:srgbClr val="000000"/>
                </a:solidFill>
                <a:latin typeface="Arial"/>
                <a:ea typeface="Arial"/>
                <a:cs typeface="Arial"/>
                <a:sym typeface="Arial"/>
              </a:rPr>
              <a:t>is called until the user enters 4-6 courses </a:t>
            </a:r>
            <a:endParaRPr sz="120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t/>
            </a:r>
            <a:endParaRPr sz="95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b="1" lang="en-GB" sz="1205">
                <a:solidFill>
                  <a:srgbClr val="000000"/>
                </a:solidFill>
                <a:latin typeface="Arial"/>
                <a:ea typeface="Arial"/>
                <a:cs typeface="Arial"/>
                <a:sym typeface="Arial"/>
              </a:rPr>
              <a:t>3. Seat Allotment Process </a:t>
            </a:r>
            <a:endParaRPr b="1" sz="120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GB" sz="1205">
                <a:solidFill>
                  <a:srgbClr val="000000"/>
                </a:solidFill>
                <a:latin typeface="Arial"/>
                <a:ea typeface="Arial"/>
                <a:cs typeface="Arial"/>
                <a:sym typeface="Arial"/>
              </a:rPr>
              <a:t>a. To check for seat availability  </a:t>
            </a:r>
            <a:endParaRPr sz="120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GB" sz="1205">
                <a:solidFill>
                  <a:srgbClr val="000000"/>
                </a:solidFill>
                <a:latin typeface="Arial"/>
                <a:ea typeface="Arial"/>
                <a:cs typeface="Arial"/>
                <a:sym typeface="Arial"/>
              </a:rPr>
              <a:t>The </a:t>
            </a:r>
            <a:r>
              <a:rPr b="1" lang="en-GB" sz="1205">
                <a:solidFill>
                  <a:srgbClr val="000000"/>
                </a:solidFill>
                <a:latin typeface="Arial"/>
                <a:ea typeface="Arial"/>
                <a:cs typeface="Arial"/>
                <a:sym typeface="Arial"/>
              </a:rPr>
              <a:t>SeatAllotment() function </a:t>
            </a:r>
            <a:r>
              <a:rPr lang="en-GB" sz="1205">
                <a:solidFill>
                  <a:srgbClr val="000000"/>
                </a:solidFill>
                <a:latin typeface="Arial"/>
                <a:ea typeface="Arial"/>
                <a:cs typeface="Arial"/>
                <a:sym typeface="Arial"/>
              </a:rPr>
              <a:t>is used to check the availability of the course for the next person on the rank list of users who picked the same course and allots courses </a:t>
            </a:r>
            <a:r>
              <a:rPr lang="en-GB" sz="1205">
                <a:solidFill>
                  <a:srgbClr val="000000"/>
                </a:solidFill>
                <a:latin typeface="Arial"/>
                <a:ea typeface="Arial"/>
                <a:cs typeface="Arial"/>
                <a:sym typeface="Arial"/>
              </a:rPr>
              <a:t>accordingly</a:t>
            </a:r>
            <a:r>
              <a:rPr lang="en-GB" sz="1205">
                <a:solidFill>
                  <a:srgbClr val="000000"/>
                </a:solidFill>
                <a:latin typeface="Arial"/>
                <a:ea typeface="Arial"/>
                <a:cs typeface="Arial"/>
                <a:sym typeface="Arial"/>
              </a:rPr>
              <a:t>. In case of excess number of applicant for the same course, the students get waitlisted</a:t>
            </a:r>
            <a:r>
              <a:rPr lang="en-GB" sz="1205">
                <a:solidFill>
                  <a:srgbClr val="000000"/>
                </a:solidFill>
                <a:latin typeface="Arial"/>
                <a:ea typeface="Arial"/>
                <a:cs typeface="Arial"/>
                <a:sym typeface="Arial"/>
              </a:rPr>
              <a:t>(10% of the class’s strength)</a:t>
            </a:r>
            <a:r>
              <a:rPr lang="en-GB" sz="1205">
                <a:solidFill>
                  <a:srgbClr val="000000"/>
                </a:solidFill>
                <a:latin typeface="Arial"/>
                <a:ea typeface="Arial"/>
                <a:cs typeface="Arial"/>
                <a:sym typeface="Arial"/>
              </a:rPr>
              <a:t>. It is displayed when the student checks allotment status.</a:t>
            </a:r>
            <a:endParaRPr sz="120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t/>
            </a:r>
            <a:endParaRPr sz="120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b="1" lang="en-GB" sz="1205">
                <a:solidFill>
                  <a:srgbClr val="000000"/>
                </a:solidFill>
                <a:latin typeface="Arial"/>
                <a:ea typeface="Arial"/>
                <a:cs typeface="Arial"/>
                <a:sym typeface="Arial"/>
              </a:rPr>
              <a:t>4. Waitlist allotment</a:t>
            </a:r>
            <a:endParaRPr b="1" sz="120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GB" sz="1205">
                <a:solidFill>
                  <a:srgbClr val="000000"/>
                </a:solidFill>
                <a:latin typeface="Arial"/>
                <a:ea typeface="Arial"/>
                <a:cs typeface="Arial"/>
                <a:sym typeface="Arial"/>
              </a:rPr>
              <a:t>After the seat allotment process is over, the student gets to accept or withdraw the course. If they withdraw, then the </a:t>
            </a:r>
            <a:r>
              <a:rPr lang="en-GB" sz="1205">
                <a:solidFill>
                  <a:srgbClr val="000000"/>
                </a:solidFill>
                <a:latin typeface="Arial"/>
                <a:ea typeface="Arial"/>
                <a:cs typeface="Arial"/>
                <a:sym typeface="Arial"/>
              </a:rPr>
              <a:t>vacancy</a:t>
            </a:r>
            <a:r>
              <a:rPr lang="en-GB" sz="1205">
                <a:solidFill>
                  <a:srgbClr val="000000"/>
                </a:solidFill>
                <a:latin typeface="Arial"/>
                <a:ea typeface="Arial"/>
                <a:cs typeface="Arial"/>
                <a:sym typeface="Arial"/>
              </a:rPr>
              <a:t> is updated in the </a:t>
            </a:r>
            <a:r>
              <a:rPr lang="en-GB" sz="1205">
                <a:solidFill>
                  <a:srgbClr val="000000"/>
                </a:solidFill>
                <a:latin typeface="Arial"/>
                <a:ea typeface="Arial"/>
                <a:cs typeface="Arial"/>
                <a:sym typeface="Arial"/>
              </a:rPr>
              <a:t>waitlist csv file.</a:t>
            </a:r>
            <a:r>
              <a:rPr lang="en-GB" sz="1205">
                <a:solidFill>
                  <a:srgbClr val="000000"/>
                </a:solidFill>
                <a:latin typeface="Arial"/>
                <a:ea typeface="Arial"/>
                <a:cs typeface="Arial"/>
                <a:sym typeface="Arial"/>
              </a:rPr>
              <a:t> The</a:t>
            </a:r>
            <a:r>
              <a:rPr b="1" lang="en-GB" sz="1205">
                <a:solidFill>
                  <a:srgbClr val="000000"/>
                </a:solidFill>
                <a:latin typeface="Arial"/>
                <a:ea typeface="Arial"/>
                <a:cs typeface="Arial"/>
                <a:sym typeface="Arial"/>
              </a:rPr>
              <a:t> waitlist allotment function </a:t>
            </a:r>
            <a:r>
              <a:rPr lang="en-GB" sz="1205">
                <a:solidFill>
                  <a:srgbClr val="000000"/>
                </a:solidFill>
                <a:latin typeface="Arial"/>
                <a:ea typeface="Arial"/>
                <a:cs typeface="Arial"/>
                <a:sym typeface="Arial"/>
              </a:rPr>
              <a:t>checks for </a:t>
            </a:r>
            <a:r>
              <a:rPr lang="en-GB" sz="1205">
                <a:solidFill>
                  <a:srgbClr val="000000"/>
                </a:solidFill>
                <a:latin typeface="Arial"/>
                <a:ea typeface="Arial"/>
                <a:cs typeface="Arial"/>
                <a:sym typeface="Arial"/>
              </a:rPr>
              <a:t>availability</a:t>
            </a:r>
            <a:r>
              <a:rPr lang="en-GB" sz="1205">
                <a:solidFill>
                  <a:srgbClr val="000000"/>
                </a:solidFill>
                <a:latin typeface="Arial"/>
                <a:ea typeface="Arial"/>
                <a:cs typeface="Arial"/>
                <a:sym typeface="Arial"/>
              </a:rPr>
              <a:t> of seats in the </a:t>
            </a:r>
            <a:r>
              <a:rPr lang="en-GB" sz="1205">
                <a:solidFill>
                  <a:srgbClr val="000000"/>
                </a:solidFill>
                <a:latin typeface="Arial"/>
                <a:ea typeface="Arial"/>
                <a:cs typeface="Arial"/>
                <a:sym typeface="Arial"/>
              </a:rPr>
              <a:t>database and allots the course to student based on the updates availability.</a:t>
            </a:r>
            <a:endParaRPr sz="1205">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2043450" y="2355075"/>
            <a:ext cx="7182300" cy="6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440"/>
              <a:t>DATA FLOW DIAGRAMS</a:t>
            </a:r>
            <a:r>
              <a:rPr lang="en-GB" sz="2640"/>
              <a:t> </a:t>
            </a:r>
            <a:endParaRPr sz="264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7800" y="6757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Level 0</a:t>
            </a:r>
            <a:endParaRPr/>
          </a:p>
        </p:txBody>
      </p:sp>
      <p:pic>
        <p:nvPicPr>
          <p:cNvPr id="136" name="Google Shape;136;p21"/>
          <p:cNvPicPr preferRelativeResize="0"/>
          <p:nvPr/>
        </p:nvPicPr>
        <p:blipFill rotWithShape="1">
          <a:blip r:embed="rId3">
            <a:alphaModFix/>
          </a:blip>
          <a:srcRect b="69320" l="20598" r="28237" t="9734"/>
          <a:stretch/>
        </p:blipFill>
        <p:spPr>
          <a:xfrm>
            <a:off x="670063" y="1955300"/>
            <a:ext cx="7803876" cy="179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