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Merriweather Light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Open Sans SemiBold"/>
      <p:regular r:id="rId40"/>
      <p:bold r:id="rId41"/>
      <p:italic r:id="rId42"/>
      <p:boldItalic r:id="rId43"/>
    </p:embeddedFont>
    <p:embeddedFont>
      <p:font typeface="Vidaloka"/>
      <p:regular r:id="rId44"/>
    </p:embeddedFont>
    <p:embeddedFont>
      <p:font typeface="Russo One"/>
      <p:regular r:id="rId45"/>
    </p:embeddedFont>
    <p:embeddedFont>
      <p:font typeface="Crimson Text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regular.fntdata"/><Relationship Id="rId42" Type="http://schemas.openxmlformats.org/officeDocument/2006/relationships/font" Target="fonts/OpenSansSemiBold-italic.fntdata"/><Relationship Id="rId41" Type="http://schemas.openxmlformats.org/officeDocument/2006/relationships/font" Target="fonts/OpenSansSemiBold-bold.fntdata"/><Relationship Id="rId44" Type="http://schemas.openxmlformats.org/officeDocument/2006/relationships/font" Target="fonts/Vidaloka-regular.fntdata"/><Relationship Id="rId43" Type="http://schemas.openxmlformats.org/officeDocument/2006/relationships/font" Target="fonts/OpenSansSemiBold-boldItalic.fntdata"/><Relationship Id="rId46" Type="http://schemas.openxmlformats.org/officeDocument/2006/relationships/font" Target="fonts/CrimsonText-regular.fntdata"/><Relationship Id="rId45" Type="http://schemas.openxmlformats.org/officeDocument/2006/relationships/font" Target="fonts/Russo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rimsonText-italic.fntdata"/><Relationship Id="rId47" Type="http://schemas.openxmlformats.org/officeDocument/2006/relationships/font" Target="fonts/CrimsonText-bold.fntdata"/><Relationship Id="rId49" Type="http://schemas.openxmlformats.org/officeDocument/2006/relationships/font" Target="fonts/CrimsonTex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33" Type="http://schemas.openxmlformats.org/officeDocument/2006/relationships/font" Target="fonts/MerriweatherLight-bold.fntdata"/><Relationship Id="rId32" Type="http://schemas.openxmlformats.org/officeDocument/2006/relationships/font" Target="fonts/MerriweatherLight-regular.fntdata"/><Relationship Id="rId35" Type="http://schemas.openxmlformats.org/officeDocument/2006/relationships/font" Target="fonts/MerriweatherLight-boldItalic.fntdata"/><Relationship Id="rId34" Type="http://schemas.openxmlformats.org/officeDocument/2006/relationships/font" Target="fonts/MerriweatherLight-italic.fntdata"/><Relationship Id="rId37" Type="http://schemas.openxmlformats.org/officeDocument/2006/relationships/font" Target="fonts/Montserrat-bold.fntdata"/><Relationship Id="rId36" Type="http://schemas.openxmlformats.org/officeDocument/2006/relationships/font" Target="fonts/Montserrat-regular.fntdata"/><Relationship Id="rId39" Type="http://schemas.openxmlformats.org/officeDocument/2006/relationships/font" Target="fonts/Montserrat-boldItalic.fntdata"/><Relationship Id="rId38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29" Type="http://schemas.openxmlformats.org/officeDocument/2006/relationships/font" Target="fonts/Roboto-bold.fntdata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e848f78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e848f78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Woodcorp produces 2 products- Crates and Pallets. Out of which, crates have a higher delay of delivery, despite having a lower throughput time for production.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e848f78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e848f78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Pallets have higher throughput time overall, and most variants have a single product type-either crates or pallets sometimes both. And Delivered Quantity and Ordered Quantity are almost same in all variants, so ordersare </a:t>
            </a:r>
            <a:r>
              <a:rPr lang="en"/>
              <a:t>successfully</a:t>
            </a:r>
            <a:r>
              <a:rPr lang="en"/>
              <a:t> being fulfilled.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c7554a04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c7554a04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improve On time delivery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e724a8b1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0e724a8b1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e724a8b13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e724a8b13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e724a8b13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e724a8b13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e724a8b13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0e724a8b13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b2bc6ff1b_2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b2bc6ff1b_2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b2bc6ff1b_2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b2bc6ff1b_2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08f30ad7a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08f30ad7a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With process mining, organizations can expose what’s really happening in their processes and can then identify the root causes of bottlenecks in real-time, optimize their resources and scale with full productivity and confidence.</a:t>
            </a:r>
            <a:endParaRPr sz="1200">
              <a:solidFill>
                <a:srgbClr val="3D3D3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c7554a049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c7554a049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b2bc6ff1b_2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b2bc6ff1b_2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05db3697c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05db3697c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cfcd2fabf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cfcd2fabf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c7554a049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c7554a049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8f30ad7a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8f30ad7a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8f30ad7a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8f30ad7a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b2bc6ff1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b2bc6ff1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b30b85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b30b85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e724a8b1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e724a8b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e724a8b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e724a8b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77" name="Google Shape;77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7" name="Google Shape;87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9" name="Google Shape;89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1" name="Google Shape;91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3" name="Google Shape;93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98" name="Google Shape;98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4" name="Google Shape;104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15" name="Google Shape;115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1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3" name="Google Shape;123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42" name="Google Shape;142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" name="Google Shape;147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3" name="Google Shape;153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8" name="Google Shape;158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0" name="Google Shape;160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4" name="Google Shape;164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0" name="Google Shape;170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5" name="Google Shape;175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3" name="Google Shape;18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8" name="Google Shape;188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90" name="Google Shape;190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94" name="Google Shape;194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0" name="Google Shape;200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2" name="Google Shape;202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6" name="Google Shape;206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08" name="Google Shape;208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215" name="Google Shape;215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217" name="Google Shape;217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8" name="Google Shape;21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4" name="Google Shape;224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30" name="Google Shape;230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5" name="Google Shape;235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6" name="Google Shape;236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2" name="Google Shape;242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4" name="Google Shape;244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46" name="Google Shape;246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1" name="Google Shape;251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3" name="Google Shape;25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8" name="Google Shape;28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Google Shape;29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" name="Google Shape;38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4" name="Google Shape;44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1" name="Google Shape;51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6" name="Google Shape;56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4" name="Google Shape;64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buNone/>
              <a:defRPr>
                <a:latin typeface="Vidaloka"/>
                <a:ea typeface="Vidaloka"/>
                <a:cs typeface="Vidaloka"/>
                <a:sym typeface="Vidaloka"/>
              </a:defRPr>
            </a:lvl2pPr>
            <a:lvl3pPr lvl="2">
              <a:buNone/>
              <a:defRPr>
                <a:latin typeface="Vidaloka"/>
                <a:ea typeface="Vidaloka"/>
                <a:cs typeface="Vidaloka"/>
                <a:sym typeface="Vidaloka"/>
              </a:defRPr>
            </a:lvl3pPr>
            <a:lvl4pPr lvl="3">
              <a:buNone/>
              <a:defRPr>
                <a:latin typeface="Vidaloka"/>
                <a:ea typeface="Vidaloka"/>
                <a:cs typeface="Vidaloka"/>
                <a:sym typeface="Vidaloka"/>
              </a:defRPr>
            </a:lvl4pPr>
            <a:lvl5pPr lvl="4">
              <a:buNone/>
              <a:defRPr>
                <a:latin typeface="Vidaloka"/>
                <a:ea typeface="Vidaloka"/>
                <a:cs typeface="Vidaloka"/>
                <a:sym typeface="Vidaloka"/>
              </a:defRPr>
            </a:lvl5pPr>
            <a:lvl6pPr lvl="5">
              <a:buNone/>
              <a:defRPr>
                <a:latin typeface="Vidaloka"/>
                <a:ea typeface="Vidaloka"/>
                <a:cs typeface="Vidaloka"/>
                <a:sym typeface="Vidaloka"/>
              </a:defRPr>
            </a:lvl6pPr>
            <a:lvl7pPr lvl="6">
              <a:buNone/>
              <a:defRPr>
                <a:latin typeface="Vidaloka"/>
                <a:ea typeface="Vidaloka"/>
                <a:cs typeface="Vidaloka"/>
                <a:sym typeface="Vidaloka"/>
              </a:defRPr>
            </a:lvl7pPr>
            <a:lvl8pPr lvl="7">
              <a:buNone/>
              <a:defRPr>
                <a:latin typeface="Vidaloka"/>
                <a:ea typeface="Vidaloka"/>
                <a:cs typeface="Vidaloka"/>
                <a:sym typeface="Vidaloka"/>
              </a:defRPr>
            </a:lvl8pPr>
            <a:lvl9pPr lvl="8">
              <a:buNone/>
              <a:defRPr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jpg"/><Relationship Id="rId4" Type="http://schemas.openxmlformats.org/officeDocument/2006/relationships/image" Target="../media/image19.jpg"/><Relationship Id="rId5" Type="http://schemas.openxmlformats.org/officeDocument/2006/relationships/image" Target="../media/image3.png"/><Relationship Id="rId6" Type="http://schemas.openxmlformats.org/officeDocument/2006/relationships/image" Target="../media/image2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idx="1" type="subTitle"/>
          </p:nvPr>
        </p:nvSpPr>
        <p:spPr>
          <a:xfrm>
            <a:off x="113300" y="3866750"/>
            <a:ext cx="8916300" cy="11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Team 1 : 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Meghna Ashok, </a:t>
            </a:r>
            <a:r>
              <a:rPr lang="en" sz="1900"/>
              <a:t>Madhusree Chowdhury,</a:t>
            </a:r>
            <a:r>
              <a:rPr lang="en" sz="1900"/>
              <a:t> Swathi Sukumar, Jasika Kalra</a:t>
            </a:r>
            <a:endParaRPr sz="1900"/>
          </a:p>
        </p:txBody>
      </p:sp>
      <p:pic>
        <p:nvPicPr>
          <p:cNvPr id="278" name="Google Shape;278;p34"/>
          <p:cNvPicPr preferRelativeResize="0"/>
          <p:nvPr/>
        </p:nvPicPr>
        <p:blipFill rotWithShape="1">
          <a:blip r:embed="rId3">
            <a:alphaModFix/>
          </a:blip>
          <a:srcRect b="24964" l="0" r="0" t="0"/>
          <a:stretch/>
        </p:blipFill>
        <p:spPr>
          <a:xfrm>
            <a:off x="3681458" y="316900"/>
            <a:ext cx="1936191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4"/>
          <p:cNvSpPr txBox="1"/>
          <p:nvPr>
            <p:ph idx="1" type="subTitle"/>
          </p:nvPr>
        </p:nvSpPr>
        <p:spPr>
          <a:xfrm>
            <a:off x="895025" y="2571775"/>
            <a:ext cx="73188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Order-to-Cash case study</a:t>
            </a:r>
            <a:br>
              <a:rPr b="1" lang="en" sz="2200">
                <a:solidFill>
                  <a:schemeClr val="accent1"/>
                </a:solidFill>
              </a:rPr>
            </a:br>
            <a:endParaRPr b="1" sz="22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</a:rPr>
              <a:t>Woodcorp Case</a:t>
            </a:r>
            <a:endParaRPr b="1" sz="1900">
              <a:solidFill>
                <a:schemeClr val="accent1"/>
              </a:solidFill>
            </a:endParaRPr>
          </a:p>
        </p:txBody>
      </p:sp>
      <p:pic>
        <p:nvPicPr>
          <p:cNvPr id="280" name="Google Shape;28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9425" y="911200"/>
            <a:ext cx="3731625" cy="17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type="title"/>
          </p:nvPr>
        </p:nvSpPr>
        <p:spPr>
          <a:xfrm>
            <a:off x="131575" y="718300"/>
            <a:ext cx="889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WoodCorp’s Performance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Product Type</a:t>
            </a:r>
            <a:endParaRPr/>
          </a:p>
        </p:txBody>
      </p:sp>
      <p:sp>
        <p:nvSpPr>
          <p:cNvPr id="352" name="Google Shape;352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3" name="Google Shape;3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75" y="2238850"/>
            <a:ext cx="8771374" cy="13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>
            <p:ph type="title"/>
          </p:nvPr>
        </p:nvSpPr>
        <p:spPr>
          <a:xfrm>
            <a:off x="0" y="324650"/>
            <a:ext cx="91440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Analysis of WoodCorp’s Performance Per Product Type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359" name="Google Shape;359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0" name="Google Shape;360;p44"/>
          <p:cNvPicPr preferRelativeResize="0"/>
          <p:nvPr/>
        </p:nvPicPr>
        <p:blipFill rotWithShape="1">
          <a:blip r:embed="rId3">
            <a:alphaModFix/>
          </a:blip>
          <a:srcRect b="0" l="0" r="0" t="11276"/>
          <a:stretch/>
        </p:blipFill>
        <p:spPr>
          <a:xfrm>
            <a:off x="0" y="1183000"/>
            <a:ext cx="4693399" cy="35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400" y="3170150"/>
            <a:ext cx="4450600" cy="19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350" y="1123175"/>
            <a:ext cx="4526376" cy="20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1994850" y="23048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/>
          <p:nvPr>
            <p:ph type="title"/>
          </p:nvPr>
        </p:nvSpPr>
        <p:spPr>
          <a:xfrm>
            <a:off x="713225" y="445025"/>
            <a:ext cx="664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KPI: Delays- Delivery Conformance</a:t>
            </a:r>
            <a:endParaRPr/>
          </a:p>
        </p:txBody>
      </p:sp>
      <p:sp>
        <p:nvSpPr>
          <p:cNvPr id="374" name="Google Shape;374;p46"/>
          <p:cNvSpPr txBox="1"/>
          <p:nvPr>
            <p:ph idx="1" type="body"/>
          </p:nvPr>
        </p:nvSpPr>
        <p:spPr>
          <a:xfrm>
            <a:off x="760425" y="1219000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46"/>
          <p:cNvSpPr/>
          <p:nvPr/>
        </p:nvSpPr>
        <p:spPr>
          <a:xfrm>
            <a:off x="2487025" y="2244875"/>
            <a:ext cx="1707600" cy="4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Delivered Date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6"/>
          <p:cNvSpPr/>
          <p:nvPr/>
        </p:nvSpPr>
        <p:spPr>
          <a:xfrm>
            <a:off x="4127125" y="1329750"/>
            <a:ext cx="631800" cy="4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8" name="Google Shape;378;p46"/>
          <p:cNvCxnSpPr>
            <a:stCxn id="377" idx="2"/>
          </p:cNvCxnSpPr>
          <p:nvPr/>
        </p:nvCxnSpPr>
        <p:spPr>
          <a:xfrm flipH="1">
            <a:off x="3875725" y="1794750"/>
            <a:ext cx="567300" cy="3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46"/>
          <p:cNvSpPr/>
          <p:nvPr/>
        </p:nvSpPr>
        <p:spPr>
          <a:xfrm>
            <a:off x="4913200" y="2244875"/>
            <a:ext cx="1707600" cy="4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Promised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0" name="Google Shape;380;p46"/>
          <p:cNvCxnSpPr>
            <a:stCxn id="377" idx="2"/>
          </p:cNvCxnSpPr>
          <p:nvPr/>
        </p:nvCxnSpPr>
        <p:spPr>
          <a:xfrm>
            <a:off x="4443025" y="1794750"/>
            <a:ext cx="59310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46"/>
          <p:cNvSpPr/>
          <p:nvPr/>
        </p:nvSpPr>
        <p:spPr>
          <a:xfrm>
            <a:off x="3667475" y="3381700"/>
            <a:ext cx="1707600" cy="4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Delay in Delivery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2" name="Google Shape;382;p46"/>
          <p:cNvCxnSpPr/>
          <p:nvPr/>
        </p:nvCxnSpPr>
        <p:spPr>
          <a:xfrm>
            <a:off x="4171600" y="2761625"/>
            <a:ext cx="74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46"/>
          <p:cNvCxnSpPr/>
          <p:nvPr/>
        </p:nvCxnSpPr>
        <p:spPr>
          <a:xfrm>
            <a:off x="4521275" y="2761625"/>
            <a:ext cx="0" cy="5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/>
          <p:nvPr>
            <p:ph type="title"/>
          </p:nvPr>
        </p:nvSpPr>
        <p:spPr>
          <a:xfrm>
            <a:off x="713225" y="445025"/>
            <a:ext cx="562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Delivery Company vs Delays</a:t>
            </a:r>
            <a:endParaRPr/>
          </a:p>
        </p:txBody>
      </p:sp>
      <p:sp>
        <p:nvSpPr>
          <p:cNvPr id="389" name="Google Shape;389;p47"/>
          <p:cNvSpPr txBox="1"/>
          <p:nvPr>
            <p:ph idx="1" type="body"/>
          </p:nvPr>
        </p:nvSpPr>
        <p:spPr>
          <a:xfrm>
            <a:off x="605400" y="1131350"/>
            <a:ext cx="82521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/>
              <a:t>UPS has most number of cases &amp; DHL has most number of delays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1800"/>
              <a:t>Change Quantity</a:t>
            </a:r>
            <a:r>
              <a:rPr lang="en" sz="1800"/>
              <a:t> and </a:t>
            </a:r>
            <a:r>
              <a:rPr b="1" lang="en" sz="1800"/>
              <a:t>Change delivery date</a:t>
            </a:r>
            <a:r>
              <a:rPr lang="en" sz="1800"/>
              <a:t> processes with maximum throughput time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" name="Google Shape;3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75" y="2446249"/>
            <a:ext cx="4859925" cy="230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4275" y="2446250"/>
            <a:ext cx="3112130" cy="23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 txBox="1"/>
          <p:nvPr>
            <p:ph type="title"/>
          </p:nvPr>
        </p:nvSpPr>
        <p:spPr>
          <a:xfrm>
            <a:off x="713225" y="445025"/>
            <a:ext cx="73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Delivery Company vs Factory vs Delays</a:t>
            </a:r>
            <a:endParaRPr/>
          </a:p>
        </p:txBody>
      </p:sp>
      <p:sp>
        <p:nvSpPr>
          <p:cNvPr id="398" name="Google Shape;398;p48"/>
          <p:cNvSpPr txBox="1"/>
          <p:nvPr>
            <p:ph idx="1" type="body"/>
          </p:nvPr>
        </p:nvSpPr>
        <p:spPr>
          <a:xfrm>
            <a:off x="713250" y="1272925"/>
            <a:ext cx="4711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100">
                <a:solidFill>
                  <a:schemeClr val="dk1"/>
                </a:solidFill>
              </a:rPr>
              <a:t>DHL—&gt; </a:t>
            </a:r>
            <a:r>
              <a:rPr lang="en" sz="2100">
                <a:solidFill>
                  <a:schemeClr val="dk1"/>
                </a:solidFill>
              </a:rPr>
              <a:t>Wuppertal </a:t>
            </a:r>
            <a:endParaRPr sz="21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100">
                <a:solidFill>
                  <a:schemeClr val="dk1"/>
                </a:solidFill>
              </a:rPr>
              <a:t>FedEx —&gt; D</a:t>
            </a:r>
            <a:r>
              <a:rPr lang="en" sz="2100">
                <a:solidFill>
                  <a:schemeClr val="dk1"/>
                </a:solidFill>
              </a:rPr>
              <a:t>uisburg </a:t>
            </a:r>
            <a:endParaRPr sz="21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100">
                <a:solidFill>
                  <a:schemeClr val="dk1"/>
                </a:solidFill>
              </a:rPr>
              <a:t>Very few cases</a:t>
            </a:r>
            <a:endParaRPr sz="21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100">
                <a:solidFill>
                  <a:schemeClr val="dk1"/>
                </a:solidFill>
              </a:rPr>
              <a:t>UPS —&gt; Consistent</a:t>
            </a:r>
            <a:endParaRPr sz="21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100">
                <a:solidFill>
                  <a:schemeClr val="dk1"/>
                </a:solidFill>
              </a:rPr>
              <a:t>DB Schenker - 100% - Fewer cases 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99" name="Google Shape;399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150" y="1170125"/>
            <a:ext cx="3414450" cy="3230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/>
          <p:nvPr>
            <p:ph type="title"/>
          </p:nvPr>
        </p:nvSpPr>
        <p:spPr>
          <a:xfrm>
            <a:off x="713225" y="445025"/>
            <a:ext cx="579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Variants vs Delivery conformance</a:t>
            </a:r>
            <a:endParaRPr/>
          </a:p>
        </p:txBody>
      </p:sp>
      <p:sp>
        <p:nvSpPr>
          <p:cNvPr id="406" name="Google Shape;406;p49"/>
          <p:cNvSpPr txBox="1"/>
          <p:nvPr>
            <p:ph idx="1" type="body"/>
          </p:nvPr>
        </p:nvSpPr>
        <p:spPr>
          <a:xfrm>
            <a:off x="713250" y="1272925"/>
            <a:ext cx="57174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>
                <a:solidFill>
                  <a:schemeClr val="dk1"/>
                </a:solidFill>
              </a:rPr>
              <a:t>Variants 2 , 5 ,8 and 9 show 100% Delivery Conformance </a:t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>
                <a:solidFill>
                  <a:schemeClr val="dk1"/>
                </a:solidFill>
              </a:rPr>
              <a:t>Start production is before Order received.</a:t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>
                <a:solidFill>
                  <a:schemeClr val="dk1"/>
                </a:solidFill>
              </a:rPr>
              <a:t>Load Shipment is before Finished Production (2,5,9)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775" y="1327550"/>
            <a:ext cx="1125900" cy="3456021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9"/>
          <p:cNvSpPr/>
          <p:nvPr/>
        </p:nvSpPr>
        <p:spPr>
          <a:xfrm>
            <a:off x="799476" y="3511338"/>
            <a:ext cx="2132100" cy="35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Process Start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0" name="Google Shape;410;p49"/>
          <p:cNvCxnSpPr>
            <a:stCxn id="409" idx="3"/>
          </p:cNvCxnSpPr>
          <p:nvPr/>
        </p:nvCxnSpPr>
        <p:spPr>
          <a:xfrm>
            <a:off x="2931576" y="3686538"/>
            <a:ext cx="9168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49"/>
          <p:cNvSpPr/>
          <p:nvPr/>
        </p:nvSpPr>
        <p:spPr>
          <a:xfrm>
            <a:off x="3848372" y="3518688"/>
            <a:ext cx="2132100" cy="35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Process End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49"/>
          <p:cNvSpPr txBox="1"/>
          <p:nvPr/>
        </p:nvSpPr>
        <p:spPr>
          <a:xfrm>
            <a:off x="3020225" y="3114663"/>
            <a:ext cx="112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3" name="Google Shape;41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026" y="796075"/>
            <a:ext cx="1759400" cy="5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idx="1" type="body"/>
          </p:nvPr>
        </p:nvSpPr>
        <p:spPr>
          <a:xfrm>
            <a:off x="286075" y="1138200"/>
            <a:ext cx="8270700" cy="13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Celonis makes the work easy by creating a Happy path which if followed will reduce the throughput time from 75 days to 64 days.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In the current scenario only 1.38% of the cases are </a:t>
            </a:r>
            <a:r>
              <a:rPr lang="en" sz="1600"/>
              <a:t>following</a:t>
            </a:r>
            <a:r>
              <a:rPr lang="en" sz="1600"/>
              <a:t> this happy path resulting which we have </a:t>
            </a:r>
            <a:r>
              <a:rPr lang="en" sz="1600"/>
              <a:t>unsatisfied</a:t>
            </a:r>
            <a:r>
              <a:rPr lang="en" sz="1600"/>
              <a:t> customers.</a:t>
            </a:r>
            <a:endParaRPr sz="1600"/>
          </a:p>
        </p:txBody>
      </p:sp>
      <p:sp>
        <p:nvSpPr>
          <p:cNvPr id="419" name="Google Shape;41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0" name="Google Shape;42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75" y="2571750"/>
            <a:ext cx="1894632" cy="17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000" y="2554738"/>
            <a:ext cx="5972625" cy="18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0"/>
          <p:cNvSpPr txBox="1"/>
          <p:nvPr>
            <p:ph type="title"/>
          </p:nvPr>
        </p:nvSpPr>
        <p:spPr>
          <a:xfrm>
            <a:off x="149200" y="458450"/>
            <a:ext cx="293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Optimum Path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1"/>
          <p:cNvSpPr txBox="1"/>
          <p:nvPr>
            <p:ph type="title"/>
          </p:nvPr>
        </p:nvSpPr>
        <p:spPr>
          <a:xfrm>
            <a:off x="313625" y="445025"/>
            <a:ext cx="86403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 which are not optimal for the process</a:t>
            </a:r>
            <a:endParaRPr/>
          </a:p>
        </p:txBody>
      </p:sp>
      <p:sp>
        <p:nvSpPr>
          <p:cNvPr id="428" name="Google Shape;428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9" name="Google Shape;42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50" y="1422725"/>
            <a:ext cx="19526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5850" y="1441775"/>
            <a:ext cx="21717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1325" y="1441775"/>
            <a:ext cx="18192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4375" y="1432250"/>
            <a:ext cx="16383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1"/>
          <p:cNvSpPr txBox="1"/>
          <p:nvPr/>
        </p:nvSpPr>
        <p:spPr>
          <a:xfrm>
            <a:off x="360675" y="3183325"/>
            <a:ext cx="760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If woodCorp can reduce the number of cases going into these specific activities, it will be able to ensure customer satisfaction by providing on time delivery.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2"/>
          <p:cNvSpPr txBox="1"/>
          <p:nvPr>
            <p:ph type="title"/>
          </p:nvPr>
        </p:nvSpPr>
        <p:spPr>
          <a:xfrm>
            <a:off x="713225" y="445025"/>
            <a:ext cx="830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can we do this only with Process Mining?</a:t>
            </a:r>
            <a:endParaRPr/>
          </a:p>
        </p:txBody>
      </p:sp>
      <p:sp>
        <p:nvSpPr>
          <p:cNvPr id="439" name="Google Shape;439;p52"/>
          <p:cNvSpPr txBox="1"/>
          <p:nvPr>
            <p:ph idx="1" type="body"/>
          </p:nvPr>
        </p:nvSpPr>
        <p:spPr>
          <a:xfrm>
            <a:off x="417775" y="1303000"/>
            <a:ext cx="80856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Organizations need true understanding of their workflows, in order to analyse their process in depth and make improvements.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Benefits 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Boosting business intelligence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Identifying process bottlenecks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Surfacing process deviations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440" name="Google Shape;440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</a:t>
            </a:r>
            <a:r>
              <a:rPr lang="en"/>
              <a:t> Team</a:t>
            </a:r>
            <a:endParaRPr/>
          </a:p>
        </p:txBody>
      </p:sp>
      <p:sp>
        <p:nvSpPr>
          <p:cNvPr id="286" name="Google Shape;286;p35"/>
          <p:cNvSpPr txBox="1"/>
          <p:nvPr>
            <p:ph idx="3" type="subTitle"/>
          </p:nvPr>
        </p:nvSpPr>
        <p:spPr>
          <a:xfrm>
            <a:off x="441850" y="3530675"/>
            <a:ext cx="2073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Meghna</a:t>
            </a:r>
            <a:endParaRPr/>
          </a:p>
        </p:txBody>
      </p:sp>
      <p:sp>
        <p:nvSpPr>
          <p:cNvPr id="287" name="Google Shape;287;p35"/>
          <p:cNvSpPr txBox="1"/>
          <p:nvPr>
            <p:ph idx="3" type="subTitle"/>
          </p:nvPr>
        </p:nvSpPr>
        <p:spPr>
          <a:xfrm>
            <a:off x="2373313" y="3592588"/>
            <a:ext cx="22746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Madhusree</a:t>
            </a:r>
            <a:endParaRPr/>
          </a:p>
        </p:txBody>
      </p:sp>
      <p:sp>
        <p:nvSpPr>
          <p:cNvPr id="288" name="Google Shape;288;p35"/>
          <p:cNvSpPr txBox="1"/>
          <p:nvPr>
            <p:ph idx="3" type="subTitle"/>
          </p:nvPr>
        </p:nvSpPr>
        <p:spPr>
          <a:xfrm>
            <a:off x="4724325" y="3592600"/>
            <a:ext cx="215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Swathi</a:t>
            </a:r>
            <a:endParaRPr/>
          </a:p>
        </p:txBody>
      </p:sp>
      <p:pic>
        <p:nvPicPr>
          <p:cNvPr id="289" name="Google Shape;289;p35"/>
          <p:cNvPicPr preferRelativeResize="0"/>
          <p:nvPr/>
        </p:nvPicPr>
        <p:blipFill rotWithShape="1">
          <a:blip r:embed="rId3">
            <a:alphaModFix/>
          </a:blip>
          <a:srcRect b="33720" l="8443" r="11524" t="8805"/>
          <a:stretch/>
        </p:blipFill>
        <p:spPr>
          <a:xfrm>
            <a:off x="713225" y="1544100"/>
            <a:ext cx="1615351" cy="180185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0" name="Google Shape;29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5"/>
          <p:cNvSpPr txBox="1"/>
          <p:nvPr>
            <p:ph idx="3" type="subTitle"/>
          </p:nvPr>
        </p:nvSpPr>
        <p:spPr>
          <a:xfrm>
            <a:off x="6876875" y="3530675"/>
            <a:ext cx="1994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Jasika</a:t>
            </a:r>
            <a:endParaRPr/>
          </a:p>
        </p:txBody>
      </p:sp>
      <p:pic>
        <p:nvPicPr>
          <p:cNvPr id="292" name="Google Shape;29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206" y="1544088"/>
            <a:ext cx="1457944" cy="180185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3" name="Google Shape;29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8150" y="1544100"/>
            <a:ext cx="1668975" cy="18018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4" name="Google Shape;294;p35"/>
          <p:cNvPicPr preferRelativeResize="0"/>
          <p:nvPr/>
        </p:nvPicPr>
        <p:blipFill rotWithShape="1">
          <a:blip r:embed="rId6">
            <a:alphaModFix/>
          </a:blip>
          <a:srcRect b="21869" l="0" r="0" t="1636"/>
          <a:stretch/>
        </p:blipFill>
        <p:spPr>
          <a:xfrm>
            <a:off x="5043800" y="1537750"/>
            <a:ext cx="1615350" cy="1861048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6" name="Google Shape;446;p53"/>
          <p:cNvGrpSpPr/>
          <p:nvPr/>
        </p:nvGrpSpPr>
        <p:grpSpPr>
          <a:xfrm>
            <a:off x="2832600" y="1686400"/>
            <a:ext cx="1649400" cy="1769700"/>
            <a:chOff x="2832600" y="1686400"/>
            <a:chExt cx="1649400" cy="1769700"/>
          </a:xfrm>
        </p:grpSpPr>
        <p:sp>
          <p:nvSpPr>
            <p:cNvPr id="447" name="Google Shape;447;p53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3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nec congue tempus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dolor amet, consectetur nec adipiscing elit, sed do ipsum eiusmod tempor. Donec facilisis lacus eget sit nec lorem mauris.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449" name="Google Shape;449;p53"/>
          <p:cNvGrpSpPr/>
          <p:nvPr/>
        </p:nvGrpSpPr>
        <p:grpSpPr>
          <a:xfrm>
            <a:off x="4662018" y="1687411"/>
            <a:ext cx="1649400" cy="1769700"/>
            <a:chOff x="4662018" y="1687411"/>
            <a:chExt cx="1649400" cy="1769700"/>
          </a:xfrm>
        </p:grpSpPr>
        <p:sp>
          <p:nvSpPr>
            <p:cNvPr id="450" name="Google Shape;450;p53"/>
            <p:cNvSpPr/>
            <p:nvPr/>
          </p:nvSpPr>
          <p:spPr>
            <a:xfrm flipH="1" rot="10800000">
              <a:off x="4662018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3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nec congue tempus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dolor amet, consectetur nec adipiscing elit, sed do ipsum eiusmod tempor. Donec facilisis lacus eget sit nec lorem mauris.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452" name="Google Shape;452;p53"/>
          <p:cNvGrpSpPr/>
          <p:nvPr/>
        </p:nvGrpSpPr>
        <p:grpSpPr>
          <a:xfrm>
            <a:off x="2744109" y="1597469"/>
            <a:ext cx="1827900" cy="2399700"/>
            <a:chOff x="2744109" y="1597469"/>
            <a:chExt cx="1827900" cy="2399700"/>
          </a:xfrm>
        </p:grpSpPr>
        <p:sp>
          <p:nvSpPr>
            <p:cNvPr id="453" name="Google Shape;453;p53"/>
            <p:cNvSpPr/>
            <p:nvPr/>
          </p:nvSpPr>
          <p:spPr>
            <a:xfrm rot="5400000">
              <a:off x="2458209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3"/>
            <p:cNvSpPr/>
            <p:nvPr/>
          </p:nvSpPr>
          <p:spPr>
            <a:xfrm flipH="1" rot="10800000">
              <a:off x="2834043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3"/>
            <p:cNvSpPr txBox="1"/>
            <p:nvPr/>
          </p:nvSpPr>
          <p:spPr>
            <a:xfrm>
              <a:off x="2966475" y="1608195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Compliance Benefits</a:t>
              </a:r>
              <a:endParaRPr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456" name="Google Shape;456;p53"/>
          <p:cNvGrpSpPr/>
          <p:nvPr/>
        </p:nvGrpSpPr>
        <p:grpSpPr>
          <a:xfrm>
            <a:off x="4572009" y="1146343"/>
            <a:ext cx="1827900" cy="2399700"/>
            <a:chOff x="4572009" y="1146343"/>
            <a:chExt cx="1827900" cy="2399700"/>
          </a:xfrm>
        </p:grpSpPr>
        <p:sp>
          <p:nvSpPr>
            <p:cNvPr id="457" name="Google Shape;457;p53"/>
            <p:cNvSpPr/>
            <p:nvPr/>
          </p:nvSpPr>
          <p:spPr>
            <a:xfrm rot="-5400000">
              <a:off x="4286109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F48F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3"/>
            <p:cNvSpPr/>
            <p:nvPr/>
          </p:nvSpPr>
          <p:spPr>
            <a:xfrm flipH="1">
              <a:off x="4660575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3"/>
            <p:cNvSpPr txBox="1"/>
            <p:nvPr/>
          </p:nvSpPr>
          <p:spPr>
            <a:xfrm>
              <a:off x="4794513" y="2017632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Reduced Costs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60" name="Google Shape;460;p53"/>
          <p:cNvGrpSpPr/>
          <p:nvPr/>
        </p:nvGrpSpPr>
        <p:grpSpPr>
          <a:xfrm>
            <a:off x="6400059" y="1597469"/>
            <a:ext cx="1827900" cy="2399700"/>
            <a:chOff x="6400059" y="1597469"/>
            <a:chExt cx="1827900" cy="2399700"/>
          </a:xfrm>
        </p:grpSpPr>
        <p:sp>
          <p:nvSpPr>
            <p:cNvPr id="461" name="Google Shape;461;p53"/>
            <p:cNvSpPr/>
            <p:nvPr/>
          </p:nvSpPr>
          <p:spPr>
            <a:xfrm rot="5400000">
              <a:off x="6114159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3"/>
            <p:cNvSpPr/>
            <p:nvPr/>
          </p:nvSpPr>
          <p:spPr>
            <a:xfrm flipH="1" rot="10800000">
              <a:off x="6489993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3"/>
            <p:cNvSpPr txBox="1"/>
            <p:nvPr/>
          </p:nvSpPr>
          <p:spPr>
            <a:xfrm>
              <a:off x="6622500" y="2017632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Business Benefits</a:t>
              </a:r>
              <a:endParaRPr b="1" sz="1600">
                <a:solidFill>
                  <a:srgbClr val="FFFFFF"/>
                </a:solidFill>
              </a:endParaRPr>
            </a:p>
          </p:txBody>
        </p:sp>
      </p:grpSp>
      <p:sp>
        <p:nvSpPr>
          <p:cNvPr id="464" name="Google Shape;464;p53"/>
          <p:cNvSpPr txBox="1"/>
          <p:nvPr/>
        </p:nvSpPr>
        <p:spPr>
          <a:xfrm>
            <a:off x="4673050" y="768400"/>
            <a:ext cx="21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53"/>
          <p:cNvSpPr txBox="1"/>
          <p:nvPr/>
        </p:nvSpPr>
        <p:spPr>
          <a:xfrm>
            <a:off x="6255450" y="4010950"/>
            <a:ext cx="211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Montserrat"/>
              <a:buChar char="●"/>
            </a:pPr>
            <a:r>
              <a:rPr b="1" lang="en" sz="9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Data Driven Decision Making</a:t>
            </a:r>
            <a:endParaRPr b="1" sz="9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Montserrat"/>
              <a:buChar char="●"/>
            </a:pPr>
            <a:r>
              <a:rPr b="1" lang="en" sz="9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Process Standardization</a:t>
            </a:r>
            <a:endParaRPr b="1" sz="9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Montserrat"/>
              <a:buChar char="●"/>
            </a:pPr>
            <a:r>
              <a:rPr b="1" lang="en" sz="9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Improved Performance</a:t>
            </a:r>
            <a:endParaRPr b="1" sz="9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53"/>
          <p:cNvSpPr txBox="1"/>
          <p:nvPr/>
        </p:nvSpPr>
        <p:spPr>
          <a:xfrm>
            <a:off x="2599500" y="3975900"/>
            <a:ext cx="2117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Montserrat"/>
              <a:buChar char="●"/>
            </a:pPr>
            <a:r>
              <a:rPr b="1" lang="en" sz="9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Faster reactions to non-compliant processes</a:t>
            </a:r>
            <a:endParaRPr b="1" sz="9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Montserrat"/>
              <a:buChar char="●"/>
            </a:pPr>
            <a:r>
              <a:rPr b="1" lang="en" sz="9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Cheaper, faster auditing</a:t>
            </a:r>
            <a:endParaRPr b="1" sz="9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67" name="Google Shape;467;p53"/>
          <p:cNvGrpSpPr/>
          <p:nvPr/>
        </p:nvGrpSpPr>
        <p:grpSpPr>
          <a:xfrm>
            <a:off x="914709" y="1146355"/>
            <a:ext cx="1827900" cy="2399700"/>
            <a:chOff x="4572009" y="1146343"/>
            <a:chExt cx="1827900" cy="2399700"/>
          </a:xfrm>
        </p:grpSpPr>
        <p:sp>
          <p:nvSpPr>
            <p:cNvPr id="468" name="Google Shape;468;p53"/>
            <p:cNvSpPr/>
            <p:nvPr/>
          </p:nvSpPr>
          <p:spPr>
            <a:xfrm rot="-5400000">
              <a:off x="4286109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F48F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3"/>
            <p:cNvSpPr/>
            <p:nvPr/>
          </p:nvSpPr>
          <p:spPr>
            <a:xfrm flipH="1">
              <a:off x="4660575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3"/>
            <p:cNvSpPr txBox="1"/>
            <p:nvPr/>
          </p:nvSpPr>
          <p:spPr>
            <a:xfrm>
              <a:off x="4794513" y="2017632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Improved Customer Experience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sp>
        <p:nvSpPr>
          <p:cNvPr id="471" name="Google Shape;471;p53"/>
          <p:cNvSpPr txBox="1"/>
          <p:nvPr/>
        </p:nvSpPr>
        <p:spPr>
          <a:xfrm>
            <a:off x="4428175" y="529900"/>
            <a:ext cx="2117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Montserrat"/>
              <a:buChar char="●"/>
            </a:pPr>
            <a:r>
              <a:rPr b="1" lang="en" sz="9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Enabling Process Automation</a:t>
            </a:r>
            <a:endParaRPr b="1" sz="9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Montserrat"/>
              <a:buChar char="●"/>
            </a:pPr>
            <a:r>
              <a:rPr b="1" lang="en" sz="9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Eliminating unnecessary steps</a:t>
            </a:r>
            <a:endParaRPr b="1" sz="9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3"/>
          <p:cNvSpPr txBox="1"/>
          <p:nvPr/>
        </p:nvSpPr>
        <p:spPr>
          <a:xfrm>
            <a:off x="770100" y="289400"/>
            <a:ext cx="2117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Montserrat"/>
              <a:buChar char="●"/>
            </a:pPr>
            <a:r>
              <a:rPr b="1" lang="en" sz="9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Optimising process leads to shorter throughput time, helps identify process bottlenecks leading to better customer experience</a:t>
            </a:r>
            <a:endParaRPr b="1" sz="9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78" name="Google Shape;478;p54"/>
          <p:cNvSpPr txBox="1"/>
          <p:nvPr>
            <p:ph idx="1" type="body"/>
          </p:nvPr>
        </p:nvSpPr>
        <p:spPr>
          <a:xfrm>
            <a:off x="536500" y="1182625"/>
            <a:ext cx="8262300" cy="3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Focus more on Factories </a:t>
            </a:r>
            <a:r>
              <a:rPr b="1" lang="en" sz="1800"/>
              <a:t>Essen</a:t>
            </a:r>
            <a:r>
              <a:rPr lang="en" sz="1800"/>
              <a:t> and </a:t>
            </a:r>
            <a:r>
              <a:rPr b="1" lang="en" sz="1800"/>
              <a:t>Achen</a:t>
            </a:r>
            <a:r>
              <a:rPr lang="en" sz="1800"/>
              <a:t> due to large </a:t>
            </a:r>
            <a:r>
              <a:rPr lang="en" sz="1800">
                <a:solidFill>
                  <a:schemeClr val="dk1"/>
                </a:solidFill>
              </a:rPr>
              <a:t>transactions</a:t>
            </a:r>
            <a:r>
              <a:rPr lang="en" sz="1800"/>
              <a:t> in volume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UPS </a:t>
            </a:r>
            <a:r>
              <a:rPr lang="en" sz="1800">
                <a:solidFill>
                  <a:schemeClr val="dk1"/>
                </a:solidFill>
              </a:rPr>
              <a:t>delivery company is consistent with their delivery conformance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Happy path reduces </a:t>
            </a:r>
            <a:r>
              <a:rPr b="1" lang="en" sz="1800">
                <a:solidFill>
                  <a:schemeClr val="dk1"/>
                </a:solidFill>
              </a:rPr>
              <a:t>throughput time</a:t>
            </a:r>
            <a:r>
              <a:rPr lang="en" sz="1800">
                <a:solidFill>
                  <a:schemeClr val="dk1"/>
                </a:solidFill>
              </a:rPr>
              <a:t> by </a:t>
            </a:r>
            <a:r>
              <a:rPr b="1" lang="en" sz="1800">
                <a:solidFill>
                  <a:schemeClr val="dk1"/>
                </a:solidFill>
              </a:rPr>
              <a:t>14.6%.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Variants </a:t>
            </a:r>
            <a:r>
              <a:rPr b="1" lang="en" sz="1800">
                <a:solidFill>
                  <a:schemeClr val="dk1"/>
                </a:solidFill>
              </a:rPr>
              <a:t>3, 6 and 7</a:t>
            </a:r>
            <a:r>
              <a:rPr lang="en" sz="1800">
                <a:solidFill>
                  <a:schemeClr val="dk1"/>
                </a:solidFill>
              </a:rPr>
              <a:t> resemble the happy process path suggested by Celonis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On an average, delivery conformance is </a:t>
            </a:r>
            <a:r>
              <a:rPr b="1" lang="en" sz="1800">
                <a:solidFill>
                  <a:schemeClr val="dk1"/>
                </a:solidFill>
              </a:rPr>
              <a:t>95.19%</a:t>
            </a:r>
            <a:r>
              <a:rPr lang="en" sz="1800">
                <a:solidFill>
                  <a:schemeClr val="dk1"/>
                </a:solidFill>
              </a:rPr>
              <a:t> for these variants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Process mining increased process efficiency,  improved on-time delivery time.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9" name="Google Shape;479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5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2EE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idx="1" type="subTitle"/>
          </p:nvPr>
        </p:nvSpPr>
        <p:spPr>
          <a:xfrm>
            <a:off x="529775" y="1591800"/>
            <a:ext cx="5727900" cy="26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Problem Statement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Objectives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Analysis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Our solution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Why Process Mining?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Why Celonis?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Conclusion</a:t>
            </a:r>
            <a:endParaRPr sz="2200"/>
          </a:p>
        </p:txBody>
      </p:sp>
      <p:sp>
        <p:nvSpPr>
          <p:cNvPr id="300" name="Google Shape;300;p36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301" name="Google Shape;3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525" y="1258500"/>
            <a:ext cx="4532874" cy="286524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Actual Delivery date of order does not meet Estimated Delivery  of order.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Improve On-time-delivery to 80%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Cost of Mistakes :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0.75 Pounds cost per KG based on risk of loss of new volume, in case the service is discontinued.</a:t>
            </a:r>
            <a:endParaRPr sz="2100"/>
          </a:p>
        </p:txBody>
      </p:sp>
      <p:sp>
        <p:nvSpPr>
          <p:cNvPr id="309" name="Google Shape;30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type="title"/>
          </p:nvPr>
        </p:nvSpPr>
        <p:spPr>
          <a:xfrm>
            <a:off x="713225" y="445025"/>
            <a:ext cx="810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315" name="Google Shape;315;p38"/>
          <p:cNvSpPr txBox="1"/>
          <p:nvPr>
            <p:ph idx="1" type="body"/>
          </p:nvPr>
        </p:nvSpPr>
        <p:spPr>
          <a:xfrm>
            <a:off x="237925" y="1098950"/>
            <a:ext cx="8906100" cy="3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100">
                <a:solidFill>
                  <a:schemeClr val="dk1"/>
                </a:solidFill>
              </a:rPr>
              <a:t>Analysis of WoodCorp's performance overall, per market, per product type, per factory, per customer etc.</a:t>
            </a:r>
            <a:endParaRPr sz="21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100"/>
              <a:t>Improve </a:t>
            </a:r>
            <a:r>
              <a:rPr lang="en" sz="2100">
                <a:solidFill>
                  <a:schemeClr val="dk1"/>
                </a:solidFill>
              </a:rPr>
              <a:t>order-to-cash process by improving </a:t>
            </a:r>
            <a:r>
              <a:rPr lang="en" sz="2100"/>
              <a:t>o</a:t>
            </a:r>
            <a:r>
              <a:rPr lang="en" sz="2100"/>
              <a:t>n-time delivery of sales orders</a:t>
            </a:r>
            <a:endParaRPr sz="21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100"/>
              <a:t>Convey value of Process Mining and possible investment in Celonis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16" name="Google Shape;31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title"/>
          </p:nvPr>
        </p:nvSpPr>
        <p:spPr>
          <a:xfrm>
            <a:off x="1994850" y="23048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0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0" name="Google Shape;3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title"/>
          </p:nvPr>
        </p:nvSpPr>
        <p:spPr>
          <a:xfrm>
            <a:off x="713225" y="445025"/>
            <a:ext cx="80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Analysis of WoodCorp’s Performance Per Factory</a:t>
            </a:r>
            <a:endParaRPr sz="2900"/>
          </a:p>
        </p:txBody>
      </p:sp>
      <p:sp>
        <p:nvSpPr>
          <p:cNvPr id="336" name="Google Shape;336;p41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8" name="Google Shape;3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0050"/>
            <a:ext cx="9105475" cy="378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type="title"/>
          </p:nvPr>
        </p:nvSpPr>
        <p:spPr>
          <a:xfrm>
            <a:off x="146000" y="445025"/>
            <a:ext cx="87036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Analysis of WoodCorp’s Performance Per Factory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44" name="Google Shape;344;p42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00" y="1021025"/>
            <a:ext cx="8883451" cy="37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