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D69123A-8618-46C3-B656-F1953CE03BB8}">
  <a:tblStyle styleId="{DD69123A-8618-46C3-B656-F1953CE03BB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Oswa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Stuti</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3c0f47cf4_1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3c0f47cf4_1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Luke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3c0f47cf4_1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3c0f47cf4_1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3c0f47cf4_1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3c0f47cf4_1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3c0f47cf4_1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3c0f47cf4_1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Luke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3c0f47cf4_1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3c0f47cf4_1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35917ba8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35917ba8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595959"/>
                </a:solidFill>
              </a:rPr>
              <a:t>Stuti</a:t>
            </a:r>
            <a:endParaRPr sz="1800">
              <a:solidFill>
                <a:srgbClr val="595959"/>
              </a:solidFill>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800">
                <a:solidFill>
                  <a:srgbClr val="595959"/>
                </a:solidFill>
              </a:rPr>
              <a:t>Include the relevant business findings based on your work.</a:t>
            </a:r>
            <a:endParaRPr sz="18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800">
                <a:solidFill>
                  <a:srgbClr val="595959"/>
                </a:solidFill>
              </a:rPr>
              <a:t>What recommendations can be made?</a:t>
            </a:r>
            <a:endParaRPr sz="18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800">
                <a:solidFill>
                  <a:srgbClr val="595959"/>
                </a:solidFill>
              </a:rPr>
              <a:t>*NOTE: It is not sufficient to recommend that a company use your model… Rather, you should recommend what a company should do within their business based on the results of your model.</a:t>
            </a:r>
            <a:endParaRPr sz="1800">
              <a:solidFill>
                <a:srgbClr val="595959"/>
              </a:solidFill>
            </a:endParaRPr>
          </a:p>
          <a:p>
            <a:pPr indent="0" lvl="0" marL="0" rtl="0" algn="l">
              <a:spcBef>
                <a:spcPts val="12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35917ba8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35917ba8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35917ba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35917ba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Mohit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35917ba8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35917ba8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Mohit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3c2ab978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3c2ab978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solidFill>
                  <a:schemeClr val="dk1"/>
                </a:solidFill>
              </a:rPr>
              <a:t>Meghna</a:t>
            </a:r>
            <a:endParaRPr>
              <a:solidFill>
                <a:schemeClr val="dk1"/>
              </a:solidFill>
            </a:endParaRPr>
          </a:p>
          <a:p>
            <a:pPr indent="0" lvl="0" marL="0" rtl="0" algn="l">
              <a:lnSpc>
                <a:spcPct val="200000"/>
              </a:lnSpc>
              <a:spcBef>
                <a:spcPts val="0"/>
              </a:spcBef>
              <a:spcAft>
                <a:spcPts val="0"/>
              </a:spcAft>
              <a:buNone/>
            </a:pPr>
            <a:r>
              <a:t/>
            </a:r>
            <a:endParaRPr>
              <a:solidFill>
                <a:schemeClr val="dk1"/>
              </a:solidFill>
            </a:endParaRPr>
          </a:p>
          <a:p>
            <a:pPr indent="0" lvl="0" marL="0" rtl="0" algn="l">
              <a:lnSpc>
                <a:spcPct val="200000"/>
              </a:lnSpc>
              <a:spcBef>
                <a:spcPts val="0"/>
              </a:spcBef>
              <a:spcAft>
                <a:spcPts val="0"/>
              </a:spcAft>
              <a:buNone/>
            </a:pPr>
            <a:r>
              <a:rPr lang="en">
                <a:solidFill>
                  <a:schemeClr val="dk1"/>
                </a:solidFill>
              </a:rPr>
              <a:t>columns were converted from categorical variables to dummy variables (With values 1 (Indicating ‘Yes’/presence in column) and 0 (Indicating a ‘No’)  using Indicator columns, to be able to perform math on our categorical variables more easily.</a:t>
            </a:r>
            <a:endParaRPr>
              <a:solidFill>
                <a:schemeClr val="dk1"/>
              </a:solidFill>
            </a:endParaRPr>
          </a:p>
          <a:p>
            <a:pPr indent="0" lvl="0" marL="0" rtl="0" algn="l">
              <a:lnSpc>
                <a:spcPct val="200000"/>
              </a:lnSpc>
              <a:spcBef>
                <a:spcPts val="0"/>
              </a:spcBef>
              <a:spcAft>
                <a:spcPts val="0"/>
              </a:spcAft>
              <a:buNone/>
            </a:pPr>
            <a:r>
              <a:t/>
            </a:r>
            <a:endParaRPr>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a:solidFill>
                  <a:schemeClr val="dk1"/>
                </a:solidFill>
              </a:rPr>
              <a:t>Moreover, the continuous variables are not skewed and hence do not need standardization. We have also chosen not to perform a Principal component Analysis on our dataset since there is not much complexity in our data, and since we have many categorical predictor variables, explainability is of the utmost importance with respect to making business decisions with our results.</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3c2ab978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3c2ab978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Meghna (1-6) and Logan (7-12)</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3c3accc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3c3accc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Meghna (1-6) and Logan (7-12)</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3c3accc8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3c3accc8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Meghna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Out of 1142 of the senior citizens in our dataset, 476 senior citizens churned i.e almost 42% of Senior Citizens have churned. This here is an interesting predictor. It may be finding it hard to use phone and internet service, orthe services are too technical and not user friendly enough.</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Among customers without partners i.e unmarried, 33% of them churned.</a:t>
            </a:r>
            <a:endParaRPr>
              <a:solidFill>
                <a:schemeClr val="dk1"/>
              </a:solidFill>
            </a:endParaRPr>
          </a:p>
          <a:p>
            <a:pPr indent="0" lvl="0" marL="0" rtl="0" algn="l">
              <a:spcBef>
                <a:spcPts val="0"/>
              </a:spcBef>
              <a:spcAft>
                <a:spcPts val="0"/>
              </a:spcAft>
              <a:buNone/>
            </a:pPr>
            <a:r>
              <a:rPr lang="en">
                <a:solidFill>
                  <a:schemeClr val="dk1"/>
                </a:solidFill>
              </a:rPr>
              <a:t>I.e. Customers without partners are more likely to churn as compared to customers with partners.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Similarly, Customers without dependents (children, parents, grandparents, etc.) churned more than customers with dependents. Among customers without dependents, 31% of them churned. Similar to customers without partners.</a:t>
            </a:r>
            <a:br>
              <a:rPr lang="en">
                <a:solidFill>
                  <a:schemeClr val="dk1"/>
                </a:solidFill>
              </a:rPr>
            </a:br>
            <a:endParaRPr>
              <a:solidFill>
                <a:schemeClr val="dk1"/>
              </a:solidFill>
            </a:endParaRPr>
          </a:p>
          <a:p>
            <a:pPr indent="0" lvl="0" marL="0" rtl="0" algn="l">
              <a:spcBef>
                <a:spcPts val="0"/>
              </a:spcBef>
              <a:spcAft>
                <a:spcPts val="0"/>
              </a:spcAft>
              <a:buNone/>
            </a:pPr>
            <a:r>
              <a:rPr lang="en">
                <a:solidFill>
                  <a:schemeClr val="dk1"/>
                </a:solidFill>
              </a:rPr>
              <a:t>I think we can clearly say family plans will lead to more customer retention here.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Customers with phone service are more likely to churn as compared to customers without phone service. Only a small percentage of customers don't have phone service.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Customers with multiple lines have a slightly higher churn rate. Only a small percentage of customers don't have phone service.</a:t>
            </a:r>
            <a:endParaRPr>
              <a:solidFill>
                <a:schemeClr val="dk1"/>
              </a:solidFill>
            </a:endParaRPr>
          </a:p>
          <a:p>
            <a:pPr indent="0" lvl="0" marL="0" rtl="0" algn="l">
              <a:spcBef>
                <a:spcPts val="0"/>
              </a:spcBef>
              <a:spcAft>
                <a:spcPts val="0"/>
              </a:spcAft>
              <a:buNone/>
            </a:pPr>
            <a:r>
              <a:rPr lang="en">
                <a:solidFill>
                  <a:schemeClr val="dk1"/>
                </a:solidFill>
              </a:rPr>
              <a:t>44% of total customers have Fiber optic InternetService and 34.4% of the customers have DSL InternetService. </a:t>
            </a:r>
            <a:endParaRPr>
              <a:solidFill>
                <a:schemeClr val="dk1"/>
              </a:solidFill>
            </a:endParaRPr>
          </a:p>
          <a:p>
            <a:pPr indent="0" lvl="0" marL="0" rtl="0" algn="l">
              <a:spcBef>
                <a:spcPts val="0"/>
              </a:spcBef>
              <a:spcAft>
                <a:spcPts val="0"/>
              </a:spcAft>
              <a:buNone/>
            </a:pPr>
            <a:r>
              <a:rPr lang="en">
                <a:solidFill>
                  <a:schemeClr val="dk1"/>
                </a:solidFill>
              </a:rPr>
              <a:t>Customers who have not taken up the Internet service have a very low possibility of churning. Customers who have taken FiberOptic Internet service are more likely to churn than customers who have taken DSL. This is interesting because DSL connections are slower and more expensive than FiberOptic, but are still less likely to churn.</a:t>
            </a:r>
            <a:endParaRPr>
              <a:solidFill>
                <a:schemeClr val="dk1"/>
              </a:solidFill>
            </a:endParaRPr>
          </a:p>
          <a:p>
            <a:pPr indent="0" lvl="0" marL="0" rtl="0" algn="l">
              <a:spcBef>
                <a:spcPts val="0"/>
              </a:spcBef>
              <a:spcAft>
                <a:spcPts val="0"/>
              </a:spcAft>
              <a:buNone/>
            </a:pPr>
            <a:r>
              <a:rPr lang="en">
                <a:solidFill>
                  <a:schemeClr val="dk1"/>
                </a:solidFill>
              </a:rPr>
              <a:t>Customers who have not taken up the Internet service have a very low possibility of churning.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35917ba8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35917ba8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595959"/>
                </a:solidFill>
              </a:rPr>
              <a:t>Logan</a:t>
            </a:r>
            <a:endParaRPr sz="1200">
              <a:solidFill>
                <a:srgbClr val="595959"/>
              </a:solidFill>
            </a:endParaRPr>
          </a:p>
          <a:p>
            <a:pPr indent="0" lvl="0" marL="0" rtl="0" algn="l">
              <a:lnSpc>
                <a:spcPct val="100000"/>
              </a:lnSpc>
              <a:spcBef>
                <a:spcPts val="1200"/>
              </a:spcBef>
              <a:spcAft>
                <a:spcPts val="0"/>
              </a:spcAft>
              <a:buNone/>
            </a:pPr>
            <a:r>
              <a:t/>
            </a:r>
            <a:endParaRPr sz="1200">
              <a:solidFill>
                <a:srgbClr val="595959"/>
              </a:solidFill>
            </a:endParaRPr>
          </a:p>
          <a:p>
            <a:pPr indent="0" lvl="0" marL="0" rtl="0" algn="l">
              <a:lnSpc>
                <a:spcPct val="100000"/>
              </a:lnSpc>
              <a:spcBef>
                <a:spcPts val="1200"/>
              </a:spcBef>
              <a:spcAft>
                <a:spcPts val="0"/>
              </a:spcAft>
              <a:buClr>
                <a:schemeClr val="dk1"/>
              </a:buClr>
              <a:buSzPts val="1100"/>
              <a:buFont typeface="Arial"/>
              <a:buNone/>
            </a:pPr>
            <a:r>
              <a:rPr lang="en" sz="1200">
                <a:solidFill>
                  <a:srgbClr val="595959"/>
                </a:solidFill>
              </a:rPr>
              <a:t>Talk at a high level about all the models built (all applicable model types for the type of target variable should be tried).</a:t>
            </a:r>
            <a:endParaRPr sz="1200">
              <a:solidFill>
                <a:srgbClr val="595959"/>
              </a:solidFill>
            </a:endParaRPr>
          </a:p>
          <a:p>
            <a:pPr indent="0" lvl="0" marL="0" rtl="0" algn="l">
              <a:lnSpc>
                <a:spcPct val="100000"/>
              </a:lnSpc>
              <a:spcBef>
                <a:spcPts val="1200"/>
              </a:spcBef>
              <a:spcAft>
                <a:spcPts val="0"/>
              </a:spcAft>
              <a:buClr>
                <a:schemeClr val="dk1"/>
              </a:buClr>
              <a:buSzPts val="1100"/>
              <a:buFont typeface="Arial"/>
              <a:buNone/>
            </a:pPr>
            <a:r>
              <a:rPr lang="en" sz="1200">
                <a:solidFill>
                  <a:srgbClr val="595959"/>
                </a:solidFill>
              </a:rPr>
              <a:t>*Should focus on the best model during this ^ discussion.*</a:t>
            </a:r>
            <a:endParaRPr sz="1200">
              <a:solidFill>
                <a:srgbClr val="595959"/>
              </a:solidFill>
            </a:endParaRPr>
          </a:p>
          <a:p>
            <a:pPr indent="0" lvl="0" marL="0" rtl="0" algn="l">
              <a:lnSpc>
                <a:spcPct val="100000"/>
              </a:lnSpc>
              <a:spcBef>
                <a:spcPts val="1200"/>
              </a:spcBef>
              <a:spcAft>
                <a:spcPts val="0"/>
              </a:spcAft>
              <a:buClr>
                <a:schemeClr val="dk1"/>
              </a:buClr>
              <a:buSzPts val="1100"/>
              <a:buFont typeface="Arial"/>
              <a:buNone/>
            </a:pPr>
            <a:r>
              <a:rPr lang="en" sz="1200">
                <a:solidFill>
                  <a:srgbClr val="595959"/>
                </a:solidFill>
              </a:rPr>
              <a:t>What were the most important variables (in this model)?</a:t>
            </a:r>
            <a:endParaRPr sz="1200">
              <a:solidFill>
                <a:srgbClr val="595959"/>
              </a:solidFill>
            </a:endParaRPr>
          </a:p>
          <a:p>
            <a:pPr indent="0" lvl="0" marL="0" rtl="0" algn="l">
              <a:lnSpc>
                <a:spcPct val="100000"/>
              </a:lnSpc>
              <a:spcBef>
                <a:spcPts val="1200"/>
              </a:spcBef>
              <a:spcAft>
                <a:spcPts val="0"/>
              </a:spcAft>
              <a:buClr>
                <a:schemeClr val="dk1"/>
              </a:buClr>
              <a:buSzPts val="1100"/>
              <a:buFont typeface="Arial"/>
              <a:buNone/>
            </a:pPr>
            <a:r>
              <a:rPr lang="en" sz="1200">
                <a:solidFill>
                  <a:srgbClr val="595959"/>
                </a:solidFill>
              </a:rPr>
              <a:t>What results were obtained (from this model)?</a:t>
            </a:r>
            <a:endParaRPr sz="1200">
              <a:solidFill>
                <a:srgbClr val="595959"/>
              </a:solidFill>
            </a:endParaRPr>
          </a:p>
          <a:p>
            <a:pPr indent="0" lvl="0" marL="0" rtl="0" algn="l">
              <a:lnSpc>
                <a:spcPct val="100000"/>
              </a:lnSpc>
              <a:spcBef>
                <a:spcPts val="1200"/>
              </a:spcBef>
              <a:spcAft>
                <a:spcPts val="0"/>
              </a:spcAft>
              <a:buClr>
                <a:schemeClr val="dk1"/>
              </a:buClr>
              <a:buSzPts val="1100"/>
              <a:buFont typeface="Arial"/>
              <a:buNone/>
            </a:pPr>
            <a:r>
              <a:rPr lang="en" sz="1200">
                <a:solidFill>
                  <a:srgbClr val="595959"/>
                </a:solidFill>
              </a:rPr>
              <a:t>How was this model chosen as the best model? (Must have accuracy measures for each model)</a:t>
            </a:r>
            <a:endParaRPr sz="1200">
              <a:solidFill>
                <a:srgbClr val="595959"/>
              </a:solidFill>
            </a:endParaRPr>
          </a:p>
          <a:p>
            <a:pPr indent="0" lvl="0" marL="0" rtl="0" algn="l">
              <a:lnSpc>
                <a:spcPct val="100000"/>
              </a:lnSpc>
              <a:spcBef>
                <a:spcPts val="1200"/>
              </a:spcBef>
              <a:spcAft>
                <a:spcPts val="0"/>
              </a:spcAft>
              <a:buClr>
                <a:schemeClr val="dk1"/>
              </a:buClr>
              <a:buSzPts val="1100"/>
              <a:buFont typeface="Arial"/>
              <a:buNone/>
            </a:pPr>
            <a:r>
              <a:rPr lang="en" sz="1200">
                <a:solidFill>
                  <a:srgbClr val="595959"/>
                </a:solidFill>
              </a:rPr>
              <a:t>Did you make any trade-offs between accuracy &amp; complexity?</a:t>
            </a:r>
            <a:endParaRPr sz="1200">
              <a:solidFill>
                <a:srgbClr val="595959"/>
              </a:solidFill>
            </a:endParaRPr>
          </a:p>
          <a:p>
            <a:pPr indent="0" lvl="0" marL="0" rtl="0" algn="l">
              <a:lnSpc>
                <a:spcPct val="100000"/>
              </a:lnSpc>
              <a:spcBef>
                <a:spcPts val="1200"/>
              </a:spcBef>
              <a:spcAft>
                <a:spcPts val="1200"/>
              </a:spcAft>
              <a:buClr>
                <a:schemeClr val="dk1"/>
              </a:buClr>
              <a:buSzPts val="1100"/>
              <a:buFont typeface="Arial"/>
              <a:buNone/>
            </a:pPr>
            <a:r>
              <a:rPr lang="en" sz="1200">
                <a:solidFill>
                  <a:srgbClr val="595959"/>
                </a:solidFill>
              </a:rPr>
              <a:t>*Include details about the other models you tried as slides in the appendix*</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3c0f47cf4_1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3c0f47cf4_1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Project 2 Presentation</a:t>
            </a:r>
            <a:endParaRPr/>
          </a:p>
          <a:p>
            <a:pPr indent="0" lvl="0" marL="0" rtl="0" algn="ctr">
              <a:spcBef>
                <a:spcPts val="0"/>
              </a:spcBef>
              <a:spcAft>
                <a:spcPts val="0"/>
              </a:spcAft>
              <a:buNone/>
            </a:pPr>
            <a:r>
              <a:rPr lang="en"/>
              <a:t>To Churn or Not to Churn</a:t>
            </a:r>
            <a:endParaRPr/>
          </a:p>
        </p:txBody>
      </p:sp>
      <p:sp>
        <p:nvSpPr>
          <p:cNvPr id="60" name="Google Shape;60;p13"/>
          <p:cNvSpPr txBox="1"/>
          <p:nvPr>
            <p:ph idx="1" type="subTitle"/>
          </p:nvPr>
        </p:nvSpPr>
        <p:spPr>
          <a:xfrm>
            <a:off x="311700" y="2834125"/>
            <a:ext cx="8520600" cy="119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OPIM 5604 - B12: Predictive Modeling</a:t>
            </a:r>
            <a:endParaRPr b="1"/>
          </a:p>
          <a:p>
            <a:pPr indent="0" lvl="0" marL="0" rtl="0" algn="ctr">
              <a:spcBef>
                <a:spcPts val="0"/>
              </a:spcBef>
              <a:spcAft>
                <a:spcPts val="0"/>
              </a:spcAft>
              <a:buNone/>
            </a:pPr>
            <a:r>
              <a:rPr lang="en"/>
              <a:t>Team 2: Meghna Ashok, Luke D’Agostino, </a:t>
            </a:r>
            <a:endParaRPr/>
          </a:p>
          <a:p>
            <a:pPr indent="0" lvl="0" marL="0" rtl="0" algn="ctr">
              <a:spcBef>
                <a:spcPts val="0"/>
              </a:spcBef>
              <a:spcAft>
                <a:spcPts val="0"/>
              </a:spcAft>
              <a:buNone/>
            </a:pPr>
            <a:r>
              <a:rPr lang="en"/>
              <a:t>Mohit Khanna, Logan Miller, Stuti Viyulie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Assessment - Group 1 (All Variables)</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7" name="Google Shape;117;p22"/>
          <p:cNvPicPr preferRelativeResize="0"/>
          <p:nvPr/>
        </p:nvPicPr>
        <p:blipFill>
          <a:blip r:embed="rId3">
            <a:alphaModFix/>
          </a:blip>
          <a:stretch>
            <a:fillRect/>
          </a:stretch>
        </p:blipFill>
        <p:spPr>
          <a:xfrm>
            <a:off x="95950" y="1747500"/>
            <a:ext cx="8952100" cy="2226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Assessment - Group 1 (All Variables)</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4" name="Google Shape;124;p23"/>
          <p:cNvPicPr preferRelativeResize="0"/>
          <p:nvPr/>
        </p:nvPicPr>
        <p:blipFill>
          <a:blip r:embed="rId3">
            <a:alphaModFix/>
          </a:blip>
          <a:stretch>
            <a:fillRect/>
          </a:stretch>
        </p:blipFill>
        <p:spPr>
          <a:xfrm>
            <a:off x="91925" y="1754288"/>
            <a:ext cx="8960150" cy="2212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Assessment - Group 2 (Significant Variables)</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1" name="Google Shape;131;p24"/>
          <p:cNvPicPr preferRelativeResize="0"/>
          <p:nvPr/>
        </p:nvPicPr>
        <p:blipFill>
          <a:blip r:embed="rId3">
            <a:alphaModFix/>
          </a:blip>
          <a:stretch>
            <a:fillRect/>
          </a:stretch>
        </p:blipFill>
        <p:spPr>
          <a:xfrm>
            <a:off x="95700" y="1751338"/>
            <a:ext cx="8952600" cy="2218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Assessment - Group 2 (Significant Variables)</a:t>
            </a:r>
            <a:endParaRPr/>
          </a:p>
        </p:txBody>
      </p:sp>
      <p:sp>
        <p:nvSpPr>
          <p:cNvPr id="137" name="Google Shape;13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8" name="Google Shape;138;p25"/>
          <p:cNvPicPr preferRelativeResize="0"/>
          <p:nvPr/>
        </p:nvPicPr>
        <p:blipFill>
          <a:blip r:embed="rId3">
            <a:alphaModFix/>
          </a:blip>
          <a:stretch>
            <a:fillRect/>
          </a:stretch>
        </p:blipFill>
        <p:spPr>
          <a:xfrm>
            <a:off x="66663" y="1747075"/>
            <a:ext cx="9010676" cy="2227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Assessment - Group 2 (Significant Variables)</a:t>
            </a:r>
            <a:endParaRPr/>
          </a:p>
        </p:txBody>
      </p:sp>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5" name="Google Shape;145;p26"/>
          <p:cNvPicPr preferRelativeResize="0"/>
          <p:nvPr/>
        </p:nvPicPr>
        <p:blipFill>
          <a:blip r:embed="rId3">
            <a:alphaModFix/>
          </a:blip>
          <a:stretch>
            <a:fillRect/>
          </a:stretch>
        </p:blipFill>
        <p:spPr>
          <a:xfrm>
            <a:off x="82800" y="1746200"/>
            <a:ext cx="8978376" cy="2228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Recommendations</a:t>
            </a:r>
            <a:endParaRPr/>
          </a:p>
        </p:txBody>
      </p:sp>
      <p:sp>
        <p:nvSpPr>
          <p:cNvPr id="151" name="Google Shape;15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i="1" lang="en"/>
              <a:t>The modeling efforts have led to the following recommendations:</a:t>
            </a:r>
            <a:endParaRPr i="1"/>
          </a:p>
        </p:txBody>
      </p:sp>
      <p:graphicFrame>
        <p:nvGraphicFramePr>
          <p:cNvPr id="152" name="Google Shape;152;p27"/>
          <p:cNvGraphicFramePr/>
          <p:nvPr/>
        </p:nvGraphicFramePr>
        <p:xfrm>
          <a:off x="2097875" y="2219825"/>
          <a:ext cx="3000000" cy="3000000"/>
        </p:xfrm>
        <a:graphic>
          <a:graphicData uri="http://schemas.openxmlformats.org/drawingml/2006/table">
            <a:tbl>
              <a:tblPr>
                <a:noFill/>
                <a:tableStyleId>{DD69123A-8618-46C3-B656-F1953CE03BB8}</a:tableStyleId>
              </a:tblPr>
              <a:tblGrid>
                <a:gridCol w="4948250"/>
              </a:tblGrid>
              <a:tr h="426700">
                <a:tc>
                  <a:txBody>
                    <a:bodyPr/>
                    <a:lstStyle/>
                    <a:p>
                      <a:pPr indent="0" lvl="0" marL="0" rtl="0" algn="l">
                        <a:spcBef>
                          <a:spcPts val="0"/>
                        </a:spcBef>
                        <a:spcAft>
                          <a:spcPts val="0"/>
                        </a:spcAft>
                        <a:buNone/>
                      </a:pPr>
                      <a:r>
                        <a:rPr lang="en" sz="1600"/>
                        <a:t>Focus on at risk demographics</a:t>
                      </a:r>
                      <a:endParaRPr sz="1600"/>
                    </a:p>
                  </a:txBody>
                  <a:tcPr marT="91425" marB="91425" marR="91425" marL="91425"/>
                </a:tc>
              </a:tr>
              <a:tr h="426700">
                <a:tc>
                  <a:txBody>
                    <a:bodyPr/>
                    <a:lstStyle/>
                    <a:p>
                      <a:pPr indent="0" lvl="0" marL="0" rtl="0" algn="l">
                        <a:spcBef>
                          <a:spcPts val="0"/>
                        </a:spcBef>
                        <a:spcAft>
                          <a:spcPts val="0"/>
                        </a:spcAft>
                        <a:buNone/>
                      </a:pPr>
                      <a:r>
                        <a:rPr lang="en" sz="1600"/>
                        <a:t>Improve customer service experiences</a:t>
                      </a:r>
                      <a:endParaRPr sz="1600"/>
                    </a:p>
                  </a:txBody>
                  <a:tcPr marT="91425" marB="91425" marR="91425" marL="91425"/>
                </a:tc>
              </a:tr>
              <a:tr h="428275">
                <a:tc>
                  <a:txBody>
                    <a:bodyPr/>
                    <a:lstStyle/>
                    <a:p>
                      <a:pPr indent="0" lvl="0" marL="0" rtl="0" algn="l">
                        <a:spcBef>
                          <a:spcPts val="0"/>
                        </a:spcBef>
                        <a:spcAft>
                          <a:spcPts val="0"/>
                        </a:spcAft>
                        <a:buNone/>
                      </a:pPr>
                      <a:r>
                        <a:rPr lang="en" sz="1600"/>
                        <a:t>Push year-long contracts rather than month to month</a:t>
                      </a:r>
                      <a:endParaRPr sz="1600"/>
                    </a:p>
                  </a:txBody>
                  <a:tcPr marT="91425" marB="91425" marR="91425" marL="91425"/>
                </a:tc>
              </a:tr>
              <a:tr h="428275">
                <a:tc>
                  <a:txBody>
                    <a:bodyPr/>
                    <a:lstStyle/>
                    <a:p>
                      <a:pPr indent="0" lvl="0" marL="0" rtl="0" algn="l">
                        <a:spcBef>
                          <a:spcPts val="0"/>
                        </a:spcBef>
                        <a:spcAft>
                          <a:spcPts val="0"/>
                        </a:spcAft>
                        <a:buNone/>
                      </a:pPr>
                      <a:r>
                        <a:t/>
                      </a:r>
                      <a:endParaRPr sz="1600"/>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 (</a:t>
            </a:r>
            <a:r>
              <a:rPr lang="en"/>
              <a:t>Multiple</a:t>
            </a:r>
            <a:r>
              <a:rPr lang="en"/>
              <a:t> Slides)</a:t>
            </a:r>
            <a:endParaRPr/>
          </a:p>
        </p:txBody>
      </p:sp>
      <p:sp>
        <p:nvSpPr>
          <p:cNvPr id="158" name="Google Shape;15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t>*Include details about the other models you tried as slides in the appendix*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Dataset</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SzPts val="935"/>
              <a:buNone/>
            </a:pPr>
            <a:r>
              <a:rPr b="1" lang="en" sz="1120"/>
              <a:t>What is the dataset?</a:t>
            </a:r>
            <a:endParaRPr b="1" sz="1120"/>
          </a:p>
          <a:p>
            <a:pPr indent="-299720" lvl="0" marL="457200" rtl="0" algn="l">
              <a:lnSpc>
                <a:spcPct val="85000"/>
              </a:lnSpc>
              <a:spcBef>
                <a:spcPts val="1200"/>
              </a:spcBef>
              <a:spcAft>
                <a:spcPts val="0"/>
              </a:spcAft>
              <a:buSzPts val="1120"/>
              <a:buChar char="●"/>
            </a:pPr>
            <a:r>
              <a:rPr lang="en" sz="1120"/>
              <a:t>7043 rows and 21 columns. </a:t>
            </a:r>
            <a:endParaRPr sz="1120"/>
          </a:p>
          <a:p>
            <a:pPr indent="-299720" lvl="0" marL="457200" rtl="0" algn="l">
              <a:lnSpc>
                <a:spcPct val="85000"/>
              </a:lnSpc>
              <a:spcBef>
                <a:spcPts val="0"/>
              </a:spcBef>
              <a:spcAft>
                <a:spcPts val="0"/>
              </a:spcAft>
              <a:buSzPts val="1120"/>
              <a:buChar char="●"/>
            </a:pPr>
            <a:r>
              <a:rPr lang="en" sz="1120"/>
              <a:t>The source of the </a:t>
            </a:r>
            <a:r>
              <a:rPr lang="en" sz="1120"/>
              <a:t>dataset</a:t>
            </a:r>
            <a:r>
              <a:rPr lang="en" sz="1120"/>
              <a:t> is Kaggle.</a:t>
            </a:r>
            <a:endParaRPr sz="1120"/>
          </a:p>
          <a:p>
            <a:pPr indent="0" lvl="0" marL="0" rtl="0" algn="l">
              <a:lnSpc>
                <a:spcPct val="85000"/>
              </a:lnSpc>
              <a:spcBef>
                <a:spcPts val="1200"/>
              </a:spcBef>
              <a:spcAft>
                <a:spcPts val="0"/>
              </a:spcAft>
              <a:buSzPts val="935"/>
              <a:buNone/>
            </a:pPr>
            <a:r>
              <a:rPr b="1" lang="en" sz="1120"/>
              <a:t>What is our target variable?</a:t>
            </a:r>
            <a:endParaRPr b="1" sz="1120"/>
          </a:p>
          <a:p>
            <a:pPr indent="-299720" lvl="0" marL="457200" rtl="0" algn="l">
              <a:lnSpc>
                <a:spcPct val="85000"/>
              </a:lnSpc>
              <a:spcBef>
                <a:spcPts val="1200"/>
              </a:spcBef>
              <a:spcAft>
                <a:spcPts val="0"/>
              </a:spcAft>
              <a:buSzPts val="1120"/>
              <a:buChar char="●"/>
            </a:pPr>
            <a:r>
              <a:rPr lang="en" sz="1120"/>
              <a:t>The target variable is </a:t>
            </a:r>
            <a:r>
              <a:rPr b="1" lang="en" sz="1120"/>
              <a:t>Churn - Yes/No.</a:t>
            </a:r>
            <a:r>
              <a:rPr lang="en" sz="1120"/>
              <a:t> The class of interest in our dataset is Yes</a:t>
            </a:r>
            <a:endParaRPr sz="1120"/>
          </a:p>
          <a:p>
            <a:pPr indent="-299720" lvl="0" marL="457200" rtl="0" algn="l">
              <a:lnSpc>
                <a:spcPct val="85000"/>
              </a:lnSpc>
              <a:spcBef>
                <a:spcPts val="0"/>
              </a:spcBef>
              <a:spcAft>
                <a:spcPts val="0"/>
              </a:spcAft>
              <a:buSzPts val="1120"/>
              <a:buChar char="●"/>
            </a:pPr>
            <a:r>
              <a:rPr lang="en" sz="1120"/>
              <a:t>19 predictor variables</a:t>
            </a:r>
            <a:endParaRPr sz="1120"/>
          </a:p>
          <a:p>
            <a:pPr indent="-299719" lvl="1" marL="914400" rtl="0" algn="l">
              <a:lnSpc>
                <a:spcPct val="85000"/>
              </a:lnSpc>
              <a:spcBef>
                <a:spcPts val="0"/>
              </a:spcBef>
              <a:spcAft>
                <a:spcPts val="0"/>
              </a:spcAft>
              <a:buSzPts val="1120"/>
              <a:buChar char="○"/>
            </a:pPr>
            <a:r>
              <a:rPr lang="en" sz="1120"/>
              <a:t>17 categorical</a:t>
            </a:r>
            <a:endParaRPr sz="1120"/>
          </a:p>
          <a:p>
            <a:pPr indent="-299719" lvl="1" marL="914400" rtl="0" algn="l">
              <a:lnSpc>
                <a:spcPct val="85000"/>
              </a:lnSpc>
              <a:spcBef>
                <a:spcPts val="0"/>
              </a:spcBef>
              <a:spcAft>
                <a:spcPts val="0"/>
              </a:spcAft>
              <a:buSzPts val="1120"/>
              <a:buChar char="○"/>
            </a:pPr>
            <a:r>
              <a:rPr lang="en" sz="1120"/>
              <a:t>2 </a:t>
            </a:r>
            <a:r>
              <a:rPr lang="en" sz="1120"/>
              <a:t>continuous</a:t>
            </a:r>
            <a:endParaRPr sz="1120"/>
          </a:p>
          <a:p>
            <a:pPr indent="0" lvl="0" marL="0" rtl="0" algn="l">
              <a:lnSpc>
                <a:spcPct val="85000"/>
              </a:lnSpc>
              <a:spcBef>
                <a:spcPts val="1200"/>
              </a:spcBef>
              <a:spcAft>
                <a:spcPts val="0"/>
              </a:spcAft>
              <a:buSzPts val="935"/>
              <a:buNone/>
            </a:pPr>
            <a:r>
              <a:rPr b="1" lang="en" sz="1120"/>
              <a:t>Business Value</a:t>
            </a:r>
            <a:endParaRPr b="1" sz="1120"/>
          </a:p>
          <a:p>
            <a:pPr indent="-299720" lvl="0" marL="457200" rtl="0" algn="l">
              <a:lnSpc>
                <a:spcPct val="85000"/>
              </a:lnSpc>
              <a:spcBef>
                <a:spcPts val="1200"/>
              </a:spcBef>
              <a:spcAft>
                <a:spcPts val="0"/>
              </a:spcAft>
              <a:buSzPts val="1120"/>
              <a:buChar char="●"/>
            </a:pPr>
            <a:r>
              <a:rPr lang="en" sz="1120"/>
              <a:t>We could explore how to retain customers and figure out what factors are the most influential in customers leaving. </a:t>
            </a:r>
            <a:endParaRPr sz="1120"/>
          </a:p>
          <a:p>
            <a:pPr indent="-299720" lvl="0" marL="457200" rtl="0" algn="l">
              <a:lnSpc>
                <a:spcPct val="85000"/>
              </a:lnSpc>
              <a:spcBef>
                <a:spcPts val="0"/>
              </a:spcBef>
              <a:spcAft>
                <a:spcPts val="0"/>
              </a:spcAft>
              <a:buSzPts val="1120"/>
              <a:buChar char="●"/>
            </a:pPr>
            <a:r>
              <a:rPr lang="en" sz="1120"/>
              <a:t>We would want to answer how the company could keep customers from leaving regarding the variables that are most influential on churn.</a:t>
            </a:r>
            <a:endParaRPr sz="1120"/>
          </a:p>
          <a:p>
            <a:pPr indent="0" lvl="0" marL="0" rtl="0" algn="l">
              <a:lnSpc>
                <a:spcPct val="85000"/>
              </a:lnSpc>
              <a:spcBef>
                <a:spcPts val="1200"/>
              </a:spcBef>
              <a:spcAft>
                <a:spcPts val="1200"/>
              </a:spcAft>
              <a:buSzPts val="935"/>
              <a:buNone/>
            </a:pPr>
            <a:r>
              <a:t/>
            </a:r>
            <a:endParaRPr sz="112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Business Problem</a:t>
            </a:r>
            <a:endParaRPr/>
          </a:p>
          <a:p>
            <a:pPr indent="0" lvl="0" marL="0" rtl="0" algn="l">
              <a:spcBef>
                <a:spcPts val="0"/>
              </a:spcBef>
              <a:spcAft>
                <a:spcPts val="0"/>
              </a:spcAft>
              <a:buNone/>
            </a:pPr>
            <a:r>
              <a:t/>
            </a:r>
            <a:endParaRPr sz="1688"/>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10000"/>
          </a:bodyPr>
          <a:lstStyle/>
          <a:p>
            <a:pPr indent="0" lvl="0" marL="0" rtl="0" algn="l">
              <a:lnSpc>
                <a:spcPct val="200000"/>
              </a:lnSpc>
              <a:spcBef>
                <a:spcPts val="0"/>
              </a:spcBef>
              <a:spcAft>
                <a:spcPts val="0"/>
              </a:spcAft>
              <a:buClr>
                <a:schemeClr val="dk1"/>
              </a:buClr>
              <a:buSzPct val="27160"/>
              <a:buFont typeface="Arial"/>
              <a:buNone/>
            </a:pPr>
            <a:r>
              <a:rPr lang="en" sz="4050">
                <a:solidFill>
                  <a:schemeClr val="dk1"/>
                </a:solidFill>
              </a:rPr>
              <a:t>In an effort to capture a younger and more tech savvy customer base a telecom company has expanded its product offerings to digital services like smart TV, OTT bundled services along with their phone lines. This company believes that these customers have a higher upselling and cross selling potential. However, the company has recently noticed an increase in their customer churn rate.</a:t>
            </a:r>
            <a:endParaRPr sz="4050">
              <a:solidFill>
                <a:schemeClr val="dk1"/>
              </a:solidFill>
            </a:endParaRPr>
          </a:p>
          <a:p>
            <a:pPr indent="0" lvl="0" marL="0" rtl="0" algn="l">
              <a:lnSpc>
                <a:spcPct val="200000"/>
              </a:lnSpc>
              <a:spcBef>
                <a:spcPts val="0"/>
              </a:spcBef>
              <a:spcAft>
                <a:spcPts val="0"/>
              </a:spcAft>
              <a:buClr>
                <a:schemeClr val="dk1"/>
              </a:buClr>
              <a:buSzPct val="31884"/>
              <a:buFont typeface="Arial"/>
              <a:buNone/>
            </a:pPr>
            <a:r>
              <a:rPr lang="en" sz="3450">
                <a:solidFill>
                  <a:schemeClr val="dk1"/>
                </a:solidFill>
              </a:rPr>
              <a:t>The company wants to answer the following questions:</a:t>
            </a:r>
            <a:endParaRPr sz="3450">
              <a:solidFill>
                <a:schemeClr val="dk1"/>
              </a:solidFill>
            </a:endParaRPr>
          </a:p>
          <a:p>
            <a:pPr indent="-283368" lvl="0" marL="457200" rtl="0" algn="l">
              <a:lnSpc>
                <a:spcPct val="200000"/>
              </a:lnSpc>
              <a:spcBef>
                <a:spcPts val="0"/>
              </a:spcBef>
              <a:spcAft>
                <a:spcPts val="0"/>
              </a:spcAft>
              <a:buClr>
                <a:schemeClr val="dk1"/>
              </a:buClr>
              <a:buSzPct val="100000"/>
              <a:buAutoNum type="arabicPeriod"/>
            </a:pPr>
            <a:r>
              <a:rPr lang="en" sz="3450">
                <a:solidFill>
                  <a:schemeClr val="dk1"/>
                </a:solidFill>
              </a:rPr>
              <a:t>Is there a specific customer type that is churning out?</a:t>
            </a:r>
            <a:endParaRPr sz="3450">
              <a:solidFill>
                <a:schemeClr val="dk1"/>
              </a:solidFill>
            </a:endParaRPr>
          </a:p>
          <a:p>
            <a:pPr indent="-283368" lvl="0" marL="457200" rtl="0" algn="l">
              <a:lnSpc>
                <a:spcPct val="200000"/>
              </a:lnSpc>
              <a:spcBef>
                <a:spcPts val="0"/>
              </a:spcBef>
              <a:spcAft>
                <a:spcPts val="0"/>
              </a:spcAft>
              <a:buClr>
                <a:schemeClr val="dk1"/>
              </a:buClr>
              <a:buSzPct val="100000"/>
              <a:buAutoNum type="arabicPeriod"/>
            </a:pPr>
            <a:r>
              <a:rPr lang="en" sz="3450">
                <a:solidFill>
                  <a:schemeClr val="dk1"/>
                </a:solidFill>
              </a:rPr>
              <a:t>For customers that have churned out, are they customers of a specific product? </a:t>
            </a:r>
            <a:endParaRPr sz="3450">
              <a:solidFill>
                <a:schemeClr val="dk1"/>
              </a:solidFill>
            </a:endParaRPr>
          </a:p>
          <a:p>
            <a:pPr indent="-283368" lvl="0" marL="457200" rtl="0" algn="l">
              <a:lnSpc>
                <a:spcPct val="200000"/>
              </a:lnSpc>
              <a:spcBef>
                <a:spcPts val="0"/>
              </a:spcBef>
              <a:spcAft>
                <a:spcPts val="0"/>
              </a:spcAft>
              <a:buClr>
                <a:schemeClr val="dk1"/>
              </a:buClr>
              <a:buSzPct val="100000"/>
              <a:buAutoNum type="arabicPeriod"/>
            </a:pPr>
            <a:r>
              <a:rPr lang="en" sz="3450">
                <a:solidFill>
                  <a:schemeClr val="dk1"/>
                </a:solidFill>
              </a:rPr>
              <a:t>Is there a correlation between churned out customers and the number of lines that they are subscribed to?</a:t>
            </a:r>
            <a:endParaRPr sz="3450">
              <a:solidFill>
                <a:schemeClr val="dk1"/>
              </a:solidFill>
            </a:endParaRPr>
          </a:p>
          <a:p>
            <a:pPr indent="-283368" lvl="0" marL="457200" rtl="0" algn="l">
              <a:lnSpc>
                <a:spcPct val="200000"/>
              </a:lnSpc>
              <a:spcBef>
                <a:spcPts val="0"/>
              </a:spcBef>
              <a:spcAft>
                <a:spcPts val="0"/>
              </a:spcAft>
              <a:buClr>
                <a:schemeClr val="dk1"/>
              </a:buClr>
              <a:buSzPct val="100000"/>
              <a:buAutoNum type="arabicPeriod"/>
            </a:pPr>
            <a:r>
              <a:rPr lang="en" sz="3450">
                <a:solidFill>
                  <a:schemeClr val="dk1"/>
                </a:solidFill>
              </a:rPr>
              <a:t>If a customer is subscribed to additional security and general services is he less likely to churn out?</a:t>
            </a:r>
            <a:endParaRPr sz="3450">
              <a:solidFill>
                <a:schemeClr val="dk1"/>
              </a:solidFill>
            </a:endParaRPr>
          </a:p>
          <a:p>
            <a:pPr indent="-283368" lvl="0" marL="457200" rtl="0" algn="l">
              <a:lnSpc>
                <a:spcPct val="200000"/>
              </a:lnSpc>
              <a:spcBef>
                <a:spcPts val="0"/>
              </a:spcBef>
              <a:spcAft>
                <a:spcPts val="0"/>
              </a:spcAft>
              <a:buClr>
                <a:schemeClr val="dk1"/>
              </a:buClr>
              <a:buSzPct val="100000"/>
              <a:buAutoNum type="arabicPeriod"/>
            </a:pPr>
            <a:r>
              <a:rPr lang="en" sz="3450">
                <a:solidFill>
                  <a:schemeClr val="dk1"/>
                </a:solidFill>
              </a:rPr>
              <a:t>If a customer is subscribed to an additional device protection plan is he less likely to churn?</a:t>
            </a:r>
            <a:endParaRPr sz="3450">
              <a:solidFill>
                <a:schemeClr val="dk1"/>
              </a:solidFill>
            </a:endParaRPr>
          </a:p>
          <a:p>
            <a:pPr indent="-283368" lvl="0" marL="457200" rtl="0" algn="l">
              <a:lnSpc>
                <a:spcPct val="200000"/>
              </a:lnSpc>
              <a:spcBef>
                <a:spcPts val="0"/>
              </a:spcBef>
              <a:spcAft>
                <a:spcPts val="0"/>
              </a:spcAft>
              <a:buClr>
                <a:schemeClr val="dk1"/>
              </a:buClr>
              <a:buSzPct val="100000"/>
              <a:buAutoNum type="arabicPeriod"/>
            </a:pPr>
            <a:r>
              <a:rPr lang="en" sz="3450">
                <a:solidFill>
                  <a:schemeClr val="dk1"/>
                </a:solidFill>
              </a:rPr>
              <a:t>If a customer is subscribed to an additional tech support plan is he less likely to churn?</a:t>
            </a:r>
            <a:endParaRPr sz="3450">
              <a:solidFill>
                <a:schemeClr val="dk1"/>
              </a:solidFill>
            </a:endParaRPr>
          </a:p>
          <a:p>
            <a:pPr indent="-283368" lvl="0" marL="457200" rtl="0" algn="l">
              <a:lnSpc>
                <a:spcPct val="200000"/>
              </a:lnSpc>
              <a:spcBef>
                <a:spcPts val="0"/>
              </a:spcBef>
              <a:spcAft>
                <a:spcPts val="0"/>
              </a:spcAft>
              <a:buClr>
                <a:schemeClr val="dk1"/>
              </a:buClr>
              <a:buSzPct val="100000"/>
              <a:buAutoNum type="arabicPeriod"/>
            </a:pPr>
            <a:r>
              <a:rPr lang="en" sz="3450">
                <a:solidFill>
                  <a:schemeClr val="dk1"/>
                </a:solidFill>
              </a:rPr>
              <a:t>If a customer has dependents on his plan is he less likely to churn?</a:t>
            </a:r>
            <a:endParaRPr sz="3450">
              <a:solidFill>
                <a:schemeClr val="dk1"/>
              </a:solidFill>
            </a:endParaRPr>
          </a:p>
          <a:p>
            <a:pPr indent="-283368" lvl="0" marL="457200" rtl="0" algn="l">
              <a:lnSpc>
                <a:spcPct val="200000"/>
              </a:lnSpc>
              <a:spcBef>
                <a:spcPts val="0"/>
              </a:spcBef>
              <a:spcAft>
                <a:spcPts val="0"/>
              </a:spcAft>
              <a:buClr>
                <a:schemeClr val="dk1"/>
              </a:buClr>
              <a:buSzPct val="100000"/>
              <a:buAutoNum type="arabicPeriod"/>
            </a:pPr>
            <a:r>
              <a:rPr lang="en" sz="3450">
                <a:solidFill>
                  <a:schemeClr val="dk1"/>
                </a:solidFill>
              </a:rPr>
              <a:t>Does upselling TV and movie streaming plans to an existing customer reduce the likelihood of churn?</a:t>
            </a:r>
            <a:endParaRPr sz="345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 &amp; Methodology</a:t>
            </a:r>
            <a:endParaRPr/>
          </a:p>
        </p:txBody>
      </p:sp>
      <p:sp>
        <p:nvSpPr>
          <p:cNvPr id="78" name="Google Shape;78;p16"/>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SEMMA Process</a:t>
            </a:r>
            <a:endParaRPr/>
          </a:p>
          <a:p>
            <a:pPr indent="-317500" lvl="1" marL="914400" rtl="0" algn="l">
              <a:spcBef>
                <a:spcPts val="0"/>
              </a:spcBef>
              <a:spcAft>
                <a:spcPts val="0"/>
              </a:spcAft>
              <a:buSzPts val="1400"/>
              <a:buChar char="○"/>
            </a:pPr>
            <a:r>
              <a:rPr lang="en"/>
              <a:t>Sample, Explore, Modify, Model, Assess</a:t>
            </a:r>
            <a:endParaRPr/>
          </a:p>
          <a:p>
            <a:pPr indent="-342900" lvl="0" marL="457200" rtl="0" algn="l">
              <a:spcBef>
                <a:spcPts val="0"/>
              </a:spcBef>
              <a:spcAft>
                <a:spcPts val="0"/>
              </a:spcAft>
              <a:buSzPts val="1800"/>
              <a:buChar char="●"/>
            </a:pPr>
            <a:r>
              <a:rPr lang="en"/>
              <a:t>Partition of 60:20:20 (Training/Validation/Test)</a:t>
            </a:r>
            <a:endParaRPr/>
          </a:p>
          <a:p>
            <a:pPr indent="-342900" lvl="0" marL="457200" rtl="0" algn="l">
              <a:spcBef>
                <a:spcPts val="0"/>
              </a:spcBef>
              <a:spcAft>
                <a:spcPts val="0"/>
              </a:spcAft>
              <a:buSzPts val="1800"/>
              <a:buChar char="●"/>
            </a:pPr>
            <a:r>
              <a:rPr lang="en"/>
              <a:t>15 c</a:t>
            </a:r>
            <a:r>
              <a:rPr lang="en"/>
              <a:t>ategorical variables converted to Dummy variables using Indicator columns.</a:t>
            </a:r>
            <a:endParaRPr/>
          </a:p>
          <a:p>
            <a:pPr indent="-342900" lvl="0" marL="457200" rtl="0" algn="l">
              <a:spcBef>
                <a:spcPts val="0"/>
              </a:spcBef>
              <a:spcAft>
                <a:spcPts val="0"/>
              </a:spcAft>
              <a:buSzPts val="1800"/>
              <a:buChar char="●"/>
            </a:pPr>
            <a:r>
              <a:rPr lang="en"/>
              <a:t>‘TotalCharges’ column had 11 missing values.</a:t>
            </a:r>
            <a:endParaRPr/>
          </a:p>
          <a:p>
            <a:pPr indent="-342900" lvl="0" marL="457200" rtl="0" algn="l">
              <a:spcBef>
                <a:spcPts val="0"/>
              </a:spcBef>
              <a:spcAft>
                <a:spcPts val="0"/>
              </a:spcAft>
              <a:buSzPts val="1800"/>
              <a:buChar char="●"/>
            </a:pPr>
            <a:r>
              <a:rPr lang="en"/>
              <a:t>No Outliers.</a:t>
            </a:r>
            <a:endParaRPr/>
          </a:p>
          <a:p>
            <a:pPr indent="-342900" lvl="0" marL="457200" rtl="0" algn="l">
              <a:spcBef>
                <a:spcPts val="0"/>
              </a:spcBef>
              <a:spcAft>
                <a:spcPts val="0"/>
              </a:spcAft>
              <a:buSzPts val="1800"/>
              <a:buChar char="●"/>
            </a:pPr>
            <a:r>
              <a:rPr lang="en"/>
              <a:t>No need of Standardization or Principal Component 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Exploration of Data</a:t>
            </a:r>
            <a:endParaRPr/>
          </a:p>
        </p:txBody>
      </p:sp>
      <p:sp>
        <p:nvSpPr>
          <p:cNvPr id="84" name="Google Shape;84;p17"/>
          <p:cNvSpPr txBox="1"/>
          <p:nvPr>
            <p:ph idx="1" type="body"/>
          </p:nvPr>
        </p:nvSpPr>
        <p:spPr>
          <a:xfrm>
            <a:off x="311700" y="1084125"/>
            <a:ext cx="8520600" cy="3753600"/>
          </a:xfrm>
          <a:prstGeom prst="rect">
            <a:avLst/>
          </a:prstGeom>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Clr>
                <a:schemeClr val="dk1"/>
              </a:buClr>
              <a:buSzPts val="1700"/>
              <a:buChar char="●"/>
            </a:pPr>
            <a:r>
              <a:rPr b="1" lang="en" sz="1700">
                <a:solidFill>
                  <a:schemeClr val="dk1"/>
                </a:solidFill>
              </a:rPr>
              <a:t>Senior Citizens</a:t>
            </a:r>
            <a:r>
              <a:rPr lang="en" sz="1700">
                <a:solidFill>
                  <a:schemeClr val="dk1"/>
                </a:solidFill>
              </a:rPr>
              <a:t> are more likely to churn than middle aged customers.</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en" sz="1700">
                <a:solidFill>
                  <a:schemeClr val="dk1"/>
                </a:solidFill>
              </a:rPr>
              <a:t>Customers </a:t>
            </a:r>
            <a:r>
              <a:rPr b="1" lang="en" sz="1700">
                <a:solidFill>
                  <a:schemeClr val="dk1"/>
                </a:solidFill>
              </a:rPr>
              <a:t>without partners</a:t>
            </a:r>
            <a:r>
              <a:rPr lang="en" sz="1700">
                <a:solidFill>
                  <a:schemeClr val="dk1"/>
                </a:solidFill>
              </a:rPr>
              <a:t> are more likely to churn as compared to customers with partners.</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en" sz="1700">
                <a:solidFill>
                  <a:schemeClr val="dk1"/>
                </a:solidFill>
              </a:rPr>
              <a:t>Customers </a:t>
            </a:r>
            <a:r>
              <a:rPr b="1" lang="en" sz="1700">
                <a:solidFill>
                  <a:schemeClr val="dk1"/>
                </a:solidFill>
              </a:rPr>
              <a:t>without dependents</a:t>
            </a:r>
            <a:r>
              <a:rPr lang="en" sz="1700">
                <a:solidFill>
                  <a:schemeClr val="dk1"/>
                </a:solidFill>
              </a:rPr>
              <a:t> are more likely to churn compared to customers with dependents.</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en" sz="1700">
                <a:solidFill>
                  <a:schemeClr val="dk1"/>
                </a:solidFill>
              </a:rPr>
              <a:t>Customers </a:t>
            </a:r>
            <a:r>
              <a:rPr b="1" lang="en" sz="1700">
                <a:solidFill>
                  <a:schemeClr val="dk1"/>
                </a:solidFill>
              </a:rPr>
              <a:t>with phone service</a:t>
            </a:r>
            <a:r>
              <a:rPr lang="en" sz="1700">
                <a:solidFill>
                  <a:schemeClr val="dk1"/>
                </a:solidFill>
              </a:rPr>
              <a:t> are more likely to churn as compared to customers without phone service. </a:t>
            </a:r>
            <a:r>
              <a:rPr lang="en" sz="1700">
                <a:solidFill>
                  <a:schemeClr val="dk1"/>
                </a:solidFill>
              </a:rPr>
              <a:t>Only a small percentage of customers don't have phone service.</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en" sz="1700">
                <a:solidFill>
                  <a:schemeClr val="dk1"/>
                </a:solidFill>
              </a:rPr>
              <a:t>Customers with </a:t>
            </a:r>
            <a:r>
              <a:rPr b="1" lang="en" sz="1700">
                <a:solidFill>
                  <a:schemeClr val="dk1"/>
                </a:solidFill>
              </a:rPr>
              <a:t>Multiple lines</a:t>
            </a:r>
            <a:r>
              <a:rPr lang="en" sz="1700">
                <a:solidFill>
                  <a:schemeClr val="dk1"/>
                </a:solidFill>
              </a:rPr>
              <a:t> have a slightly higher churn rate, compared to customers with 1 service.. </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en" sz="1700">
                <a:solidFill>
                  <a:schemeClr val="dk1"/>
                </a:solidFill>
              </a:rPr>
              <a:t>Customers who have taken </a:t>
            </a:r>
            <a:r>
              <a:rPr b="1" lang="en" sz="1700">
                <a:solidFill>
                  <a:schemeClr val="dk1"/>
                </a:solidFill>
              </a:rPr>
              <a:t>FiberOptic Internet service </a:t>
            </a:r>
            <a:r>
              <a:rPr lang="en" sz="1700">
                <a:solidFill>
                  <a:schemeClr val="dk1"/>
                </a:solidFill>
              </a:rPr>
              <a:t>are more likely to churn than customers who have taken DSL. </a:t>
            </a:r>
            <a:r>
              <a:rPr lang="en" sz="1700">
                <a:solidFill>
                  <a:schemeClr val="dk1"/>
                </a:solidFill>
              </a:rPr>
              <a:t>Customers who have not taken up the Internet service have a very low possibility of churning. </a:t>
            </a:r>
            <a:endParaRPr sz="17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Exploration of Data</a:t>
            </a:r>
            <a:endParaRPr/>
          </a:p>
        </p:txBody>
      </p:sp>
      <p:sp>
        <p:nvSpPr>
          <p:cNvPr id="90" name="Google Shape;90;p18"/>
          <p:cNvSpPr txBox="1"/>
          <p:nvPr>
            <p:ph idx="1" type="body"/>
          </p:nvPr>
        </p:nvSpPr>
        <p:spPr>
          <a:xfrm>
            <a:off x="311700" y="1084125"/>
            <a:ext cx="8520600" cy="3753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b="1" lang="en" sz="1700">
                <a:solidFill>
                  <a:schemeClr val="dk1"/>
                </a:solidFill>
              </a:rPr>
              <a:t>Month to Month</a:t>
            </a:r>
            <a:r>
              <a:rPr lang="en" sz="1700">
                <a:solidFill>
                  <a:schemeClr val="dk1"/>
                </a:solidFill>
              </a:rPr>
              <a:t> contract seems to be the most popular among customers, and has the highest chance of churning.</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en" sz="1700">
                <a:solidFill>
                  <a:schemeClr val="dk1"/>
                </a:solidFill>
              </a:rPr>
              <a:t>Customers who have taken up </a:t>
            </a:r>
            <a:r>
              <a:rPr b="1" lang="en" sz="1700">
                <a:solidFill>
                  <a:schemeClr val="dk1"/>
                </a:solidFill>
              </a:rPr>
              <a:t>Paperless billing</a:t>
            </a:r>
            <a:r>
              <a:rPr lang="en" sz="1700">
                <a:solidFill>
                  <a:schemeClr val="dk1"/>
                </a:solidFill>
              </a:rPr>
              <a:t> are more likely to churn than customers who have not.</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b="1" lang="en" sz="1700">
                <a:solidFill>
                  <a:schemeClr val="dk1"/>
                </a:solidFill>
              </a:rPr>
              <a:t>Electronic check</a:t>
            </a:r>
            <a:r>
              <a:rPr lang="en" sz="1700">
                <a:solidFill>
                  <a:schemeClr val="dk1"/>
                </a:solidFill>
              </a:rPr>
              <a:t> seems to be the most popular payment method among customers, and also has the highest churn rate.</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en" sz="1700">
                <a:solidFill>
                  <a:schemeClr val="dk1"/>
                </a:solidFill>
              </a:rPr>
              <a:t>Customers who have taken up all the </a:t>
            </a:r>
            <a:r>
              <a:rPr b="1" lang="en" sz="1700">
                <a:solidFill>
                  <a:schemeClr val="dk1"/>
                </a:solidFill>
              </a:rPr>
              <a:t>4 services- Online security, Online backup, Device protection and Tech support</a:t>
            </a:r>
            <a:r>
              <a:rPr lang="en" sz="1700">
                <a:solidFill>
                  <a:schemeClr val="dk1"/>
                </a:solidFill>
              </a:rPr>
              <a:t> are less likely to churn, compared to customers who have not taken up these services.</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en" sz="1700">
                <a:solidFill>
                  <a:schemeClr val="dk1"/>
                </a:solidFill>
              </a:rPr>
              <a:t>Newer customers (</a:t>
            </a:r>
            <a:r>
              <a:rPr b="1" lang="en" sz="1700">
                <a:solidFill>
                  <a:schemeClr val="dk1"/>
                </a:solidFill>
              </a:rPr>
              <a:t>Tenure</a:t>
            </a:r>
            <a:r>
              <a:rPr lang="en" sz="1700">
                <a:solidFill>
                  <a:schemeClr val="dk1"/>
                </a:solidFill>
              </a:rPr>
              <a:t>&lt;15 months) are more likely to churn.</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en" sz="1700">
                <a:solidFill>
                  <a:schemeClr val="dk1"/>
                </a:solidFill>
              </a:rPr>
              <a:t>Streaming TV and Streaming Movies have no correlation with Churn.</a:t>
            </a:r>
            <a:endParaRPr sz="17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28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Exploration of Data</a:t>
            </a:r>
            <a:endParaRPr/>
          </a:p>
        </p:txBody>
      </p:sp>
      <p:graphicFrame>
        <p:nvGraphicFramePr>
          <p:cNvPr id="96" name="Google Shape;96;p19"/>
          <p:cNvGraphicFramePr/>
          <p:nvPr/>
        </p:nvGraphicFramePr>
        <p:xfrm>
          <a:off x="547550" y="975450"/>
          <a:ext cx="3000000" cy="3000000"/>
        </p:xfrm>
        <a:graphic>
          <a:graphicData uri="http://schemas.openxmlformats.org/drawingml/2006/table">
            <a:tbl>
              <a:tblPr>
                <a:noFill/>
                <a:tableStyleId>{DD69123A-8618-46C3-B656-F1953CE03BB8}</a:tableStyleId>
              </a:tblPr>
              <a:tblGrid>
                <a:gridCol w="3619500"/>
                <a:gridCol w="3619500"/>
              </a:tblGrid>
              <a:tr h="381000">
                <a:tc>
                  <a:txBody>
                    <a:bodyPr/>
                    <a:lstStyle/>
                    <a:p>
                      <a:pPr indent="0" lvl="0" marL="0" rtl="0" algn="l">
                        <a:lnSpc>
                          <a:spcPct val="115000"/>
                        </a:lnSpc>
                        <a:spcBef>
                          <a:spcPts val="0"/>
                        </a:spcBef>
                        <a:spcAft>
                          <a:spcPts val="0"/>
                        </a:spcAft>
                        <a:buNone/>
                      </a:pPr>
                      <a:r>
                        <a:rPr b="1" lang="en">
                          <a:solidFill>
                            <a:schemeClr val="dk1"/>
                          </a:solidFill>
                          <a:latin typeface="Average"/>
                          <a:ea typeface="Average"/>
                          <a:cs typeface="Average"/>
                          <a:sym typeface="Average"/>
                        </a:rPr>
                        <a:t>Senior Citizens</a:t>
                      </a:r>
                      <a:r>
                        <a:rPr lang="en">
                          <a:solidFill>
                            <a:schemeClr val="dk1"/>
                          </a:solidFill>
                          <a:latin typeface="Average"/>
                          <a:ea typeface="Average"/>
                          <a:cs typeface="Average"/>
                          <a:sym typeface="Average"/>
                        </a:rPr>
                        <a:t> </a:t>
                      </a:r>
                      <a:endParaRPr/>
                    </a:p>
                  </a:txBody>
                  <a:tcPr marT="91425" marB="91425" marR="91425" marL="91425"/>
                </a:tc>
                <a:tc>
                  <a:txBody>
                    <a:bodyPr/>
                    <a:lstStyle/>
                    <a:p>
                      <a:pPr indent="0" lvl="0" marL="0" rtl="0" algn="l">
                        <a:lnSpc>
                          <a:spcPct val="115000"/>
                        </a:lnSpc>
                        <a:spcBef>
                          <a:spcPts val="0"/>
                        </a:spcBef>
                        <a:spcAft>
                          <a:spcPts val="0"/>
                        </a:spcAft>
                        <a:buNone/>
                      </a:pPr>
                      <a:r>
                        <a:rPr lang="en">
                          <a:solidFill>
                            <a:schemeClr val="dk1"/>
                          </a:solidFill>
                          <a:latin typeface="Average"/>
                          <a:ea typeface="Average"/>
                          <a:cs typeface="Average"/>
                          <a:sym typeface="Average"/>
                        </a:rPr>
                        <a:t>M</a:t>
                      </a:r>
                      <a:r>
                        <a:rPr lang="en">
                          <a:solidFill>
                            <a:schemeClr val="dk1"/>
                          </a:solidFill>
                          <a:latin typeface="Average"/>
                          <a:ea typeface="Average"/>
                          <a:cs typeface="Average"/>
                          <a:sym typeface="Average"/>
                        </a:rPr>
                        <a:t>ore likely to churn than middle aged customers.</a:t>
                      </a:r>
                      <a:endParaRPr/>
                    </a:p>
                  </a:txBody>
                  <a:tcPr marT="91425" marB="91425" marR="91425" marL="91425"/>
                </a:tc>
              </a:tr>
              <a:tr h="381000">
                <a:tc>
                  <a:txBody>
                    <a:bodyPr/>
                    <a:lstStyle/>
                    <a:p>
                      <a:pPr indent="0" lvl="0" marL="0" rtl="0" algn="l">
                        <a:lnSpc>
                          <a:spcPct val="115000"/>
                        </a:lnSpc>
                        <a:spcBef>
                          <a:spcPts val="0"/>
                        </a:spcBef>
                        <a:spcAft>
                          <a:spcPts val="0"/>
                        </a:spcAft>
                        <a:buNone/>
                      </a:pPr>
                      <a:r>
                        <a:rPr lang="en">
                          <a:solidFill>
                            <a:schemeClr val="dk1"/>
                          </a:solidFill>
                          <a:latin typeface="Average"/>
                          <a:ea typeface="Average"/>
                          <a:cs typeface="Average"/>
                          <a:sym typeface="Average"/>
                        </a:rPr>
                        <a:t>Customers </a:t>
                      </a:r>
                      <a:r>
                        <a:rPr b="1" lang="en">
                          <a:solidFill>
                            <a:schemeClr val="dk1"/>
                          </a:solidFill>
                          <a:latin typeface="Average"/>
                          <a:ea typeface="Average"/>
                          <a:cs typeface="Average"/>
                          <a:sym typeface="Average"/>
                        </a:rPr>
                        <a:t>without partners</a:t>
                      </a:r>
                      <a:endParaRPr/>
                    </a:p>
                  </a:txBody>
                  <a:tcPr marT="91425" marB="91425" marR="91425" marL="91425"/>
                </a:tc>
                <a:tc>
                  <a:txBody>
                    <a:bodyPr/>
                    <a:lstStyle/>
                    <a:p>
                      <a:pPr indent="0" lvl="0" marL="0" rtl="0" algn="l">
                        <a:lnSpc>
                          <a:spcPct val="115000"/>
                        </a:lnSpc>
                        <a:spcBef>
                          <a:spcPts val="0"/>
                        </a:spcBef>
                        <a:spcAft>
                          <a:spcPts val="0"/>
                        </a:spcAft>
                        <a:buNone/>
                      </a:pPr>
                      <a:r>
                        <a:rPr lang="en">
                          <a:solidFill>
                            <a:schemeClr val="dk1"/>
                          </a:solidFill>
                          <a:latin typeface="Average"/>
                          <a:ea typeface="Average"/>
                          <a:cs typeface="Average"/>
                          <a:sym typeface="Average"/>
                        </a:rPr>
                        <a:t>M</a:t>
                      </a:r>
                      <a:r>
                        <a:rPr lang="en">
                          <a:solidFill>
                            <a:schemeClr val="dk1"/>
                          </a:solidFill>
                          <a:latin typeface="Average"/>
                          <a:ea typeface="Average"/>
                          <a:cs typeface="Average"/>
                          <a:sym typeface="Average"/>
                        </a:rPr>
                        <a:t>ore likely to churn as compared to customers with partners.</a:t>
                      </a:r>
                      <a:endParaRPr/>
                    </a:p>
                  </a:txBody>
                  <a:tcPr marT="91425" marB="91425" marR="91425" marL="91425"/>
                </a:tc>
              </a:tr>
              <a:tr h="381000">
                <a:tc>
                  <a:txBody>
                    <a:bodyPr/>
                    <a:lstStyle/>
                    <a:p>
                      <a:pPr indent="0" lvl="0" marL="0" rtl="0" algn="l">
                        <a:lnSpc>
                          <a:spcPct val="115000"/>
                        </a:lnSpc>
                        <a:spcBef>
                          <a:spcPts val="0"/>
                        </a:spcBef>
                        <a:spcAft>
                          <a:spcPts val="0"/>
                        </a:spcAft>
                        <a:buNone/>
                      </a:pPr>
                      <a:r>
                        <a:rPr lang="en">
                          <a:solidFill>
                            <a:schemeClr val="dk1"/>
                          </a:solidFill>
                          <a:latin typeface="Average"/>
                          <a:ea typeface="Average"/>
                          <a:cs typeface="Average"/>
                          <a:sym typeface="Average"/>
                        </a:rPr>
                        <a:t>Customers </a:t>
                      </a:r>
                      <a:r>
                        <a:rPr b="1" lang="en">
                          <a:solidFill>
                            <a:schemeClr val="dk1"/>
                          </a:solidFill>
                          <a:latin typeface="Average"/>
                          <a:ea typeface="Average"/>
                          <a:cs typeface="Average"/>
                          <a:sym typeface="Average"/>
                        </a:rPr>
                        <a:t>without dependents</a:t>
                      </a:r>
                      <a:endParaRPr/>
                    </a:p>
                  </a:txBody>
                  <a:tcPr marT="91425" marB="91425" marR="91425" marL="91425"/>
                </a:tc>
                <a:tc>
                  <a:txBody>
                    <a:bodyPr/>
                    <a:lstStyle/>
                    <a:p>
                      <a:pPr indent="0" lvl="0" marL="0" rtl="0" algn="l">
                        <a:lnSpc>
                          <a:spcPct val="115000"/>
                        </a:lnSpc>
                        <a:spcBef>
                          <a:spcPts val="0"/>
                        </a:spcBef>
                        <a:spcAft>
                          <a:spcPts val="0"/>
                        </a:spcAft>
                        <a:buNone/>
                      </a:pPr>
                      <a:r>
                        <a:rPr lang="en">
                          <a:solidFill>
                            <a:schemeClr val="dk1"/>
                          </a:solidFill>
                          <a:latin typeface="Average"/>
                          <a:ea typeface="Average"/>
                          <a:cs typeface="Average"/>
                          <a:sym typeface="Average"/>
                        </a:rPr>
                        <a:t>M</a:t>
                      </a:r>
                      <a:r>
                        <a:rPr lang="en">
                          <a:solidFill>
                            <a:schemeClr val="dk1"/>
                          </a:solidFill>
                          <a:latin typeface="Average"/>
                          <a:ea typeface="Average"/>
                          <a:cs typeface="Average"/>
                          <a:sym typeface="Average"/>
                        </a:rPr>
                        <a:t>ore likely to churn as compared to customers with dependents.</a:t>
                      </a:r>
                      <a:endParaRPr/>
                    </a:p>
                  </a:txBody>
                  <a:tcPr marT="91425" marB="91425" marR="91425" marL="91425"/>
                </a:tc>
              </a:tr>
              <a:tr h="381000">
                <a:tc>
                  <a:txBody>
                    <a:bodyPr/>
                    <a:lstStyle/>
                    <a:p>
                      <a:pPr indent="0" lvl="0" marL="0" rtl="0" algn="l">
                        <a:lnSpc>
                          <a:spcPct val="115000"/>
                        </a:lnSpc>
                        <a:spcBef>
                          <a:spcPts val="0"/>
                        </a:spcBef>
                        <a:spcAft>
                          <a:spcPts val="0"/>
                        </a:spcAft>
                        <a:buNone/>
                      </a:pPr>
                      <a:r>
                        <a:rPr lang="en">
                          <a:solidFill>
                            <a:schemeClr val="dk1"/>
                          </a:solidFill>
                          <a:latin typeface="Average"/>
                          <a:ea typeface="Average"/>
                          <a:cs typeface="Average"/>
                          <a:sym typeface="Average"/>
                        </a:rPr>
                        <a:t>Customers </a:t>
                      </a:r>
                      <a:r>
                        <a:rPr b="1" lang="en">
                          <a:solidFill>
                            <a:schemeClr val="dk1"/>
                          </a:solidFill>
                          <a:latin typeface="Average"/>
                          <a:ea typeface="Average"/>
                          <a:cs typeface="Average"/>
                          <a:sym typeface="Average"/>
                        </a:rPr>
                        <a:t>with phone service</a:t>
                      </a:r>
                      <a:r>
                        <a:rPr lang="en">
                          <a:solidFill>
                            <a:schemeClr val="dk1"/>
                          </a:solidFill>
                          <a:latin typeface="Average"/>
                          <a:ea typeface="Average"/>
                          <a:cs typeface="Average"/>
                          <a:sym typeface="Average"/>
                        </a:rPr>
                        <a:t> </a:t>
                      </a:r>
                      <a:endParaRPr/>
                    </a:p>
                  </a:txBody>
                  <a:tcPr marT="91425" marB="91425" marR="91425" marL="91425"/>
                </a:tc>
                <a:tc>
                  <a:txBody>
                    <a:bodyPr/>
                    <a:lstStyle/>
                    <a:p>
                      <a:pPr indent="0" lvl="0" marL="0" rtl="0" algn="l">
                        <a:lnSpc>
                          <a:spcPct val="115000"/>
                        </a:lnSpc>
                        <a:spcBef>
                          <a:spcPts val="0"/>
                        </a:spcBef>
                        <a:spcAft>
                          <a:spcPts val="0"/>
                        </a:spcAft>
                        <a:buNone/>
                      </a:pPr>
                      <a:r>
                        <a:rPr lang="en">
                          <a:solidFill>
                            <a:schemeClr val="dk1"/>
                          </a:solidFill>
                          <a:latin typeface="Average"/>
                          <a:ea typeface="Average"/>
                          <a:cs typeface="Average"/>
                          <a:sym typeface="Average"/>
                        </a:rPr>
                        <a:t>M</a:t>
                      </a:r>
                      <a:r>
                        <a:rPr lang="en">
                          <a:solidFill>
                            <a:schemeClr val="dk1"/>
                          </a:solidFill>
                          <a:latin typeface="Average"/>
                          <a:ea typeface="Average"/>
                          <a:cs typeface="Average"/>
                          <a:sym typeface="Average"/>
                        </a:rPr>
                        <a:t>ore likely to churn as compared to customers without phone service</a:t>
                      </a:r>
                      <a:endParaRPr/>
                    </a:p>
                  </a:txBody>
                  <a:tcPr marT="91425" marB="91425" marR="91425" marL="91425"/>
                </a:tc>
              </a:tr>
              <a:tr h="381000">
                <a:tc>
                  <a:txBody>
                    <a:bodyPr/>
                    <a:lstStyle/>
                    <a:p>
                      <a:pPr indent="0" lvl="0" marL="0" rtl="0" algn="l">
                        <a:lnSpc>
                          <a:spcPct val="115000"/>
                        </a:lnSpc>
                        <a:spcBef>
                          <a:spcPts val="0"/>
                        </a:spcBef>
                        <a:spcAft>
                          <a:spcPts val="0"/>
                        </a:spcAft>
                        <a:buNone/>
                      </a:pPr>
                      <a:r>
                        <a:rPr lang="en">
                          <a:solidFill>
                            <a:schemeClr val="dk1"/>
                          </a:solidFill>
                          <a:latin typeface="Average"/>
                          <a:ea typeface="Average"/>
                          <a:cs typeface="Average"/>
                          <a:sym typeface="Average"/>
                        </a:rPr>
                        <a:t>Customers with </a:t>
                      </a:r>
                      <a:r>
                        <a:rPr b="1" lang="en">
                          <a:solidFill>
                            <a:schemeClr val="dk1"/>
                          </a:solidFill>
                          <a:latin typeface="Average"/>
                          <a:ea typeface="Average"/>
                          <a:cs typeface="Average"/>
                          <a:sym typeface="Average"/>
                        </a:rPr>
                        <a:t>Multiple lines</a:t>
                      </a:r>
                      <a:endParaRPr/>
                    </a:p>
                  </a:txBody>
                  <a:tcPr marT="91425" marB="91425" marR="91425" marL="91425"/>
                </a:tc>
                <a:tc>
                  <a:txBody>
                    <a:bodyPr/>
                    <a:lstStyle/>
                    <a:p>
                      <a:pPr indent="0" lvl="0" marL="0" rtl="0" algn="l">
                        <a:lnSpc>
                          <a:spcPct val="115000"/>
                        </a:lnSpc>
                        <a:spcBef>
                          <a:spcPts val="0"/>
                        </a:spcBef>
                        <a:spcAft>
                          <a:spcPts val="0"/>
                        </a:spcAft>
                        <a:buNone/>
                      </a:pPr>
                      <a:r>
                        <a:rPr lang="en">
                          <a:solidFill>
                            <a:schemeClr val="dk1"/>
                          </a:solidFill>
                          <a:latin typeface="Average"/>
                          <a:ea typeface="Average"/>
                          <a:cs typeface="Average"/>
                          <a:sym typeface="Average"/>
                        </a:rPr>
                        <a:t>S</a:t>
                      </a:r>
                      <a:r>
                        <a:rPr lang="en">
                          <a:solidFill>
                            <a:schemeClr val="dk1"/>
                          </a:solidFill>
                          <a:latin typeface="Average"/>
                          <a:ea typeface="Average"/>
                          <a:cs typeface="Average"/>
                          <a:sym typeface="Average"/>
                        </a:rPr>
                        <a:t>lightly higher churn rate, compared to customers who have taken up a single service.</a:t>
                      </a:r>
                      <a:endParaRPr/>
                    </a:p>
                  </a:txBody>
                  <a:tcPr marT="91425" marB="91425" marR="91425" marL="91425"/>
                </a:tc>
              </a:tr>
              <a:tr h="381000">
                <a:tc>
                  <a:txBody>
                    <a:bodyPr/>
                    <a:lstStyle/>
                    <a:p>
                      <a:pPr indent="0" lvl="0" marL="0" rtl="0" algn="l">
                        <a:lnSpc>
                          <a:spcPct val="115000"/>
                        </a:lnSpc>
                        <a:spcBef>
                          <a:spcPts val="0"/>
                        </a:spcBef>
                        <a:spcAft>
                          <a:spcPts val="0"/>
                        </a:spcAft>
                        <a:buNone/>
                      </a:pPr>
                      <a:r>
                        <a:rPr b="1" lang="en">
                          <a:solidFill>
                            <a:schemeClr val="dk1"/>
                          </a:solidFill>
                          <a:latin typeface="Average"/>
                          <a:ea typeface="Average"/>
                          <a:cs typeface="Average"/>
                          <a:sym typeface="Average"/>
                        </a:rPr>
                        <a:t>FiberOptic Internet service </a:t>
                      </a:r>
                      <a:endParaRPr>
                        <a:solidFill>
                          <a:schemeClr val="dk1"/>
                        </a:solidFill>
                        <a:latin typeface="Average"/>
                        <a:ea typeface="Average"/>
                        <a:cs typeface="Average"/>
                        <a:sym typeface="Average"/>
                      </a:endParaRPr>
                    </a:p>
                  </a:txBody>
                  <a:tcPr marT="91425" marB="91425" marR="91425" marL="91425"/>
                </a:tc>
                <a:tc>
                  <a:txBody>
                    <a:bodyPr/>
                    <a:lstStyle/>
                    <a:p>
                      <a:pPr indent="0" lvl="0" marL="0" rtl="0" algn="l">
                        <a:lnSpc>
                          <a:spcPct val="115000"/>
                        </a:lnSpc>
                        <a:spcBef>
                          <a:spcPts val="0"/>
                        </a:spcBef>
                        <a:spcAft>
                          <a:spcPts val="0"/>
                        </a:spcAft>
                        <a:buNone/>
                      </a:pPr>
                      <a:r>
                        <a:rPr lang="en">
                          <a:solidFill>
                            <a:schemeClr val="dk1"/>
                          </a:solidFill>
                          <a:latin typeface="Average"/>
                          <a:ea typeface="Average"/>
                          <a:cs typeface="Average"/>
                          <a:sym typeface="Average"/>
                        </a:rPr>
                        <a:t>M</a:t>
                      </a:r>
                      <a:r>
                        <a:rPr lang="en">
                          <a:solidFill>
                            <a:schemeClr val="dk1"/>
                          </a:solidFill>
                          <a:latin typeface="Average"/>
                          <a:ea typeface="Average"/>
                          <a:cs typeface="Average"/>
                          <a:sym typeface="Average"/>
                        </a:rPr>
                        <a:t>ore likely to churn than customers who have taken DSL</a:t>
                      </a:r>
                      <a:endParaRPr>
                        <a:solidFill>
                          <a:schemeClr val="dk1"/>
                        </a:solidFill>
                        <a:latin typeface="Average"/>
                        <a:ea typeface="Average"/>
                        <a:cs typeface="Average"/>
                        <a:sym typeface="Average"/>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Best Model</a:t>
            </a:r>
            <a:endParaRPr/>
          </a:p>
        </p:txBody>
      </p:sp>
      <p:sp>
        <p:nvSpPr>
          <p:cNvPr id="102" name="Google Shape;102;p20"/>
          <p:cNvSpPr txBox="1"/>
          <p:nvPr>
            <p:ph idx="1" type="body"/>
          </p:nvPr>
        </p:nvSpPr>
        <p:spPr>
          <a:xfrm>
            <a:off x="270925" y="1451625"/>
            <a:ext cx="8520600" cy="3416400"/>
          </a:xfrm>
          <a:prstGeom prst="rect">
            <a:avLst/>
          </a:prstGeom>
        </p:spPr>
        <p:txBody>
          <a:bodyPr anchorCtr="0" anchor="t" bIns="91425" lIns="91425" spcFirstLastPara="1" rIns="91425" wrap="square" tIns="91425">
            <a:normAutofit fontScale="92500" lnSpcReduction="20000"/>
          </a:bodyPr>
          <a:lstStyle/>
          <a:p>
            <a:pPr indent="-346075" lvl="0" marL="457200" rtl="0" algn="l">
              <a:lnSpc>
                <a:spcPct val="115000"/>
              </a:lnSpc>
              <a:spcBef>
                <a:spcPts val="0"/>
              </a:spcBef>
              <a:spcAft>
                <a:spcPts val="0"/>
              </a:spcAft>
              <a:buSzPct val="100000"/>
              <a:buChar char="●"/>
            </a:pPr>
            <a:r>
              <a:rPr lang="en" sz="2000"/>
              <a:t>Logistic Regression</a:t>
            </a:r>
            <a:endParaRPr sz="2000"/>
          </a:p>
          <a:p>
            <a:pPr indent="-322580" lvl="1" marL="914400" rtl="0" algn="l">
              <a:lnSpc>
                <a:spcPct val="115000"/>
              </a:lnSpc>
              <a:spcBef>
                <a:spcPts val="0"/>
              </a:spcBef>
              <a:spcAft>
                <a:spcPts val="0"/>
              </a:spcAft>
              <a:buSzPct val="100000"/>
              <a:buChar char="○"/>
            </a:pPr>
            <a:r>
              <a:rPr lang="en" sz="1600"/>
              <a:t>Most significant variables</a:t>
            </a:r>
            <a:endParaRPr sz="1600"/>
          </a:p>
          <a:p>
            <a:pPr indent="-322580" lvl="1" marL="914400" rtl="0" algn="l">
              <a:lnSpc>
                <a:spcPct val="115000"/>
              </a:lnSpc>
              <a:spcBef>
                <a:spcPts val="0"/>
              </a:spcBef>
              <a:spcAft>
                <a:spcPts val="0"/>
              </a:spcAft>
              <a:buSzPct val="100000"/>
              <a:buChar char="○"/>
            </a:pPr>
            <a:r>
              <a:rPr lang="en" sz="1600"/>
              <a:t>Group 1 and Group 2 split</a:t>
            </a:r>
            <a:endParaRPr sz="1600"/>
          </a:p>
          <a:p>
            <a:pPr indent="-346075" lvl="0" marL="457200" rtl="0" algn="l">
              <a:lnSpc>
                <a:spcPct val="115000"/>
              </a:lnSpc>
              <a:spcBef>
                <a:spcPts val="0"/>
              </a:spcBef>
              <a:spcAft>
                <a:spcPts val="0"/>
              </a:spcAft>
              <a:buSzPct val="100000"/>
              <a:buChar char="●"/>
            </a:pPr>
            <a:r>
              <a:rPr lang="en" sz="2000"/>
              <a:t>Group 1</a:t>
            </a:r>
            <a:endParaRPr sz="2000"/>
          </a:p>
          <a:p>
            <a:pPr indent="-346075" lvl="0" marL="457200" rtl="0" algn="l">
              <a:lnSpc>
                <a:spcPct val="115000"/>
              </a:lnSpc>
              <a:spcBef>
                <a:spcPts val="0"/>
              </a:spcBef>
              <a:spcAft>
                <a:spcPts val="0"/>
              </a:spcAft>
              <a:buSzPct val="100000"/>
              <a:buChar char="●"/>
            </a:pPr>
            <a:r>
              <a:rPr lang="en" sz="2000"/>
              <a:t>Group 2</a:t>
            </a:r>
            <a:endParaRPr sz="2000"/>
          </a:p>
          <a:p>
            <a:pPr indent="-322580" lvl="1" marL="914400" rtl="0" algn="l">
              <a:lnSpc>
                <a:spcPct val="115000"/>
              </a:lnSpc>
              <a:spcBef>
                <a:spcPts val="0"/>
              </a:spcBef>
              <a:spcAft>
                <a:spcPts val="0"/>
              </a:spcAft>
              <a:buSzPct val="100000"/>
              <a:buChar char="○"/>
            </a:pPr>
            <a:r>
              <a:rPr lang="en" sz="1600"/>
              <a:t>Nominal Logistic Model</a:t>
            </a:r>
            <a:endParaRPr sz="1600"/>
          </a:p>
          <a:p>
            <a:pPr indent="-322580" lvl="1" marL="914400" rtl="0" algn="l">
              <a:lnSpc>
                <a:spcPct val="115000"/>
              </a:lnSpc>
              <a:spcBef>
                <a:spcPts val="0"/>
              </a:spcBef>
              <a:spcAft>
                <a:spcPts val="0"/>
              </a:spcAft>
              <a:buSzPct val="100000"/>
              <a:buChar char="○"/>
            </a:pPr>
            <a:r>
              <a:rPr lang="en" sz="1600"/>
              <a:t>Ensemble Model</a:t>
            </a:r>
            <a:endParaRPr sz="1600"/>
          </a:p>
          <a:p>
            <a:pPr indent="-323532" lvl="2" marL="1371600" rtl="0" algn="l">
              <a:lnSpc>
                <a:spcPct val="115000"/>
              </a:lnSpc>
              <a:spcBef>
                <a:spcPts val="0"/>
              </a:spcBef>
              <a:spcAft>
                <a:spcPts val="0"/>
              </a:spcAft>
              <a:buSzPct val="100000"/>
              <a:buChar char="■"/>
            </a:pPr>
            <a:r>
              <a:rPr lang="en" sz="1616"/>
              <a:t>Overfit → growth rate</a:t>
            </a:r>
            <a:endParaRPr sz="1616"/>
          </a:p>
          <a:p>
            <a:pPr indent="0" lvl="0" marL="9144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3" name="Google Shape;103;p20"/>
          <p:cNvPicPr preferRelativeResize="0"/>
          <p:nvPr/>
        </p:nvPicPr>
        <p:blipFill>
          <a:blip r:embed="rId3">
            <a:alphaModFix/>
          </a:blip>
          <a:stretch>
            <a:fillRect/>
          </a:stretch>
        </p:blipFill>
        <p:spPr>
          <a:xfrm>
            <a:off x="4827100" y="1510725"/>
            <a:ext cx="3665250" cy="1999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Assessment - Group 1 (All Variables)</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0" name="Google Shape;110;p21"/>
          <p:cNvPicPr preferRelativeResize="0"/>
          <p:nvPr/>
        </p:nvPicPr>
        <p:blipFill>
          <a:blip r:embed="rId3">
            <a:alphaModFix/>
          </a:blip>
          <a:stretch>
            <a:fillRect/>
          </a:stretch>
        </p:blipFill>
        <p:spPr>
          <a:xfrm>
            <a:off x="116150" y="1755437"/>
            <a:ext cx="8911699" cy="2210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