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1EBC5-AF0E-4DC0-BFA1-A5940409D58D}" v="5" dt="2022-02-22T17:16:44.906"/>
    <p1510:client id="{42908301-E569-404F-A535-E1F1074EB975}" v="138" dt="2022-02-22T14:08:06.401"/>
    <p1510:client id="{57817CC1-6C27-41F7-A229-2941DA25517D}" v="225" dt="2022-02-22T20:57:03.533"/>
    <p1510:client id="{57FB3AE3-F4B4-4449-B077-A6BAA4C1D3E9}" v="15" dt="2022-02-22T18:06:30.965"/>
    <p1510:client id="{6188A14C-CF4F-4D41-B30A-6DA1F99B0617}" v="9" dt="2022-02-22T21:26:56.527"/>
    <p1510:client id="{82C0F2B2-BFCB-4BB0-AA12-4CD9A55AD2D3}" v="4" dt="2022-02-22T20:48:06.409"/>
    <p1510:client id="{97C57E69-AA24-43DA-9A64-3BB82E9D1E36}" v="16" dt="2022-02-22T21:42:44.562"/>
    <p1510:client id="{B7672EED-0DAC-DEB5-C2B9-333C1EADE2A4}" v="1525" dt="2022-02-22T21:42:57.079"/>
    <p1510:client id="{B89C5FD7-0390-45FD-8C70-E83CAAFA131E}" v="102" dt="2022-02-22T20:25:23.032"/>
    <p1510:client id="{BB28EBCF-7B9B-4C33-BD47-1395B796C649}" v="15" dt="2022-02-22T21:43:57.476"/>
    <p1510:client id="{D3700DCE-9988-48F7-8096-D77967BF3CF2}" v="5" dt="2022-02-22T21:41:05.587"/>
    <p1510:client id="{F2B1726F-C11C-43EE-8494-1019E7EE8118}" v="2" dt="2022-02-22T21:44:22.833"/>
  </p1510:revLst>
</p1510:revInfo>
</file>

<file path=ppt/tableStyles.xml><?xml version="1.0" encoding="utf-8"?>
<a:tblStyleLst xmlns:a="http://schemas.openxmlformats.org/drawingml/2006/main" def="{A6BC94E1-7B22-43D9-B923-FD21D79ACA93}">
  <a:tblStyle styleId="{A6BC94E1-7B22-43D9-B923-FD21D79AC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●Furniture dataset is stationary so we run </a:t>
            </a:r>
            <a:r>
              <a:rPr lang="en-US" err="1"/>
              <a:t>arima</a:t>
            </a:r>
            <a:r>
              <a:rPr lang="en-US"/>
              <a:t> model. Since the data has some seasonality we will be running a seasonal </a:t>
            </a:r>
            <a:r>
              <a:rPr lang="en-US" err="1"/>
              <a:t>arima</a:t>
            </a:r>
            <a:r>
              <a:rPr lang="en-US"/>
              <a:t> model with different orders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/>
              <a:t>●There is a significant spike about lag 12 in the </a:t>
            </a:r>
            <a:r>
              <a:rPr lang="en-US" err="1"/>
              <a:t>acf</a:t>
            </a:r>
            <a:r>
              <a:rPr lang="en-US"/>
              <a:t> graph and </a:t>
            </a:r>
            <a:r>
              <a:rPr lang="en-US" err="1"/>
              <a:t>pacf</a:t>
            </a:r>
            <a:r>
              <a:rPr lang="en-US"/>
              <a:t> graph</a:t>
            </a:r>
          </a:p>
          <a:p>
            <a:pPr marL="158750" indent="0">
              <a:buNone/>
            </a:pPr>
            <a:r>
              <a:rPr lang="en-US"/>
              <a:t>●Sinusoidal element in </a:t>
            </a:r>
            <a:r>
              <a:rPr lang="en-US" err="1"/>
              <a:t>acf</a:t>
            </a:r>
            <a:r>
              <a:rPr lang="en-US"/>
              <a:t> graph indicates seasonality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●AIC , sbc are measures of parsimoniousness of model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●White noise with the lags insignificant and as we know white means white.</a:t>
            </a:r>
          </a:p>
          <a:p>
            <a:pPr>
              <a:buNone/>
            </a:pPr>
            <a:r>
              <a:rPr lang="en-US"/>
              <a:t>●Meaning the model is well explaining all the signal in the series and only white noise is left.</a:t>
            </a:r>
          </a:p>
          <a:p>
            <a: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>
              <a:ea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have forecasted the next 2 years sales data for furniture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can see upto 25 lags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can see upto 25 lags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48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317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can see upto 25 lags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Time Series for ‘Furniture’ category.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No trend.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White noise test shows – this is not a white noise series (p-value &lt; 0.05; we reject Null Hypothesis)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ADF unit test – series is stationary, so we can use ARIMA models.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Time Series for ‘Office Supplies’ category.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Time Series for ‘Technology’ category.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86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6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7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9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84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7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35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4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9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35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567" indent="0">
              <a:buNone/>
              <a:defRPr sz="2489"/>
            </a:lvl2pPr>
            <a:lvl3pPr marL="1625133" indent="0">
              <a:buNone/>
              <a:defRPr sz="2133"/>
            </a:lvl3pPr>
            <a:lvl4pPr marL="2437700" indent="0">
              <a:buNone/>
              <a:defRPr sz="1778"/>
            </a:lvl4pPr>
            <a:lvl5pPr marL="3250265" indent="0">
              <a:buNone/>
              <a:defRPr sz="1778"/>
            </a:lvl5pPr>
            <a:lvl6pPr marL="4062831" indent="0">
              <a:buNone/>
              <a:defRPr sz="1778"/>
            </a:lvl6pPr>
            <a:lvl7pPr marL="4875398" indent="0">
              <a:buNone/>
              <a:defRPr sz="1778"/>
            </a:lvl7pPr>
            <a:lvl8pPr marL="5687964" indent="0">
              <a:buNone/>
              <a:defRPr sz="1778"/>
            </a:lvl8pPr>
            <a:lvl9pPr marL="650053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University of Connecticut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668" y="224097"/>
            <a:ext cx="864663" cy="8646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072000" y="12281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Business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OPIM 5604 – Predictive Modeling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 Project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0475" y="2154013"/>
            <a:ext cx="757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Forecasting the Future Sales of Superstore</a:t>
            </a:r>
            <a:endParaRPr sz="2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7300" y="3857269"/>
            <a:ext cx="8729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3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ts val="1400"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Aniket Jana,</a:t>
            </a:r>
            <a:r>
              <a:rPr lang="en-US" b="1">
                <a:solidFill>
                  <a:schemeClr val="dk1"/>
                </a:solidFill>
              </a:rPr>
              <a:t> Pratiksha Nimesh,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Kaman Dhami, Meghna Ashok</a:t>
            </a:r>
            <a:r>
              <a:rPr lang="en-US" b="1">
                <a:solidFill>
                  <a:schemeClr val="dk1"/>
                </a:solidFill>
              </a:rPr>
              <a:t>,</a:t>
            </a:r>
            <a:endParaRPr lang="en-US">
              <a:solidFill>
                <a:schemeClr val="dk1"/>
              </a:solidFill>
            </a:endParaRPr>
          </a:p>
          <a:p>
            <a:pPr algn="ctr">
              <a:buSzPts val="1400"/>
            </a:pPr>
            <a:r>
              <a:rPr lang="en-US" b="1">
                <a:solidFill>
                  <a:schemeClr val="dk1"/>
                </a:solidFill>
              </a:rPr>
              <a:t> Haneesha </a:t>
            </a:r>
            <a:r>
              <a:rPr lang="en-US" b="1" err="1">
                <a:solidFill>
                  <a:schemeClr val="dk1"/>
                </a:solidFill>
              </a:rPr>
              <a:t>Balireddy</a:t>
            </a:r>
            <a:r>
              <a:rPr lang="en-US" b="1">
                <a:solidFill>
                  <a:schemeClr val="dk1"/>
                </a:solidFill>
              </a:rPr>
              <a:t>, Kushagra Goyal 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2076626" y="159275"/>
            <a:ext cx="61505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tx1"/>
                </a:solidFill>
              </a:rPr>
              <a:t>BOX JENKINS ARIMA MODELS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535381" y="1215232"/>
            <a:ext cx="4038113" cy="340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tx1"/>
                </a:solidFill>
              </a:rPr>
              <a:t>ARIMA (</a:t>
            </a:r>
            <a:r>
              <a:rPr lang="en-US" err="1">
                <a:solidFill>
                  <a:schemeClr val="tx1"/>
                </a:solidFill>
              </a:rPr>
              <a:t>p,d,q</a:t>
            </a:r>
            <a:r>
              <a:rPr lang="en-US">
                <a:solidFill>
                  <a:schemeClr val="tx1"/>
                </a:solidFill>
              </a:rPr>
              <a:t>) (P,D,Q)</a:t>
            </a: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p = Order of non-seasonal Auto Regressive (AR) </a:t>
            </a: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d = Order of non-seasonal difference </a:t>
            </a: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q = Order of non-seasonal Moving Average (MA) </a:t>
            </a: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P = Order of seasonal Auto Regressive (SAR) </a:t>
            </a:r>
          </a:p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D = Order of seasonal difference 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tx1"/>
                </a:solidFill>
              </a:rPr>
              <a:t>Q = Order of seasonal Moving Average (SMA)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F3D9578-B29C-4F00-9E14-5AD2664B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527" y="1245005"/>
            <a:ext cx="4333760" cy="335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458914" y="1378478"/>
            <a:ext cx="2127964" cy="243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</a:rPr>
              <a:t>Forecasting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Furniture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925" y="361367"/>
            <a:ext cx="5800882" cy="433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1837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0" i="0" u="none" strike="noStrik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Model comparison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920875" y="11334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1551214" y="938893"/>
            <a:ext cx="5910943" cy="38397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1921422" y="1133807"/>
          <a:ext cx="5301150" cy="3453450"/>
        </p:xfrm>
        <a:graphic>
          <a:graphicData uri="http://schemas.openxmlformats.org/drawingml/2006/table">
            <a:tbl>
              <a:tblPr>
                <a:noFill/>
                <a:tableStyleId>{A6BC94E1-7B22-43D9-B923-FD21D79ACA93}</a:tableStyleId>
              </a:tblPr>
              <a:tblGrid>
                <a:gridCol w="176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AIC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SBC</a:t>
                      </a:r>
                      <a:endParaRPr sz="12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(1,0,0) (1,0,0)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662.7234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668.337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(1,0,2) (1,0,2)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675.959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689.0574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(1,0,1) (1,0,1)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660.0262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669.3822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(1,0,1) (1,1,1)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492.0802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499.9978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(1,1,0) (1,1,0)</a:t>
                      </a:r>
                      <a:endParaRPr sz="12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490.9189</a:t>
                      </a:r>
                      <a:endParaRPr sz="12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495.5849</a:t>
                      </a:r>
                      <a:endParaRPr sz="12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(1,1,1) (1,1,1)</a:t>
                      </a:r>
                      <a:endParaRPr sz="12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485.8904</a:t>
                      </a:r>
                      <a:endParaRPr sz="12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493.6671</a:t>
                      </a:r>
                      <a:endParaRPr sz="1200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(1,0,1) (1,1,1)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92.0802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499.9978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(2,1,0) (2,1,0)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489.8776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497.6543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(0,1,0) (0,1,0)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501.3034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502.8587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(2,0,1) (2,0,1)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663.4496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676.548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(2,1,1) (2,1,1)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491.4271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502.3145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(1,0,0) (1,1,0)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489.5722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494.3228</a:t>
                      </a:r>
                      <a:endParaRPr sz="12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56625" marR="56625" marT="56625" marB="566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97674" y="1165877"/>
            <a:ext cx="2258129" cy="16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White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noise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Residual</a:t>
            </a: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1347" y="480191"/>
            <a:ext cx="5686846" cy="418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832757" y="264658"/>
            <a:ext cx="2718708" cy="12783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2800">
                <a:solidFill>
                  <a:schemeClr val="tx1"/>
                </a:solidFill>
              </a:rPr>
              <a:t>Furniture </a:t>
            </a:r>
            <a:br>
              <a:rPr lang="en-US" sz="2800"/>
            </a:br>
            <a:r>
              <a:rPr lang="en-US" sz="2800">
                <a:solidFill>
                  <a:schemeClr val="tx1"/>
                </a:solidFill>
              </a:rPr>
              <a:t>Forecasted values</a:t>
            </a: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26" y="1714500"/>
            <a:ext cx="4255494" cy="3164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46141"/>
          <a:stretch/>
        </p:blipFill>
        <p:spPr>
          <a:xfrm>
            <a:off x="4389769" y="264658"/>
            <a:ext cx="4571702" cy="316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34124" y="265967"/>
            <a:ext cx="3905036" cy="50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</a:rPr>
              <a:t>Forecasting Office Supplies Sales</a:t>
            </a:r>
          </a:p>
        </p:txBody>
      </p:sp>
      <p:pic>
        <p:nvPicPr>
          <p:cNvPr id="157" name="Google Shape;157;p27" descr="Graphical user interface,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3867" y="416736"/>
            <a:ext cx="4061404" cy="304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254" y="2267677"/>
            <a:ext cx="3327214" cy="275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6399965" y="345694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1827965" y="190096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ADF test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3660102" y="3399381"/>
            <a:ext cx="654930" cy="167695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6437" y="1363070"/>
            <a:ext cx="3781739" cy="204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2800">
                <a:solidFill>
                  <a:schemeClr val="tx1"/>
                </a:solidFill>
              </a:rPr>
              <a:t>Running Additive seasonal Exponential Smoothening model as data is not Stationary</a:t>
            </a:r>
          </a:p>
        </p:txBody>
      </p:sp>
      <p:pic>
        <p:nvPicPr>
          <p:cNvPr id="167" name="Google Shape;167;p28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2875" y="716221"/>
            <a:ext cx="5012513" cy="389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 descr="Chart, bar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0" y="1086753"/>
            <a:ext cx="4495242" cy="3374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9247" y="2532662"/>
            <a:ext cx="3660937" cy="47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1822077" y="186897"/>
            <a:ext cx="54998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noise for Prediction error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528115" y="214291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 obtained for the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86437" y="1892547"/>
            <a:ext cx="3781739" cy="135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tx1"/>
                </a:solidFill>
              </a:rPr>
              <a:t>Also running </a:t>
            </a:r>
            <a:r>
              <a:rPr lang="en-US" b="1">
                <a:solidFill>
                  <a:schemeClr val="tx1"/>
                </a:solidFill>
              </a:rPr>
              <a:t>Winters Additive Model</a:t>
            </a:r>
            <a:r>
              <a:rPr lang="en-US">
                <a:solidFill>
                  <a:schemeClr val="tx1"/>
                </a:solidFill>
              </a:rPr>
              <a:t> as data is not Stationary</a:t>
            </a:r>
          </a:p>
        </p:txBody>
      </p:sp>
      <p:pic>
        <p:nvPicPr>
          <p:cNvPr id="181" name="Google Shape;181;p30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15" y="910045"/>
            <a:ext cx="5075086" cy="380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 descr="Chart, bar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10" y="1421109"/>
            <a:ext cx="3852827" cy="287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1079" y="2195426"/>
            <a:ext cx="2743200" cy="47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1814715" y="254377"/>
            <a:ext cx="62562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noise for Prediction error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5419655" y="1892624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 obtained for the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36060" y="23491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20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The superstore sales dataset is a retail dataset of a global superstore for 4 years, from 2015 to 2018.</a:t>
            </a:r>
            <a:endParaRPr lang="en-US">
              <a:solidFill>
                <a:schemeClr val="tx1"/>
              </a:solidFill>
            </a:endParaRPr>
          </a:p>
          <a:p>
            <a:pPr marL="342900" lvl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It consists of 9800 rows and 18 categorical attributes. </a:t>
            </a:r>
            <a:endParaRPr>
              <a:solidFill>
                <a:schemeClr val="tx1"/>
              </a:solidFill>
            </a:endParaRPr>
          </a:p>
          <a:p>
            <a:pPr lvl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charset="2"/>
              <a:buChar char="v"/>
            </a:pPr>
            <a:endParaRPr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SzPts val="1800"/>
              <a:buFont typeface="Wingdings" charset="2"/>
              <a:buChar char="v"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64" name="Google Shape;64;p14" descr="Graphical user interface,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3150" y="2778498"/>
            <a:ext cx="4129927" cy="180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2942281" y="184488"/>
            <a:ext cx="4486482" cy="841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tx1"/>
                </a:solidFill>
              </a:rPr>
              <a:t>Comparing Models</a:t>
            </a:r>
          </a:p>
        </p:txBody>
      </p:sp>
      <p:pic>
        <p:nvPicPr>
          <p:cNvPr id="195" name="Google Shape;195;p32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748413"/>
            <a:ext cx="2743200" cy="47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9372" y="3142363"/>
            <a:ext cx="2843316" cy="47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889371" y="1287753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 seasonal Exponential smoothening model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989488" y="2839563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Winters Addition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194393" y="1988570"/>
            <a:ext cx="27432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AIC of approximately 368.5 in validation data, 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 seasonal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 smoothening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is the best model out of the two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1403889" y="35306"/>
            <a:ext cx="6512183" cy="57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chemeClr val="tx1"/>
                </a:solidFill>
              </a:rPr>
              <a:t>Forecasting Technology Sales</a:t>
            </a:r>
          </a:p>
        </p:txBody>
      </p:sp>
      <p:pic>
        <p:nvPicPr>
          <p:cNvPr id="205" name="Google Shape;205;p33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725" y="756233"/>
            <a:ext cx="4128148" cy="308873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6341564" y="384907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39B5D-DE55-452C-ACD5-891BB4D60CBB}"/>
              </a:ext>
            </a:extLst>
          </p:cNvPr>
          <p:cNvSpPr txBox="1"/>
          <p:nvPr/>
        </p:nvSpPr>
        <p:spPr>
          <a:xfrm>
            <a:off x="997830" y="1412899"/>
            <a:ext cx="33689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Cannot be modelled since there is white noise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ECAEAAA-08A8-4771-A275-C3965DE3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696" y="2302590"/>
            <a:ext cx="2743200" cy="19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1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286487" y="108849"/>
            <a:ext cx="8520600" cy="74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Conclusion</a:t>
            </a:r>
            <a:endParaRPr lang="en-US"/>
          </a:p>
        </p:txBody>
      </p:sp>
      <p:sp>
        <p:nvSpPr>
          <p:cNvPr id="245" name="Google Shape;245;p38"/>
          <p:cNvSpPr txBox="1"/>
          <p:nvPr/>
        </p:nvSpPr>
        <p:spPr>
          <a:xfrm>
            <a:off x="906057" y="1170950"/>
            <a:ext cx="7374908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1"/>
                </a:solidFill>
              </a:rPr>
              <a:t>Furniture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Since the Data was stationary, we ran ARIMA model. 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The Forecasted values have the seasonality component retained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The Period between September and January have high peaks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We should run Christmas And New Year Festive Sales to garner more traction</a:t>
            </a:r>
          </a:p>
          <a:p>
            <a:pPr marL="285750" indent="-285750">
              <a:buChar char="•"/>
            </a:pPr>
            <a:endParaRPr lang="en-US">
              <a:solidFill>
                <a:schemeClr val="dk1"/>
              </a:solidFill>
            </a:endParaRPr>
          </a:p>
          <a:p>
            <a:r>
              <a:rPr lang="en-US">
                <a:solidFill>
                  <a:schemeClr val="dk1"/>
                </a:solidFill>
              </a:rPr>
              <a:t>Office Supply 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Here the Data was non-stationary, we ran exponential smoothening 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The Forecasted values retained the same seasonality as well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There are multiple peaks in the forecasted period mainly on August, October and November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Run Promotional Campaigns during and before the above months to improve sales</a:t>
            </a:r>
          </a:p>
          <a:p>
            <a:pPr marL="285750" indent="-285750">
              <a:buChar char="•"/>
            </a:pPr>
            <a:endParaRPr lang="en-US">
              <a:solidFill>
                <a:schemeClr val="dk1"/>
              </a:solidFill>
            </a:endParaRPr>
          </a:p>
          <a:p>
            <a:r>
              <a:rPr lang="en-US">
                <a:solidFill>
                  <a:schemeClr val="dk1"/>
                </a:solidFill>
              </a:rPr>
              <a:t>Technology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</a:rPr>
              <a:t>Model was not run due to White noise</a:t>
            </a:r>
          </a:p>
          <a:p>
            <a:pPr marL="285750" indent="-285750">
              <a:buChar char="•"/>
            </a:pPr>
            <a:endParaRPr lang="en-US">
              <a:solidFill>
                <a:schemeClr val="dk1"/>
              </a:solidFill>
            </a:endParaRPr>
          </a:p>
          <a:p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4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1403889" y="35306"/>
            <a:ext cx="6512183" cy="57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chemeClr val="tx1"/>
                </a:solidFill>
              </a:rPr>
              <a:t>Forecasting Technology Sales</a:t>
            </a:r>
          </a:p>
        </p:txBody>
      </p:sp>
      <p:pic>
        <p:nvPicPr>
          <p:cNvPr id="205" name="Google Shape;205;p33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725" y="756233"/>
            <a:ext cx="4128148" cy="308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845" y="1679256"/>
            <a:ext cx="3527448" cy="28946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6341564" y="384907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1594359" y="128775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ADF test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3564157" y="2731936"/>
            <a:ext cx="571500" cy="194810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69751" y="1625569"/>
            <a:ext cx="3865169" cy="135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tx1"/>
                </a:solidFill>
              </a:rPr>
              <a:t>Also running Additive seasonal Exponential Smoothening model as data is not Stationary</a:t>
            </a:r>
          </a:p>
        </p:txBody>
      </p:sp>
      <p:pic>
        <p:nvPicPr>
          <p:cNvPr id="215" name="Google Shape;215;p34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6305" y="994329"/>
            <a:ext cx="4812280" cy="354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 descr="Chart, bar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012" y="1107918"/>
            <a:ext cx="4086433" cy="306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5993" y="2195679"/>
            <a:ext cx="3306356" cy="63533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2243340" y="136715"/>
            <a:ext cx="578559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noise for Prediction error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5419655" y="1892624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 obtained for the model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86437" y="1892547"/>
            <a:ext cx="3781739" cy="135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tx1"/>
                </a:solidFill>
              </a:rPr>
              <a:t>Running Winters Additive Model as data is not Stationary</a:t>
            </a:r>
          </a:p>
        </p:txBody>
      </p:sp>
      <p:pic>
        <p:nvPicPr>
          <p:cNvPr id="229" name="Google Shape;229;p36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5623" y="1062559"/>
            <a:ext cx="4207408" cy="311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38" y="1513399"/>
            <a:ext cx="3936258" cy="2938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7123" y="2344972"/>
            <a:ext cx="3852827" cy="63710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2418974" y="175302"/>
            <a:ext cx="576878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noise for Prediction error</a:t>
            </a:r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5419655" y="1892624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Stats obtained for the model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286487" y="108849"/>
            <a:ext cx="8520600" cy="74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tx1"/>
                </a:solidFill>
              </a:rPr>
              <a:t>Comparing Models</a:t>
            </a:r>
          </a:p>
        </p:txBody>
      </p:sp>
      <p:pic>
        <p:nvPicPr>
          <p:cNvPr id="243" name="Google Shape;243;p38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273" y="1724296"/>
            <a:ext cx="3214583" cy="61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845" y="3204308"/>
            <a:ext cx="3210410" cy="5244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906057" y="1170950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 seasonal Exponential smoothening model</a:t>
            </a: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906057" y="2739446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Winters Addition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5110962" y="1888453"/>
            <a:ext cx="27432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AIC of approximately 432.8 in validation data, 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Additive seasonal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 smoothening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is the best model out of the two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51724"/>
            <a:ext cx="8520600" cy="76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20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95744" y="123651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solidFill>
                  <a:schemeClr val="dk1"/>
                </a:solidFill>
              </a:rPr>
              <a:t>The Superstore manager wants to forecast the future sales. </a:t>
            </a:r>
            <a:endParaRPr sz="2400">
              <a:solidFill>
                <a:schemeClr val="dk1"/>
              </a:solidFill>
            </a:endParaRPr>
          </a:p>
          <a:p>
            <a:pPr marL="285750" indent="-28575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dk1"/>
                </a:solidFill>
              </a:rPr>
              <a:t>The manager also wants to evaluate the sales pattern and trends in the superstore data.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86487" y="201297"/>
            <a:ext cx="8520600" cy="68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solidFill>
                  <a:schemeClr val="tx1"/>
                </a:solidFill>
              </a:rPr>
              <a:t>Details Provided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36913" y="858321"/>
            <a:ext cx="8520600" cy="395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Row ID</a:t>
            </a:r>
            <a:endParaRPr lang="en-US"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Order ID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Order Date (Time ID)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Ship Date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Ship Mode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Customer ID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Customer Name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Segment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Country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City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State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Postal Code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Region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Product ID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Category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Product Name</a:t>
            </a:r>
            <a:endParaRPr sz="12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 b="1">
                <a:solidFill>
                  <a:schemeClr val="dk1"/>
                </a:solidFill>
              </a:rPr>
              <a:t>Sales (Dependent Variable)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 descr="Chart, bar chart, waterfall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835" y="640313"/>
            <a:ext cx="3757492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835" y="2777067"/>
            <a:ext cx="3757492" cy="224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8214" y="2412722"/>
            <a:ext cx="4836388" cy="259388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137471" y="636929"/>
            <a:ext cx="427566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sales records are for ‘Office Supply’ category.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 is maximum for ‘Technology’.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average sales happen on Thursday.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843657" y="45583"/>
            <a:ext cx="43691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Superstore data exploration</a:t>
            </a:r>
            <a:endParaRPr 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30438" y="1435473"/>
            <a:ext cx="6876853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exploration on the complete data set.</a:t>
            </a:r>
            <a:endParaRPr>
              <a:solidFill>
                <a:schemeClr val="dk1"/>
              </a:solidFill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data set is “White Noise</a:t>
            </a:r>
            <a:r>
              <a:rPr lang="en-US">
                <a:solidFill>
                  <a:schemeClr val="dk1"/>
                </a:solidFill>
              </a:rPr>
              <a:t>”, and modeling cannot be performed.</a:t>
            </a:r>
            <a:endParaRPr>
              <a:solidFill>
                <a:schemeClr val="dk1"/>
              </a:solidFill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Segregated data based on Category column:</a:t>
            </a:r>
            <a:endParaRPr>
              <a:solidFill>
                <a:schemeClr val="dk1"/>
              </a:solidFill>
            </a:endParaRPr>
          </a:p>
          <a:p>
            <a:pPr lvl="7"/>
            <a:r>
              <a:rPr lang="en-US">
                <a:solidFill>
                  <a:schemeClr val="dk1"/>
                </a:solidFill>
              </a:rPr>
              <a:t>      Furniture</a:t>
            </a:r>
          </a:p>
          <a:p>
            <a:pPr lvl="7"/>
            <a:r>
              <a:rPr lang="en-US">
                <a:solidFill>
                  <a:schemeClr val="dk1"/>
                </a:solidFill>
              </a:rPr>
              <a:t>      Office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Supplies</a:t>
            </a:r>
            <a:endParaRPr>
              <a:solidFill>
                <a:schemeClr val="dk1"/>
              </a:solidFill>
            </a:endParaRPr>
          </a:p>
          <a:p>
            <a:pPr lvl="8"/>
            <a:r>
              <a:rPr lang="en-US">
                <a:solidFill>
                  <a:schemeClr val="dk1"/>
                </a:solidFill>
              </a:rPr>
              <a:t>     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>
              <a:solidFill>
                <a:schemeClr val="dk1"/>
              </a:solidFill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exploration on above categories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285750" lvl="8" indent="-285750">
              <a:buSzPts val="1400"/>
              <a:buFont typeface="Noto Sans Symbols"/>
              <a:buChar char="❖"/>
            </a:pPr>
            <a:endParaRPr lang="en-US">
              <a:solidFill>
                <a:schemeClr val="dk1"/>
              </a:solidFill>
            </a:endParaRPr>
          </a:p>
          <a:p>
            <a:pPr marL="285750" lvl="8" indent="-285750">
              <a:buSzPts val="14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</a:rPr>
              <a:t>Multiple sales record per day: Aggregated sales amount based on order date.</a:t>
            </a:r>
            <a:endParaRPr lang="en-US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85750" lvl="8" indent="-196850">
              <a:buClr>
                <a:schemeClr val="dk1"/>
              </a:buClr>
              <a:buSzPts val="1400"/>
            </a:pPr>
            <a:endParaRPr lang="en-US">
              <a:solidFill>
                <a:schemeClr val="dk1"/>
              </a:solidFill>
            </a:endParaRPr>
          </a:p>
          <a:p>
            <a:pPr marL="28575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and Forecasting.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6075" y="194725"/>
            <a:ext cx="82233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used for Data Preparation and Forecasting</a:t>
            </a:r>
            <a:endParaRPr lang="en-US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46" y="508000"/>
            <a:ext cx="3906986" cy="237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8796" y="492630"/>
            <a:ext cx="4223437" cy="237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8797" y="2894034"/>
            <a:ext cx="4223437" cy="2264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283702" y="37255"/>
            <a:ext cx="4416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for ‘Furniture’ category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76B505A3-B48B-4CC2-8F4C-5A9D676AC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46" y="2886252"/>
            <a:ext cx="4158997" cy="22199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2115614" y="37255"/>
            <a:ext cx="5820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for ‘Office Supplies’ category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46" y="431800"/>
            <a:ext cx="3874291" cy="237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2081" y="431800"/>
            <a:ext cx="4223437" cy="234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2081" y="2772832"/>
            <a:ext cx="4223437" cy="237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1DBF830-5DD2-4CF2-A22C-FED84C2D8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51" y="2765075"/>
            <a:ext cx="3932086" cy="2341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384368" y="37255"/>
            <a:ext cx="5820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Series for ‘Technology’ category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44" y="431800"/>
            <a:ext cx="3874291" cy="234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2080" y="2772832"/>
            <a:ext cx="4223437" cy="237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2080" y="431800"/>
            <a:ext cx="4223437" cy="234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5545" y="2788200"/>
            <a:ext cx="3874290" cy="237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PowerPoint Presentation</vt:lpstr>
      <vt:lpstr>Background</vt:lpstr>
      <vt:lpstr>Problem Statement</vt:lpstr>
      <vt:lpstr>Details Provided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BOX JENKINS ARIMA MODELS</vt:lpstr>
      <vt:lpstr>Forecasting  Furniture  Sales</vt:lpstr>
      <vt:lpstr>Model comparison</vt:lpstr>
      <vt:lpstr>White  noise  Residual</vt:lpstr>
      <vt:lpstr>Furniture  Forecasted values</vt:lpstr>
      <vt:lpstr>Forecasting Office Supplies Sales</vt:lpstr>
      <vt:lpstr>Running Additive seasonal Exponential Smoothening model as data is not Stationary</vt:lpstr>
      <vt:lpstr>PowerPoint Presentation</vt:lpstr>
      <vt:lpstr>Also running Winters Additive Model as data is not Stationary</vt:lpstr>
      <vt:lpstr>PowerPoint Presentation</vt:lpstr>
      <vt:lpstr>Comparing Models</vt:lpstr>
      <vt:lpstr>Forecasting Technology Sales</vt:lpstr>
      <vt:lpstr>Conclusion</vt:lpstr>
      <vt:lpstr>Forecasting Technology Sales</vt:lpstr>
      <vt:lpstr>Also running Additive seasonal Exponential Smoothening model as data is not Stationary</vt:lpstr>
      <vt:lpstr>PowerPoint Presentation</vt:lpstr>
      <vt:lpstr>Running Winters Additive Model as data is not Stationary</vt:lpstr>
      <vt:lpstr>PowerPoint Presentation</vt:lpstr>
      <vt:lpstr>Comparing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2023-01-24T16:41:39Z</dcterms:modified>
</cp:coreProperties>
</file>