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11" Type="http://schemas.openxmlformats.org/officeDocument/2006/relationships/slide" Target="slides/slide6.xml"/><Relationship Id="rId33" Type="http://schemas.openxmlformats.org/officeDocument/2006/relationships/font" Target="fonts/RussoOne-regular.fntdata"/><Relationship Id="rId10" Type="http://schemas.openxmlformats.org/officeDocument/2006/relationships/slide" Target="slides/slide5.xml"/><Relationship Id="rId32" Type="http://schemas.openxmlformats.org/officeDocument/2006/relationships/font" Target="fonts/Vidaloka-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5db3697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5db3697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5db3697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5db3697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optimize the project allocation process and minimize the time taken by a account manager to manually identify the availability of each developer, we have generated this query which shall enable the account manager to check the </a:t>
            </a:r>
            <a:r>
              <a:rPr lang="en"/>
              <a:t>accessibility</a:t>
            </a:r>
            <a:r>
              <a:rPr lang="en"/>
              <a:t> of the employee before aligning him on a new delivery. The report provides a </a:t>
            </a:r>
            <a:r>
              <a:rPr lang="en"/>
              <a:t>comprehensive view detailing the no of websites an employee is assigned on as of current date, the website id of each and if the employee has the bandwidth for a new project. Since each employee can only work on 5 websites at a time thus if the no of assigned website to a developer is 5 the availability status is marked as developer unavailable.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f634c8a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f634c8a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are so many charges associated with designing each website we decided to automate the process of finding the total cost being billed from the client for each delivery.</a:t>
            </a:r>
            <a:r>
              <a:rPr lang="en">
                <a:solidFill>
                  <a:schemeClr val="dk1"/>
                </a:solidFill>
              </a:rPr>
              <a:t>The formula used for calculating the total cost is no of templates requested * cost of each + no of customizations requested*cost of each + cost of hosting plan. </a:t>
            </a:r>
            <a:endParaRPr>
              <a:solidFill>
                <a:schemeClr val="dk1"/>
              </a:solidFill>
            </a:endParaRPr>
          </a:p>
          <a:p>
            <a:pPr indent="0" lvl="0" marL="0" rtl="0" algn="l">
              <a:spcBef>
                <a:spcPts val="0"/>
              </a:spcBef>
              <a:spcAft>
                <a:spcPts val="0"/>
              </a:spcAft>
              <a:buNone/>
            </a:pPr>
            <a:r>
              <a:rPr lang="en"/>
              <a:t>This also helps to</a:t>
            </a:r>
            <a:r>
              <a:rPr lang="en"/>
              <a:t> ensure transparency in billing details and provides to the customer a complete breakdown of the cost asked for website designing.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5db3697c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5db3697c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Pooja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cd2fabf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cd2fab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c7554a049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c7554a049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c7554a049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c7554a049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Pooja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5db3697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5db3697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 me give you a quick walk-through of how operations happen at Webfactory. Whenever a client approaches Webfactory, they are handled by a dedicated account manager who would try to understand their business, gather all the requirements and expectations, and suggest to them certain pre-designed templates choose from. A customer could proceed with the existing templates or ask for modifications, where each modification is labeled as customization. Upon completion of the phase, a work order is generated by the account manager capturing all the client details and expectations and assigning a developer to it.</a:t>
            </a:r>
            <a:endParaRPr/>
          </a:p>
          <a:p>
            <a:pPr indent="0" lvl="0" marL="0" rtl="0" algn="l">
              <a:spcBef>
                <a:spcPts val="0"/>
              </a:spcBef>
              <a:spcAft>
                <a:spcPts val="0"/>
              </a:spcAft>
              <a:buClr>
                <a:schemeClr val="dk1"/>
              </a:buClr>
              <a:buSzPts val="1100"/>
              <a:buFont typeface="Arial"/>
              <a:buNone/>
            </a:pPr>
            <a:r>
              <a:rPr lang="en"/>
              <a:t>an invoice is generated and mailed to the client upon completion of the project. The information captured in the invoice includes the clients' details, various charges, payment status, and the date on which the invoice was generated. As soon as the payment is made the website is hosted on the client's house server and the website link along with the access is shared with the client. </a:t>
            </a:r>
            <a:endParaRPr/>
          </a:p>
          <a:p>
            <a:pPr indent="0" lvl="0" marL="0" rtl="0" algn="l">
              <a:spcBef>
                <a:spcPts val="0"/>
              </a:spcBef>
              <a:spcAft>
                <a:spcPts val="0"/>
              </a:spcAft>
              <a:buClr>
                <a:schemeClr val="dk1"/>
              </a:buClr>
              <a:buSzPts val="1100"/>
              <a:buFont typeface="Arial"/>
              <a:buNone/>
            </a:pPr>
            <a:r>
              <a:rPr lang="en"/>
              <a:t>The key point to be noted here is web factory only caters to the website designing requests and is not responsible for the maintenance of the website.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5db3697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5db3697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Problems faced by webfactory with their current model:</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PROBLEMS FACED. NEW CUSTOMER.  Logs req and client details in EXCEL. CHECK DEVELOPER AVAIL. (ASSIGN, DELEGATE, INFORM, FOLLOW UP),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t>
            </a:r>
            <a:r>
              <a:rPr lang="en" sz="1200">
                <a:solidFill>
                  <a:schemeClr val="dk1"/>
                </a:solidFill>
                <a:latin typeface="Times New Roman"/>
                <a:ea typeface="Times New Roman"/>
                <a:cs typeface="Times New Roman"/>
                <a:sym typeface="Times New Roman"/>
              </a:rPr>
              <a:t> Every customer is treated as a new customer everytime they call to make a website. Like there is no record of their details, or previous projects or preferences.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t>
            </a:r>
            <a:r>
              <a:rPr lang="en" sz="1200">
                <a:solidFill>
                  <a:schemeClr val="dk1"/>
                </a:solidFill>
                <a:latin typeface="Times New Roman"/>
                <a:ea typeface="Times New Roman"/>
                <a:cs typeface="Times New Roman"/>
                <a:sym typeface="Times New Roman"/>
              </a:rPr>
              <a:t>The account manager stores the client details and website information in an excel spreadsheet AND FILES WORK ORDER.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the account manager had to manually check if a developer was free and assign the developer to a work order, inform the developer.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-&gt;The account manager also has to calculate costs of requirements, customizations etc themselves while drafting the invoice and sending the same to the client.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-&gt;So this was a</a:t>
            </a:r>
            <a:r>
              <a:rPr lang="en" sz="1200" u="sng">
                <a:solidFill>
                  <a:schemeClr val="dk1"/>
                </a:solidFill>
                <a:latin typeface="Times New Roman"/>
                <a:ea typeface="Times New Roman"/>
                <a:cs typeface="Times New Roman"/>
                <a:sym typeface="Times New Roman"/>
              </a:rPr>
              <a:t> tedious </a:t>
            </a:r>
            <a:r>
              <a:rPr lang="en" sz="1200">
                <a:solidFill>
                  <a:schemeClr val="dk1"/>
                </a:solidFill>
                <a:latin typeface="Times New Roman"/>
                <a:ea typeface="Times New Roman"/>
                <a:cs typeface="Times New Roman"/>
                <a:sym typeface="Times New Roman"/>
              </a:rPr>
              <a:t>process for the account manager.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The process has overall </a:t>
            </a:r>
            <a:r>
              <a:rPr lang="en" sz="1200" u="sng">
                <a:solidFill>
                  <a:schemeClr val="dk1"/>
                </a:solidFill>
                <a:latin typeface="Times New Roman"/>
                <a:ea typeface="Times New Roman"/>
                <a:cs typeface="Times New Roman"/>
                <a:sym typeface="Times New Roman"/>
              </a:rPr>
              <a:t>Too many handoffs</a:t>
            </a:r>
            <a:r>
              <a:rPr lang="en" sz="1200">
                <a:solidFill>
                  <a:schemeClr val="dk1"/>
                </a:solidFill>
                <a:latin typeface="Times New Roman"/>
                <a:ea typeface="Times New Roman"/>
                <a:cs typeface="Times New Roman"/>
                <a:sym typeface="Times New Roman"/>
              </a:rPr>
              <a:t> esp on the account managers end, and he/she has to do a lot of manual work.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Overall, </a:t>
            </a:r>
            <a:r>
              <a:rPr lang="en" sz="1200" u="sng">
                <a:solidFill>
                  <a:schemeClr val="dk1"/>
                </a:solidFill>
                <a:latin typeface="Times New Roman"/>
                <a:ea typeface="Times New Roman"/>
                <a:cs typeface="Times New Roman"/>
                <a:sym typeface="Times New Roman"/>
              </a:rPr>
              <a:t>Too much time elapsed</a:t>
            </a:r>
            <a:r>
              <a:rPr lang="en" sz="1200">
                <a:solidFill>
                  <a:schemeClr val="dk1"/>
                </a:solidFill>
                <a:latin typeface="Times New Roman"/>
                <a:ea typeface="Times New Roman"/>
                <a:cs typeface="Times New Roman"/>
                <a:sym typeface="Times New Roman"/>
              </a:rPr>
              <a:t> between customer request and end-product delivery.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And  the process is time consuming and not very efficient.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And With so much going on, The client does not get timely updates.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We introduced a database system that helps optimize workflow and reduce the need for human intervention in the process,</a:t>
            </a:r>
            <a:endParaRPr sz="13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introduced a database system that helps optimize workflow and reduce the need for human intervention in the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6002324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6002324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-&gt;After the application of </a:t>
            </a:r>
            <a:r>
              <a:rPr b="1" lang="en" sz="1200">
                <a:solidFill>
                  <a:schemeClr val="dk1"/>
                </a:solidFill>
                <a:latin typeface="Times New Roman"/>
                <a:ea typeface="Times New Roman"/>
                <a:cs typeface="Times New Roman"/>
                <a:sym typeface="Times New Roman"/>
              </a:rPr>
              <a:t> Database Management system to this process.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Account manager checks if client in database. If so, existing customer details, preferences, previous project information is identified.</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If it is a new customer, the account manager requests for</a:t>
            </a:r>
            <a:r>
              <a:rPr b="1" lang="en" sz="1200">
                <a:solidFill>
                  <a:schemeClr val="dk1"/>
                </a:solidFill>
                <a:latin typeface="Times New Roman"/>
                <a:ea typeface="Times New Roman"/>
                <a:cs typeface="Times New Roman"/>
                <a:sym typeface="Times New Roman"/>
              </a:rPr>
              <a:t> client details, </a:t>
            </a:r>
            <a:r>
              <a:rPr b="1" lang="en" sz="1200">
                <a:solidFill>
                  <a:schemeClr val="dk1"/>
                </a:solidFill>
                <a:latin typeface="Times New Roman"/>
                <a:ea typeface="Times New Roman"/>
                <a:cs typeface="Times New Roman"/>
                <a:sym typeface="Times New Roman"/>
              </a:rPr>
              <a:t> template, website content, preferences, hosting details, customizations, etc</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additional information through a google sheet. The client fills up the sheet and all the details are auto. Logged into the database.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-&gt;Following this, a work order filing action is triggered by the system. </a:t>
            </a:r>
            <a:r>
              <a:rPr lang="en" sz="1200">
                <a:solidFill>
                  <a:schemeClr val="dk1"/>
                </a:solidFill>
                <a:latin typeface="Times New Roman"/>
                <a:ea typeface="Times New Roman"/>
                <a:cs typeface="Times New Roman"/>
                <a:sym typeface="Times New Roman"/>
              </a:rPr>
              <a:t>This automatically triggers the creation of Work order, account manager </a:t>
            </a:r>
            <a:r>
              <a:rPr lang="en" sz="1200">
                <a:solidFill>
                  <a:schemeClr val="dk1"/>
                </a:solidFill>
                <a:latin typeface="Times New Roman"/>
                <a:ea typeface="Times New Roman"/>
                <a:cs typeface="Times New Roman"/>
                <a:sym typeface="Times New Roman"/>
              </a:rPr>
              <a:t>doesn't</a:t>
            </a:r>
            <a:r>
              <a:rPr lang="en" sz="1200">
                <a:solidFill>
                  <a:schemeClr val="dk1"/>
                </a:solidFill>
                <a:latin typeface="Times New Roman"/>
                <a:ea typeface="Times New Roman"/>
                <a:cs typeface="Times New Roman"/>
                <a:sym typeface="Times New Roman"/>
              </a:rPr>
              <a:t> have to file one,. OR following this, the </a:t>
            </a:r>
            <a:r>
              <a:rPr lang="en" sz="1200">
                <a:solidFill>
                  <a:schemeClr val="dk1"/>
                </a:solidFill>
                <a:latin typeface="Times New Roman"/>
                <a:ea typeface="Times New Roman"/>
                <a:cs typeface="Times New Roman"/>
                <a:sym typeface="Times New Roman"/>
              </a:rPr>
              <a:t>system</a:t>
            </a:r>
            <a:r>
              <a:rPr lang="en" sz="1200">
                <a:solidFill>
                  <a:schemeClr val="dk1"/>
                </a:solidFill>
                <a:latin typeface="Times New Roman"/>
                <a:ea typeface="Times New Roman"/>
                <a:cs typeface="Times New Roman"/>
                <a:sym typeface="Times New Roman"/>
              </a:rPr>
              <a:t> auto files work order, the account manager doesnt have to do anything.</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Developers who are available, are automatically assigned to the work order and respective developers are notified as well.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An Invoice generated by the system, consisting of all proposed requirements and charges - customization, hosting, template, etc. Once the client approves the invoice, the website is built by the developers and then hosted, and final website and hosting details are shared with the developer as and when project is completed from the developers end.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-&gt;Overall, less handoffs.  Chances of error are reduced as manual work is reduced. Efficiency is increased.</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5db3697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5db3697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6" name="Google Shape;76;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7" name="Google Shape;77;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 name="Google Shape;78;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0" name="Google Shape;80;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1" name="Google Shape;8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4" name="Shape 84"/>
        <p:cNvGrpSpPr/>
        <p:nvPr/>
      </p:nvGrpSpPr>
      <p:grpSpPr>
        <a:xfrm>
          <a:off x="0" y="0"/>
          <a:ext cx="0" cy="0"/>
          <a:chOff x="0" y="0"/>
          <a:chExt cx="0" cy="0"/>
        </a:xfrm>
      </p:grpSpPr>
      <p:sp>
        <p:nvSpPr>
          <p:cNvPr id="85" name="Google Shape;85;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7" name="Google Shape;87;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 name="Google Shape;88;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9" name="Google Shape;89;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 name="Google Shape;90;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1" name="Google Shape;91;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3" name="Google Shape;93;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5" name="Google Shape;95;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8" name="Google Shape;98;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 name="Google Shape;99;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0" name="Google Shape;1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1" name="Shape 101"/>
        <p:cNvGrpSpPr/>
        <p:nvPr/>
      </p:nvGrpSpPr>
      <p:grpSpPr>
        <a:xfrm>
          <a:off x="0" y="0"/>
          <a:ext cx="0" cy="0"/>
          <a:chOff x="0" y="0"/>
          <a:chExt cx="0" cy="0"/>
        </a:xfrm>
      </p:grpSpPr>
      <p:sp>
        <p:nvSpPr>
          <p:cNvPr id="102" name="Google Shape;102;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3" name="Google Shape;103;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4" name="Google Shape;104;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5" name="Google Shape;105;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6" name="Google Shape;10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07" name="Shape 107"/>
        <p:cNvGrpSpPr/>
        <p:nvPr/>
      </p:nvGrpSpPr>
      <p:grpSpPr>
        <a:xfrm>
          <a:off x="0" y="0"/>
          <a:ext cx="0" cy="0"/>
          <a:chOff x="0" y="0"/>
          <a:chExt cx="0" cy="0"/>
        </a:xfrm>
      </p:grpSpPr>
      <p:sp>
        <p:nvSpPr>
          <p:cNvPr id="108" name="Google Shape;108;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09" name="Google Shape;109;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10" name="Google Shape;11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12" name="Google Shape;11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 name="Shape 113"/>
        <p:cNvGrpSpPr/>
        <p:nvPr/>
      </p:nvGrpSpPr>
      <p:grpSpPr>
        <a:xfrm>
          <a:off x="0" y="0"/>
          <a:ext cx="0" cy="0"/>
          <a:chOff x="0" y="0"/>
          <a:chExt cx="0" cy="0"/>
        </a:xfrm>
      </p:grpSpPr>
      <p:sp>
        <p:nvSpPr>
          <p:cNvPr id="114" name="Google Shape;114;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5" name="Google Shape;115;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18" name="Google Shape;11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9" name="Shape 119"/>
        <p:cNvGrpSpPr/>
        <p:nvPr/>
      </p:nvGrpSpPr>
      <p:grpSpPr>
        <a:xfrm>
          <a:off x="0" y="0"/>
          <a:ext cx="0" cy="0"/>
          <a:chOff x="0" y="0"/>
          <a:chExt cx="0" cy="0"/>
        </a:xfrm>
      </p:grpSpPr>
      <p:sp>
        <p:nvSpPr>
          <p:cNvPr id="120" name="Google Shape;120;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1" name="Google Shape;121;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22" name="Google Shape;122;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23" name="Google Shape;123;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 name="Google Shape;125;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27" name="Shape 127"/>
        <p:cNvGrpSpPr/>
        <p:nvPr/>
      </p:nvGrpSpPr>
      <p:grpSpPr>
        <a:xfrm>
          <a:off x="0" y="0"/>
          <a:ext cx="0" cy="0"/>
          <a:chOff x="0" y="0"/>
          <a:chExt cx="0" cy="0"/>
        </a:xfrm>
      </p:grpSpPr>
      <p:sp>
        <p:nvSpPr>
          <p:cNvPr id="128" name="Google Shape;128;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30" name="Google Shape;130;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2" name="Google Shape;132;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3" name="Google Shape;13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34" name="Shape 134"/>
        <p:cNvGrpSpPr/>
        <p:nvPr/>
      </p:nvGrpSpPr>
      <p:grpSpPr>
        <a:xfrm>
          <a:off x="0" y="0"/>
          <a:ext cx="0" cy="0"/>
          <a:chOff x="0" y="0"/>
          <a:chExt cx="0" cy="0"/>
        </a:xfrm>
      </p:grpSpPr>
      <p:sp>
        <p:nvSpPr>
          <p:cNvPr id="135" name="Google Shape;135;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6" name="Google Shape;136;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 name="Google Shape;137;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8" name="Google Shape;138;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 name="Google Shape;140;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 name="Google Shape;141;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42" name="Google Shape;142;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 name="Google Shape;143;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44" name="Google Shape;14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45" name="Shape 145"/>
        <p:cNvGrpSpPr/>
        <p:nvPr/>
      </p:nvGrpSpPr>
      <p:grpSpPr>
        <a:xfrm>
          <a:off x="0" y="0"/>
          <a:ext cx="0" cy="0"/>
          <a:chOff x="0" y="0"/>
          <a:chExt cx="0" cy="0"/>
        </a:xfrm>
      </p:grpSpPr>
      <p:sp>
        <p:nvSpPr>
          <p:cNvPr id="146" name="Google Shape;146;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7" name="Google Shape;147;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48" name="Google Shape;148;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9" name="Google Shape;149;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0" name="Google Shape;150;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1" name="Google Shape;151;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2" name="Google Shape;152;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3" name="Google Shape;153;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4" name="Google Shape;154;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5" name="Google Shape;15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 name="Google Shape;19;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 name="Google Shape;20;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 name="Google Shape;23;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56" name="Shape 156"/>
        <p:cNvGrpSpPr/>
        <p:nvPr/>
      </p:nvGrpSpPr>
      <p:grpSpPr>
        <a:xfrm>
          <a:off x="0" y="0"/>
          <a:ext cx="0" cy="0"/>
          <a:chOff x="0" y="0"/>
          <a:chExt cx="0" cy="0"/>
        </a:xfrm>
      </p:grpSpPr>
      <p:sp>
        <p:nvSpPr>
          <p:cNvPr id="157" name="Google Shape;157;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58" name="Google Shape;158;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0" name="Google Shape;160;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1" name="Google Shape;161;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2" name="Google Shape;162;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3" name="Google Shape;163;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4" name="Google Shape;164;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5" name="Google Shape;165;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6" name="Google Shape;166;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 name="Google Shape;167;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8" name="Google Shape;168;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 name="Google Shape;169;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0" name="Google Shape;170;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72" name="Google Shape;17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73" name="Shape 173"/>
        <p:cNvGrpSpPr/>
        <p:nvPr/>
      </p:nvGrpSpPr>
      <p:grpSpPr>
        <a:xfrm>
          <a:off x="0" y="0"/>
          <a:ext cx="0" cy="0"/>
          <a:chOff x="0" y="0"/>
          <a:chExt cx="0" cy="0"/>
        </a:xfrm>
      </p:grpSpPr>
      <p:sp>
        <p:nvSpPr>
          <p:cNvPr id="174" name="Google Shape;17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5" name="Google Shape;17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7" name="Google Shape;17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 name="Google Shape;17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9" name="Google Shape;17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 name="Google Shape;18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1" name="Google Shape;18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2" name="Google Shape;18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3" name="Google Shape;18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 name="Google Shape;18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85" name="Google Shape;18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86" name="Shape 186"/>
        <p:cNvGrpSpPr/>
        <p:nvPr/>
      </p:nvGrpSpPr>
      <p:grpSpPr>
        <a:xfrm>
          <a:off x="0" y="0"/>
          <a:ext cx="0" cy="0"/>
          <a:chOff x="0" y="0"/>
          <a:chExt cx="0" cy="0"/>
        </a:xfrm>
      </p:grpSpPr>
      <p:sp>
        <p:nvSpPr>
          <p:cNvPr id="187" name="Google Shape;187;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8" name="Google Shape;188;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9" name="Google Shape;189;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0" name="Google Shape;190;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2" name="Google Shape;192;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94" name="Google Shape;194;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5" name="Google Shape;195;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97" name="Google Shape;19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98" name="Shape 198"/>
        <p:cNvGrpSpPr/>
        <p:nvPr/>
      </p:nvGrpSpPr>
      <p:grpSpPr>
        <a:xfrm>
          <a:off x="0" y="0"/>
          <a:ext cx="0" cy="0"/>
          <a:chOff x="0" y="0"/>
          <a:chExt cx="0" cy="0"/>
        </a:xfrm>
      </p:grpSpPr>
      <p:sp>
        <p:nvSpPr>
          <p:cNvPr id="199" name="Google Shape;199;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0" name="Google Shape;200;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1" name="Google Shape;201;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2" name="Google Shape;202;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4" name="Google Shape;204;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6" name="Google Shape;206;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08" name="Google Shape;208;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9" name="Google Shape;209;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10" name="Google Shape;21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11" name="Shape 211"/>
        <p:cNvGrpSpPr/>
        <p:nvPr/>
      </p:nvGrpSpPr>
      <p:grpSpPr>
        <a:xfrm>
          <a:off x="0" y="0"/>
          <a:ext cx="0" cy="0"/>
          <a:chOff x="0" y="0"/>
          <a:chExt cx="0" cy="0"/>
        </a:xfrm>
      </p:grpSpPr>
      <p:sp>
        <p:nvSpPr>
          <p:cNvPr id="212" name="Google Shape;212;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3" name="Google Shape;213;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5" name="Google Shape;215;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7" name="Google Shape;217;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8" name="Google Shape;21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0" name="Google Shape;22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221" name="Shape 221"/>
        <p:cNvGrpSpPr/>
        <p:nvPr/>
      </p:nvGrpSpPr>
      <p:grpSpPr>
        <a:xfrm>
          <a:off x="0" y="0"/>
          <a:ext cx="0" cy="0"/>
          <a:chOff x="0" y="0"/>
          <a:chExt cx="0" cy="0"/>
        </a:xfrm>
      </p:grpSpPr>
      <p:sp>
        <p:nvSpPr>
          <p:cNvPr id="222" name="Google Shape;222;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4" name="Google Shape;22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 name="Google Shape;22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6" name="Google Shape;22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27" name="Shape 227"/>
        <p:cNvGrpSpPr/>
        <p:nvPr/>
      </p:nvGrpSpPr>
      <p:grpSpPr>
        <a:xfrm>
          <a:off x="0" y="0"/>
          <a:ext cx="0" cy="0"/>
          <a:chOff x="0" y="0"/>
          <a:chExt cx="0" cy="0"/>
        </a:xfrm>
      </p:grpSpPr>
      <p:sp>
        <p:nvSpPr>
          <p:cNvPr id="228" name="Google Shape;228;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29" name="Google Shape;229;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30" name="Google Shape;230;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32" name="Google Shape;23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33" name="Shape 233"/>
        <p:cNvGrpSpPr/>
        <p:nvPr/>
      </p:nvGrpSpPr>
      <p:grpSpPr>
        <a:xfrm>
          <a:off x="0" y="0"/>
          <a:ext cx="0" cy="0"/>
          <a:chOff x="0" y="0"/>
          <a:chExt cx="0" cy="0"/>
        </a:xfrm>
      </p:grpSpPr>
      <p:sp>
        <p:nvSpPr>
          <p:cNvPr id="234" name="Google Shape;234;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35" name="Google Shape;235;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6" name="Google Shape;23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7" name="Google Shape;23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 name="Google Shape;238;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9" name="Google Shape;23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2" name="Google Shape;242;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4" name="Google Shape;244;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5" name="Google Shape;245;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48" name="Google Shape;24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49" name="Shape 249"/>
        <p:cNvGrpSpPr/>
        <p:nvPr/>
      </p:nvGrpSpPr>
      <p:grpSpPr>
        <a:xfrm>
          <a:off x="0" y="0"/>
          <a:ext cx="0" cy="0"/>
          <a:chOff x="0" y="0"/>
          <a:chExt cx="0" cy="0"/>
        </a:xfrm>
      </p:grpSpPr>
      <p:sp>
        <p:nvSpPr>
          <p:cNvPr id="250" name="Google Shape;250;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51" name="Google Shape;251;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53" name="Google Shape;25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4" name="Google Shape;254;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5" name="Google Shape;255;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6" name="Google Shape;256;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7" name="Google Shape;25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8" name="Google Shape;28;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 name="Google Shape;29;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 name="Google Shape;3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58" name="Shape 258"/>
        <p:cNvGrpSpPr/>
        <p:nvPr/>
      </p:nvGrpSpPr>
      <p:grpSpPr>
        <a:xfrm>
          <a:off x="0" y="0"/>
          <a:ext cx="0" cy="0"/>
          <a:chOff x="0" y="0"/>
          <a:chExt cx="0" cy="0"/>
        </a:xfrm>
      </p:grpSpPr>
      <p:cxnSp>
        <p:nvCxnSpPr>
          <p:cNvPr id="259" name="Google Shape;25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0" name="Google Shape;260;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1" name="Google Shape;26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62" name="Shape 262"/>
        <p:cNvGrpSpPr/>
        <p:nvPr/>
      </p:nvGrpSpPr>
      <p:grpSpPr>
        <a:xfrm>
          <a:off x="0" y="0"/>
          <a:ext cx="0" cy="0"/>
          <a:chOff x="0" y="0"/>
          <a:chExt cx="0" cy="0"/>
        </a:xfrm>
      </p:grpSpPr>
      <p:cxnSp>
        <p:nvCxnSpPr>
          <p:cNvPr id="263" name="Google Shape;26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7" name="Google Shape;26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68" name="Shape 268"/>
        <p:cNvGrpSpPr/>
        <p:nvPr/>
      </p:nvGrpSpPr>
      <p:grpSpPr>
        <a:xfrm>
          <a:off x="0" y="0"/>
          <a:ext cx="0" cy="0"/>
          <a:chOff x="0" y="0"/>
          <a:chExt cx="0" cy="0"/>
        </a:xfrm>
      </p:grpSpPr>
      <p:cxnSp>
        <p:nvCxnSpPr>
          <p:cNvPr id="269" name="Google Shape;269;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0" name="Google Shape;27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1" name="Google Shape;271;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2" name="Google Shape;27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5" name="Google Shape;35;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 name="Google Shape;36;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7" name="Google Shape;37;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 name="Google Shape;38;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 name="Google Shape;39;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 name="Google Shape;4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4" name="Google Shape;44;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 name="Google Shape;45;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6" name="Google Shape;4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9" name="Google Shape;49;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0" name="Google Shape;50;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1" name="Google Shape;51;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3" name="Google Shape;5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6" name="Google Shape;56;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 name="Google Shape;59;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0" name="Google Shape;6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3" name="Google Shape;63;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4" name="Google Shape;64;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7" name="Google Shape;6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0" name="Google Shape;70;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 name="Google Shape;71;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3" name="Google Shape;7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4.jp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idx="1" type="subTitle"/>
          </p:nvPr>
        </p:nvSpPr>
        <p:spPr>
          <a:xfrm>
            <a:off x="897825" y="36485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Team 2 : </a:t>
            </a:r>
            <a:endParaRPr sz="1900"/>
          </a:p>
          <a:p>
            <a:pPr indent="0" lvl="0" marL="0" rtl="0" algn="ctr">
              <a:spcBef>
                <a:spcPts val="0"/>
              </a:spcBef>
              <a:spcAft>
                <a:spcPts val="0"/>
              </a:spcAft>
              <a:buNone/>
            </a:pPr>
            <a:r>
              <a:rPr lang="en" sz="1900"/>
              <a:t>Meghna Ashok, Yashi Gupta, Jasika Kalra, Pooja Shivhare</a:t>
            </a:r>
            <a:endParaRPr sz="1900"/>
          </a:p>
        </p:txBody>
      </p:sp>
      <p:pic>
        <p:nvPicPr>
          <p:cNvPr id="278" name="Google Shape;278;p34"/>
          <p:cNvPicPr preferRelativeResize="0"/>
          <p:nvPr/>
        </p:nvPicPr>
        <p:blipFill>
          <a:blip r:embed="rId3">
            <a:alphaModFix/>
          </a:blip>
          <a:stretch>
            <a:fillRect/>
          </a:stretch>
        </p:blipFill>
        <p:spPr>
          <a:xfrm>
            <a:off x="1376400" y="668338"/>
            <a:ext cx="6391275" cy="1971675"/>
          </a:xfrm>
          <a:prstGeom prst="rect">
            <a:avLst/>
          </a:prstGeom>
          <a:noFill/>
          <a:ln>
            <a:noFill/>
          </a:ln>
        </p:spPr>
      </p:pic>
      <p:pic>
        <p:nvPicPr>
          <p:cNvPr id="279" name="Google Shape;279;p34"/>
          <p:cNvPicPr preferRelativeResize="0"/>
          <p:nvPr/>
        </p:nvPicPr>
        <p:blipFill rotWithShape="1">
          <a:blip r:embed="rId4">
            <a:alphaModFix/>
          </a:blip>
          <a:srcRect b="24964" l="0" r="0" t="0"/>
          <a:stretch/>
        </p:blipFill>
        <p:spPr>
          <a:xfrm>
            <a:off x="3681458" y="316900"/>
            <a:ext cx="1936191" cy="441900"/>
          </a:xfrm>
          <a:prstGeom prst="rect">
            <a:avLst/>
          </a:prstGeom>
          <a:noFill/>
          <a:ln>
            <a:noFill/>
          </a:ln>
        </p:spPr>
      </p:pic>
      <p:sp>
        <p:nvSpPr>
          <p:cNvPr id="280" name="Google Shape;280;p34"/>
          <p:cNvSpPr txBox="1"/>
          <p:nvPr>
            <p:ph idx="1" type="subTitle"/>
          </p:nvPr>
        </p:nvSpPr>
        <p:spPr>
          <a:xfrm>
            <a:off x="1295775" y="2350788"/>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rPr>
              <a:t>A </a:t>
            </a:r>
            <a:r>
              <a:rPr b="1" lang="en" sz="2200">
                <a:solidFill>
                  <a:schemeClr val="accent1"/>
                </a:solidFill>
              </a:rPr>
              <a:t>Web</a:t>
            </a:r>
            <a:r>
              <a:rPr b="1" lang="en" sz="2200">
                <a:solidFill>
                  <a:schemeClr val="accent1"/>
                </a:solidFill>
              </a:rPr>
              <a:t> Development Enterprise</a:t>
            </a:r>
            <a:endParaRPr b="1" sz="22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362" name="Google Shape;36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43"/>
          <p:cNvPicPr preferRelativeResize="0"/>
          <p:nvPr/>
        </p:nvPicPr>
        <p:blipFill rotWithShape="1">
          <a:blip r:embed="rId3">
            <a:alphaModFix/>
          </a:blip>
          <a:srcRect b="1059" l="800" r="-800" t="-1060"/>
          <a:stretch/>
        </p:blipFill>
        <p:spPr>
          <a:xfrm>
            <a:off x="416975" y="1205500"/>
            <a:ext cx="8594200" cy="369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a:t>
            </a:r>
            <a:endParaRPr/>
          </a:p>
          <a:p>
            <a:pPr indent="0" lvl="0" marL="0" rtl="0" algn="l">
              <a:spcBef>
                <a:spcPts val="0"/>
              </a:spcBef>
              <a:spcAft>
                <a:spcPts val="0"/>
              </a:spcAft>
              <a:buNone/>
            </a:pPr>
            <a:r>
              <a:t/>
            </a:r>
            <a:endParaRPr/>
          </a:p>
        </p:txBody>
      </p:sp>
      <p:sp>
        <p:nvSpPr>
          <p:cNvPr id="369" name="Google Shape;369;p44"/>
          <p:cNvSpPr txBox="1"/>
          <p:nvPr/>
        </p:nvSpPr>
        <p:spPr>
          <a:xfrm>
            <a:off x="268225" y="1167550"/>
            <a:ext cx="8693400" cy="86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Purpose : </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To identify how many websites are handled by each developer on a given date, and whether that developer is available to work on a new incoming work order.</a:t>
            </a:r>
            <a:endParaRPr sz="1500">
              <a:latin typeface="Montserrat"/>
              <a:ea typeface="Montserrat"/>
              <a:cs typeface="Montserrat"/>
              <a:sym typeface="Montserrat"/>
            </a:endParaRPr>
          </a:p>
        </p:txBody>
      </p:sp>
      <p:pic>
        <p:nvPicPr>
          <p:cNvPr id="370" name="Google Shape;370;p44"/>
          <p:cNvPicPr preferRelativeResize="0"/>
          <p:nvPr/>
        </p:nvPicPr>
        <p:blipFill>
          <a:blip r:embed="rId3">
            <a:alphaModFix/>
          </a:blip>
          <a:stretch>
            <a:fillRect/>
          </a:stretch>
        </p:blipFill>
        <p:spPr>
          <a:xfrm>
            <a:off x="357500" y="2180175"/>
            <a:ext cx="6931749" cy="1937775"/>
          </a:xfrm>
          <a:prstGeom prst="rect">
            <a:avLst/>
          </a:prstGeom>
          <a:noFill/>
          <a:ln>
            <a:noFill/>
          </a:ln>
        </p:spPr>
      </p:pic>
      <p:sp>
        <p:nvSpPr>
          <p:cNvPr id="371" name="Google Shape;37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45"/>
          <p:cNvSpPr txBox="1"/>
          <p:nvPr/>
        </p:nvSpPr>
        <p:spPr>
          <a:xfrm>
            <a:off x="347100" y="1341100"/>
            <a:ext cx="84726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ontserrat"/>
                <a:ea typeface="Montserrat"/>
                <a:cs typeface="Montserrat"/>
                <a:sym typeface="Montserrat"/>
              </a:rPr>
              <a:t>Purpose : </a:t>
            </a:r>
            <a:endParaRPr b="1" sz="1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To identify the total amount of the invoice for each website including customization charge, template charge and hosting charge.</a:t>
            </a:r>
            <a:endParaRPr b="1" sz="1300">
              <a:solidFill>
                <a:schemeClr val="dk1"/>
              </a:solidFill>
              <a:latin typeface="Montserrat"/>
              <a:ea typeface="Montserrat"/>
              <a:cs typeface="Montserrat"/>
              <a:sym typeface="Montserrat"/>
            </a:endParaRPr>
          </a:p>
        </p:txBody>
      </p:sp>
      <p:pic>
        <p:nvPicPr>
          <p:cNvPr id="378" name="Google Shape;378;p45"/>
          <p:cNvPicPr preferRelativeResize="0"/>
          <p:nvPr/>
        </p:nvPicPr>
        <p:blipFill>
          <a:blip r:embed="rId3">
            <a:alphaModFix/>
          </a:blip>
          <a:stretch>
            <a:fillRect/>
          </a:stretch>
        </p:blipFill>
        <p:spPr>
          <a:xfrm>
            <a:off x="347100" y="2240250"/>
            <a:ext cx="7026426" cy="2269250"/>
          </a:xfrm>
          <a:prstGeom prst="rect">
            <a:avLst/>
          </a:prstGeom>
          <a:noFill/>
          <a:ln>
            <a:noFill/>
          </a:ln>
        </p:spPr>
      </p:pic>
      <p:sp>
        <p:nvSpPr>
          <p:cNvPr id="379" name="Google Shape;37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5" name="Google Shape;385;p4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600"/>
              <a:t>Introduction of database system helped in optimizing the workflow and reduce the need for human intervention in the process.</a:t>
            </a:r>
            <a:endParaRPr sz="1600"/>
          </a:p>
          <a:p>
            <a:pPr indent="-374650" lvl="0" marL="457200" rtl="0" algn="l">
              <a:spcBef>
                <a:spcPts val="0"/>
              </a:spcBef>
              <a:spcAft>
                <a:spcPts val="0"/>
              </a:spcAft>
              <a:buSzPts val="2300"/>
              <a:buChar char="●"/>
            </a:pPr>
            <a:r>
              <a:rPr lang="en" sz="1600"/>
              <a:t>Implementation of d</a:t>
            </a:r>
            <a:r>
              <a:rPr lang="en" sz="1600"/>
              <a:t>atabase was instrumental in tracking every client, project, requirement, and progress.</a:t>
            </a:r>
            <a:endParaRPr sz="1600"/>
          </a:p>
          <a:p>
            <a:pPr indent="-374650" lvl="0" marL="457200" rtl="0" algn="l">
              <a:spcBef>
                <a:spcPts val="0"/>
              </a:spcBef>
              <a:spcAft>
                <a:spcPts val="0"/>
              </a:spcAft>
              <a:buSzPts val="2300"/>
              <a:buChar char="●"/>
            </a:pPr>
            <a:r>
              <a:rPr lang="en" sz="1600"/>
              <a:t>SQL reports generated to enable employees and businesses in automating and streamlining their workflow.</a:t>
            </a:r>
            <a:endParaRPr sz="1600"/>
          </a:p>
          <a:p>
            <a:pPr indent="-374650" lvl="0" marL="457200" rtl="0" algn="l">
              <a:spcBef>
                <a:spcPts val="0"/>
              </a:spcBef>
              <a:spcAft>
                <a:spcPts val="0"/>
              </a:spcAft>
              <a:buSzPts val="2300"/>
              <a:buChar char="●"/>
            </a:pPr>
            <a:r>
              <a:rPr lang="en" sz="1600"/>
              <a:t>Webfactory delivers professional websites to clients who save time and effort in building one.</a:t>
            </a:r>
            <a:endParaRPr sz="16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386" name="Google Shape;38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team</a:t>
            </a:r>
            <a:endParaRPr/>
          </a:p>
        </p:txBody>
      </p:sp>
      <p:sp>
        <p:nvSpPr>
          <p:cNvPr id="286" name="Google Shape;286;p35"/>
          <p:cNvSpPr txBox="1"/>
          <p:nvPr>
            <p:ph idx="3" type="subTitle"/>
          </p:nvPr>
        </p:nvSpPr>
        <p:spPr>
          <a:xfrm>
            <a:off x="207026" y="3419175"/>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Meghna</a:t>
            </a:r>
            <a:endParaRPr/>
          </a:p>
        </p:txBody>
      </p:sp>
      <p:pic>
        <p:nvPicPr>
          <p:cNvPr id="287" name="Google Shape;287;p35"/>
          <p:cNvPicPr preferRelativeResize="0"/>
          <p:nvPr/>
        </p:nvPicPr>
        <p:blipFill rotWithShape="1">
          <a:blip r:embed="rId3">
            <a:alphaModFix/>
          </a:blip>
          <a:srcRect b="0" l="31578" r="3419" t="1864"/>
          <a:stretch/>
        </p:blipFill>
        <p:spPr>
          <a:xfrm>
            <a:off x="2753000" y="1472425"/>
            <a:ext cx="1539300" cy="1658100"/>
          </a:xfrm>
          <a:prstGeom prst="rect">
            <a:avLst/>
          </a:prstGeom>
          <a:noFill/>
          <a:ln cap="flat" cmpd="sng" w="28575">
            <a:solidFill>
              <a:schemeClr val="accent1"/>
            </a:solidFill>
            <a:prstDash val="solid"/>
            <a:round/>
            <a:headEnd len="sm" w="sm" type="none"/>
            <a:tailEnd len="sm" w="sm" type="none"/>
          </a:ln>
        </p:spPr>
      </p:pic>
      <p:sp>
        <p:nvSpPr>
          <p:cNvPr id="288" name="Google Shape;288;p35"/>
          <p:cNvSpPr txBox="1"/>
          <p:nvPr>
            <p:ph idx="3" type="subTitle"/>
          </p:nvPr>
        </p:nvSpPr>
        <p:spPr>
          <a:xfrm>
            <a:off x="2481626"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Yashi</a:t>
            </a:r>
            <a:endParaRPr/>
          </a:p>
        </p:txBody>
      </p:sp>
      <p:sp>
        <p:nvSpPr>
          <p:cNvPr id="289" name="Google Shape;289;p35"/>
          <p:cNvSpPr txBox="1"/>
          <p:nvPr>
            <p:ph idx="3" type="subTitle"/>
          </p:nvPr>
        </p:nvSpPr>
        <p:spPr>
          <a:xfrm>
            <a:off x="4646501"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Pooja</a:t>
            </a:r>
            <a:endParaRPr/>
          </a:p>
        </p:txBody>
      </p:sp>
      <p:sp>
        <p:nvSpPr>
          <p:cNvPr id="290" name="Google Shape;290;p35"/>
          <p:cNvSpPr txBox="1"/>
          <p:nvPr>
            <p:ph idx="3" type="subTitle"/>
          </p:nvPr>
        </p:nvSpPr>
        <p:spPr>
          <a:xfrm>
            <a:off x="6811526"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Jasika</a:t>
            </a:r>
            <a:endParaRPr/>
          </a:p>
        </p:txBody>
      </p:sp>
      <p:pic>
        <p:nvPicPr>
          <p:cNvPr id="291" name="Google Shape;291;p35"/>
          <p:cNvPicPr preferRelativeResize="0"/>
          <p:nvPr/>
        </p:nvPicPr>
        <p:blipFill rotWithShape="1">
          <a:blip r:embed="rId4">
            <a:alphaModFix/>
          </a:blip>
          <a:srcRect b="33720" l="8443" r="11524" t="8805"/>
          <a:stretch/>
        </p:blipFill>
        <p:spPr>
          <a:xfrm>
            <a:off x="713225" y="1432625"/>
            <a:ext cx="1723674" cy="1801825"/>
          </a:xfrm>
          <a:prstGeom prst="rect">
            <a:avLst/>
          </a:prstGeom>
          <a:noFill/>
          <a:ln cap="flat" cmpd="sng" w="28575">
            <a:solidFill>
              <a:schemeClr val="dk1"/>
            </a:solidFill>
            <a:prstDash val="solid"/>
            <a:round/>
            <a:headEnd len="sm" w="sm" type="none"/>
            <a:tailEnd len="sm" w="sm" type="none"/>
          </a:ln>
        </p:spPr>
      </p:pic>
      <p:pic>
        <p:nvPicPr>
          <p:cNvPr id="292" name="Google Shape;292;p35"/>
          <p:cNvPicPr preferRelativeResize="0"/>
          <p:nvPr/>
        </p:nvPicPr>
        <p:blipFill>
          <a:blip r:embed="rId5">
            <a:alphaModFix/>
          </a:blip>
          <a:stretch>
            <a:fillRect/>
          </a:stretch>
        </p:blipFill>
        <p:spPr>
          <a:xfrm>
            <a:off x="2693825" y="1432625"/>
            <a:ext cx="1598475" cy="1801825"/>
          </a:xfrm>
          <a:prstGeom prst="rect">
            <a:avLst/>
          </a:prstGeom>
          <a:noFill/>
          <a:ln cap="flat" cmpd="sng" w="28575">
            <a:solidFill>
              <a:schemeClr val="accent1"/>
            </a:solidFill>
            <a:prstDash val="solid"/>
            <a:round/>
            <a:headEnd len="sm" w="sm" type="none"/>
            <a:tailEnd len="sm" w="sm" type="none"/>
          </a:ln>
        </p:spPr>
      </p:pic>
      <p:sp>
        <p:nvSpPr>
          <p:cNvPr id="293" name="Google Shape;29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35"/>
          <p:cNvPicPr preferRelativeResize="0"/>
          <p:nvPr/>
        </p:nvPicPr>
        <p:blipFill>
          <a:blip r:embed="rId6">
            <a:alphaModFix/>
          </a:blip>
          <a:stretch>
            <a:fillRect/>
          </a:stretch>
        </p:blipFill>
        <p:spPr>
          <a:xfrm>
            <a:off x="4640775" y="1432621"/>
            <a:ext cx="1931853" cy="1801825"/>
          </a:xfrm>
          <a:prstGeom prst="rect">
            <a:avLst/>
          </a:prstGeom>
          <a:noFill/>
          <a:ln cap="flat" cmpd="sng" w="28575">
            <a:solidFill>
              <a:schemeClr val="accent1"/>
            </a:solidFill>
            <a:prstDash val="solid"/>
            <a:round/>
            <a:headEnd len="sm" w="sm" type="none"/>
            <a:tailEnd len="sm" w="sm" type="none"/>
          </a:ln>
        </p:spPr>
      </p:pic>
      <p:pic>
        <p:nvPicPr>
          <p:cNvPr id="295" name="Google Shape;295;p35"/>
          <p:cNvPicPr preferRelativeResize="0"/>
          <p:nvPr/>
        </p:nvPicPr>
        <p:blipFill>
          <a:blip r:embed="rId7">
            <a:alphaModFix/>
          </a:blip>
          <a:stretch>
            <a:fillRect/>
          </a:stretch>
        </p:blipFill>
        <p:spPr>
          <a:xfrm>
            <a:off x="6877225" y="1426675"/>
            <a:ext cx="1931850" cy="18018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2EE"/>
        </a:solidFill>
      </p:bgPr>
    </p:bg>
    <p:spTree>
      <p:nvGrpSpPr>
        <p:cNvPr id="299" name="Shape 299"/>
        <p:cNvGrpSpPr/>
        <p:nvPr/>
      </p:nvGrpSpPr>
      <p:grpSpPr>
        <a:xfrm>
          <a:off x="0" y="0"/>
          <a:ext cx="0" cy="0"/>
          <a:chOff x="0" y="0"/>
          <a:chExt cx="0" cy="0"/>
        </a:xfrm>
      </p:grpSpPr>
      <p:sp>
        <p:nvSpPr>
          <p:cNvPr id="300" name="Google Shape;300;p36"/>
          <p:cNvSpPr txBox="1"/>
          <p:nvPr>
            <p:ph idx="1" type="subTitle"/>
          </p:nvPr>
        </p:nvSpPr>
        <p:spPr>
          <a:xfrm>
            <a:off x="529775" y="1591800"/>
            <a:ext cx="5727900" cy="2626500"/>
          </a:xfrm>
          <a:prstGeom prst="rect">
            <a:avLst/>
          </a:prstGeom>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Introduction</a:t>
            </a:r>
            <a:endParaRPr sz="2200"/>
          </a:p>
          <a:p>
            <a:pPr indent="-368300" lvl="0" marL="457200" rtl="0" algn="l">
              <a:lnSpc>
                <a:spcPct val="150000"/>
              </a:lnSpc>
              <a:spcBef>
                <a:spcPts val="0"/>
              </a:spcBef>
              <a:spcAft>
                <a:spcPts val="0"/>
              </a:spcAft>
              <a:buSzPts val="2200"/>
              <a:buChar char="●"/>
            </a:pPr>
            <a:r>
              <a:rPr lang="en" sz="2200"/>
              <a:t>Workflow</a:t>
            </a:r>
            <a:endParaRPr sz="2200"/>
          </a:p>
          <a:p>
            <a:pPr indent="-368300" lvl="0" marL="457200" rtl="0" algn="l">
              <a:lnSpc>
                <a:spcPct val="150000"/>
              </a:lnSpc>
              <a:spcBef>
                <a:spcPts val="0"/>
              </a:spcBef>
              <a:spcAft>
                <a:spcPts val="0"/>
              </a:spcAft>
              <a:buSzPts val="2200"/>
              <a:buChar char="●"/>
            </a:pPr>
            <a:r>
              <a:rPr lang="en" sz="2200"/>
              <a:t>As-is Diagram</a:t>
            </a:r>
            <a:endParaRPr sz="2200"/>
          </a:p>
          <a:p>
            <a:pPr indent="-368300" lvl="0" marL="457200" rtl="0" algn="l">
              <a:lnSpc>
                <a:spcPct val="150000"/>
              </a:lnSpc>
              <a:spcBef>
                <a:spcPts val="0"/>
              </a:spcBef>
              <a:spcAft>
                <a:spcPts val="0"/>
              </a:spcAft>
              <a:buSzPts val="2200"/>
              <a:buChar char="●"/>
            </a:pPr>
            <a:r>
              <a:rPr lang="en" sz="2200"/>
              <a:t>To-be Diagram</a:t>
            </a:r>
            <a:endParaRPr sz="2200"/>
          </a:p>
          <a:p>
            <a:pPr indent="-368300" lvl="0" marL="457200" rtl="0" algn="l">
              <a:lnSpc>
                <a:spcPct val="150000"/>
              </a:lnSpc>
              <a:spcBef>
                <a:spcPts val="0"/>
              </a:spcBef>
              <a:spcAft>
                <a:spcPts val="0"/>
              </a:spcAft>
              <a:buSzPts val="2200"/>
              <a:buChar char="●"/>
            </a:pPr>
            <a:r>
              <a:rPr lang="en" sz="2200"/>
              <a:t>ERD</a:t>
            </a:r>
            <a:endParaRPr sz="2200"/>
          </a:p>
          <a:p>
            <a:pPr indent="-368300" lvl="0" marL="457200" rtl="0" algn="l">
              <a:lnSpc>
                <a:spcPct val="150000"/>
              </a:lnSpc>
              <a:spcBef>
                <a:spcPts val="0"/>
              </a:spcBef>
              <a:spcAft>
                <a:spcPts val="0"/>
              </a:spcAft>
              <a:buSzPts val="2200"/>
              <a:buChar char="●"/>
            </a:pPr>
            <a:r>
              <a:rPr lang="en" sz="2200"/>
              <a:t>Queries</a:t>
            </a:r>
            <a:endParaRPr sz="2200"/>
          </a:p>
          <a:p>
            <a:pPr indent="-368300" lvl="0" marL="457200" rtl="0" algn="l">
              <a:lnSpc>
                <a:spcPct val="150000"/>
              </a:lnSpc>
              <a:spcBef>
                <a:spcPts val="0"/>
              </a:spcBef>
              <a:spcAft>
                <a:spcPts val="0"/>
              </a:spcAft>
              <a:buSzPts val="2200"/>
              <a:buChar char="●"/>
            </a:pPr>
            <a:r>
              <a:rPr lang="en" sz="2200"/>
              <a:t>Conclusion</a:t>
            </a:r>
            <a:endParaRPr sz="2200"/>
          </a:p>
        </p:txBody>
      </p:sp>
      <p:sp>
        <p:nvSpPr>
          <p:cNvPr id="301" name="Google Shape;301;p3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pic>
        <p:nvPicPr>
          <p:cNvPr id="302" name="Google Shape;302;p36"/>
          <p:cNvPicPr preferRelativeResize="0"/>
          <p:nvPr/>
        </p:nvPicPr>
        <p:blipFill>
          <a:blip r:embed="rId3">
            <a:alphaModFix/>
          </a:blip>
          <a:stretch>
            <a:fillRect/>
          </a:stretch>
        </p:blipFill>
        <p:spPr>
          <a:xfrm>
            <a:off x="3969525" y="1258500"/>
            <a:ext cx="4532874" cy="2865249"/>
          </a:xfrm>
          <a:prstGeom prst="rect">
            <a:avLst/>
          </a:prstGeom>
          <a:noFill/>
          <a:ln>
            <a:noFill/>
          </a:ln>
        </p:spPr>
      </p:pic>
      <p:sp>
        <p:nvSpPr>
          <p:cNvPr id="303" name="Google Shape;30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9" name="Google Shape;309;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1300">
                <a:solidFill>
                  <a:schemeClr val="dk1"/>
                </a:solidFill>
              </a:rPr>
              <a:t>Webfactory is a start-up that 'Builds and Delivers a Website  to the clients</a:t>
            </a:r>
            <a:endParaRPr sz="13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1300">
                <a:solidFill>
                  <a:schemeClr val="dk1"/>
                </a:solidFill>
              </a:rPr>
              <a:t>The start-up comprises Developers, Testers, and Account Managers who focus on delivering Web Development Services</a:t>
            </a:r>
            <a:endParaRPr sz="13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1300">
                <a:solidFill>
                  <a:schemeClr val="dk1"/>
                </a:solidFill>
              </a:rPr>
              <a:t>The aim is to enable clients in establishing their online presence, outfitted with their brand’s elements, content, and offerings, tailored to specific business goals</a:t>
            </a:r>
            <a:endParaRPr sz="1300">
              <a:solidFill>
                <a:schemeClr val="dk1"/>
              </a:solidFill>
            </a:endParaRPr>
          </a:p>
          <a:p>
            <a:pPr indent="0" lvl="0" marL="0" rtl="0" algn="l">
              <a:spcBef>
                <a:spcPts val="1200"/>
              </a:spcBef>
              <a:spcAft>
                <a:spcPts val="1200"/>
              </a:spcAft>
              <a:buNone/>
            </a:pPr>
            <a:r>
              <a:t/>
            </a:r>
            <a:endParaRPr/>
          </a:p>
        </p:txBody>
      </p:sp>
      <p:sp>
        <p:nvSpPr>
          <p:cNvPr id="310" name="Google Shape;31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3187" y="292625"/>
            <a:ext cx="54333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316" name="Google Shape;316;p38"/>
          <p:cNvSpPr/>
          <p:nvPr/>
        </p:nvSpPr>
        <p:spPr>
          <a:xfrm>
            <a:off x="80575" y="1022675"/>
            <a:ext cx="25785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Client comes with a request</a:t>
            </a:r>
            <a:endParaRPr>
              <a:latin typeface="Montserrat"/>
              <a:ea typeface="Montserrat"/>
              <a:cs typeface="Montserrat"/>
              <a:sym typeface="Montserrat"/>
            </a:endParaRPr>
          </a:p>
        </p:txBody>
      </p:sp>
      <p:sp>
        <p:nvSpPr>
          <p:cNvPr id="317" name="Google Shape;317;p38"/>
          <p:cNvSpPr/>
          <p:nvPr/>
        </p:nvSpPr>
        <p:spPr>
          <a:xfrm>
            <a:off x="1445750" y="1697525"/>
            <a:ext cx="2435400" cy="3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Work Order is generated</a:t>
            </a:r>
            <a:endParaRPr>
              <a:latin typeface="Montserrat"/>
              <a:ea typeface="Montserrat"/>
              <a:cs typeface="Montserrat"/>
              <a:sym typeface="Montserrat"/>
            </a:endParaRPr>
          </a:p>
        </p:txBody>
      </p:sp>
      <p:sp>
        <p:nvSpPr>
          <p:cNvPr id="318" name="Google Shape;318;p38"/>
          <p:cNvSpPr/>
          <p:nvPr/>
        </p:nvSpPr>
        <p:spPr>
          <a:xfrm>
            <a:off x="2543675" y="2213075"/>
            <a:ext cx="3390000" cy="5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One more employee is assigned to each work order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38"/>
          <p:cNvSpPr/>
          <p:nvPr/>
        </p:nvSpPr>
        <p:spPr>
          <a:xfrm>
            <a:off x="4068300" y="2977500"/>
            <a:ext cx="4498800" cy="5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Website is designed as per the template choice and customization requirement of the client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0" name="Google Shape;320;p38"/>
          <p:cNvSpPr/>
          <p:nvPr/>
        </p:nvSpPr>
        <p:spPr>
          <a:xfrm>
            <a:off x="6746275" y="3716025"/>
            <a:ext cx="20232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Invoice is generated</a:t>
            </a:r>
            <a:endParaRPr/>
          </a:p>
        </p:txBody>
      </p:sp>
      <p:cxnSp>
        <p:nvCxnSpPr>
          <p:cNvPr id="321" name="Google Shape;321;p38"/>
          <p:cNvCxnSpPr>
            <a:stCxn id="316" idx="3"/>
            <a:endCxn id="317" idx="1"/>
          </p:cNvCxnSpPr>
          <p:nvPr/>
        </p:nvCxnSpPr>
        <p:spPr>
          <a:xfrm flipH="1">
            <a:off x="1445875" y="1234175"/>
            <a:ext cx="1213200" cy="633300"/>
          </a:xfrm>
          <a:prstGeom prst="bentConnector5">
            <a:avLst>
              <a:gd fmla="val -19628" name="adj1"/>
              <a:gd fmla="val 53280" name="adj2"/>
              <a:gd fmla="val 119638" name="adj3"/>
            </a:avLst>
          </a:prstGeom>
          <a:noFill/>
          <a:ln cap="flat" cmpd="sng" w="9525">
            <a:solidFill>
              <a:schemeClr val="dk2"/>
            </a:solidFill>
            <a:prstDash val="solid"/>
            <a:round/>
            <a:headEnd len="med" w="med" type="none"/>
            <a:tailEnd len="med" w="med" type="none"/>
          </a:ln>
        </p:spPr>
      </p:cxnSp>
      <p:cxnSp>
        <p:nvCxnSpPr>
          <p:cNvPr id="322" name="Google Shape;322;p38"/>
          <p:cNvCxnSpPr>
            <a:stCxn id="317" idx="3"/>
            <a:endCxn id="318" idx="1"/>
          </p:cNvCxnSpPr>
          <p:nvPr/>
        </p:nvCxnSpPr>
        <p:spPr>
          <a:xfrm flipH="1">
            <a:off x="2543750" y="1867475"/>
            <a:ext cx="1337400" cy="615000"/>
          </a:xfrm>
          <a:prstGeom prst="bentConnector5">
            <a:avLst>
              <a:gd fmla="val -17805" name="adj1"/>
              <a:gd fmla="val 41915" name="adj2"/>
              <a:gd fmla="val 117811" name="adj3"/>
            </a:avLst>
          </a:prstGeom>
          <a:noFill/>
          <a:ln cap="flat" cmpd="sng" w="9525">
            <a:solidFill>
              <a:schemeClr val="dk2"/>
            </a:solidFill>
            <a:prstDash val="solid"/>
            <a:round/>
            <a:headEnd len="med" w="med" type="none"/>
            <a:tailEnd len="med" w="med" type="none"/>
          </a:ln>
        </p:spPr>
      </p:cxnSp>
      <p:cxnSp>
        <p:nvCxnSpPr>
          <p:cNvPr id="323" name="Google Shape;323;p38"/>
          <p:cNvCxnSpPr>
            <a:stCxn id="318" idx="3"/>
            <a:endCxn id="319" idx="1"/>
          </p:cNvCxnSpPr>
          <p:nvPr/>
        </p:nvCxnSpPr>
        <p:spPr>
          <a:xfrm flipH="1">
            <a:off x="4068275" y="2482475"/>
            <a:ext cx="1865400" cy="764400"/>
          </a:xfrm>
          <a:prstGeom prst="bentConnector5">
            <a:avLst>
              <a:gd fmla="val -12765" name="adj1"/>
              <a:gd fmla="val 50002" name="adj2"/>
              <a:gd fmla="val 112764" name="adj3"/>
            </a:avLst>
          </a:prstGeom>
          <a:noFill/>
          <a:ln cap="flat" cmpd="sng" w="9525">
            <a:solidFill>
              <a:schemeClr val="dk2"/>
            </a:solidFill>
            <a:prstDash val="solid"/>
            <a:round/>
            <a:headEnd len="med" w="med" type="none"/>
            <a:tailEnd len="med" w="med" type="none"/>
          </a:ln>
        </p:spPr>
      </p:cxnSp>
      <p:cxnSp>
        <p:nvCxnSpPr>
          <p:cNvPr id="324" name="Google Shape;324;p38"/>
          <p:cNvCxnSpPr/>
          <p:nvPr/>
        </p:nvCxnSpPr>
        <p:spPr>
          <a:xfrm flipH="1">
            <a:off x="6723125" y="3018275"/>
            <a:ext cx="1865400" cy="840600"/>
          </a:xfrm>
          <a:prstGeom prst="bentConnector5">
            <a:avLst>
              <a:gd fmla="val -9700" name="adj1"/>
              <a:gd fmla="val 68020" name="adj2"/>
              <a:gd fmla="val 112764" name="adj3"/>
            </a:avLst>
          </a:prstGeom>
          <a:noFill/>
          <a:ln cap="flat" cmpd="sng" w="9525">
            <a:solidFill>
              <a:schemeClr val="dk2"/>
            </a:solidFill>
            <a:prstDash val="solid"/>
            <a:round/>
            <a:headEnd len="med" w="med" type="none"/>
            <a:tailEnd len="med" w="med" type="none"/>
          </a:ln>
        </p:spPr>
      </p:cxnSp>
      <p:sp>
        <p:nvSpPr>
          <p:cNvPr id="325" name="Google Shape;325;p38"/>
          <p:cNvSpPr/>
          <p:nvPr/>
        </p:nvSpPr>
        <p:spPr>
          <a:xfrm>
            <a:off x="6404450" y="4317600"/>
            <a:ext cx="25785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Website Delivered to the client</a:t>
            </a:r>
            <a:endParaRPr>
              <a:latin typeface="Montserrat"/>
              <a:ea typeface="Montserrat"/>
              <a:cs typeface="Montserrat"/>
              <a:sym typeface="Montserrat"/>
            </a:endParaRPr>
          </a:p>
        </p:txBody>
      </p:sp>
      <p:cxnSp>
        <p:nvCxnSpPr>
          <p:cNvPr id="326" name="Google Shape;326;p38"/>
          <p:cNvCxnSpPr>
            <a:stCxn id="320" idx="1"/>
            <a:endCxn id="325" idx="1"/>
          </p:cNvCxnSpPr>
          <p:nvPr/>
        </p:nvCxnSpPr>
        <p:spPr>
          <a:xfrm flipH="1">
            <a:off x="6404575" y="3927525"/>
            <a:ext cx="341700" cy="601500"/>
          </a:xfrm>
          <a:prstGeom prst="bentConnector3">
            <a:avLst>
              <a:gd fmla="val 169725" name="adj1"/>
            </a:avLst>
          </a:prstGeom>
          <a:noFill/>
          <a:ln cap="flat" cmpd="sng" w="9525">
            <a:solidFill>
              <a:schemeClr val="dk2"/>
            </a:solidFill>
            <a:prstDash val="solid"/>
            <a:round/>
            <a:headEnd len="med" w="med" type="none"/>
            <a:tailEnd len="med" w="med" type="none"/>
          </a:ln>
        </p:spPr>
      </p:cxnSp>
      <p:sp>
        <p:nvSpPr>
          <p:cNvPr id="327" name="Google Shape;32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623700" y="1734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a:t>
            </a:r>
            <a:endParaRPr/>
          </a:p>
        </p:txBody>
      </p:sp>
      <p:sp>
        <p:nvSpPr>
          <p:cNvPr id="333" name="Google Shape;33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39"/>
          <p:cNvPicPr preferRelativeResize="0"/>
          <p:nvPr/>
        </p:nvPicPr>
        <p:blipFill rotWithShape="1">
          <a:blip r:embed="rId3">
            <a:alphaModFix/>
          </a:blip>
          <a:srcRect b="0" l="6585" r="0" t="0"/>
          <a:stretch/>
        </p:blipFill>
        <p:spPr>
          <a:xfrm>
            <a:off x="0" y="882325"/>
            <a:ext cx="9144003" cy="426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1994850" y="2304888"/>
            <a:ext cx="5154300" cy="11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solution</a:t>
            </a:r>
            <a:endParaRPr/>
          </a:p>
          <a:p>
            <a:pPr indent="0" lvl="0" marL="0" rtl="0" algn="ctr">
              <a:spcBef>
                <a:spcPts val="0"/>
              </a:spcBef>
              <a:spcAft>
                <a:spcPts val="0"/>
              </a:spcAft>
              <a:buNone/>
            </a:pPr>
            <a:r>
              <a:t/>
            </a:r>
            <a:endParaRPr/>
          </a:p>
        </p:txBody>
      </p:sp>
      <p:sp>
        <p:nvSpPr>
          <p:cNvPr id="340" name="Google Shape;340;p40"/>
          <p:cNvSpPr txBox="1"/>
          <p:nvPr>
            <p:ph idx="1" type="subTitle"/>
          </p:nvPr>
        </p:nvSpPr>
        <p:spPr>
          <a:xfrm>
            <a:off x="989125" y="3579550"/>
            <a:ext cx="7373700" cy="5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Enabler: Information Systems, Workflow design</a:t>
            </a:r>
            <a:br>
              <a:rPr lang="en"/>
            </a:br>
            <a:br>
              <a:rPr lang="en"/>
            </a:br>
            <a:endParaRPr sz="1100"/>
          </a:p>
        </p:txBody>
      </p:sp>
      <p:sp>
        <p:nvSpPr>
          <p:cNvPr id="341" name="Google Shape;34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623700" y="1734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endParaRPr/>
          </a:p>
        </p:txBody>
      </p:sp>
      <p:sp>
        <p:nvSpPr>
          <p:cNvPr id="347" name="Google Shape;34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41"/>
          <p:cNvPicPr preferRelativeResize="0"/>
          <p:nvPr/>
        </p:nvPicPr>
        <p:blipFill rotWithShape="1">
          <a:blip r:embed="rId3">
            <a:alphaModFix/>
          </a:blip>
          <a:srcRect b="0" l="5704" r="0" t="0"/>
          <a:stretch/>
        </p:blipFill>
        <p:spPr>
          <a:xfrm>
            <a:off x="0" y="855275"/>
            <a:ext cx="9144003" cy="4288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354" name="Google Shape;354;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55" name="Google Shape;355;p42"/>
          <p:cNvPicPr preferRelativeResize="0"/>
          <p:nvPr/>
        </p:nvPicPr>
        <p:blipFill>
          <a:blip r:embed="rId3">
            <a:alphaModFix/>
          </a:blip>
          <a:stretch>
            <a:fillRect/>
          </a:stretch>
        </p:blipFill>
        <p:spPr>
          <a:xfrm>
            <a:off x="713250" y="1074900"/>
            <a:ext cx="7717500" cy="3767226"/>
          </a:xfrm>
          <a:prstGeom prst="rect">
            <a:avLst/>
          </a:prstGeom>
          <a:noFill/>
          <a:ln>
            <a:noFill/>
          </a:ln>
        </p:spPr>
      </p:pic>
      <p:sp>
        <p:nvSpPr>
          <p:cNvPr id="356" name="Google Shape;35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