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8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97B902-DF2A-4E2D-A05F-7DE232840A4C}"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17B48A1A-F2CA-479B-84AE-200F4E1496F1}">
      <dgm:prSet/>
      <dgm:spPr/>
      <dgm:t>
        <a:bodyPr/>
        <a:lstStyle/>
        <a:p>
          <a:r>
            <a:rPr lang="en-US" b="1" i="0" dirty="0"/>
            <a:t>Project Success Factors for Fake News Detection</a:t>
          </a:r>
          <a:endParaRPr lang="en-US" dirty="0"/>
        </a:p>
      </dgm:t>
    </dgm:pt>
    <dgm:pt modelId="{74D315D3-222E-423C-A8A2-F9FC2E6AE4CB}" type="parTrans" cxnId="{FBDE8FF4-21D3-4B4C-9FE0-09AAACFD8932}">
      <dgm:prSet/>
      <dgm:spPr/>
      <dgm:t>
        <a:bodyPr/>
        <a:lstStyle/>
        <a:p>
          <a:endParaRPr lang="en-US"/>
        </a:p>
      </dgm:t>
    </dgm:pt>
    <dgm:pt modelId="{435E9B0F-67F1-44F1-A054-F005EF71705D}" type="sibTrans" cxnId="{FBDE8FF4-21D3-4B4C-9FE0-09AAACFD8932}">
      <dgm:prSet/>
      <dgm:spPr/>
      <dgm:t>
        <a:bodyPr/>
        <a:lstStyle/>
        <a:p>
          <a:endParaRPr lang="en-US"/>
        </a:p>
      </dgm:t>
    </dgm:pt>
    <dgm:pt modelId="{13B7DAFB-C490-4298-8A12-BCA24A0CBB94}">
      <dgm:prSet/>
      <dgm:spPr/>
      <dgm:t>
        <a:bodyPr/>
        <a:lstStyle/>
        <a:p>
          <a:r>
            <a:rPr lang="en-US" b="1" i="0" dirty="0"/>
            <a:t>Robust Data Collection</a:t>
          </a:r>
          <a:r>
            <a:rPr lang="en-US" b="0" i="0" dirty="0"/>
            <a:t>: Ensure diverse and reliable data sources, rigorous preprocessing for quality.</a:t>
          </a:r>
          <a:endParaRPr lang="en-US" dirty="0"/>
        </a:p>
      </dgm:t>
    </dgm:pt>
    <dgm:pt modelId="{A132796B-BD93-4AF7-A2E2-6D6CFF620940}" type="parTrans" cxnId="{B0D5CCE3-5A82-461E-A632-7684889B3C3C}">
      <dgm:prSet/>
      <dgm:spPr/>
      <dgm:t>
        <a:bodyPr/>
        <a:lstStyle/>
        <a:p>
          <a:endParaRPr lang="en-US"/>
        </a:p>
      </dgm:t>
    </dgm:pt>
    <dgm:pt modelId="{33CAC236-42BC-4289-BB2C-CF03167E542A}" type="sibTrans" cxnId="{B0D5CCE3-5A82-461E-A632-7684889B3C3C}">
      <dgm:prSet/>
      <dgm:spPr/>
      <dgm:t>
        <a:bodyPr/>
        <a:lstStyle/>
        <a:p>
          <a:endParaRPr lang="en-US"/>
        </a:p>
      </dgm:t>
    </dgm:pt>
    <dgm:pt modelId="{65FE9518-32DB-45D6-827B-D69C2EA98A7D}">
      <dgm:prSet/>
      <dgm:spPr/>
      <dgm:t>
        <a:bodyPr/>
        <a:lstStyle/>
        <a:p>
          <a:r>
            <a:rPr lang="en-US" b="1" i="0"/>
            <a:t>Advanced ML Algorithms</a:t>
          </a:r>
          <a:r>
            <a:rPr lang="en-US" b="0" i="0"/>
            <a:t>: Utilize NLP, deep learning for accurate pattern identification.</a:t>
          </a:r>
          <a:endParaRPr lang="en-US"/>
        </a:p>
      </dgm:t>
    </dgm:pt>
    <dgm:pt modelId="{F3200BF2-F1A5-47EC-AF35-1EC445BDE77B}" type="parTrans" cxnId="{8DEFAD71-D9C3-4A89-9A59-E4C138D452A6}">
      <dgm:prSet/>
      <dgm:spPr/>
      <dgm:t>
        <a:bodyPr/>
        <a:lstStyle/>
        <a:p>
          <a:endParaRPr lang="en-US"/>
        </a:p>
      </dgm:t>
    </dgm:pt>
    <dgm:pt modelId="{A8221139-3334-42CB-A768-C18BB974DF4A}" type="sibTrans" cxnId="{8DEFAD71-D9C3-4A89-9A59-E4C138D452A6}">
      <dgm:prSet/>
      <dgm:spPr/>
      <dgm:t>
        <a:bodyPr/>
        <a:lstStyle/>
        <a:p>
          <a:endParaRPr lang="en-US"/>
        </a:p>
      </dgm:t>
    </dgm:pt>
    <dgm:pt modelId="{F3AB1EB4-CB4A-4D19-B14D-F9899C0DB718}">
      <dgm:prSet/>
      <dgm:spPr/>
      <dgm:t>
        <a:bodyPr/>
        <a:lstStyle/>
        <a:p>
          <a:r>
            <a:rPr lang="en-US" b="1" i="0"/>
            <a:t>Continuous Model Evaluation</a:t>
          </a:r>
          <a:r>
            <a:rPr lang="en-US" b="0" i="0"/>
            <a:t>: Regularly assess model performance, refine based on metrics.</a:t>
          </a:r>
          <a:endParaRPr lang="en-US"/>
        </a:p>
      </dgm:t>
    </dgm:pt>
    <dgm:pt modelId="{BC31C57A-DB22-4AA7-9BEA-571CA246493F}" type="parTrans" cxnId="{4AF3B4AA-12CE-4C50-BE5F-C6F8429B700C}">
      <dgm:prSet/>
      <dgm:spPr/>
      <dgm:t>
        <a:bodyPr/>
        <a:lstStyle/>
        <a:p>
          <a:endParaRPr lang="en-US"/>
        </a:p>
      </dgm:t>
    </dgm:pt>
    <dgm:pt modelId="{2F0DC19C-EAA7-477F-957B-4CEBE83E3C73}" type="sibTrans" cxnId="{4AF3B4AA-12CE-4C50-BE5F-C6F8429B700C}">
      <dgm:prSet/>
      <dgm:spPr/>
      <dgm:t>
        <a:bodyPr/>
        <a:lstStyle/>
        <a:p>
          <a:endParaRPr lang="en-US"/>
        </a:p>
      </dgm:t>
    </dgm:pt>
    <dgm:pt modelId="{71F34091-1566-43E5-BC27-67123CDA1CA9}">
      <dgm:prSet/>
      <dgm:spPr/>
      <dgm:t>
        <a:bodyPr/>
        <a:lstStyle/>
        <a:p>
          <a:r>
            <a:rPr lang="en-US" b="1" i="0" dirty="0"/>
            <a:t>Collaboration with Experts</a:t>
          </a:r>
          <a:r>
            <a:rPr lang="en-US" b="0" i="0" dirty="0"/>
            <a:t>: Engage journalists, fact-checkers for insights, context.</a:t>
          </a:r>
          <a:endParaRPr lang="en-US" dirty="0"/>
        </a:p>
      </dgm:t>
    </dgm:pt>
    <dgm:pt modelId="{2C77BA39-E4B3-4036-AD80-07E165FC9DE5}" type="parTrans" cxnId="{807C60A3-9C2B-4391-9C7E-7492BEBBF58F}">
      <dgm:prSet/>
      <dgm:spPr/>
      <dgm:t>
        <a:bodyPr/>
        <a:lstStyle/>
        <a:p>
          <a:endParaRPr lang="en-US"/>
        </a:p>
      </dgm:t>
    </dgm:pt>
    <dgm:pt modelId="{0FEF451C-9234-4252-AB02-2F4FC548A9BD}" type="sibTrans" cxnId="{807C60A3-9C2B-4391-9C7E-7492BEBBF58F}">
      <dgm:prSet/>
      <dgm:spPr/>
      <dgm:t>
        <a:bodyPr/>
        <a:lstStyle/>
        <a:p>
          <a:endParaRPr lang="en-US"/>
        </a:p>
      </dgm:t>
    </dgm:pt>
    <dgm:pt modelId="{811A6DA0-5EC9-472C-A2DE-96675723A575}">
      <dgm:prSet/>
      <dgm:spPr/>
      <dgm:t>
        <a:bodyPr/>
        <a:lstStyle/>
        <a:p>
          <a:r>
            <a:rPr lang="en-US" b="1" i="0"/>
            <a:t>Ethical Considerations</a:t>
          </a:r>
          <a:r>
            <a:rPr lang="en-US" b="0" i="0"/>
            <a:t>: Address privacy, fairness, mitigate bias in algorithmic design.</a:t>
          </a:r>
          <a:endParaRPr lang="en-US"/>
        </a:p>
      </dgm:t>
    </dgm:pt>
    <dgm:pt modelId="{FF0A08CB-8F53-46A0-8B22-903CDD158AD2}" type="parTrans" cxnId="{A5D8005B-454C-44AB-89F1-C416B7360099}">
      <dgm:prSet/>
      <dgm:spPr/>
      <dgm:t>
        <a:bodyPr/>
        <a:lstStyle/>
        <a:p>
          <a:endParaRPr lang="en-US"/>
        </a:p>
      </dgm:t>
    </dgm:pt>
    <dgm:pt modelId="{4167870F-74F0-4576-A747-9B6F415BD18D}" type="sibTrans" cxnId="{A5D8005B-454C-44AB-89F1-C416B7360099}">
      <dgm:prSet/>
      <dgm:spPr/>
      <dgm:t>
        <a:bodyPr/>
        <a:lstStyle/>
        <a:p>
          <a:endParaRPr lang="en-US"/>
        </a:p>
      </dgm:t>
    </dgm:pt>
    <dgm:pt modelId="{DD71763F-E3FB-470A-91E9-FF9FA58640BA}">
      <dgm:prSet/>
      <dgm:spPr/>
      <dgm:t>
        <a:bodyPr/>
        <a:lstStyle/>
        <a:p>
          <a:r>
            <a:rPr lang="en-US" b="1" i="0"/>
            <a:t>User Engagement</a:t>
          </a:r>
          <a:r>
            <a:rPr lang="en-US" b="0" i="0"/>
            <a:t>: Foster active participation, feedback loop for continuous improvement.</a:t>
          </a:r>
          <a:endParaRPr lang="en-US"/>
        </a:p>
      </dgm:t>
    </dgm:pt>
    <dgm:pt modelId="{6FDFBEA3-FFE6-4ED8-9B8E-01CC1B1A52A1}" type="parTrans" cxnId="{DB4186ED-67FE-413A-9594-96931D5223CA}">
      <dgm:prSet/>
      <dgm:spPr/>
      <dgm:t>
        <a:bodyPr/>
        <a:lstStyle/>
        <a:p>
          <a:endParaRPr lang="en-US"/>
        </a:p>
      </dgm:t>
    </dgm:pt>
    <dgm:pt modelId="{D3CE0A25-C3CA-491F-B486-3960A4AAC2CB}" type="sibTrans" cxnId="{DB4186ED-67FE-413A-9594-96931D5223CA}">
      <dgm:prSet/>
      <dgm:spPr/>
      <dgm:t>
        <a:bodyPr/>
        <a:lstStyle/>
        <a:p>
          <a:endParaRPr lang="en-US"/>
        </a:p>
      </dgm:t>
    </dgm:pt>
    <dgm:pt modelId="{F221ECD3-07EB-4039-A5E0-BCDAFADBF6EA}" type="pres">
      <dgm:prSet presAssocID="{4497B902-DF2A-4E2D-A05F-7DE232840A4C}" presName="Name0" presStyleCnt="0">
        <dgm:presLayoutVars>
          <dgm:dir/>
          <dgm:resizeHandles val="exact"/>
        </dgm:presLayoutVars>
      </dgm:prSet>
      <dgm:spPr/>
    </dgm:pt>
    <dgm:pt modelId="{FA327013-2E33-41D5-92AA-724A897D123B}" type="pres">
      <dgm:prSet presAssocID="{17B48A1A-F2CA-479B-84AE-200F4E1496F1}" presName="node" presStyleLbl="node1" presStyleIdx="0" presStyleCnt="7" custScaleY="472271">
        <dgm:presLayoutVars>
          <dgm:bulletEnabled val="1"/>
        </dgm:presLayoutVars>
      </dgm:prSet>
      <dgm:spPr/>
    </dgm:pt>
    <dgm:pt modelId="{F856C51B-42DD-4715-879D-8B5A4CEA318C}" type="pres">
      <dgm:prSet presAssocID="{435E9B0F-67F1-44F1-A054-F005EF71705D}" presName="sibTrans" presStyleLbl="sibTrans1D1" presStyleIdx="0" presStyleCnt="6"/>
      <dgm:spPr/>
    </dgm:pt>
    <dgm:pt modelId="{6A5549AA-2DF9-466A-A55F-082CC8B332C7}" type="pres">
      <dgm:prSet presAssocID="{435E9B0F-67F1-44F1-A054-F005EF71705D}" presName="connectorText" presStyleLbl="sibTrans1D1" presStyleIdx="0" presStyleCnt="6"/>
      <dgm:spPr/>
    </dgm:pt>
    <dgm:pt modelId="{A500CBC5-DD4E-4C63-89F5-B69D6B304599}" type="pres">
      <dgm:prSet presAssocID="{13B7DAFB-C490-4298-8A12-BCA24A0CBB94}" presName="node" presStyleLbl="node1" presStyleIdx="1" presStyleCnt="7">
        <dgm:presLayoutVars>
          <dgm:bulletEnabled val="1"/>
        </dgm:presLayoutVars>
      </dgm:prSet>
      <dgm:spPr/>
    </dgm:pt>
    <dgm:pt modelId="{C4388A13-23B1-48CF-AAF0-FB6CA04841CA}" type="pres">
      <dgm:prSet presAssocID="{33CAC236-42BC-4289-BB2C-CF03167E542A}" presName="sibTrans" presStyleLbl="sibTrans1D1" presStyleIdx="1" presStyleCnt="6"/>
      <dgm:spPr/>
    </dgm:pt>
    <dgm:pt modelId="{E4FE6F05-241B-4878-B4F8-CA1D47D179F6}" type="pres">
      <dgm:prSet presAssocID="{33CAC236-42BC-4289-BB2C-CF03167E542A}" presName="connectorText" presStyleLbl="sibTrans1D1" presStyleIdx="1" presStyleCnt="6"/>
      <dgm:spPr/>
    </dgm:pt>
    <dgm:pt modelId="{BC8744F6-E64D-446B-9AA3-42888593B29C}" type="pres">
      <dgm:prSet presAssocID="{65FE9518-32DB-45D6-827B-D69C2EA98A7D}" presName="node" presStyleLbl="node1" presStyleIdx="2" presStyleCnt="7">
        <dgm:presLayoutVars>
          <dgm:bulletEnabled val="1"/>
        </dgm:presLayoutVars>
      </dgm:prSet>
      <dgm:spPr/>
    </dgm:pt>
    <dgm:pt modelId="{6D530E7F-0B3E-4E83-87D2-B138B30557C7}" type="pres">
      <dgm:prSet presAssocID="{A8221139-3334-42CB-A768-C18BB974DF4A}" presName="sibTrans" presStyleLbl="sibTrans1D1" presStyleIdx="2" presStyleCnt="6"/>
      <dgm:spPr/>
    </dgm:pt>
    <dgm:pt modelId="{48A69C88-4C99-470D-AD69-9B335AADBD6D}" type="pres">
      <dgm:prSet presAssocID="{A8221139-3334-42CB-A768-C18BB974DF4A}" presName="connectorText" presStyleLbl="sibTrans1D1" presStyleIdx="2" presStyleCnt="6"/>
      <dgm:spPr/>
    </dgm:pt>
    <dgm:pt modelId="{13A32D22-FEC4-423C-82A3-EEC305EE6730}" type="pres">
      <dgm:prSet presAssocID="{F3AB1EB4-CB4A-4D19-B14D-F9899C0DB718}" presName="node" presStyleLbl="node1" presStyleIdx="3" presStyleCnt="7">
        <dgm:presLayoutVars>
          <dgm:bulletEnabled val="1"/>
        </dgm:presLayoutVars>
      </dgm:prSet>
      <dgm:spPr/>
    </dgm:pt>
    <dgm:pt modelId="{21CEDB9D-09E3-49D7-89F5-DAD9E94A07AD}" type="pres">
      <dgm:prSet presAssocID="{2F0DC19C-EAA7-477F-957B-4CEBE83E3C73}" presName="sibTrans" presStyleLbl="sibTrans1D1" presStyleIdx="3" presStyleCnt="6"/>
      <dgm:spPr/>
    </dgm:pt>
    <dgm:pt modelId="{7E4056FB-5725-4795-B2A3-08E67868953D}" type="pres">
      <dgm:prSet presAssocID="{2F0DC19C-EAA7-477F-957B-4CEBE83E3C73}" presName="connectorText" presStyleLbl="sibTrans1D1" presStyleIdx="3" presStyleCnt="6"/>
      <dgm:spPr/>
    </dgm:pt>
    <dgm:pt modelId="{87D8E20E-FEC6-4F6E-9767-FA2DAB7F4F86}" type="pres">
      <dgm:prSet presAssocID="{71F34091-1566-43E5-BC27-67123CDA1CA9}" presName="node" presStyleLbl="node1" presStyleIdx="4" presStyleCnt="7">
        <dgm:presLayoutVars>
          <dgm:bulletEnabled val="1"/>
        </dgm:presLayoutVars>
      </dgm:prSet>
      <dgm:spPr/>
    </dgm:pt>
    <dgm:pt modelId="{FD0192BB-6FFF-49AD-991F-3F006372C5E6}" type="pres">
      <dgm:prSet presAssocID="{0FEF451C-9234-4252-AB02-2F4FC548A9BD}" presName="sibTrans" presStyleLbl="sibTrans1D1" presStyleIdx="4" presStyleCnt="6"/>
      <dgm:spPr/>
    </dgm:pt>
    <dgm:pt modelId="{2B39EDD3-C0FE-437C-888F-F73B433EFE8F}" type="pres">
      <dgm:prSet presAssocID="{0FEF451C-9234-4252-AB02-2F4FC548A9BD}" presName="connectorText" presStyleLbl="sibTrans1D1" presStyleIdx="4" presStyleCnt="6"/>
      <dgm:spPr/>
    </dgm:pt>
    <dgm:pt modelId="{6B5803E4-6364-4AF8-B674-B313DC8C9A29}" type="pres">
      <dgm:prSet presAssocID="{811A6DA0-5EC9-472C-A2DE-96675723A575}" presName="node" presStyleLbl="node1" presStyleIdx="5" presStyleCnt="7">
        <dgm:presLayoutVars>
          <dgm:bulletEnabled val="1"/>
        </dgm:presLayoutVars>
      </dgm:prSet>
      <dgm:spPr/>
    </dgm:pt>
    <dgm:pt modelId="{9B9C79BB-53C0-42ED-AE84-441EE48FCDA4}" type="pres">
      <dgm:prSet presAssocID="{4167870F-74F0-4576-A747-9B6F415BD18D}" presName="sibTrans" presStyleLbl="sibTrans1D1" presStyleIdx="5" presStyleCnt="6"/>
      <dgm:spPr/>
    </dgm:pt>
    <dgm:pt modelId="{7FC16A33-3B4B-42C2-A089-7F371C314BAA}" type="pres">
      <dgm:prSet presAssocID="{4167870F-74F0-4576-A747-9B6F415BD18D}" presName="connectorText" presStyleLbl="sibTrans1D1" presStyleIdx="5" presStyleCnt="6"/>
      <dgm:spPr/>
    </dgm:pt>
    <dgm:pt modelId="{6CE73598-7D79-4264-8C51-5E3DBCA7B506}" type="pres">
      <dgm:prSet presAssocID="{DD71763F-E3FB-470A-91E9-FF9FA58640BA}" presName="node" presStyleLbl="node1" presStyleIdx="6" presStyleCnt="7">
        <dgm:presLayoutVars>
          <dgm:bulletEnabled val="1"/>
        </dgm:presLayoutVars>
      </dgm:prSet>
      <dgm:spPr/>
    </dgm:pt>
  </dgm:ptLst>
  <dgm:cxnLst>
    <dgm:cxn modelId="{1B0C5815-D787-48D5-AC58-6032284FEFC2}" type="presOf" srcId="{2F0DC19C-EAA7-477F-957B-4CEBE83E3C73}" destId="{21CEDB9D-09E3-49D7-89F5-DAD9E94A07AD}" srcOrd="0" destOrd="0" presId="urn:microsoft.com/office/officeart/2016/7/layout/RepeatingBendingProcessNew"/>
    <dgm:cxn modelId="{49C4D61A-A5C1-4B26-9C67-C55ACD2F082A}" type="presOf" srcId="{F3AB1EB4-CB4A-4D19-B14D-F9899C0DB718}" destId="{13A32D22-FEC4-423C-82A3-EEC305EE6730}" srcOrd="0" destOrd="0" presId="urn:microsoft.com/office/officeart/2016/7/layout/RepeatingBendingProcessNew"/>
    <dgm:cxn modelId="{E5D9A428-1F87-4571-BC96-4EEF6B57EDFC}" type="presOf" srcId="{17B48A1A-F2CA-479B-84AE-200F4E1496F1}" destId="{FA327013-2E33-41D5-92AA-724A897D123B}" srcOrd="0" destOrd="0" presId="urn:microsoft.com/office/officeart/2016/7/layout/RepeatingBendingProcessNew"/>
    <dgm:cxn modelId="{BE16EB31-9C80-4512-B172-817DB3262CB9}" type="presOf" srcId="{A8221139-3334-42CB-A768-C18BB974DF4A}" destId="{6D530E7F-0B3E-4E83-87D2-B138B30557C7}" srcOrd="0" destOrd="0" presId="urn:microsoft.com/office/officeart/2016/7/layout/RepeatingBendingProcessNew"/>
    <dgm:cxn modelId="{D0E75D3B-5721-4377-A295-F97B315D6EF4}" type="presOf" srcId="{0FEF451C-9234-4252-AB02-2F4FC548A9BD}" destId="{2B39EDD3-C0FE-437C-888F-F73B433EFE8F}" srcOrd="1" destOrd="0" presId="urn:microsoft.com/office/officeart/2016/7/layout/RepeatingBendingProcessNew"/>
    <dgm:cxn modelId="{A5D8005B-454C-44AB-89F1-C416B7360099}" srcId="{4497B902-DF2A-4E2D-A05F-7DE232840A4C}" destId="{811A6DA0-5EC9-472C-A2DE-96675723A575}" srcOrd="5" destOrd="0" parTransId="{FF0A08CB-8F53-46A0-8B22-903CDD158AD2}" sibTransId="{4167870F-74F0-4576-A747-9B6F415BD18D}"/>
    <dgm:cxn modelId="{D69FD75E-E912-4BC7-940B-181653CC92D5}" type="presOf" srcId="{4167870F-74F0-4576-A747-9B6F415BD18D}" destId="{7FC16A33-3B4B-42C2-A089-7F371C314BAA}" srcOrd="1" destOrd="0" presId="urn:microsoft.com/office/officeart/2016/7/layout/RepeatingBendingProcessNew"/>
    <dgm:cxn modelId="{FB2F105F-1043-4FD9-87A6-8FBB44C34F4C}" type="presOf" srcId="{4167870F-74F0-4576-A747-9B6F415BD18D}" destId="{9B9C79BB-53C0-42ED-AE84-441EE48FCDA4}" srcOrd="0" destOrd="0" presId="urn:microsoft.com/office/officeart/2016/7/layout/RepeatingBendingProcessNew"/>
    <dgm:cxn modelId="{E9715563-1B6F-470E-9F11-56CC062B4724}" type="presOf" srcId="{435E9B0F-67F1-44F1-A054-F005EF71705D}" destId="{6A5549AA-2DF9-466A-A55F-082CC8B332C7}" srcOrd="1" destOrd="0" presId="urn:microsoft.com/office/officeart/2016/7/layout/RepeatingBendingProcessNew"/>
    <dgm:cxn modelId="{0E66C643-9E3C-456A-8798-33C9CB0CE129}" type="presOf" srcId="{71F34091-1566-43E5-BC27-67123CDA1CA9}" destId="{87D8E20E-FEC6-4F6E-9767-FA2DAB7F4F86}" srcOrd="0" destOrd="0" presId="urn:microsoft.com/office/officeart/2016/7/layout/RepeatingBendingProcessNew"/>
    <dgm:cxn modelId="{3573CF64-29A6-44DC-9583-F8D0F6965D62}" type="presOf" srcId="{811A6DA0-5EC9-472C-A2DE-96675723A575}" destId="{6B5803E4-6364-4AF8-B674-B313DC8C9A29}" srcOrd="0" destOrd="0" presId="urn:microsoft.com/office/officeart/2016/7/layout/RepeatingBendingProcessNew"/>
    <dgm:cxn modelId="{60186371-ADEB-4B5A-BA6E-7778BF23C726}" type="presOf" srcId="{65FE9518-32DB-45D6-827B-D69C2EA98A7D}" destId="{BC8744F6-E64D-446B-9AA3-42888593B29C}" srcOrd="0" destOrd="0" presId="urn:microsoft.com/office/officeart/2016/7/layout/RepeatingBendingProcessNew"/>
    <dgm:cxn modelId="{8DEFAD71-D9C3-4A89-9A59-E4C138D452A6}" srcId="{4497B902-DF2A-4E2D-A05F-7DE232840A4C}" destId="{65FE9518-32DB-45D6-827B-D69C2EA98A7D}" srcOrd="2" destOrd="0" parTransId="{F3200BF2-F1A5-47EC-AF35-1EC445BDE77B}" sibTransId="{A8221139-3334-42CB-A768-C18BB974DF4A}"/>
    <dgm:cxn modelId="{03B5B883-870C-4D11-85EE-C2325FDA0E14}" type="presOf" srcId="{4497B902-DF2A-4E2D-A05F-7DE232840A4C}" destId="{F221ECD3-07EB-4039-A5E0-BCDAFADBF6EA}" srcOrd="0" destOrd="0" presId="urn:microsoft.com/office/officeart/2016/7/layout/RepeatingBendingProcessNew"/>
    <dgm:cxn modelId="{638A3987-E4A1-4B53-9B3E-F8D757C72D3E}" type="presOf" srcId="{2F0DC19C-EAA7-477F-957B-4CEBE83E3C73}" destId="{7E4056FB-5725-4795-B2A3-08E67868953D}" srcOrd="1" destOrd="0" presId="urn:microsoft.com/office/officeart/2016/7/layout/RepeatingBendingProcessNew"/>
    <dgm:cxn modelId="{25F59D8B-5835-459F-A155-B144C99A9A5D}" type="presOf" srcId="{33CAC236-42BC-4289-BB2C-CF03167E542A}" destId="{C4388A13-23B1-48CF-AAF0-FB6CA04841CA}" srcOrd="0" destOrd="0" presId="urn:microsoft.com/office/officeart/2016/7/layout/RepeatingBendingProcessNew"/>
    <dgm:cxn modelId="{807C60A3-9C2B-4391-9C7E-7492BEBBF58F}" srcId="{4497B902-DF2A-4E2D-A05F-7DE232840A4C}" destId="{71F34091-1566-43E5-BC27-67123CDA1CA9}" srcOrd="4" destOrd="0" parTransId="{2C77BA39-E4B3-4036-AD80-07E165FC9DE5}" sibTransId="{0FEF451C-9234-4252-AB02-2F4FC548A9BD}"/>
    <dgm:cxn modelId="{4AF3B4AA-12CE-4C50-BE5F-C6F8429B700C}" srcId="{4497B902-DF2A-4E2D-A05F-7DE232840A4C}" destId="{F3AB1EB4-CB4A-4D19-B14D-F9899C0DB718}" srcOrd="3" destOrd="0" parTransId="{BC31C57A-DB22-4AA7-9BEA-571CA246493F}" sibTransId="{2F0DC19C-EAA7-477F-957B-4CEBE83E3C73}"/>
    <dgm:cxn modelId="{61D0BDB9-33F0-4680-9305-6CB6782B8D65}" type="presOf" srcId="{33CAC236-42BC-4289-BB2C-CF03167E542A}" destId="{E4FE6F05-241B-4878-B4F8-CA1D47D179F6}" srcOrd="1" destOrd="0" presId="urn:microsoft.com/office/officeart/2016/7/layout/RepeatingBendingProcessNew"/>
    <dgm:cxn modelId="{37F503CC-4770-469E-A3B0-1347678B3E92}" type="presOf" srcId="{13B7DAFB-C490-4298-8A12-BCA24A0CBB94}" destId="{A500CBC5-DD4E-4C63-89F5-B69D6B304599}" srcOrd="0" destOrd="0" presId="urn:microsoft.com/office/officeart/2016/7/layout/RepeatingBendingProcessNew"/>
    <dgm:cxn modelId="{1D6EF1CC-86B4-4B1C-9D0C-2B88F0FB6FCF}" type="presOf" srcId="{DD71763F-E3FB-470A-91E9-FF9FA58640BA}" destId="{6CE73598-7D79-4264-8C51-5E3DBCA7B506}" srcOrd="0" destOrd="0" presId="urn:microsoft.com/office/officeart/2016/7/layout/RepeatingBendingProcessNew"/>
    <dgm:cxn modelId="{D301BFD6-014E-46E0-9729-2076F4CCAEE6}" type="presOf" srcId="{A8221139-3334-42CB-A768-C18BB974DF4A}" destId="{48A69C88-4C99-470D-AD69-9B335AADBD6D}" srcOrd="1" destOrd="0" presId="urn:microsoft.com/office/officeart/2016/7/layout/RepeatingBendingProcessNew"/>
    <dgm:cxn modelId="{B0D5CCE3-5A82-461E-A632-7684889B3C3C}" srcId="{4497B902-DF2A-4E2D-A05F-7DE232840A4C}" destId="{13B7DAFB-C490-4298-8A12-BCA24A0CBB94}" srcOrd="1" destOrd="0" parTransId="{A132796B-BD93-4AF7-A2E2-6D6CFF620940}" sibTransId="{33CAC236-42BC-4289-BB2C-CF03167E542A}"/>
    <dgm:cxn modelId="{DB4186ED-67FE-413A-9594-96931D5223CA}" srcId="{4497B902-DF2A-4E2D-A05F-7DE232840A4C}" destId="{DD71763F-E3FB-470A-91E9-FF9FA58640BA}" srcOrd="6" destOrd="0" parTransId="{6FDFBEA3-FFE6-4ED8-9B8E-01CC1B1A52A1}" sibTransId="{D3CE0A25-C3CA-491F-B486-3960A4AAC2CB}"/>
    <dgm:cxn modelId="{8DD4C3EF-30B0-4408-A077-E3A54E1FF4F0}" type="presOf" srcId="{435E9B0F-67F1-44F1-A054-F005EF71705D}" destId="{F856C51B-42DD-4715-879D-8B5A4CEA318C}" srcOrd="0" destOrd="0" presId="urn:microsoft.com/office/officeart/2016/7/layout/RepeatingBendingProcessNew"/>
    <dgm:cxn modelId="{FBDE8FF4-21D3-4B4C-9FE0-09AAACFD8932}" srcId="{4497B902-DF2A-4E2D-A05F-7DE232840A4C}" destId="{17B48A1A-F2CA-479B-84AE-200F4E1496F1}" srcOrd="0" destOrd="0" parTransId="{74D315D3-222E-423C-A8A2-F9FC2E6AE4CB}" sibTransId="{435E9B0F-67F1-44F1-A054-F005EF71705D}"/>
    <dgm:cxn modelId="{044253FF-C53D-4983-B9FC-20E367CC9055}" type="presOf" srcId="{0FEF451C-9234-4252-AB02-2F4FC548A9BD}" destId="{FD0192BB-6FFF-49AD-991F-3F006372C5E6}" srcOrd="0" destOrd="0" presId="urn:microsoft.com/office/officeart/2016/7/layout/RepeatingBendingProcessNew"/>
    <dgm:cxn modelId="{CEC889D3-4109-418F-AEEE-790667AAA204}" type="presParOf" srcId="{F221ECD3-07EB-4039-A5E0-BCDAFADBF6EA}" destId="{FA327013-2E33-41D5-92AA-724A897D123B}" srcOrd="0" destOrd="0" presId="urn:microsoft.com/office/officeart/2016/7/layout/RepeatingBendingProcessNew"/>
    <dgm:cxn modelId="{08F3BE29-BF7A-492E-BE2D-71F7CFA44F59}" type="presParOf" srcId="{F221ECD3-07EB-4039-A5E0-BCDAFADBF6EA}" destId="{F856C51B-42DD-4715-879D-8B5A4CEA318C}" srcOrd="1" destOrd="0" presId="urn:microsoft.com/office/officeart/2016/7/layout/RepeatingBendingProcessNew"/>
    <dgm:cxn modelId="{95382242-4E7F-4D68-A43A-13C0083EADB5}" type="presParOf" srcId="{F856C51B-42DD-4715-879D-8B5A4CEA318C}" destId="{6A5549AA-2DF9-466A-A55F-082CC8B332C7}" srcOrd="0" destOrd="0" presId="urn:microsoft.com/office/officeart/2016/7/layout/RepeatingBendingProcessNew"/>
    <dgm:cxn modelId="{BA0756E0-D92D-4452-B143-4DCE9865DE47}" type="presParOf" srcId="{F221ECD3-07EB-4039-A5E0-BCDAFADBF6EA}" destId="{A500CBC5-DD4E-4C63-89F5-B69D6B304599}" srcOrd="2" destOrd="0" presId="urn:microsoft.com/office/officeart/2016/7/layout/RepeatingBendingProcessNew"/>
    <dgm:cxn modelId="{DB88A170-8E10-457D-8D8F-9F547DD49FEB}" type="presParOf" srcId="{F221ECD3-07EB-4039-A5E0-BCDAFADBF6EA}" destId="{C4388A13-23B1-48CF-AAF0-FB6CA04841CA}" srcOrd="3" destOrd="0" presId="urn:microsoft.com/office/officeart/2016/7/layout/RepeatingBendingProcessNew"/>
    <dgm:cxn modelId="{14874C5E-8BE7-48E9-97F1-125CA0EEC181}" type="presParOf" srcId="{C4388A13-23B1-48CF-AAF0-FB6CA04841CA}" destId="{E4FE6F05-241B-4878-B4F8-CA1D47D179F6}" srcOrd="0" destOrd="0" presId="urn:microsoft.com/office/officeart/2016/7/layout/RepeatingBendingProcessNew"/>
    <dgm:cxn modelId="{7379B93C-DAEE-43D1-BAB4-51576417DF8D}" type="presParOf" srcId="{F221ECD3-07EB-4039-A5E0-BCDAFADBF6EA}" destId="{BC8744F6-E64D-446B-9AA3-42888593B29C}" srcOrd="4" destOrd="0" presId="urn:microsoft.com/office/officeart/2016/7/layout/RepeatingBendingProcessNew"/>
    <dgm:cxn modelId="{3720DDF0-24EB-40BF-855F-08C60AF05014}" type="presParOf" srcId="{F221ECD3-07EB-4039-A5E0-BCDAFADBF6EA}" destId="{6D530E7F-0B3E-4E83-87D2-B138B30557C7}" srcOrd="5" destOrd="0" presId="urn:microsoft.com/office/officeart/2016/7/layout/RepeatingBendingProcessNew"/>
    <dgm:cxn modelId="{E84CD1E7-8763-4F03-B04D-2D58A27A7257}" type="presParOf" srcId="{6D530E7F-0B3E-4E83-87D2-B138B30557C7}" destId="{48A69C88-4C99-470D-AD69-9B335AADBD6D}" srcOrd="0" destOrd="0" presId="urn:microsoft.com/office/officeart/2016/7/layout/RepeatingBendingProcessNew"/>
    <dgm:cxn modelId="{93FD3873-F354-4A24-AB81-1C03A615500B}" type="presParOf" srcId="{F221ECD3-07EB-4039-A5E0-BCDAFADBF6EA}" destId="{13A32D22-FEC4-423C-82A3-EEC305EE6730}" srcOrd="6" destOrd="0" presId="urn:microsoft.com/office/officeart/2016/7/layout/RepeatingBendingProcessNew"/>
    <dgm:cxn modelId="{2B19303D-526E-463D-AC8F-720A6E680C56}" type="presParOf" srcId="{F221ECD3-07EB-4039-A5E0-BCDAFADBF6EA}" destId="{21CEDB9D-09E3-49D7-89F5-DAD9E94A07AD}" srcOrd="7" destOrd="0" presId="urn:microsoft.com/office/officeart/2016/7/layout/RepeatingBendingProcessNew"/>
    <dgm:cxn modelId="{4405BFDC-ECAA-4B3E-A689-8BBF467C4585}" type="presParOf" srcId="{21CEDB9D-09E3-49D7-89F5-DAD9E94A07AD}" destId="{7E4056FB-5725-4795-B2A3-08E67868953D}" srcOrd="0" destOrd="0" presId="urn:microsoft.com/office/officeart/2016/7/layout/RepeatingBendingProcessNew"/>
    <dgm:cxn modelId="{3009C767-156C-408B-B769-C1FC343AAC9A}" type="presParOf" srcId="{F221ECD3-07EB-4039-A5E0-BCDAFADBF6EA}" destId="{87D8E20E-FEC6-4F6E-9767-FA2DAB7F4F86}" srcOrd="8" destOrd="0" presId="urn:microsoft.com/office/officeart/2016/7/layout/RepeatingBendingProcessNew"/>
    <dgm:cxn modelId="{AEA7CF42-36F3-4E1E-8A93-B2C1E9B24670}" type="presParOf" srcId="{F221ECD3-07EB-4039-A5E0-BCDAFADBF6EA}" destId="{FD0192BB-6FFF-49AD-991F-3F006372C5E6}" srcOrd="9" destOrd="0" presId="urn:microsoft.com/office/officeart/2016/7/layout/RepeatingBendingProcessNew"/>
    <dgm:cxn modelId="{79AF3F47-78C3-4523-89A7-5AB1C655C7A8}" type="presParOf" srcId="{FD0192BB-6FFF-49AD-991F-3F006372C5E6}" destId="{2B39EDD3-C0FE-437C-888F-F73B433EFE8F}" srcOrd="0" destOrd="0" presId="urn:microsoft.com/office/officeart/2016/7/layout/RepeatingBendingProcessNew"/>
    <dgm:cxn modelId="{9572E749-F8CE-40C8-8B2B-FD415FB8E30D}" type="presParOf" srcId="{F221ECD3-07EB-4039-A5E0-BCDAFADBF6EA}" destId="{6B5803E4-6364-4AF8-B674-B313DC8C9A29}" srcOrd="10" destOrd="0" presId="urn:microsoft.com/office/officeart/2016/7/layout/RepeatingBendingProcessNew"/>
    <dgm:cxn modelId="{3E6630D9-D0B1-45F4-B351-E6EE8F19941D}" type="presParOf" srcId="{F221ECD3-07EB-4039-A5E0-BCDAFADBF6EA}" destId="{9B9C79BB-53C0-42ED-AE84-441EE48FCDA4}" srcOrd="11" destOrd="0" presId="urn:microsoft.com/office/officeart/2016/7/layout/RepeatingBendingProcessNew"/>
    <dgm:cxn modelId="{CC487A6B-5991-45BD-9416-1C381F197749}" type="presParOf" srcId="{9B9C79BB-53C0-42ED-AE84-441EE48FCDA4}" destId="{7FC16A33-3B4B-42C2-A089-7F371C314BAA}" srcOrd="0" destOrd="0" presId="urn:microsoft.com/office/officeart/2016/7/layout/RepeatingBendingProcessNew"/>
    <dgm:cxn modelId="{E1D54BE4-D89F-4655-B6C4-A0210E7B3D65}" type="presParOf" srcId="{F221ECD3-07EB-4039-A5E0-BCDAFADBF6EA}" destId="{6CE73598-7D79-4264-8C51-5E3DBCA7B506}"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6C51B-42DD-4715-879D-8B5A4CEA318C}">
      <dsp:nvSpPr>
        <dsp:cNvPr id="0" name=""/>
        <dsp:cNvSpPr/>
      </dsp:nvSpPr>
      <dsp:spPr>
        <a:xfrm>
          <a:off x="1626129" y="1871730"/>
          <a:ext cx="280272" cy="91440"/>
        </a:xfrm>
        <a:custGeom>
          <a:avLst/>
          <a:gdLst/>
          <a:ahLst/>
          <a:cxnLst/>
          <a:rect l="0" t="0" r="0" b="0"/>
          <a:pathLst>
            <a:path>
              <a:moveTo>
                <a:pt x="0" y="45720"/>
              </a:moveTo>
              <a:lnTo>
                <a:pt x="28027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58493" y="1915894"/>
        <a:ext cx="15543" cy="3111"/>
      </dsp:txXfrm>
    </dsp:sp>
    <dsp:sp modelId="{FA327013-2E33-41D5-92AA-724A897D123B}">
      <dsp:nvSpPr>
        <dsp:cNvPr id="0" name=""/>
        <dsp:cNvSpPr/>
      </dsp:nvSpPr>
      <dsp:spPr>
        <a:xfrm>
          <a:off x="276312" y="2460"/>
          <a:ext cx="1351617" cy="382997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230" tIns="69520" rIns="66230" bIns="69520" numCol="1" spcCol="1270" anchor="ctr" anchorCtr="0">
          <a:noAutofit/>
        </a:bodyPr>
        <a:lstStyle/>
        <a:p>
          <a:pPr marL="0" lvl="0" indent="0" algn="ctr" defTabSz="533400">
            <a:lnSpc>
              <a:spcPct val="90000"/>
            </a:lnSpc>
            <a:spcBef>
              <a:spcPct val="0"/>
            </a:spcBef>
            <a:spcAft>
              <a:spcPct val="35000"/>
            </a:spcAft>
            <a:buNone/>
          </a:pPr>
          <a:r>
            <a:rPr lang="en-US" sz="1200" b="1" i="0" kern="1200" dirty="0"/>
            <a:t>Project Success Factors for Fake News Detection</a:t>
          </a:r>
          <a:endParaRPr lang="en-US" sz="1200" kern="1200" dirty="0"/>
        </a:p>
      </dsp:txBody>
      <dsp:txXfrm>
        <a:off x="276312" y="2460"/>
        <a:ext cx="1351617" cy="3829978"/>
      </dsp:txXfrm>
    </dsp:sp>
    <dsp:sp modelId="{C4388A13-23B1-48CF-AAF0-FB6CA04841CA}">
      <dsp:nvSpPr>
        <dsp:cNvPr id="0" name=""/>
        <dsp:cNvSpPr/>
      </dsp:nvSpPr>
      <dsp:spPr>
        <a:xfrm>
          <a:off x="3288619" y="1871730"/>
          <a:ext cx="280272" cy="91440"/>
        </a:xfrm>
        <a:custGeom>
          <a:avLst/>
          <a:gdLst/>
          <a:ahLst/>
          <a:cxnLst/>
          <a:rect l="0" t="0" r="0" b="0"/>
          <a:pathLst>
            <a:path>
              <a:moveTo>
                <a:pt x="0" y="45720"/>
              </a:moveTo>
              <a:lnTo>
                <a:pt x="28027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0983" y="1915894"/>
        <a:ext cx="15543" cy="3111"/>
      </dsp:txXfrm>
    </dsp:sp>
    <dsp:sp modelId="{A500CBC5-DD4E-4C63-89F5-B69D6B304599}">
      <dsp:nvSpPr>
        <dsp:cNvPr id="0" name=""/>
        <dsp:cNvSpPr/>
      </dsp:nvSpPr>
      <dsp:spPr>
        <a:xfrm>
          <a:off x="1938801" y="1511964"/>
          <a:ext cx="1351617" cy="81097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230" tIns="69520" rIns="66230" bIns="69520" numCol="1" spcCol="1270" anchor="ctr" anchorCtr="0">
          <a:noAutofit/>
        </a:bodyPr>
        <a:lstStyle/>
        <a:p>
          <a:pPr marL="0" lvl="0" indent="0" algn="ctr" defTabSz="533400">
            <a:lnSpc>
              <a:spcPct val="90000"/>
            </a:lnSpc>
            <a:spcBef>
              <a:spcPct val="0"/>
            </a:spcBef>
            <a:spcAft>
              <a:spcPct val="35000"/>
            </a:spcAft>
            <a:buNone/>
          </a:pPr>
          <a:r>
            <a:rPr lang="en-US" sz="1200" b="1" i="0" kern="1200" dirty="0"/>
            <a:t>Robust Data Collection</a:t>
          </a:r>
          <a:r>
            <a:rPr lang="en-US" sz="1200" b="0" i="0" kern="1200" dirty="0"/>
            <a:t>: Ensure diverse and reliable data sources, rigorous preprocessing for quality.</a:t>
          </a:r>
          <a:endParaRPr lang="en-US" sz="1200" kern="1200" dirty="0"/>
        </a:p>
      </dsp:txBody>
      <dsp:txXfrm>
        <a:off x="1938801" y="1511964"/>
        <a:ext cx="1351617" cy="810970"/>
      </dsp:txXfrm>
    </dsp:sp>
    <dsp:sp modelId="{6D530E7F-0B3E-4E83-87D2-B138B30557C7}">
      <dsp:nvSpPr>
        <dsp:cNvPr id="0" name=""/>
        <dsp:cNvSpPr/>
      </dsp:nvSpPr>
      <dsp:spPr>
        <a:xfrm>
          <a:off x="4951108" y="1871730"/>
          <a:ext cx="280272" cy="91440"/>
        </a:xfrm>
        <a:custGeom>
          <a:avLst/>
          <a:gdLst/>
          <a:ahLst/>
          <a:cxnLst/>
          <a:rect l="0" t="0" r="0" b="0"/>
          <a:pathLst>
            <a:path>
              <a:moveTo>
                <a:pt x="0" y="45720"/>
              </a:moveTo>
              <a:lnTo>
                <a:pt x="28027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3472" y="1915894"/>
        <a:ext cx="15543" cy="3111"/>
      </dsp:txXfrm>
    </dsp:sp>
    <dsp:sp modelId="{BC8744F6-E64D-446B-9AA3-42888593B29C}">
      <dsp:nvSpPr>
        <dsp:cNvPr id="0" name=""/>
        <dsp:cNvSpPr/>
      </dsp:nvSpPr>
      <dsp:spPr>
        <a:xfrm>
          <a:off x="3601291" y="1511964"/>
          <a:ext cx="1351617" cy="81097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230" tIns="69520" rIns="66230" bIns="69520" numCol="1" spcCol="1270" anchor="ctr" anchorCtr="0">
          <a:noAutofit/>
        </a:bodyPr>
        <a:lstStyle/>
        <a:p>
          <a:pPr marL="0" lvl="0" indent="0" algn="ctr" defTabSz="533400">
            <a:lnSpc>
              <a:spcPct val="90000"/>
            </a:lnSpc>
            <a:spcBef>
              <a:spcPct val="0"/>
            </a:spcBef>
            <a:spcAft>
              <a:spcPct val="35000"/>
            </a:spcAft>
            <a:buNone/>
          </a:pPr>
          <a:r>
            <a:rPr lang="en-US" sz="1200" b="1" i="0" kern="1200"/>
            <a:t>Advanced ML Algorithms</a:t>
          </a:r>
          <a:r>
            <a:rPr lang="en-US" sz="1200" b="0" i="0" kern="1200"/>
            <a:t>: Utilize NLP, deep learning for accurate pattern identification.</a:t>
          </a:r>
          <a:endParaRPr lang="en-US" sz="1200" kern="1200"/>
        </a:p>
      </dsp:txBody>
      <dsp:txXfrm>
        <a:off x="3601291" y="1511964"/>
        <a:ext cx="1351617" cy="810970"/>
      </dsp:txXfrm>
    </dsp:sp>
    <dsp:sp modelId="{21CEDB9D-09E3-49D7-89F5-DAD9E94A07AD}">
      <dsp:nvSpPr>
        <dsp:cNvPr id="0" name=""/>
        <dsp:cNvSpPr/>
      </dsp:nvSpPr>
      <dsp:spPr>
        <a:xfrm>
          <a:off x="6613598" y="1871730"/>
          <a:ext cx="280272" cy="91440"/>
        </a:xfrm>
        <a:custGeom>
          <a:avLst/>
          <a:gdLst/>
          <a:ahLst/>
          <a:cxnLst/>
          <a:rect l="0" t="0" r="0" b="0"/>
          <a:pathLst>
            <a:path>
              <a:moveTo>
                <a:pt x="0" y="45720"/>
              </a:moveTo>
              <a:lnTo>
                <a:pt x="28027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45962" y="1915894"/>
        <a:ext cx="15543" cy="3111"/>
      </dsp:txXfrm>
    </dsp:sp>
    <dsp:sp modelId="{13A32D22-FEC4-423C-82A3-EEC305EE6730}">
      <dsp:nvSpPr>
        <dsp:cNvPr id="0" name=""/>
        <dsp:cNvSpPr/>
      </dsp:nvSpPr>
      <dsp:spPr>
        <a:xfrm>
          <a:off x="5263780" y="1511964"/>
          <a:ext cx="1351617" cy="81097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230" tIns="69520" rIns="66230" bIns="69520" numCol="1" spcCol="1270" anchor="ctr" anchorCtr="0">
          <a:noAutofit/>
        </a:bodyPr>
        <a:lstStyle/>
        <a:p>
          <a:pPr marL="0" lvl="0" indent="0" algn="ctr" defTabSz="533400">
            <a:lnSpc>
              <a:spcPct val="90000"/>
            </a:lnSpc>
            <a:spcBef>
              <a:spcPct val="0"/>
            </a:spcBef>
            <a:spcAft>
              <a:spcPct val="35000"/>
            </a:spcAft>
            <a:buNone/>
          </a:pPr>
          <a:r>
            <a:rPr lang="en-US" sz="1200" b="1" i="0" kern="1200"/>
            <a:t>Continuous Model Evaluation</a:t>
          </a:r>
          <a:r>
            <a:rPr lang="en-US" sz="1200" b="0" i="0" kern="1200"/>
            <a:t>: Regularly assess model performance, refine based on metrics.</a:t>
          </a:r>
          <a:endParaRPr lang="en-US" sz="1200" kern="1200"/>
        </a:p>
      </dsp:txBody>
      <dsp:txXfrm>
        <a:off x="5263780" y="1511964"/>
        <a:ext cx="1351617" cy="810970"/>
      </dsp:txXfrm>
    </dsp:sp>
    <dsp:sp modelId="{FD0192BB-6FFF-49AD-991F-3F006372C5E6}">
      <dsp:nvSpPr>
        <dsp:cNvPr id="0" name=""/>
        <dsp:cNvSpPr/>
      </dsp:nvSpPr>
      <dsp:spPr>
        <a:xfrm>
          <a:off x="8276087" y="1871730"/>
          <a:ext cx="280272" cy="91440"/>
        </a:xfrm>
        <a:custGeom>
          <a:avLst/>
          <a:gdLst/>
          <a:ahLst/>
          <a:cxnLst/>
          <a:rect l="0" t="0" r="0" b="0"/>
          <a:pathLst>
            <a:path>
              <a:moveTo>
                <a:pt x="0" y="45720"/>
              </a:moveTo>
              <a:lnTo>
                <a:pt x="28027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408451" y="1915894"/>
        <a:ext cx="15543" cy="3111"/>
      </dsp:txXfrm>
    </dsp:sp>
    <dsp:sp modelId="{87D8E20E-FEC6-4F6E-9767-FA2DAB7F4F86}">
      <dsp:nvSpPr>
        <dsp:cNvPr id="0" name=""/>
        <dsp:cNvSpPr/>
      </dsp:nvSpPr>
      <dsp:spPr>
        <a:xfrm>
          <a:off x="6926270" y="1511964"/>
          <a:ext cx="1351617" cy="81097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230" tIns="69520" rIns="66230" bIns="69520" numCol="1" spcCol="1270" anchor="ctr" anchorCtr="0">
          <a:noAutofit/>
        </a:bodyPr>
        <a:lstStyle/>
        <a:p>
          <a:pPr marL="0" lvl="0" indent="0" algn="ctr" defTabSz="533400">
            <a:lnSpc>
              <a:spcPct val="90000"/>
            </a:lnSpc>
            <a:spcBef>
              <a:spcPct val="0"/>
            </a:spcBef>
            <a:spcAft>
              <a:spcPct val="35000"/>
            </a:spcAft>
            <a:buNone/>
          </a:pPr>
          <a:r>
            <a:rPr lang="en-US" sz="1200" b="1" i="0" kern="1200" dirty="0"/>
            <a:t>Collaboration with Experts</a:t>
          </a:r>
          <a:r>
            <a:rPr lang="en-US" sz="1200" b="0" i="0" kern="1200" dirty="0"/>
            <a:t>: Engage journalists, fact-checkers for insights, context.</a:t>
          </a:r>
          <a:endParaRPr lang="en-US" sz="1200" kern="1200" dirty="0"/>
        </a:p>
      </dsp:txBody>
      <dsp:txXfrm>
        <a:off x="6926270" y="1511964"/>
        <a:ext cx="1351617" cy="810970"/>
      </dsp:txXfrm>
    </dsp:sp>
    <dsp:sp modelId="{9B9C79BB-53C0-42ED-AE84-441EE48FCDA4}">
      <dsp:nvSpPr>
        <dsp:cNvPr id="0" name=""/>
        <dsp:cNvSpPr/>
      </dsp:nvSpPr>
      <dsp:spPr>
        <a:xfrm>
          <a:off x="9938577" y="1871730"/>
          <a:ext cx="280272" cy="91440"/>
        </a:xfrm>
        <a:custGeom>
          <a:avLst/>
          <a:gdLst/>
          <a:ahLst/>
          <a:cxnLst/>
          <a:rect l="0" t="0" r="0" b="0"/>
          <a:pathLst>
            <a:path>
              <a:moveTo>
                <a:pt x="0" y="45720"/>
              </a:moveTo>
              <a:lnTo>
                <a:pt x="28027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070941" y="1915894"/>
        <a:ext cx="15543" cy="3111"/>
      </dsp:txXfrm>
    </dsp:sp>
    <dsp:sp modelId="{6B5803E4-6364-4AF8-B674-B313DC8C9A29}">
      <dsp:nvSpPr>
        <dsp:cNvPr id="0" name=""/>
        <dsp:cNvSpPr/>
      </dsp:nvSpPr>
      <dsp:spPr>
        <a:xfrm>
          <a:off x="8588759" y="1511964"/>
          <a:ext cx="1351617" cy="81097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230" tIns="69520" rIns="66230" bIns="69520" numCol="1" spcCol="1270" anchor="ctr" anchorCtr="0">
          <a:noAutofit/>
        </a:bodyPr>
        <a:lstStyle/>
        <a:p>
          <a:pPr marL="0" lvl="0" indent="0" algn="ctr" defTabSz="533400">
            <a:lnSpc>
              <a:spcPct val="90000"/>
            </a:lnSpc>
            <a:spcBef>
              <a:spcPct val="0"/>
            </a:spcBef>
            <a:spcAft>
              <a:spcPct val="35000"/>
            </a:spcAft>
            <a:buNone/>
          </a:pPr>
          <a:r>
            <a:rPr lang="en-US" sz="1200" b="1" i="0" kern="1200"/>
            <a:t>Ethical Considerations</a:t>
          </a:r>
          <a:r>
            <a:rPr lang="en-US" sz="1200" b="0" i="0" kern="1200"/>
            <a:t>: Address privacy, fairness, mitigate bias in algorithmic design.</a:t>
          </a:r>
          <a:endParaRPr lang="en-US" sz="1200" kern="1200"/>
        </a:p>
      </dsp:txBody>
      <dsp:txXfrm>
        <a:off x="8588759" y="1511964"/>
        <a:ext cx="1351617" cy="810970"/>
      </dsp:txXfrm>
    </dsp:sp>
    <dsp:sp modelId="{6CE73598-7D79-4264-8C51-5E3DBCA7B506}">
      <dsp:nvSpPr>
        <dsp:cNvPr id="0" name=""/>
        <dsp:cNvSpPr/>
      </dsp:nvSpPr>
      <dsp:spPr>
        <a:xfrm>
          <a:off x="10251249" y="1511964"/>
          <a:ext cx="1351617" cy="81097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230" tIns="69520" rIns="66230" bIns="69520" numCol="1" spcCol="1270" anchor="ctr" anchorCtr="0">
          <a:noAutofit/>
        </a:bodyPr>
        <a:lstStyle/>
        <a:p>
          <a:pPr marL="0" lvl="0" indent="0" algn="ctr" defTabSz="533400">
            <a:lnSpc>
              <a:spcPct val="90000"/>
            </a:lnSpc>
            <a:spcBef>
              <a:spcPct val="0"/>
            </a:spcBef>
            <a:spcAft>
              <a:spcPct val="35000"/>
            </a:spcAft>
            <a:buNone/>
          </a:pPr>
          <a:r>
            <a:rPr lang="en-US" sz="1200" b="1" i="0" kern="1200"/>
            <a:t>User Engagement</a:t>
          </a:r>
          <a:r>
            <a:rPr lang="en-US" sz="1200" b="0" i="0" kern="1200"/>
            <a:t>: Foster active participation, feedback loop for continuous improvement.</a:t>
          </a:r>
          <a:endParaRPr lang="en-US" sz="1200" kern="1200"/>
        </a:p>
      </dsp:txBody>
      <dsp:txXfrm>
        <a:off x="10251249" y="1511964"/>
        <a:ext cx="1351617" cy="81097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37073-A241-F045-22FC-E3CA1B00F0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8E6761-194B-CF1B-FA54-FEDB34547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ACE99E-AE60-B981-6E4C-3B4BFC833146}"/>
              </a:ext>
            </a:extLst>
          </p:cNvPr>
          <p:cNvSpPr>
            <a:spLocks noGrp="1"/>
          </p:cNvSpPr>
          <p:nvPr>
            <p:ph type="dt" sz="half" idx="10"/>
          </p:nvPr>
        </p:nvSpPr>
        <p:spPr/>
        <p:txBody>
          <a:bodyPr/>
          <a:lstStyle/>
          <a:p>
            <a:fld id="{F85AFDCF-F680-424E-A114-A071E818F7A6}" type="datetimeFigureOut">
              <a:rPr lang="en-US" smtClean="0"/>
              <a:t>3/2/2024</a:t>
            </a:fld>
            <a:endParaRPr lang="en-US"/>
          </a:p>
        </p:txBody>
      </p:sp>
      <p:sp>
        <p:nvSpPr>
          <p:cNvPr id="5" name="Footer Placeholder 4">
            <a:extLst>
              <a:ext uri="{FF2B5EF4-FFF2-40B4-BE49-F238E27FC236}">
                <a16:creationId xmlns:a16="http://schemas.microsoft.com/office/drawing/2014/main" id="{B1CC787E-A5C2-3C8A-05D1-400B167A7F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6F986-0CA7-FFF3-BB63-7ED6BB1CBE29}"/>
              </a:ext>
            </a:extLst>
          </p:cNvPr>
          <p:cNvSpPr>
            <a:spLocks noGrp="1"/>
          </p:cNvSpPr>
          <p:nvPr>
            <p:ph type="sldNum" sz="quarter" idx="12"/>
          </p:nvPr>
        </p:nvSpPr>
        <p:spPr/>
        <p:txBody>
          <a:bodyPr/>
          <a:lstStyle/>
          <a:p>
            <a:fld id="{7892F10E-C53F-42D1-AE57-B1BC6E89D59D}" type="slidenum">
              <a:rPr lang="en-US" smtClean="0"/>
              <a:t>‹#›</a:t>
            </a:fld>
            <a:endParaRPr lang="en-US"/>
          </a:p>
        </p:txBody>
      </p:sp>
    </p:spTree>
    <p:extLst>
      <p:ext uri="{BB962C8B-B14F-4D97-AF65-F5344CB8AC3E}">
        <p14:creationId xmlns:p14="http://schemas.microsoft.com/office/powerpoint/2010/main" val="18294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AFB82-43E7-F2AE-15D4-C60C1CBB2B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232962-20F2-2B5B-65CF-3FCA985FFF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9BBB86-3E37-1215-00F6-122F1DD789DE}"/>
              </a:ext>
            </a:extLst>
          </p:cNvPr>
          <p:cNvSpPr>
            <a:spLocks noGrp="1"/>
          </p:cNvSpPr>
          <p:nvPr>
            <p:ph type="dt" sz="half" idx="10"/>
          </p:nvPr>
        </p:nvSpPr>
        <p:spPr/>
        <p:txBody>
          <a:bodyPr/>
          <a:lstStyle/>
          <a:p>
            <a:fld id="{F85AFDCF-F680-424E-A114-A071E818F7A6}" type="datetimeFigureOut">
              <a:rPr lang="en-US" smtClean="0"/>
              <a:t>3/2/2024</a:t>
            </a:fld>
            <a:endParaRPr lang="en-US"/>
          </a:p>
        </p:txBody>
      </p:sp>
      <p:sp>
        <p:nvSpPr>
          <p:cNvPr id="5" name="Footer Placeholder 4">
            <a:extLst>
              <a:ext uri="{FF2B5EF4-FFF2-40B4-BE49-F238E27FC236}">
                <a16:creationId xmlns:a16="http://schemas.microsoft.com/office/drawing/2014/main" id="{E5356655-823C-ED07-1200-EB66A7443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C50F77-F37B-EA5A-6A4B-70BD853D6B83}"/>
              </a:ext>
            </a:extLst>
          </p:cNvPr>
          <p:cNvSpPr>
            <a:spLocks noGrp="1"/>
          </p:cNvSpPr>
          <p:nvPr>
            <p:ph type="sldNum" sz="quarter" idx="12"/>
          </p:nvPr>
        </p:nvSpPr>
        <p:spPr/>
        <p:txBody>
          <a:bodyPr/>
          <a:lstStyle/>
          <a:p>
            <a:fld id="{7892F10E-C53F-42D1-AE57-B1BC6E89D59D}" type="slidenum">
              <a:rPr lang="en-US" smtClean="0"/>
              <a:t>‹#›</a:t>
            </a:fld>
            <a:endParaRPr lang="en-US"/>
          </a:p>
        </p:txBody>
      </p:sp>
    </p:spTree>
    <p:extLst>
      <p:ext uri="{BB962C8B-B14F-4D97-AF65-F5344CB8AC3E}">
        <p14:creationId xmlns:p14="http://schemas.microsoft.com/office/powerpoint/2010/main" val="378731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61BA56-CD7D-3E31-B523-E06E4649B4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5840AB-54E2-18AB-38F4-CA412BC4BD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4C8DCF-CE24-C48C-55B4-AB5A8A019194}"/>
              </a:ext>
            </a:extLst>
          </p:cNvPr>
          <p:cNvSpPr>
            <a:spLocks noGrp="1"/>
          </p:cNvSpPr>
          <p:nvPr>
            <p:ph type="dt" sz="half" idx="10"/>
          </p:nvPr>
        </p:nvSpPr>
        <p:spPr/>
        <p:txBody>
          <a:bodyPr/>
          <a:lstStyle/>
          <a:p>
            <a:fld id="{F85AFDCF-F680-424E-A114-A071E818F7A6}" type="datetimeFigureOut">
              <a:rPr lang="en-US" smtClean="0"/>
              <a:t>3/2/2024</a:t>
            </a:fld>
            <a:endParaRPr lang="en-US"/>
          </a:p>
        </p:txBody>
      </p:sp>
      <p:sp>
        <p:nvSpPr>
          <p:cNvPr id="5" name="Footer Placeholder 4">
            <a:extLst>
              <a:ext uri="{FF2B5EF4-FFF2-40B4-BE49-F238E27FC236}">
                <a16:creationId xmlns:a16="http://schemas.microsoft.com/office/drawing/2014/main" id="{A17F836E-9767-CB2A-8074-58E85C5D4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D2A83-8F41-A61F-90D0-9D9EDA75F30A}"/>
              </a:ext>
            </a:extLst>
          </p:cNvPr>
          <p:cNvSpPr>
            <a:spLocks noGrp="1"/>
          </p:cNvSpPr>
          <p:nvPr>
            <p:ph type="sldNum" sz="quarter" idx="12"/>
          </p:nvPr>
        </p:nvSpPr>
        <p:spPr/>
        <p:txBody>
          <a:bodyPr/>
          <a:lstStyle/>
          <a:p>
            <a:fld id="{7892F10E-C53F-42D1-AE57-B1BC6E89D59D}" type="slidenum">
              <a:rPr lang="en-US" smtClean="0"/>
              <a:t>‹#›</a:t>
            </a:fld>
            <a:endParaRPr lang="en-US"/>
          </a:p>
        </p:txBody>
      </p:sp>
    </p:spTree>
    <p:extLst>
      <p:ext uri="{BB962C8B-B14F-4D97-AF65-F5344CB8AC3E}">
        <p14:creationId xmlns:p14="http://schemas.microsoft.com/office/powerpoint/2010/main" val="3253555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89DC-55F4-C00C-799A-F48F60557A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DB86D2-715E-E5B2-E47B-E05BAC0032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08A965-515C-EF22-DD60-13E7FF627836}"/>
              </a:ext>
            </a:extLst>
          </p:cNvPr>
          <p:cNvSpPr>
            <a:spLocks noGrp="1"/>
          </p:cNvSpPr>
          <p:nvPr>
            <p:ph type="dt" sz="half" idx="10"/>
          </p:nvPr>
        </p:nvSpPr>
        <p:spPr/>
        <p:txBody>
          <a:bodyPr/>
          <a:lstStyle/>
          <a:p>
            <a:fld id="{F85AFDCF-F680-424E-A114-A071E818F7A6}" type="datetimeFigureOut">
              <a:rPr lang="en-US" smtClean="0"/>
              <a:t>3/2/2024</a:t>
            </a:fld>
            <a:endParaRPr lang="en-US"/>
          </a:p>
        </p:txBody>
      </p:sp>
      <p:sp>
        <p:nvSpPr>
          <p:cNvPr id="5" name="Footer Placeholder 4">
            <a:extLst>
              <a:ext uri="{FF2B5EF4-FFF2-40B4-BE49-F238E27FC236}">
                <a16:creationId xmlns:a16="http://schemas.microsoft.com/office/drawing/2014/main" id="{9BB14078-7DF7-7685-54E3-164B1937F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C4C84-1151-D9AB-5F95-DF3C1F5B8D81}"/>
              </a:ext>
            </a:extLst>
          </p:cNvPr>
          <p:cNvSpPr>
            <a:spLocks noGrp="1"/>
          </p:cNvSpPr>
          <p:nvPr>
            <p:ph type="sldNum" sz="quarter" idx="12"/>
          </p:nvPr>
        </p:nvSpPr>
        <p:spPr/>
        <p:txBody>
          <a:bodyPr/>
          <a:lstStyle/>
          <a:p>
            <a:fld id="{7892F10E-C53F-42D1-AE57-B1BC6E89D59D}" type="slidenum">
              <a:rPr lang="en-US" smtClean="0"/>
              <a:t>‹#›</a:t>
            </a:fld>
            <a:endParaRPr lang="en-US"/>
          </a:p>
        </p:txBody>
      </p:sp>
    </p:spTree>
    <p:extLst>
      <p:ext uri="{BB962C8B-B14F-4D97-AF65-F5344CB8AC3E}">
        <p14:creationId xmlns:p14="http://schemas.microsoft.com/office/powerpoint/2010/main" val="155196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2F88-DAC0-D2F9-4AFB-5D1B884086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CB5300-EC54-EF51-230B-7E88557F138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DE7127-6618-2C9C-5621-92FAF14898A9}"/>
              </a:ext>
            </a:extLst>
          </p:cNvPr>
          <p:cNvSpPr>
            <a:spLocks noGrp="1"/>
          </p:cNvSpPr>
          <p:nvPr>
            <p:ph type="dt" sz="half" idx="10"/>
          </p:nvPr>
        </p:nvSpPr>
        <p:spPr/>
        <p:txBody>
          <a:bodyPr/>
          <a:lstStyle/>
          <a:p>
            <a:fld id="{F85AFDCF-F680-424E-A114-A071E818F7A6}" type="datetimeFigureOut">
              <a:rPr lang="en-US" smtClean="0"/>
              <a:t>3/2/2024</a:t>
            </a:fld>
            <a:endParaRPr lang="en-US"/>
          </a:p>
        </p:txBody>
      </p:sp>
      <p:sp>
        <p:nvSpPr>
          <p:cNvPr id="5" name="Footer Placeholder 4">
            <a:extLst>
              <a:ext uri="{FF2B5EF4-FFF2-40B4-BE49-F238E27FC236}">
                <a16:creationId xmlns:a16="http://schemas.microsoft.com/office/drawing/2014/main" id="{664C6DBC-4658-902A-42D0-FE556B550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A81D-E633-F0E5-C9D3-C24DFE26E878}"/>
              </a:ext>
            </a:extLst>
          </p:cNvPr>
          <p:cNvSpPr>
            <a:spLocks noGrp="1"/>
          </p:cNvSpPr>
          <p:nvPr>
            <p:ph type="sldNum" sz="quarter" idx="12"/>
          </p:nvPr>
        </p:nvSpPr>
        <p:spPr/>
        <p:txBody>
          <a:bodyPr/>
          <a:lstStyle/>
          <a:p>
            <a:fld id="{7892F10E-C53F-42D1-AE57-B1BC6E89D59D}" type="slidenum">
              <a:rPr lang="en-US" smtClean="0"/>
              <a:t>‹#›</a:t>
            </a:fld>
            <a:endParaRPr lang="en-US"/>
          </a:p>
        </p:txBody>
      </p:sp>
    </p:spTree>
    <p:extLst>
      <p:ext uri="{BB962C8B-B14F-4D97-AF65-F5344CB8AC3E}">
        <p14:creationId xmlns:p14="http://schemas.microsoft.com/office/powerpoint/2010/main" val="101205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ED6D-360D-654E-AF5A-9665655EC6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A73D9A-651A-B09A-A9FA-9E70E8528D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1DFB33-E58F-B86B-12CE-118D2B803A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35A257-F4FF-BBBB-D798-69210590E3A4}"/>
              </a:ext>
            </a:extLst>
          </p:cNvPr>
          <p:cNvSpPr>
            <a:spLocks noGrp="1"/>
          </p:cNvSpPr>
          <p:nvPr>
            <p:ph type="dt" sz="half" idx="10"/>
          </p:nvPr>
        </p:nvSpPr>
        <p:spPr/>
        <p:txBody>
          <a:bodyPr/>
          <a:lstStyle/>
          <a:p>
            <a:fld id="{F85AFDCF-F680-424E-A114-A071E818F7A6}" type="datetimeFigureOut">
              <a:rPr lang="en-US" smtClean="0"/>
              <a:t>3/2/2024</a:t>
            </a:fld>
            <a:endParaRPr lang="en-US"/>
          </a:p>
        </p:txBody>
      </p:sp>
      <p:sp>
        <p:nvSpPr>
          <p:cNvPr id="6" name="Footer Placeholder 5">
            <a:extLst>
              <a:ext uri="{FF2B5EF4-FFF2-40B4-BE49-F238E27FC236}">
                <a16:creationId xmlns:a16="http://schemas.microsoft.com/office/drawing/2014/main" id="{CB0748FB-2E5A-C739-320F-95FA75BC59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19FE1C-E5D0-D522-E351-B6E16D2E46B9}"/>
              </a:ext>
            </a:extLst>
          </p:cNvPr>
          <p:cNvSpPr>
            <a:spLocks noGrp="1"/>
          </p:cNvSpPr>
          <p:nvPr>
            <p:ph type="sldNum" sz="quarter" idx="12"/>
          </p:nvPr>
        </p:nvSpPr>
        <p:spPr/>
        <p:txBody>
          <a:bodyPr/>
          <a:lstStyle/>
          <a:p>
            <a:fld id="{7892F10E-C53F-42D1-AE57-B1BC6E89D59D}" type="slidenum">
              <a:rPr lang="en-US" smtClean="0"/>
              <a:t>‹#›</a:t>
            </a:fld>
            <a:endParaRPr lang="en-US"/>
          </a:p>
        </p:txBody>
      </p:sp>
    </p:spTree>
    <p:extLst>
      <p:ext uri="{BB962C8B-B14F-4D97-AF65-F5344CB8AC3E}">
        <p14:creationId xmlns:p14="http://schemas.microsoft.com/office/powerpoint/2010/main" val="1420152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59ED-944E-184E-A386-0D3C2152D2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C3AE9B-A6E4-E869-2170-D2ACCCB100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B939AD-EE82-827A-8914-94EC1B4688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D8C77F-7975-FB82-9E60-DE90C0580C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9EFECA-AEF7-27FE-7BCD-711EB0529A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634F6A-6DFE-ACB5-E570-A2081DE65812}"/>
              </a:ext>
            </a:extLst>
          </p:cNvPr>
          <p:cNvSpPr>
            <a:spLocks noGrp="1"/>
          </p:cNvSpPr>
          <p:nvPr>
            <p:ph type="dt" sz="half" idx="10"/>
          </p:nvPr>
        </p:nvSpPr>
        <p:spPr/>
        <p:txBody>
          <a:bodyPr/>
          <a:lstStyle/>
          <a:p>
            <a:fld id="{F85AFDCF-F680-424E-A114-A071E818F7A6}" type="datetimeFigureOut">
              <a:rPr lang="en-US" smtClean="0"/>
              <a:t>3/2/2024</a:t>
            </a:fld>
            <a:endParaRPr lang="en-US"/>
          </a:p>
        </p:txBody>
      </p:sp>
      <p:sp>
        <p:nvSpPr>
          <p:cNvPr id="8" name="Footer Placeholder 7">
            <a:extLst>
              <a:ext uri="{FF2B5EF4-FFF2-40B4-BE49-F238E27FC236}">
                <a16:creationId xmlns:a16="http://schemas.microsoft.com/office/drawing/2014/main" id="{E9E64E44-095D-4C8C-A72E-6195F03C7E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B4E23B-E65A-6DB8-C100-F62DC09AE043}"/>
              </a:ext>
            </a:extLst>
          </p:cNvPr>
          <p:cNvSpPr>
            <a:spLocks noGrp="1"/>
          </p:cNvSpPr>
          <p:nvPr>
            <p:ph type="sldNum" sz="quarter" idx="12"/>
          </p:nvPr>
        </p:nvSpPr>
        <p:spPr/>
        <p:txBody>
          <a:bodyPr/>
          <a:lstStyle/>
          <a:p>
            <a:fld id="{7892F10E-C53F-42D1-AE57-B1BC6E89D59D}" type="slidenum">
              <a:rPr lang="en-US" smtClean="0"/>
              <a:t>‹#›</a:t>
            </a:fld>
            <a:endParaRPr lang="en-US"/>
          </a:p>
        </p:txBody>
      </p:sp>
    </p:spTree>
    <p:extLst>
      <p:ext uri="{BB962C8B-B14F-4D97-AF65-F5344CB8AC3E}">
        <p14:creationId xmlns:p14="http://schemas.microsoft.com/office/powerpoint/2010/main" val="259726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4247-5AC4-B7BE-FE25-C5039848DC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58E0DD-EA16-D437-B200-87AC8AC01EF0}"/>
              </a:ext>
            </a:extLst>
          </p:cNvPr>
          <p:cNvSpPr>
            <a:spLocks noGrp="1"/>
          </p:cNvSpPr>
          <p:nvPr>
            <p:ph type="dt" sz="half" idx="10"/>
          </p:nvPr>
        </p:nvSpPr>
        <p:spPr/>
        <p:txBody>
          <a:bodyPr/>
          <a:lstStyle/>
          <a:p>
            <a:fld id="{F85AFDCF-F680-424E-A114-A071E818F7A6}" type="datetimeFigureOut">
              <a:rPr lang="en-US" smtClean="0"/>
              <a:t>3/2/2024</a:t>
            </a:fld>
            <a:endParaRPr lang="en-US"/>
          </a:p>
        </p:txBody>
      </p:sp>
      <p:sp>
        <p:nvSpPr>
          <p:cNvPr id="4" name="Footer Placeholder 3">
            <a:extLst>
              <a:ext uri="{FF2B5EF4-FFF2-40B4-BE49-F238E27FC236}">
                <a16:creationId xmlns:a16="http://schemas.microsoft.com/office/drawing/2014/main" id="{D2F889F4-EE2A-7F4D-E84F-E07D56CCB7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240515-C068-4E55-8610-203700C55B56}"/>
              </a:ext>
            </a:extLst>
          </p:cNvPr>
          <p:cNvSpPr>
            <a:spLocks noGrp="1"/>
          </p:cNvSpPr>
          <p:nvPr>
            <p:ph type="sldNum" sz="quarter" idx="12"/>
          </p:nvPr>
        </p:nvSpPr>
        <p:spPr/>
        <p:txBody>
          <a:bodyPr/>
          <a:lstStyle/>
          <a:p>
            <a:fld id="{7892F10E-C53F-42D1-AE57-B1BC6E89D59D}" type="slidenum">
              <a:rPr lang="en-US" smtClean="0"/>
              <a:t>‹#›</a:t>
            </a:fld>
            <a:endParaRPr lang="en-US"/>
          </a:p>
        </p:txBody>
      </p:sp>
    </p:spTree>
    <p:extLst>
      <p:ext uri="{BB962C8B-B14F-4D97-AF65-F5344CB8AC3E}">
        <p14:creationId xmlns:p14="http://schemas.microsoft.com/office/powerpoint/2010/main" val="54350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74E79A-6D31-1C77-0426-1589E052C51D}"/>
              </a:ext>
            </a:extLst>
          </p:cNvPr>
          <p:cNvSpPr>
            <a:spLocks noGrp="1"/>
          </p:cNvSpPr>
          <p:nvPr>
            <p:ph type="dt" sz="half" idx="10"/>
          </p:nvPr>
        </p:nvSpPr>
        <p:spPr/>
        <p:txBody>
          <a:bodyPr/>
          <a:lstStyle/>
          <a:p>
            <a:fld id="{F85AFDCF-F680-424E-A114-A071E818F7A6}" type="datetimeFigureOut">
              <a:rPr lang="en-US" smtClean="0"/>
              <a:t>3/2/2024</a:t>
            </a:fld>
            <a:endParaRPr lang="en-US"/>
          </a:p>
        </p:txBody>
      </p:sp>
      <p:sp>
        <p:nvSpPr>
          <p:cNvPr id="3" name="Footer Placeholder 2">
            <a:extLst>
              <a:ext uri="{FF2B5EF4-FFF2-40B4-BE49-F238E27FC236}">
                <a16:creationId xmlns:a16="http://schemas.microsoft.com/office/drawing/2014/main" id="{FD44EC4B-3272-AC82-5AC4-530C91C70F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441161-0A29-DE48-6CF4-0C3CAF71CD70}"/>
              </a:ext>
            </a:extLst>
          </p:cNvPr>
          <p:cNvSpPr>
            <a:spLocks noGrp="1"/>
          </p:cNvSpPr>
          <p:nvPr>
            <p:ph type="sldNum" sz="quarter" idx="12"/>
          </p:nvPr>
        </p:nvSpPr>
        <p:spPr/>
        <p:txBody>
          <a:bodyPr/>
          <a:lstStyle/>
          <a:p>
            <a:fld id="{7892F10E-C53F-42D1-AE57-B1BC6E89D59D}" type="slidenum">
              <a:rPr lang="en-US" smtClean="0"/>
              <a:t>‹#›</a:t>
            </a:fld>
            <a:endParaRPr lang="en-US"/>
          </a:p>
        </p:txBody>
      </p:sp>
    </p:spTree>
    <p:extLst>
      <p:ext uri="{BB962C8B-B14F-4D97-AF65-F5344CB8AC3E}">
        <p14:creationId xmlns:p14="http://schemas.microsoft.com/office/powerpoint/2010/main" val="64673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E55DC-4429-545F-2719-19DA0792D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9A65DE-A3D0-BFB1-5F82-C8BA4B593E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855C82-0EFC-1E12-CE7D-319816FAD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5979F8-46EF-ECF2-7F47-938069191D62}"/>
              </a:ext>
            </a:extLst>
          </p:cNvPr>
          <p:cNvSpPr>
            <a:spLocks noGrp="1"/>
          </p:cNvSpPr>
          <p:nvPr>
            <p:ph type="dt" sz="half" idx="10"/>
          </p:nvPr>
        </p:nvSpPr>
        <p:spPr/>
        <p:txBody>
          <a:bodyPr/>
          <a:lstStyle/>
          <a:p>
            <a:fld id="{F85AFDCF-F680-424E-A114-A071E818F7A6}" type="datetimeFigureOut">
              <a:rPr lang="en-US" smtClean="0"/>
              <a:t>3/2/2024</a:t>
            </a:fld>
            <a:endParaRPr lang="en-US"/>
          </a:p>
        </p:txBody>
      </p:sp>
      <p:sp>
        <p:nvSpPr>
          <p:cNvPr id="6" name="Footer Placeholder 5">
            <a:extLst>
              <a:ext uri="{FF2B5EF4-FFF2-40B4-BE49-F238E27FC236}">
                <a16:creationId xmlns:a16="http://schemas.microsoft.com/office/drawing/2014/main" id="{43033AEF-73CC-F56C-AC0B-D5DDF414E5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93B0AC-109E-F27E-CCA8-4161831276D0}"/>
              </a:ext>
            </a:extLst>
          </p:cNvPr>
          <p:cNvSpPr>
            <a:spLocks noGrp="1"/>
          </p:cNvSpPr>
          <p:nvPr>
            <p:ph type="sldNum" sz="quarter" idx="12"/>
          </p:nvPr>
        </p:nvSpPr>
        <p:spPr/>
        <p:txBody>
          <a:bodyPr/>
          <a:lstStyle/>
          <a:p>
            <a:fld id="{7892F10E-C53F-42D1-AE57-B1BC6E89D59D}" type="slidenum">
              <a:rPr lang="en-US" smtClean="0"/>
              <a:t>‹#›</a:t>
            </a:fld>
            <a:endParaRPr lang="en-US"/>
          </a:p>
        </p:txBody>
      </p:sp>
    </p:spTree>
    <p:extLst>
      <p:ext uri="{BB962C8B-B14F-4D97-AF65-F5344CB8AC3E}">
        <p14:creationId xmlns:p14="http://schemas.microsoft.com/office/powerpoint/2010/main" val="307923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B9CA-793E-D7A3-B218-A5BFBD8F25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86F4EF-8711-3A34-AADB-61FCEEB097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6AD76E-595C-A121-5493-1BBB57F5B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DB0867-7CBC-28D9-77D8-BBA06CA83432}"/>
              </a:ext>
            </a:extLst>
          </p:cNvPr>
          <p:cNvSpPr>
            <a:spLocks noGrp="1"/>
          </p:cNvSpPr>
          <p:nvPr>
            <p:ph type="dt" sz="half" idx="10"/>
          </p:nvPr>
        </p:nvSpPr>
        <p:spPr/>
        <p:txBody>
          <a:bodyPr/>
          <a:lstStyle/>
          <a:p>
            <a:fld id="{F85AFDCF-F680-424E-A114-A071E818F7A6}" type="datetimeFigureOut">
              <a:rPr lang="en-US" smtClean="0"/>
              <a:t>3/2/2024</a:t>
            </a:fld>
            <a:endParaRPr lang="en-US"/>
          </a:p>
        </p:txBody>
      </p:sp>
      <p:sp>
        <p:nvSpPr>
          <p:cNvPr id="6" name="Footer Placeholder 5">
            <a:extLst>
              <a:ext uri="{FF2B5EF4-FFF2-40B4-BE49-F238E27FC236}">
                <a16:creationId xmlns:a16="http://schemas.microsoft.com/office/drawing/2014/main" id="{E87FEBAA-555D-63BC-634E-64D0674F6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3DDD91-C816-1A15-42A6-813844663A78}"/>
              </a:ext>
            </a:extLst>
          </p:cNvPr>
          <p:cNvSpPr>
            <a:spLocks noGrp="1"/>
          </p:cNvSpPr>
          <p:nvPr>
            <p:ph type="sldNum" sz="quarter" idx="12"/>
          </p:nvPr>
        </p:nvSpPr>
        <p:spPr/>
        <p:txBody>
          <a:bodyPr/>
          <a:lstStyle/>
          <a:p>
            <a:fld id="{7892F10E-C53F-42D1-AE57-B1BC6E89D59D}" type="slidenum">
              <a:rPr lang="en-US" smtClean="0"/>
              <a:t>‹#›</a:t>
            </a:fld>
            <a:endParaRPr lang="en-US"/>
          </a:p>
        </p:txBody>
      </p:sp>
    </p:spTree>
    <p:extLst>
      <p:ext uri="{BB962C8B-B14F-4D97-AF65-F5344CB8AC3E}">
        <p14:creationId xmlns:p14="http://schemas.microsoft.com/office/powerpoint/2010/main" val="3941217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928196-17ED-C84E-99E8-63515F00A3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167DEE-33CF-3D31-62D6-38BD51987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24879B-4B16-64D9-0877-4D4DB6290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5AFDCF-F680-424E-A114-A071E818F7A6}" type="datetimeFigureOut">
              <a:rPr lang="en-US" smtClean="0"/>
              <a:t>3/2/2024</a:t>
            </a:fld>
            <a:endParaRPr lang="en-US"/>
          </a:p>
        </p:txBody>
      </p:sp>
      <p:sp>
        <p:nvSpPr>
          <p:cNvPr id="5" name="Footer Placeholder 4">
            <a:extLst>
              <a:ext uri="{FF2B5EF4-FFF2-40B4-BE49-F238E27FC236}">
                <a16:creationId xmlns:a16="http://schemas.microsoft.com/office/drawing/2014/main" id="{AA84E468-CA9D-10FD-FAC3-38341EF3DC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D33C8ED-6361-8C32-22CD-E4B04E891C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92F10E-C53F-42D1-AE57-B1BC6E89D59D}" type="slidenum">
              <a:rPr lang="en-US" smtClean="0"/>
              <a:t>‹#›</a:t>
            </a:fld>
            <a:endParaRPr lang="en-US"/>
          </a:p>
        </p:txBody>
      </p:sp>
    </p:spTree>
    <p:extLst>
      <p:ext uri="{BB962C8B-B14F-4D97-AF65-F5344CB8AC3E}">
        <p14:creationId xmlns:p14="http://schemas.microsoft.com/office/powerpoint/2010/main" val="151435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D5CB42-08AC-D23D-7AD8-93281202EBB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0251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25173-F2BF-25B5-7979-A877BE9B95E7}"/>
              </a:ext>
            </a:extLst>
          </p:cNvPr>
          <p:cNvSpPr>
            <a:spLocks noGrp="1"/>
          </p:cNvSpPr>
          <p:nvPr>
            <p:ph type="title"/>
          </p:nvPr>
        </p:nvSpPr>
        <p:spPr>
          <a:xfrm>
            <a:off x="841248" y="256032"/>
            <a:ext cx="10506456" cy="1014984"/>
          </a:xfrm>
        </p:spPr>
        <p:txBody>
          <a:bodyPr anchor="b">
            <a:normAutofit/>
          </a:bodyPr>
          <a:lstStyle/>
          <a:p>
            <a:r>
              <a:rPr lang="en-US" b="1">
                <a:latin typeface="Söhne"/>
              </a:rPr>
              <a:t>5.</a:t>
            </a:r>
            <a:r>
              <a:rPr lang="en-US" b="1" kern="0">
                <a:effectLst/>
                <a:latin typeface="Söhne"/>
                <a:ea typeface="Times New Roman" panose="02020603050405020304" pitchFamily="18" charset="0"/>
              </a:rPr>
              <a:t> </a:t>
            </a:r>
            <a:r>
              <a:rPr lang="en-US" b="1" kern="0">
                <a:effectLst/>
                <a:latin typeface="Segoe UI" panose="020B0502040204020203" pitchFamily="34" charset="0"/>
                <a:ea typeface="Times New Roman" panose="02020603050405020304" pitchFamily="18" charset="0"/>
              </a:rPr>
              <a:t>N-gram Analysis</a:t>
            </a:r>
            <a:r>
              <a:rPr lang="en-US" kern="0">
                <a:effectLst/>
                <a:latin typeface="Segoe UI" panose="020B0502040204020203" pitchFamily="34" charset="0"/>
                <a:ea typeface="Times New Roman" panose="02020603050405020304" pitchFamily="18" charset="0"/>
              </a:rPr>
              <a:t>: </a:t>
            </a:r>
            <a:endParaRPr lang="en-US" dirty="0"/>
          </a:p>
        </p:txBody>
      </p:sp>
      <p:sp>
        <p:nvSpPr>
          <p:cNvPr id="16" name="Rectangle 1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B4F1580-D47A-EF14-6CC8-0CC8BC4B2620}"/>
              </a:ext>
            </a:extLst>
          </p:cNvPr>
          <p:cNvSpPr>
            <a:spLocks/>
          </p:cNvSpPr>
          <p:nvPr/>
        </p:nvSpPr>
        <p:spPr>
          <a:xfrm>
            <a:off x="1927277" y="1926266"/>
            <a:ext cx="8337447" cy="4357524"/>
          </a:xfrm>
          <a:prstGeom prst="rect">
            <a:avLst/>
          </a:prstGeom>
        </p:spPr>
        <p:txBody>
          <a:bodyPr/>
          <a:lstStyle/>
          <a:p>
            <a:pPr defTabSz="722376">
              <a:spcAft>
                <a:spcPts val="600"/>
              </a:spcAft>
            </a:pPr>
            <a:r>
              <a:rPr lang="en-US" sz="1422" kern="1200">
                <a:solidFill>
                  <a:schemeClr val="tx1"/>
                </a:solidFill>
                <a:latin typeface="Söhne"/>
                <a:ea typeface="+mn-ea"/>
                <a:cs typeface="+mn-cs"/>
              </a:rPr>
              <a:t>N-gram analysis is conducted to uncover patterns and relationships between words in the text data. This analysis aids in feature extraction and model building for fake news detection by capturing linguistic nuances and contextual information</a:t>
            </a:r>
            <a:r>
              <a:rPr lang="en-US" sz="1422" kern="1200">
                <a:solidFill>
                  <a:schemeClr val="tx1"/>
                </a:solidFill>
                <a:latin typeface="+mn-lt"/>
                <a:ea typeface="+mn-ea"/>
                <a:cs typeface="+mn-cs"/>
              </a:rPr>
              <a:t>.</a:t>
            </a:r>
          </a:p>
          <a:p>
            <a:pPr defTabSz="722376">
              <a:spcAft>
                <a:spcPts val="600"/>
              </a:spcAft>
            </a:pPr>
            <a:endParaRPr lang="en-US" sz="1422" kern="1200">
              <a:solidFill>
                <a:schemeClr val="tx1"/>
              </a:solidFill>
              <a:latin typeface="+mn-lt"/>
              <a:ea typeface="+mn-ea"/>
              <a:cs typeface="+mn-cs"/>
            </a:endParaRPr>
          </a:p>
          <a:p>
            <a:pPr defTabSz="722376">
              <a:spcAft>
                <a:spcPts val="600"/>
              </a:spcAft>
            </a:pPr>
            <a:endParaRPr lang="en-US" sz="1422" kern="1200">
              <a:solidFill>
                <a:schemeClr val="tx1"/>
              </a:solidFill>
              <a:latin typeface="+mn-lt"/>
              <a:ea typeface="+mn-ea"/>
              <a:cs typeface="+mn-cs"/>
            </a:endParaRPr>
          </a:p>
          <a:p>
            <a:pPr marL="0" indent="0">
              <a:spcBef>
                <a:spcPts val="0"/>
              </a:spcBef>
              <a:spcAft>
                <a:spcPts val="600"/>
              </a:spcAft>
              <a:buNone/>
            </a:pPr>
            <a:endParaRPr lang="en-US"/>
          </a:p>
        </p:txBody>
      </p:sp>
      <p:pic>
        <p:nvPicPr>
          <p:cNvPr id="6" name="Picture 5" descr="A computer code with text&#10;&#10;Description automatically generated with medium confidence">
            <a:extLst>
              <a:ext uri="{FF2B5EF4-FFF2-40B4-BE49-F238E27FC236}">
                <a16:creationId xmlns:a16="http://schemas.microsoft.com/office/drawing/2014/main" id="{FE1DBCBE-2E3B-BBBC-953E-0A02F31B5D23}"/>
              </a:ext>
            </a:extLst>
          </p:cNvPr>
          <p:cNvPicPr>
            <a:picLocks noChangeAspect="1"/>
          </p:cNvPicPr>
          <p:nvPr/>
        </p:nvPicPr>
        <p:blipFill rotWithShape="1">
          <a:blip r:embed="rId2"/>
          <a:srcRect t="13935"/>
          <a:stretch/>
        </p:blipFill>
        <p:spPr>
          <a:xfrm>
            <a:off x="6145048" y="3224221"/>
            <a:ext cx="4712470" cy="1068414"/>
          </a:xfrm>
          <a:prstGeom prst="rect">
            <a:avLst/>
          </a:prstGeom>
        </p:spPr>
      </p:pic>
      <p:pic>
        <p:nvPicPr>
          <p:cNvPr id="7" name="Picture 6">
            <a:extLst>
              <a:ext uri="{FF2B5EF4-FFF2-40B4-BE49-F238E27FC236}">
                <a16:creationId xmlns:a16="http://schemas.microsoft.com/office/drawing/2014/main" id="{D2E44529-A84A-CA06-7F65-DF41ADB8B48D}"/>
              </a:ext>
            </a:extLst>
          </p:cNvPr>
          <p:cNvPicPr>
            <a:picLocks noChangeAspect="1"/>
          </p:cNvPicPr>
          <p:nvPr/>
        </p:nvPicPr>
        <p:blipFill>
          <a:blip r:embed="rId3"/>
          <a:stretch>
            <a:fillRect/>
          </a:stretch>
        </p:blipFill>
        <p:spPr>
          <a:xfrm>
            <a:off x="1334482" y="2695094"/>
            <a:ext cx="4653406" cy="2217469"/>
          </a:xfrm>
          <a:prstGeom prst="rect">
            <a:avLst/>
          </a:prstGeom>
        </p:spPr>
      </p:pic>
      <p:sp>
        <p:nvSpPr>
          <p:cNvPr id="9" name="TextBox 8">
            <a:extLst>
              <a:ext uri="{FF2B5EF4-FFF2-40B4-BE49-F238E27FC236}">
                <a16:creationId xmlns:a16="http://schemas.microsoft.com/office/drawing/2014/main" id="{4A1B548F-4ACB-C7B9-7F25-7A95E629EC60}"/>
              </a:ext>
            </a:extLst>
          </p:cNvPr>
          <p:cNvSpPr txBox="1"/>
          <p:nvPr/>
        </p:nvSpPr>
        <p:spPr>
          <a:xfrm>
            <a:off x="1415328" y="5095731"/>
            <a:ext cx="9049723" cy="1186543"/>
          </a:xfrm>
          <a:prstGeom prst="rect">
            <a:avLst/>
          </a:prstGeom>
          <a:noFill/>
        </p:spPr>
        <p:txBody>
          <a:bodyPr wrap="square" rtlCol="0">
            <a:spAutoFit/>
          </a:bodyPr>
          <a:lstStyle/>
          <a:p>
            <a:pPr defTabSz="722376">
              <a:spcAft>
                <a:spcPts val="600"/>
              </a:spcAft>
            </a:pPr>
            <a:r>
              <a:rPr lang="en-US" sz="1422" kern="1200">
                <a:solidFill>
                  <a:schemeClr val="tx1"/>
                </a:solidFill>
                <a:latin typeface="+mn-lt"/>
                <a:ea typeface="+mn-ea"/>
                <a:cs typeface="+mn-cs"/>
              </a:rPr>
              <a:t>This output demonstrates the top 10 bi-grams (pairs of adjacent words) along with their frequencies in the text data. By identifying these frequent bi-grams, such as "hillary clinton" and "donald trump," we gain insights into the key topics or themes discussed in the text. This analysis aids in understanding the prominent subjects and can be utilized to uncover patterns or sentiments within the dataset, contributing to more informed analyses and interpretations.</a:t>
            </a:r>
            <a:endParaRPr lang="en-US"/>
          </a:p>
        </p:txBody>
      </p:sp>
    </p:spTree>
    <p:extLst>
      <p:ext uri="{BB962C8B-B14F-4D97-AF65-F5344CB8AC3E}">
        <p14:creationId xmlns:p14="http://schemas.microsoft.com/office/powerpoint/2010/main" val="66583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9D78E2-1E6A-0626-308D-385E7236551F}"/>
              </a:ext>
            </a:extLst>
          </p:cNvPr>
          <p:cNvSpPr>
            <a:spLocks noGrp="1"/>
          </p:cNvSpPr>
          <p:nvPr>
            <p:ph type="title"/>
          </p:nvPr>
        </p:nvSpPr>
        <p:spPr>
          <a:xfrm>
            <a:off x="841248" y="251312"/>
            <a:ext cx="10506456" cy="1010264"/>
          </a:xfrm>
        </p:spPr>
        <p:txBody>
          <a:bodyPr anchor="ctr">
            <a:normAutofit/>
          </a:bodyPr>
          <a:lstStyle/>
          <a:p>
            <a:r>
              <a:rPr lang="en-US" b="1" kern="0">
                <a:effectLst/>
                <a:latin typeface="Söhne"/>
                <a:ea typeface="Times New Roman" panose="02020603050405020304" pitchFamily="18" charset="0"/>
              </a:rPr>
              <a:t>6.Feature Correlation</a:t>
            </a:r>
            <a:endParaRPr lang="en-US" dirty="0">
              <a:latin typeface="Söhne"/>
            </a:endParaRPr>
          </a:p>
        </p:txBody>
      </p:sp>
      <p:sp>
        <p:nvSpPr>
          <p:cNvPr id="14" name="Rectangle 13">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5657329-CD71-F7A0-6837-CBCA48AAB137}"/>
              </a:ext>
            </a:extLst>
          </p:cNvPr>
          <p:cNvSpPr>
            <a:spLocks/>
          </p:cNvSpPr>
          <p:nvPr/>
        </p:nvSpPr>
        <p:spPr>
          <a:xfrm>
            <a:off x="904298" y="1661682"/>
            <a:ext cx="9561516" cy="3956540"/>
          </a:xfrm>
          <a:prstGeom prst="rect">
            <a:avLst/>
          </a:prstGeom>
        </p:spPr>
        <p:txBody>
          <a:bodyPr>
            <a:normAutofit/>
          </a:bodyPr>
          <a:lstStyle/>
          <a:p>
            <a:pPr defTabSz="822960">
              <a:spcAft>
                <a:spcPts val="600"/>
              </a:spcAft>
            </a:pPr>
            <a:r>
              <a:rPr lang="en-US" sz="1620" kern="1200" dirty="0">
                <a:solidFill>
                  <a:schemeClr val="tx1"/>
                </a:solidFill>
                <a:latin typeface="Söhne"/>
                <a:ea typeface="+mn-ea"/>
                <a:cs typeface="+mn-cs"/>
              </a:rPr>
              <a:t>Exploring feature correlations helps us understand the relationships between different attributes (e.g., text length, word frequency) and the target variable (real or fake news). By analyzing these correlations, we can identify which features are most influential in determining the authenticity of news articles.</a:t>
            </a:r>
          </a:p>
          <a:p>
            <a:pPr defTabSz="822960">
              <a:spcAft>
                <a:spcPts val="600"/>
              </a:spcAft>
            </a:pPr>
            <a:endParaRPr lang="en-US" sz="1620" kern="1200" dirty="0">
              <a:solidFill>
                <a:schemeClr val="tx1"/>
              </a:solidFill>
              <a:latin typeface="Söhne"/>
              <a:ea typeface="+mn-ea"/>
              <a:cs typeface="+mn-cs"/>
            </a:endParaRPr>
          </a:p>
          <a:p>
            <a:pPr marL="0" indent="0">
              <a:spcAft>
                <a:spcPts val="600"/>
              </a:spcAft>
              <a:buNone/>
            </a:pPr>
            <a:endParaRPr lang="en-US" sz="1800" dirty="0">
              <a:latin typeface="Söhne"/>
            </a:endParaRPr>
          </a:p>
        </p:txBody>
      </p:sp>
      <p:pic>
        <p:nvPicPr>
          <p:cNvPr id="5" name="Picture 4">
            <a:extLst>
              <a:ext uri="{FF2B5EF4-FFF2-40B4-BE49-F238E27FC236}">
                <a16:creationId xmlns:a16="http://schemas.microsoft.com/office/drawing/2014/main" id="{0A61FF7B-D1F6-E0D1-C8DA-7DCED3178435}"/>
              </a:ext>
            </a:extLst>
          </p:cNvPr>
          <p:cNvPicPr>
            <a:picLocks noChangeAspect="1"/>
          </p:cNvPicPr>
          <p:nvPr/>
        </p:nvPicPr>
        <p:blipFill>
          <a:blip r:embed="rId2"/>
          <a:stretch>
            <a:fillRect/>
          </a:stretch>
        </p:blipFill>
        <p:spPr>
          <a:xfrm>
            <a:off x="838200" y="2531802"/>
            <a:ext cx="5284454" cy="2721085"/>
          </a:xfrm>
          <a:prstGeom prst="rect">
            <a:avLst/>
          </a:prstGeom>
        </p:spPr>
      </p:pic>
      <p:pic>
        <p:nvPicPr>
          <p:cNvPr id="6" name="Picture 5" descr="A computer screen shot of a computer code&#10;&#10;Description automatically generated">
            <a:extLst>
              <a:ext uri="{FF2B5EF4-FFF2-40B4-BE49-F238E27FC236}">
                <a16:creationId xmlns:a16="http://schemas.microsoft.com/office/drawing/2014/main" id="{D9A8DB8A-7DBC-5710-87AA-975D96CAA728}"/>
              </a:ext>
            </a:extLst>
          </p:cNvPr>
          <p:cNvPicPr>
            <a:picLocks noChangeAspect="1"/>
          </p:cNvPicPr>
          <p:nvPr/>
        </p:nvPicPr>
        <p:blipFill>
          <a:blip r:embed="rId3"/>
          <a:stretch>
            <a:fillRect/>
          </a:stretch>
        </p:blipFill>
        <p:spPr>
          <a:xfrm>
            <a:off x="6188752" y="2531802"/>
            <a:ext cx="5155904" cy="2721085"/>
          </a:xfrm>
          <a:prstGeom prst="rect">
            <a:avLst/>
          </a:prstGeom>
        </p:spPr>
      </p:pic>
      <p:sp>
        <p:nvSpPr>
          <p:cNvPr id="7" name="TextBox 6">
            <a:extLst>
              <a:ext uri="{FF2B5EF4-FFF2-40B4-BE49-F238E27FC236}">
                <a16:creationId xmlns:a16="http://schemas.microsoft.com/office/drawing/2014/main" id="{526042DA-7368-24E8-3EC3-016951209655}"/>
              </a:ext>
            </a:extLst>
          </p:cNvPr>
          <p:cNvSpPr txBox="1"/>
          <p:nvPr/>
        </p:nvSpPr>
        <p:spPr>
          <a:xfrm>
            <a:off x="838200" y="5384152"/>
            <a:ext cx="10506456" cy="839556"/>
          </a:xfrm>
          <a:prstGeom prst="rect">
            <a:avLst/>
          </a:prstGeom>
          <a:noFill/>
        </p:spPr>
        <p:txBody>
          <a:bodyPr wrap="square" rtlCol="0">
            <a:spAutoFit/>
          </a:bodyPr>
          <a:lstStyle/>
          <a:p>
            <a:pPr defTabSz="822960">
              <a:spcAft>
                <a:spcPts val="600"/>
              </a:spcAft>
            </a:pPr>
            <a:r>
              <a:rPr lang="en-US" sz="1620" kern="1200" dirty="0">
                <a:solidFill>
                  <a:srgbClr val="0D0D0D"/>
                </a:solidFill>
                <a:latin typeface="Söhne"/>
                <a:ea typeface="+mn-ea"/>
                <a:cs typeface="+mn-cs"/>
              </a:rPr>
              <a:t>Correlation coefficients reveal the relationship between features and the target variable. Positive values indicate a tendency towards fake news, while negative values suggest real news association. For instance, "</a:t>
            </a:r>
            <a:r>
              <a:rPr lang="en-US" sz="1620" kern="1200" dirty="0" err="1">
                <a:solidFill>
                  <a:srgbClr val="0D0D0D"/>
                </a:solidFill>
                <a:latin typeface="Söhne"/>
                <a:ea typeface="+mn-ea"/>
                <a:cs typeface="+mn-cs"/>
              </a:rPr>
              <a:t>hillary</a:t>
            </a:r>
            <a:r>
              <a:rPr lang="en-US" sz="1620" kern="1200" dirty="0">
                <a:solidFill>
                  <a:srgbClr val="0D0D0D"/>
                </a:solidFill>
                <a:latin typeface="Söhne"/>
                <a:ea typeface="+mn-ea"/>
                <a:cs typeface="+mn-cs"/>
              </a:rPr>
              <a:t>" and </a:t>
            </a:r>
            <a:r>
              <a:rPr lang="en-US" sz="1620" kern="1200">
                <a:solidFill>
                  <a:srgbClr val="0D0D0D"/>
                </a:solidFill>
                <a:latin typeface="Söhne"/>
                <a:ea typeface="+mn-ea"/>
                <a:cs typeface="+mn-cs"/>
              </a:rPr>
              <a:t>“</a:t>
            </a:r>
            <a:r>
              <a:rPr lang="en-US" sz="1620">
                <a:solidFill>
                  <a:srgbClr val="0D0D0D"/>
                </a:solidFill>
                <a:latin typeface="Söhne"/>
              </a:rPr>
              <a:t>share</a:t>
            </a:r>
            <a:r>
              <a:rPr lang="en-US" sz="1620" kern="1200">
                <a:solidFill>
                  <a:srgbClr val="0D0D0D"/>
                </a:solidFill>
                <a:latin typeface="Söhne"/>
                <a:ea typeface="+mn-ea"/>
                <a:cs typeface="+mn-cs"/>
              </a:rPr>
              <a:t>" </a:t>
            </a:r>
            <a:r>
              <a:rPr lang="en-US" sz="1620" kern="1200" dirty="0">
                <a:solidFill>
                  <a:srgbClr val="0D0D0D"/>
                </a:solidFill>
                <a:latin typeface="Söhne"/>
                <a:ea typeface="+mn-ea"/>
                <a:cs typeface="+mn-cs"/>
              </a:rPr>
              <a:t>correlate positively with fake news, while "republican" and "said" correlate negatively, implying real news association.</a:t>
            </a:r>
            <a:endParaRPr lang="en-US" dirty="0"/>
          </a:p>
        </p:txBody>
      </p:sp>
    </p:spTree>
    <p:extLst>
      <p:ext uri="{BB962C8B-B14F-4D97-AF65-F5344CB8AC3E}">
        <p14:creationId xmlns:p14="http://schemas.microsoft.com/office/powerpoint/2010/main" val="3593970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C7E3C26F-B238-B7E5-30DF-91DB1893B43B}"/>
              </a:ext>
            </a:extLst>
          </p:cNvPr>
          <p:cNvSpPr>
            <a:spLocks noChangeArrowheads="1"/>
          </p:cNvSpPr>
          <p:nvPr/>
        </p:nvSpPr>
        <p:spPr bwMode="auto">
          <a:xfrm>
            <a:off x="4447308" y="591344"/>
            <a:ext cx="6906491" cy="558561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R="0" lvl="0" fontAlgn="base">
              <a:lnSpc>
                <a:spcPct val="90000"/>
              </a:lnSpc>
              <a:spcBef>
                <a:spcPct val="0"/>
              </a:spcBef>
              <a:spcAft>
                <a:spcPts val="600"/>
              </a:spcAft>
              <a:buClrTx/>
              <a:buSzTx/>
              <a:tabLst/>
            </a:pPr>
            <a:r>
              <a:rPr kumimoji="0" lang="en-US" altLang="en-US" sz="2000" b="1" i="0" u="none" strike="noStrike" cap="none" normalizeH="0" baseline="0" dirty="0">
                <a:ln>
                  <a:noFill/>
                </a:ln>
                <a:effectLst/>
              </a:rPr>
              <a:t>Agile Methodology for Fake News Detection</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4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1" i="0" u="none" strike="noStrike" cap="none" normalizeH="0" baseline="0" dirty="0">
                <a:ln>
                  <a:noFill/>
                </a:ln>
                <a:effectLst/>
              </a:rPr>
              <a:t>Iterative Development</a:t>
            </a:r>
            <a:r>
              <a:rPr kumimoji="0" lang="en-US" altLang="en-US" sz="1400" b="0" i="0" u="none" strike="noStrike" cap="none" normalizeH="0" baseline="0" dirty="0">
                <a:ln>
                  <a:noFill/>
                </a:ln>
                <a:effectLst/>
              </a:rPr>
              <a:t>:</a:t>
            </a: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rPr>
              <a:t>Rapidly prototype and refine detection models in short iterations.</a:t>
            </a: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rPr>
              <a:t>Continuously improve algorithms based on evolving patterns of fake news.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1" i="0" u="none" strike="noStrike" cap="none" normalizeH="0" baseline="0" dirty="0">
                <a:ln>
                  <a:noFill/>
                </a:ln>
                <a:effectLst/>
              </a:rPr>
              <a:t>Continuous Feedback</a:t>
            </a:r>
            <a:r>
              <a:rPr kumimoji="0" lang="en-US" altLang="en-US" sz="1400" b="0" i="0" u="none" strike="noStrike" cap="none" normalizeH="0" baseline="0" dirty="0">
                <a:ln>
                  <a:noFill/>
                </a:ln>
                <a:effectLst/>
              </a:rPr>
              <a:t>:</a:t>
            </a: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rPr>
              <a:t>Gather feedback from users and stakeholders to enhance the accuracy and effectiveness of detection algorithms.</a:t>
            </a: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rPr>
              <a:t>Adapt quickly to emerging trends and new types of fake news.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1" i="0" u="none" strike="noStrike" cap="none" normalizeH="0" baseline="0" dirty="0">
                <a:ln>
                  <a:noFill/>
                </a:ln>
                <a:effectLst/>
              </a:rPr>
              <a:t>Collaboration and Transparency</a:t>
            </a:r>
            <a:r>
              <a:rPr kumimoji="0" lang="en-US" altLang="en-US" sz="1400" b="0" i="0" u="none" strike="noStrike" cap="none" normalizeH="0" baseline="0" dirty="0">
                <a:ln>
                  <a:noFill/>
                </a:ln>
                <a:effectLst/>
              </a:rPr>
              <a:t>:</a:t>
            </a: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rPr>
              <a:t>Foster collaboration between data scientists, domain experts, and stakeholders.</a:t>
            </a: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rPr>
              <a:t>Transparent communication ensures alignment with project goals and user needs.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1" i="0" u="none" strike="noStrike" cap="none" normalizeH="0" baseline="0" dirty="0">
                <a:ln>
                  <a:noFill/>
                </a:ln>
                <a:effectLst/>
              </a:rPr>
              <a:t>Flexibility to Change</a:t>
            </a:r>
            <a:r>
              <a:rPr kumimoji="0" lang="en-US" altLang="en-US" sz="1400" b="0" i="0" u="none" strike="noStrike" cap="none" normalizeH="0" baseline="0" dirty="0">
                <a:ln>
                  <a:noFill/>
                </a:ln>
                <a:effectLst/>
              </a:rPr>
              <a:t>:</a:t>
            </a: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rPr>
              <a:t>Embrace changes in requirements and priorities based on real-time insights.</a:t>
            </a: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rPr>
              <a:t>Adjust detection strategies to address evolving challenges in the fake news landscape.</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1" i="0" u="none" strike="noStrike" cap="none" normalizeH="0" baseline="0" dirty="0">
                <a:ln>
                  <a:noFill/>
                </a:ln>
                <a:effectLst/>
              </a:rPr>
              <a:t>Focus on Value Delivery</a:t>
            </a:r>
            <a:r>
              <a:rPr kumimoji="0" lang="en-US" altLang="en-US" sz="1400" b="0" i="0" u="none" strike="noStrike" cap="none" normalizeH="0" baseline="0" dirty="0">
                <a:ln>
                  <a:noFill/>
                </a:ln>
                <a:effectLst/>
              </a:rPr>
              <a:t>:</a:t>
            </a: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rPr>
              <a:t>Deliver incremental value with each iteration, prioritizing features with the highest impact on fake news detection.</a:t>
            </a: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rPr>
              <a:t>Continuously assess and prioritize tasks to maximize the project's overall value.</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400" b="0" i="0" u="none" strike="noStrike" cap="none" normalizeH="0" baseline="0" dirty="0">
              <a:ln>
                <a:noFill/>
              </a:ln>
              <a:effectLst/>
            </a:endParaRPr>
          </a:p>
        </p:txBody>
      </p:sp>
      <p:sp>
        <p:nvSpPr>
          <p:cNvPr id="5" name="Rectangle 2">
            <a:extLst>
              <a:ext uri="{FF2B5EF4-FFF2-40B4-BE49-F238E27FC236}">
                <a16:creationId xmlns:a16="http://schemas.microsoft.com/office/drawing/2014/main" id="{013C7D1F-95B7-61B4-542D-B65EA0C97AEB}"/>
              </a:ext>
            </a:extLst>
          </p:cNvPr>
          <p:cNvSpPr>
            <a:spLocks noChangeArrowheads="1"/>
          </p:cNvSpPr>
          <p:nvPr/>
        </p:nvSpPr>
        <p:spPr bwMode="auto">
          <a:xfrm>
            <a:off x="0" y="-323165"/>
            <a:ext cx="18473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267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TextBox 2">
            <a:extLst>
              <a:ext uri="{FF2B5EF4-FFF2-40B4-BE49-F238E27FC236}">
                <a16:creationId xmlns:a16="http://schemas.microsoft.com/office/drawing/2014/main" id="{B638114D-69A3-DFB8-6B40-D03851B31AFC}"/>
              </a:ext>
            </a:extLst>
          </p:cNvPr>
          <p:cNvGraphicFramePr/>
          <p:nvPr>
            <p:extLst>
              <p:ext uri="{D42A27DB-BD31-4B8C-83A1-F6EECF244321}">
                <p14:modId xmlns:p14="http://schemas.microsoft.com/office/powerpoint/2010/main" val="141175548"/>
              </p:ext>
            </p:extLst>
          </p:nvPr>
        </p:nvGraphicFramePr>
        <p:xfrm>
          <a:off x="240632" y="2470485"/>
          <a:ext cx="11879179" cy="3834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8033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4D6401-304A-9EB7-DE16-91DE48BBEFFE}"/>
              </a:ext>
            </a:extLst>
          </p:cNvPr>
          <p:cNvSpPr>
            <a:spLocks noGrp="1"/>
          </p:cNvSpPr>
          <p:nvPr>
            <p:ph type="title"/>
          </p:nvPr>
        </p:nvSpPr>
        <p:spPr>
          <a:xfrm>
            <a:off x="1045028" y="1336329"/>
            <a:ext cx="3892732" cy="4382588"/>
          </a:xfrm>
        </p:spPr>
        <p:txBody>
          <a:bodyPr anchor="ctr">
            <a:normAutofit/>
          </a:bodyPr>
          <a:lstStyle/>
          <a:p>
            <a:r>
              <a:rPr lang="en-US" sz="5400" b="0" i="0" dirty="0">
                <a:effectLst/>
                <a:latin typeface="Söhne"/>
              </a:rPr>
              <a:t>Detecting Fake News with Python and Machine Learning</a:t>
            </a:r>
            <a:endParaRPr lang="en-US" sz="5400" dirty="0"/>
          </a:p>
        </p:txBody>
      </p:sp>
      <p:grpSp>
        <p:nvGrpSpPr>
          <p:cNvPr id="23" name="Group 2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34" name="Rectangle 3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430F92-E9F4-0D39-E1B4-B1AACD3C383E}"/>
              </a:ext>
            </a:extLst>
          </p:cNvPr>
          <p:cNvSpPr>
            <a:spLocks noGrp="1"/>
          </p:cNvSpPr>
          <p:nvPr>
            <p:ph idx="1"/>
          </p:nvPr>
        </p:nvSpPr>
        <p:spPr>
          <a:xfrm>
            <a:off x="6096001" y="1336329"/>
            <a:ext cx="5260848" cy="4382588"/>
          </a:xfrm>
        </p:spPr>
        <p:txBody>
          <a:bodyPr anchor="ctr">
            <a:normAutofit/>
          </a:bodyPr>
          <a:lstStyle/>
          <a:p>
            <a:pPr marL="0" indent="0">
              <a:buNone/>
            </a:pPr>
            <a:endParaRPr lang="en-US" sz="2000"/>
          </a:p>
          <a:p>
            <a:pPr marL="0" indent="0">
              <a:buNone/>
            </a:pPr>
            <a:r>
              <a:rPr lang="en-US" sz="2000"/>
              <a:t>Introduction-</a:t>
            </a:r>
          </a:p>
          <a:p>
            <a:pPr marL="0" indent="0">
              <a:buNone/>
            </a:pPr>
            <a:endParaRPr lang="en-US" sz="2000"/>
          </a:p>
          <a:p>
            <a:pPr marL="0" indent="0">
              <a:buNone/>
            </a:pPr>
            <a:r>
              <a:rPr lang="en-US" sz="2000"/>
              <a:t>In today's age of information overload, distinguishing between authentic news and misinformation is more critical than ever. Python, coupled with machine learning techniques, offers a powerful solution to this challenge. </a:t>
            </a:r>
          </a:p>
          <a:p>
            <a:pPr marL="0" indent="0">
              <a:buNone/>
            </a:pPr>
            <a:endParaRPr lang="en-US" sz="2000"/>
          </a:p>
        </p:txBody>
      </p:sp>
    </p:spTree>
    <p:extLst>
      <p:ext uri="{BB962C8B-B14F-4D97-AF65-F5344CB8AC3E}">
        <p14:creationId xmlns:p14="http://schemas.microsoft.com/office/powerpoint/2010/main" val="317926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EA4929-A6E5-47FC-84E3-C28A2C882FEB}"/>
              </a:ext>
            </a:extLst>
          </p:cNvPr>
          <p:cNvSpPr txBox="1"/>
          <p:nvPr/>
        </p:nvSpPr>
        <p:spPr>
          <a:xfrm>
            <a:off x="136358" y="96253"/>
            <a:ext cx="11598442" cy="6524863"/>
          </a:xfrm>
          <a:prstGeom prst="rect">
            <a:avLst/>
          </a:prstGeom>
          <a:noFill/>
        </p:spPr>
        <p:txBody>
          <a:bodyPr wrap="square">
            <a:spAutoFit/>
          </a:bodyPr>
          <a:lstStyle/>
          <a:p>
            <a:pPr algn="l"/>
            <a:endParaRPr lang="en-US" sz="2000" b="1" i="0" dirty="0">
              <a:solidFill>
                <a:srgbClr val="0D0D0D"/>
              </a:solidFill>
              <a:effectLst/>
              <a:latin typeface="Söhne"/>
            </a:endParaRPr>
          </a:p>
          <a:p>
            <a:pPr algn="l"/>
            <a:r>
              <a:rPr lang="en-US" sz="2000" b="1" dirty="0">
                <a:solidFill>
                  <a:srgbClr val="0D0D0D"/>
                </a:solidFill>
                <a:latin typeface="Söhne"/>
              </a:rPr>
              <a:t>This project has been inspired from the below Case Study:</a:t>
            </a:r>
          </a:p>
          <a:p>
            <a:pPr algn="l"/>
            <a:endParaRPr lang="en-US" sz="1400" b="1" dirty="0">
              <a:solidFill>
                <a:srgbClr val="0D0D0D"/>
              </a:solidFill>
              <a:latin typeface="Söhne"/>
            </a:endParaRPr>
          </a:p>
          <a:p>
            <a:pPr algn="l"/>
            <a:r>
              <a:rPr lang="en-US" sz="1400" b="1" i="0" dirty="0">
                <a:solidFill>
                  <a:srgbClr val="0D0D0D"/>
                </a:solidFill>
                <a:effectLst/>
                <a:latin typeface="Söhne"/>
              </a:rPr>
              <a:t>Case Study: Fake News Detection in Social Media</a:t>
            </a:r>
            <a:endParaRPr lang="en-US" sz="1400" b="0" i="0" dirty="0">
              <a:solidFill>
                <a:srgbClr val="0D0D0D"/>
              </a:solidFill>
              <a:effectLst/>
              <a:latin typeface="Söhne"/>
            </a:endParaRPr>
          </a:p>
          <a:p>
            <a:pPr algn="l"/>
            <a:r>
              <a:rPr lang="en-US" sz="1400" b="0" i="1" dirty="0">
                <a:solidFill>
                  <a:srgbClr val="0D0D0D"/>
                </a:solidFill>
                <a:effectLst/>
                <a:latin typeface="Söhne"/>
              </a:rPr>
              <a:t>Background:</a:t>
            </a:r>
            <a:r>
              <a:rPr lang="en-US" sz="1400" b="0" i="0" dirty="0">
                <a:solidFill>
                  <a:srgbClr val="0D0D0D"/>
                </a:solidFill>
                <a:effectLst/>
                <a:latin typeface="Söhne"/>
              </a:rPr>
              <a:t> In 2019, a leading social media platform faced widespread criticism for the proliferation of fake news and misinformation on its platform. To address this issue, the platform launched a dedicated team to develop and implement advanced algorithms for detecting and flagging fake news content.</a:t>
            </a:r>
          </a:p>
          <a:p>
            <a:pPr algn="l"/>
            <a:r>
              <a:rPr lang="en-US" sz="1400" b="0" i="1" dirty="0">
                <a:solidFill>
                  <a:srgbClr val="0D0D0D"/>
                </a:solidFill>
                <a:effectLst/>
                <a:latin typeface="Söhne"/>
              </a:rPr>
              <a:t>Approach:</a:t>
            </a:r>
            <a:endParaRPr lang="en-US" sz="1400" b="0" i="0" dirty="0">
              <a:solidFill>
                <a:srgbClr val="0D0D0D"/>
              </a:solidFill>
              <a:effectLst/>
              <a:latin typeface="Söhne"/>
            </a:endParaRPr>
          </a:p>
          <a:p>
            <a:pPr algn="l">
              <a:buFont typeface="+mj-lt"/>
              <a:buAutoNum type="arabicPeriod"/>
            </a:pPr>
            <a:r>
              <a:rPr lang="en-US" sz="1400" b="1" i="0" dirty="0">
                <a:solidFill>
                  <a:srgbClr val="0D0D0D"/>
                </a:solidFill>
                <a:effectLst/>
                <a:latin typeface="Söhne"/>
              </a:rPr>
              <a:t>Data Collection</a:t>
            </a:r>
            <a:r>
              <a:rPr lang="en-US" sz="1400" b="0" i="0" dirty="0">
                <a:solidFill>
                  <a:srgbClr val="0D0D0D"/>
                </a:solidFill>
                <a:effectLst/>
                <a:latin typeface="Söhne"/>
              </a:rPr>
              <a:t>: The team collected a vast amount of user-generated content, including posts, articles, and images, from the platform. They also gathered labeled datasets of verified fake news articles for training their machine learning models.</a:t>
            </a:r>
          </a:p>
          <a:p>
            <a:pPr algn="l">
              <a:buFont typeface="+mj-lt"/>
              <a:buAutoNum type="arabicPeriod"/>
            </a:pPr>
            <a:r>
              <a:rPr lang="en-US" sz="1400" b="1" i="0" dirty="0">
                <a:solidFill>
                  <a:srgbClr val="0D0D0D"/>
                </a:solidFill>
                <a:effectLst/>
                <a:latin typeface="Söhne"/>
              </a:rPr>
              <a:t>Feature Engineering</a:t>
            </a:r>
            <a:r>
              <a:rPr lang="en-US" sz="1400" b="0" i="0" dirty="0">
                <a:solidFill>
                  <a:srgbClr val="0D0D0D"/>
                </a:solidFill>
                <a:effectLst/>
                <a:latin typeface="Söhne"/>
              </a:rPr>
              <a:t>: Utilizing natural language processing (NLP) techniques, the team extracted key features such as sentiment, word frequency, and linguistic patterns from the text data. They also incorporated metadata features such as user engagement metrics and publishing source credibility.</a:t>
            </a:r>
          </a:p>
          <a:p>
            <a:pPr algn="l">
              <a:buFont typeface="+mj-lt"/>
              <a:buAutoNum type="arabicPeriod"/>
            </a:pPr>
            <a:r>
              <a:rPr lang="en-US" sz="1400" b="1" i="0" dirty="0">
                <a:solidFill>
                  <a:srgbClr val="0D0D0D"/>
                </a:solidFill>
                <a:effectLst/>
                <a:latin typeface="Söhne"/>
              </a:rPr>
              <a:t>Model Development</a:t>
            </a:r>
            <a:r>
              <a:rPr lang="en-US" sz="1400" b="0" i="0" dirty="0">
                <a:solidFill>
                  <a:srgbClr val="0D0D0D"/>
                </a:solidFill>
                <a:effectLst/>
                <a:latin typeface="Söhne"/>
              </a:rPr>
              <a:t>: Employing state-of-the-art machine learning algorithms such as deep learning-based neural networks and ensemble methods, the team trained robust classification models to distinguish between genuine and fake news content.</a:t>
            </a:r>
          </a:p>
          <a:p>
            <a:pPr algn="l">
              <a:buFont typeface="+mj-lt"/>
              <a:buAutoNum type="arabicPeriod"/>
            </a:pPr>
            <a:r>
              <a:rPr lang="en-US" sz="1400" b="1" i="0" dirty="0">
                <a:solidFill>
                  <a:srgbClr val="0D0D0D"/>
                </a:solidFill>
                <a:effectLst/>
                <a:latin typeface="Söhne"/>
              </a:rPr>
              <a:t>Validation and Fine-tuning</a:t>
            </a:r>
            <a:r>
              <a:rPr lang="en-US" sz="1400" b="0" i="0" dirty="0">
                <a:solidFill>
                  <a:srgbClr val="0D0D0D"/>
                </a:solidFill>
                <a:effectLst/>
                <a:latin typeface="Söhne"/>
              </a:rPr>
              <a:t>: The models underwent rigorous validation using cross-validation techniques and were fine-tuned based on performance metrics such as accuracy, precision, recall, and F1-score.</a:t>
            </a:r>
          </a:p>
          <a:p>
            <a:pPr algn="l">
              <a:buFont typeface="+mj-lt"/>
              <a:buAutoNum type="arabicPeriod"/>
            </a:pPr>
            <a:r>
              <a:rPr lang="en-US" sz="1400" b="1" i="0" dirty="0">
                <a:solidFill>
                  <a:srgbClr val="0D0D0D"/>
                </a:solidFill>
                <a:effectLst/>
                <a:latin typeface="Söhne"/>
              </a:rPr>
              <a:t>Integration and Deployment</a:t>
            </a:r>
            <a:r>
              <a:rPr lang="en-US" sz="1400" b="0" i="0" dirty="0">
                <a:solidFill>
                  <a:srgbClr val="0D0D0D"/>
                </a:solidFill>
                <a:effectLst/>
                <a:latin typeface="Söhne"/>
              </a:rPr>
              <a:t>: Once validated, the best-performing models were integrated into the platform's content moderation system. The models continuously monitored incoming content in real-time, flagging potentially fake news articles for human review.</a:t>
            </a:r>
          </a:p>
          <a:p>
            <a:pPr algn="l">
              <a:buFont typeface="+mj-lt"/>
              <a:buAutoNum type="arabicPeriod"/>
            </a:pPr>
            <a:r>
              <a:rPr lang="en-US" sz="1400" b="1" i="0" dirty="0">
                <a:solidFill>
                  <a:srgbClr val="0D0D0D"/>
                </a:solidFill>
                <a:effectLst/>
                <a:latin typeface="Söhne"/>
              </a:rPr>
              <a:t>Continuous Improvement</a:t>
            </a:r>
            <a:r>
              <a:rPr lang="en-US" sz="1400" b="0" i="0" dirty="0">
                <a:solidFill>
                  <a:srgbClr val="0D0D0D"/>
                </a:solidFill>
                <a:effectLst/>
                <a:latin typeface="Söhne"/>
              </a:rPr>
              <a:t>: The platform implemented a feedback loop mechanism where flagged content and user reports were used to retrain the models periodically, ensuring adaptability to evolving tactics used by misinformation campaigns.</a:t>
            </a:r>
          </a:p>
          <a:p>
            <a:pPr algn="l"/>
            <a:r>
              <a:rPr lang="en-US" sz="1400" b="0" i="1" dirty="0">
                <a:solidFill>
                  <a:srgbClr val="0D0D0D"/>
                </a:solidFill>
                <a:effectLst/>
                <a:latin typeface="Söhne"/>
              </a:rPr>
              <a:t>Outcomes:</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Significant reduction in the dissemination of fake news content on the platform.</a:t>
            </a:r>
          </a:p>
          <a:p>
            <a:pPr algn="l">
              <a:buFont typeface="Arial" panose="020B0604020202020204" pitchFamily="34" charset="0"/>
              <a:buChar char="•"/>
            </a:pPr>
            <a:r>
              <a:rPr lang="en-US" sz="1400" b="0" i="0" dirty="0">
                <a:solidFill>
                  <a:srgbClr val="0D0D0D"/>
                </a:solidFill>
                <a:effectLst/>
                <a:latin typeface="Söhne"/>
              </a:rPr>
              <a:t>Enhanced user trust and confidence in the platform's content integrity.</a:t>
            </a:r>
          </a:p>
          <a:p>
            <a:pPr algn="l">
              <a:buFont typeface="Arial" panose="020B0604020202020204" pitchFamily="34" charset="0"/>
              <a:buChar char="•"/>
            </a:pPr>
            <a:r>
              <a:rPr lang="en-US" sz="1400" b="0" i="0" dirty="0">
                <a:solidFill>
                  <a:srgbClr val="0D0D0D"/>
                </a:solidFill>
                <a:effectLst/>
                <a:latin typeface="Söhne"/>
              </a:rPr>
              <a:t>Continuous monitoring and adaptation to emerging threats, maintaining effectiveness over time.</a:t>
            </a:r>
          </a:p>
          <a:p>
            <a:pPr algn="l"/>
            <a:r>
              <a:rPr lang="en-US" sz="1400" b="0" i="1" dirty="0">
                <a:solidFill>
                  <a:srgbClr val="0D0D0D"/>
                </a:solidFill>
                <a:effectLst/>
                <a:latin typeface="Söhne"/>
              </a:rPr>
              <a:t>Lessons Learned:</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The importance of leveraging advanced technology, such as machine learning, for proactive identification of fake news.</a:t>
            </a:r>
          </a:p>
          <a:p>
            <a:pPr algn="l">
              <a:buFont typeface="Arial" panose="020B0604020202020204" pitchFamily="34" charset="0"/>
              <a:buChar char="•"/>
            </a:pPr>
            <a:r>
              <a:rPr lang="en-US" sz="1400" b="0" i="0" dirty="0">
                <a:solidFill>
                  <a:srgbClr val="0D0D0D"/>
                </a:solidFill>
                <a:effectLst/>
                <a:latin typeface="Söhne"/>
              </a:rPr>
              <a:t>Collaboration between data scientists, content moderators, and domain experts is crucial for success.</a:t>
            </a:r>
          </a:p>
          <a:p>
            <a:pPr algn="l">
              <a:buFont typeface="Arial" panose="020B0604020202020204" pitchFamily="34" charset="0"/>
              <a:buChar char="•"/>
            </a:pPr>
            <a:r>
              <a:rPr lang="en-US" sz="1400" b="0" i="0" dirty="0">
                <a:solidFill>
                  <a:srgbClr val="0D0D0D"/>
                </a:solidFill>
                <a:effectLst/>
                <a:latin typeface="Söhne"/>
              </a:rPr>
              <a:t>Transparency and user education are essential for fostering a responsible online community.</a:t>
            </a:r>
          </a:p>
          <a:p>
            <a:pPr algn="l"/>
            <a:r>
              <a:rPr lang="en-US" sz="1400" b="0" i="0" dirty="0">
                <a:solidFill>
                  <a:srgbClr val="0D0D0D"/>
                </a:solidFill>
                <a:effectLst/>
                <a:latin typeface="Söhne"/>
              </a:rPr>
              <a:t>This case study highlights the proactive measures taken by a social media platform to combat fake news and underscores the role of data-driven approaches in ensuring the integrity of online information ecosystems.</a:t>
            </a:r>
          </a:p>
        </p:txBody>
      </p:sp>
    </p:spTree>
    <p:extLst>
      <p:ext uri="{BB962C8B-B14F-4D97-AF65-F5344CB8AC3E}">
        <p14:creationId xmlns:p14="http://schemas.microsoft.com/office/powerpoint/2010/main" val="379047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A43EB-B770-1093-69E8-2EADD5BBE0A7}"/>
              </a:ext>
            </a:extLst>
          </p:cNvPr>
          <p:cNvSpPr>
            <a:spLocks noGrp="1"/>
          </p:cNvSpPr>
          <p:nvPr>
            <p:ph type="title"/>
          </p:nvPr>
        </p:nvSpPr>
        <p:spPr>
          <a:xfrm>
            <a:off x="640080" y="329184"/>
            <a:ext cx="6894576" cy="1783080"/>
          </a:xfrm>
        </p:spPr>
        <p:txBody>
          <a:bodyPr anchor="b">
            <a:normAutofit/>
          </a:bodyPr>
          <a:lstStyle/>
          <a:p>
            <a:r>
              <a:rPr lang="en-US" sz="5400" dirty="0"/>
              <a:t>About the dataset –</a:t>
            </a:r>
            <a:br>
              <a:rPr lang="en-US" sz="5400" dirty="0"/>
            </a:br>
            <a:endParaRPr lang="en-US" sz="5400" dirty="0"/>
          </a:p>
        </p:txBody>
      </p:sp>
      <p:sp>
        <p:nvSpPr>
          <p:cNvPr id="2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A9ED00-3001-7535-E5A4-807302EEAFAB}"/>
              </a:ext>
            </a:extLst>
          </p:cNvPr>
          <p:cNvSpPr>
            <a:spLocks noGrp="1"/>
          </p:cNvSpPr>
          <p:nvPr>
            <p:ph idx="1"/>
          </p:nvPr>
        </p:nvSpPr>
        <p:spPr>
          <a:xfrm>
            <a:off x="640080" y="2706624"/>
            <a:ext cx="6894576" cy="3483864"/>
          </a:xfrm>
        </p:spPr>
        <p:txBody>
          <a:bodyPr>
            <a:noAutofit/>
          </a:bodyPr>
          <a:lstStyle/>
          <a:p>
            <a:pPr marL="0" indent="0">
              <a:buNone/>
            </a:pPr>
            <a:r>
              <a:rPr lang="en-US" sz="1100" dirty="0"/>
              <a:t>This dataset contains the following columns: "title" and "text", along with a "label" column indicating whether each news article is real or fake. </a:t>
            </a:r>
          </a:p>
          <a:p>
            <a:pPr marL="0" indent="0">
              <a:buNone/>
            </a:pPr>
            <a:r>
              <a:rPr lang="en-US" sz="1100" dirty="0"/>
              <a:t>Here's a breakdown of the columns:</a:t>
            </a:r>
          </a:p>
          <a:p>
            <a:pPr marL="0" indent="0">
              <a:buNone/>
            </a:pPr>
            <a:r>
              <a:rPr lang="en-US" sz="1100" dirty="0"/>
              <a:t>Title: This column contains the titles of the news articles.</a:t>
            </a:r>
          </a:p>
          <a:p>
            <a:pPr marL="0" indent="0">
              <a:buNone/>
            </a:pPr>
            <a:r>
              <a:rPr lang="en-US" sz="1100" dirty="0"/>
              <a:t>Text: This column contains the main body of the news articles, providing additional context and information.</a:t>
            </a:r>
          </a:p>
          <a:p>
            <a:pPr marL="0" indent="0">
              <a:buNone/>
            </a:pPr>
            <a:r>
              <a:rPr lang="en-US" sz="1100" dirty="0"/>
              <a:t>Label: This column classifies each news article as either real or fake. In this dataset, the label "FAKE" indicates that the news article is fake, while the label "REAL" would indicate that the news article is authentic.</a:t>
            </a:r>
          </a:p>
          <a:p>
            <a:pPr marL="0" indent="0">
              <a:buNone/>
            </a:pPr>
            <a:endParaRPr lang="en-US" sz="1100" dirty="0"/>
          </a:p>
          <a:p>
            <a:pPr marL="0" indent="0">
              <a:buNone/>
            </a:pPr>
            <a:r>
              <a:rPr lang="en-US" sz="1100" dirty="0"/>
              <a:t>The dataset appears to be focused on controversial  news items recorded worldwide. It includes detailed analysis and commentary on various events and controversies surrounding the election, offering insights into the political landscape during that time.</a:t>
            </a:r>
          </a:p>
          <a:p>
            <a:pPr marL="0" indent="0">
              <a:buNone/>
            </a:pPr>
            <a:r>
              <a:rPr lang="en-US" sz="1100" dirty="0"/>
              <a:t>This dataset can be used for training and testing machine learning models to classify news articles as real or fake based on their titles and text content. By leveraging natural language processing (NLP) techniques and machine learning algorithms, we can develop models capable of detecting and identifying fake news, contributing to efforts to combat misinformation and ensure the dissemination of accurate information in the media landscape.</a:t>
            </a:r>
          </a:p>
        </p:txBody>
      </p:sp>
      <p:pic>
        <p:nvPicPr>
          <p:cNvPr id="7" name="Graphic 6" descr="Table">
            <a:extLst>
              <a:ext uri="{FF2B5EF4-FFF2-40B4-BE49-F238E27FC236}">
                <a16:creationId xmlns:a16="http://schemas.microsoft.com/office/drawing/2014/main" id="{ECD34658-5C2B-4783-BF34-5AC04587C6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5963" y="329183"/>
            <a:ext cx="3429969" cy="3429969"/>
          </a:xfrm>
          <a:prstGeom prst="rect">
            <a:avLst/>
          </a:prstGeom>
        </p:spPr>
      </p:pic>
      <p:pic>
        <p:nvPicPr>
          <p:cNvPr id="8" name="Picture 7">
            <a:extLst>
              <a:ext uri="{FF2B5EF4-FFF2-40B4-BE49-F238E27FC236}">
                <a16:creationId xmlns:a16="http://schemas.microsoft.com/office/drawing/2014/main" id="{C9DEDCCF-D67B-84DA-8E5E-D036D47C10D1}"/>
              </a:ext>
            </a:extLst>
          </p:cNvPr>
          <p:cNvPicPr>
            <a:picLocks noChangeAspect="1"/>
          </p:cNvPicPr>
          <p:nvPr/>
        </p:nvPicPr>
        <p:blipFill>
          <a:blip r:embed="rId4"/>
          <a:stretch>
            <a:fillRect/>
          </a:stretch>
        </p:blipFill>
        <p:spPr>
          <a:xfrm>
            <a:off x="7467600" y="3328738"/>
            <a:ext cx="4721352" cy="2512904"/>
          </a:xfrm>
          <a:prstGeom prst="rect">
            <a:avLst/>
          </a:prstGeom>
        </p:spPr>
      </p:pic>
    </p:spTree>
    <p:extLst>
      <p:ext uri="{BB962C8B-B14F-4D97-AF65-F5344CB8AC3E}">
        <p14:creationId xmlns:p14="http://schemas.microsoft.com/office/powerpoint/2010/main" val="1167620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1E52-E687-DF9D-A2D3-E25C16DF256F}"/>
              </a:ext>
            </a:extLst>
          </p:cNvPr>
          <p:cNvSpPr>
            <a:spLocks noGrp="1"/>
          </p:cNvSpPr>
          <p:nvPr>
            <p:ph type="title"/>
          </p:nvPr>
        </p:nvSpPr>
        <p:spPr>
          <a:xfrm>
            <a:off x="5868557" y="1138036"/>
            <a:ext cx="5444382" cy="1402470"/>
          </a:xfrm>
        </p:spPr>
        <p:txBody>
          <a:bodyPr anchor="t">
            <a:normAutofit/>
          </a:bodyPr>
          <a:lstStyle/>
          <a:p>
            <a:r>
              <a:rPr lang="en-US" sz="3200"/>
              <a:t>Exploratory Data Analysis (EDA) for Fake News Detection</a:t>
            </a:r>
          </a:p>
        </p:txBody>
      </p:sp>
      <p:pic>
        <p:nvPicPr>
          <p:cNvPr id="5" name="Picture 4" descr="Cubes connected with a red line">
            <a:extLst>
              <a:ext uri="{FF2B5EF4-FFF2-40B4-BE49-F238E27FC236}">
                <a16:creationId xmlns:a16="http://schemas.microsoft.com/office/drawing/2014/main" id="{D47BC406-85A6-FF94-7903-4DAD1828201B}"/>
              </a:ext>
            </a:extLst>
          </p:cNvPr>
          <p:cNvPicPr>
            <a:picLocks noChangeAspect="1"/>
          </p:cNvPicPr>
          <p:nvPr/>
        </p:nvPicPr>
        <p:blipFill rotWithShape="1">
          <a:blip r:embed="rId2"/>
          <a:srcRect l="26797" r="15367"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A69C7C-34E1-E870-5161-3526DB1FD8C2}"/>
              </a:ext>
            </a:extLst>
          </p:cNvPr>
          <p:cNvSpPr>
            <a:spLocks noGrp="1"/>
          </p:cNvSpPr>
          <p:nvPr>
            <p:ph idx="1"/>
          </p:nvPr>
        </p:nvSpPr>
        <p:spPr>
          <a:xfrm>
            <a:off x="5868557" y="2551176"/>
            <a:ext cx="5444382" cy="3591207"/>
          </a:xfrm>
        </p:spPr>
        <p:txBody>
          <a:bodyPr>
            <a:normAutofit/>
          </a:bodyPr>
          <a:lstStyle/>
          <a:p>
            <a:pPr marL="0" indent="0">
              <a:buNone/>
            </a:pPr>
            <a:r>
              <a:rPr lang="en-US" sz="1400" dirty="0"/>
              <a:t>In this EDA for fake news detection, we aim to understand the dataset's structure, explore key features, and identify patterns for building a detection model. Through this analysis, we seek insights crucial for feature selection and model design, enhancing the accuracy of our fake news detection system.</a:t>
            </a:r>
          </a:p>
          <a:p>
            <a:pPr marL="0" indent="0">
              <a:spcBef>
                <a:spcPts val="0"/>
              </a:spcBef>
              <a:buNone/>
            </a:pPr>
            <a:endParaRPr lang="en-US" sz="1400" dirty="0"/>
          </a:p>
          <a:p>
            <a:pPr marL="0" indent="0">
              <a:spcBef>
                <a:spcPts val="0"/>
              </a:spcBef>
              <a:buNone/>
            </a:pPr>
            <a:r>
              <a:rPr lang="en-US" sz="1400" dirty="0"/>
              <a:t>The following tasks have been performed as a part of EDA:</a:t>
            </a:r>
          </a:p>
          <a:p>
            <a:pPr marL="0" indent="0">
              <a:spcBef>
                <a:spcPts val="0"/>
              </a:spcBef>
              <a:buNone/>
            </a:pPr>
            <a:endParaRPr lang="en-US" sz="1400" dirty="0"/>
          </a:p>
          <a:p>
            <a:pPr>
              <a:spcBef>
                <a:spcPts val="0"/>
              </a:spcBef>
            </a:pPr>
            <a:r>
              <a:rPr lang="en-US" sz="1400" dirty="0"/>
              <a:t>Data Exploration</a:t>
            </a:r>
          </a:p>
          <a:p>
            <a:pPr>
              <a:spcBef>
                <a:spcPts val="0"/>
              </a:spcBef>
            </a:pPr>
            <a:r>
              <a:rPr lang="en-US" sz="1400" dirty="0"/>
              <a:t>Label Distribution</a:t>
            </a:r>
          </a:p>
          <a:p>
            <a:pPr>
              <a:spcBef>
                <a:spcPts val="0"/>
              </a:spcBef>
            </a:pPr>
            <a:r>
              <a:rPr lang="en-US" sz="1400" dirty="0"/>
              <a:t>Text Length Analysis</a:t>
            </a:r>
          </a:p>
          <a:p>
            <a:pPr>
              <a:spcBef>
                <a:spcPts val="0"/>
              </a:spcBef>
            </a:pPr>
            <a:r>
              <a:rPr lang="en-US" sz="1400" dirty="0"/>
              <a:t>Word Frequency Analysis</a:t>
            </a:r>
          </a:p>
          <a:p>
            <a:pPr>
              <a:spcBef>
                <a:spcPts val="0"/>
              </a:spcBef>
            </a:pPr>
            <a:r>
              <a:rPr lang="en-US" sz="1400" dirty="0"/>
              <a:t>N-gram Analysis</a:t>
            </a:r>
          </a:p>
          <a:p>
            <a:pPr>
              <a:spcBef>
                <a:spcPts val="0"/>
              </a:spcBef>
            </a:pPr>
            <a:r>
              <a:rPr lang="en-US" sz="1400" dirty="0"/>
              <a:t>Feature Correlation</a:t>
            </a:r>
          </a:p>
          <a:p>
            <a:pPr>
              <a:spcBef>
                <a:spcPts val="0"/>
              </a:spcBef>
            </a:pPr>
            <a:r>
              <a:rPr lang="en-US" sz="1400" dirty="0"/>
              <a:t>Visualization</a:t>
            </a:r>
          </a:p>
        </p:txBody>
      </p:sp>
    </p:spTree>
    <p:extLst>
      <p:ext uri="{BB962C8B-B14F-4D97-AF65-F5344CB8AC3E}">
        <p14:creationId xmlns:p14="http://schemas.microsoft.com/office/powerpoint/2010/main" val="959101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descr="A screenshot of a computer&#10;&#10;Description automatically generated">
            <a:extLst>
              <a:ext uri="{FF2B5EF4-FFF2-40B4-BE49-F238E27FC236}">
                <a16:creationId xmlns:a16="http://schemas.microsoft.com/office/drawing/2014/main" id="{358EC593-6F88-9329-B3D0-B1CD991C6A6A}"/>
              </a:ext>
            </a:extLst>
          </p:cNvPr>
          <p:cNvPicPr>
            <a:picLocks noChangeAspect="1"/>
          </p:cNvPicPr>
          <p:nvPr/>
        </p:nvPicPr>
        <p:blipFill>
          <a:blip r:embed="rId2"/>
          <a:stretch>
            <a:fillRect/>
          </a:stretch>
        </p:blipFill>
        <p:spPr>
          <a:xfrm>
            <a:off x="402608" y="845105"/>
            <a:ext cx="3917965" cy="2909088"/>
          </a:xfrm>
          <a:prstGeom prst="rect">
            <a:avLst/>
          </a:prstGeom>
        </p:spPr>
      </p:pic>
      <p:pic>
        <p:nvPicPr>
          <p:cNvPr id="10" name="Picture 9" descr="A screenshot of a computer program&#10;&#10;Description automatically generated">
            <a:extLst>
              <a:ext uri="{FF2B5EF4-FFF2-40B4-BE49-F238E27FC236}">
                <a16:creationId xmlns:a16="http://schemas.microsoft.com/office/drawing/2014/main" id="{778BF20D-5B64-C8C5-6908-FCCCF7121781}"/>
              </a:ext>
            </a:extLst>
          </p:cNvPr>
          <p:cNvPicPr>
            <a:picLocks noChangeAspect="1"/>
          </p:cNvPicPr>
          <p:nvPr/>
        </p:nvPicPr>
        <p:blipFill>
          <a:blip r:embed="rId3"/>
          <a:stretch>
            <a:fillRect/>
          </a:stretch>
        </p:blipFill>
        <p:spPr>
          <a:xfrm>
            <a:off x="4906370" y="606191"/>
            <a:ext cx="2628285" cy="1195869"/>
          </a:xfrm>
          <a:prstGeom prst="rect">
            <a:avLst/>
          </a:prstGeom>
        </p:spPr>
      </p:pic>
      <p:pic>
        <p:nvPicPr>
          <p:cNvPr id="12" name="Picture 11" descr="A screen shot of a computer code&#10;&#10;Description automatically generated">
            <a:extLst>
              <a:ext uri="{FF2B5EF4-FFF2-40B4-BE49-F238E27FC236}">
                <a16:creationId xmlns:a16="http://schemas.microsoft.com/office/drawing/2014/main" id="{F45E5D20-53FB-91F3-ECB4-55A72E8AD03A}"/>
              </a:ext>
            </a:extLst>
          </p:cNvPr>
          <p:cNvPicPr>
            <a:picLocks noChangeAspect="1"/>
          </p:cNvPicPr>
          <p:nvPr/>
        </p:nvPicPr>
        <p:blipFill rotWithShape="1">
          <a:blip r:embed="rId4"/>
          <a:srcRect r="35426"/>
          <a:stretch/>
        </p:blipFill>
        <p:spPr>
          <a:xfrm>
            <a:off x="5068428" y="2424609"/>
            <a:ext cx="2296734" cy="1799367"/>
          </a:xfrm>
          <a:prstGeom prst="rect">
            <a:avLst/>
          </a:prstGeom>
        </p:spPr>
      </p:pic>
      <p:pic>
        <p:nvPicPr>
          <p:cNvPr id="8" name="Picture 7" descr="A screen shot of a computer code&#10;&#10;Description automatically generated">
            <a:extLst>
              <a:ext uri="{FF2B5EF4-FFF2-40B4-BE49-F238E27FC236}">
                <a16:creationId xmlns:a16="http://schemas.microsoft.com/office/drawing/2014/main" id="{DE1040C4-6ABC-0103-D838-90DB4E5277C5}"/>
              </a:ext>
            </a:extLst>
          </p:cNvPr>
          <p:cNvPicPr>
            <a:picLocks noChangeAspect="1"/>
          </p:cNvPicPr>
          <p:nvPr/>
        </p:nvPicPr>
        <p:blipFill>
          <a:blip r:embed="rId5"/>
          <a:stretch>
            <a:fillRect/>
          </a:stretch>
        </p:blipFill>
        <p:spPr>
          <a:xfrm>
            <a:off x="402610" y="5113543"/>
            <a:ext cx="1656952" cy="1044599"/>
          </a:xfrm>
          <a:prstGeom prst="rect">
            <a:avLst/>
          </a:prstGeom>
        </p:spPr>
      </p:pic>
      <p:pic>
        <p:nvPicPr>
          <p:cNvPr id="14" name="Picture 13" descr="A screenshot of a computer program&#10;&#10;Description automatically generated">
            <a:extLst>
              <a:ext uri="{FF2B5EF4-FFF2-40B4-BE49-F238E27FC236}">
                <a16:creationId xmlns:a16="http://schemas.microsoft.com/office/drawing/2014/main" id="{63227753-1ADC-EE9D-E7A8-5F18BFF19814}"/>
              </a:ext>
            </a:extLst>
          </p:cNvPr>
          <p:cNvPicPr>
            <a:picLocks noChangeAspect="1"/>
          </p:cNvPicPr>
          <p:nvPr/>
        </p:nvPicPr>
        <p:blipFill>
          <a:blip r:embed="rId6"/>
          <a:stretch>
            <a:fillRect/>
          </a:stretch>
        </p:blipFill>
        <p:spPr>
          <a:xfrm>
            <a:off x="2650954" y="5198920"/>
            <a:ext cx="1669613" cy="873850"/>
          </a:xfrm>
          <a:prstGeom prst="rect">
            <a:avLst/>
          </a:prstGeom>
        </p:spPr>
      </p:pic>
      <p:pic>
        <p:nvPicPr>
          <p:cNvPr id="11" name="Picture 10" descr="A computer code with white and orange letters&#10;&#10;Description automatically generated">
            <a:extLst>
              <a:ext uri="{FF2B5EF4-FFF2-40B4-BE49-F238E27FC236}">
                <a16:creationId xmlns:a16="http://schemas.microsoft.com/office/drawing/2014/main" id="{1EEAF643-5F8F-2063-EDF0-E54D0437EE98}"/>
              </a:ext>
            </a:extLst>
          </p:cNvPr>
          <p:cNvPicPr>
            <a:picLocks noChangeAspect="1"/>
          </p:cNvPicPr>
          <p:nvPr/>
        </p:nvPicPr>
        <p:blipFill>
          <a:blip r:embed="rId7"/>
          <a:stretch>
            <a:fillRect/>
          </a:stretch>
        </p:blipFill>
        <p:spPr>
          <a:xfrm>
            <a:off x="4910088" y="5257867"/>
            <a:ext cx="2628286" cy="756341"/>
          </a:xfrm>
          <a:prstGeom prst="rect">
            <a:avLst/>
          </a:prstGeom>
        </p:spPr>
      </p:pic>
      <p:sp>
        <p:nvSpPr>
          <p:cNvPr id="6" name="TextBox 5">
            <a:extLst>
              <a:ext uri="{FF2B5EF4-FFF2-40B4-BE49-F238E27FC236}">
                <a16:creationId xmlns:a16="http://schemas.microsoft.com/office/drawing/2014/main" id="{E25E4416-4E17-4AD8-4A84-C37A4C6EF981}"/>
              </a:ext>
            </a:extLst>
          </p:cNvPr>
          <p:cNvSpPr txBox="1"/>
          <p:nvPr/>
        </p:nvSpPr>
        <p:spPr>
          <a:xfrm>
            <a:off x="8162137" y="819959"/>
            <a:ext cx="3336546" cy="3902472"/>
          </a:xfrm>
          <a:prstGeom prst="rect">
            <a:avLst/>
          </a:prstGeom>
        </p:spPr>
        <p:txBody>
          <a:bodyPr vert="horz" lIns="91440" tIns="45720" rIns="91440" bIns="45720" rtlCol="0">
            <a:normAutofit/>
          </a:bodyPr>
          <a:lstStyle/>
          <a:p>
            <a:pPr>
              <a:lnSpc>
                <a:spcPct val="90000"/>
              </a:lnSpc>
              <a:spcAft>
                <a:spcPts val="600"/>
              </a:spcAft>
            </a:pPr>
            <a:r>
              <a:rPr lang="en-US" sz="1700" b="1" i="0" dirty="0">
                <a:effectLst/>
              </a:rPr>
              <a:t>1)Data Exploration</a:t>
            </a:r>
            <a:r>
              <a:rPr lang="en-US" sz="1700" b="0" i="0" dirty="0">
                <a:effectLst/>
              </a:rPr>
              <a:t>: </a:t>
            </a:r>
          </a:p>
          <a:p>
            <a:pPr>
              <a:lnSpc>
                <a:spcPct val="90000"/>
              </a:lnSpc>
              <a:spcAft>
                <a:spcPts val="600"/>
              </a:spcAft>
            </a:pPr>
            <a:r>
              <a:rPr lang="en-US" sz="1700" dirty="0"/>
              <a:t>It is performed to</a:t>
            </a:r>
            <a:r>
              <a:rPr lang="en-US" sz="1700" b="0" i="0" dirty="0">
                <a:effectLst/>
              </a:rPr>
              <a:t> </a:t>
            </a:r>
            <a:r>
              <a:rPr lang="en-US" sz="1700" dirty="0"/>
              <a:t>e</a:t>
            </a:r>
            <a:r>
              <a:rPr lang="en-US" sz="1700" b="0" i="0" dirty="0">
                <a:effectLst/>
              </a:rPr>
              <a:t>xamine the structure of the dataset, including the number of rows and columns, as well as the data types of each column.</a:t>
            </a:r>
          </a:p>
          <a:p>
            <a:pPr>
              <a:lnSpc>
                <a:spcPct val="90000"/>
              </a:lnSpc>
              <a:spcAft>
                <a:spcPts val="600"/>
              </a:spcAft>
            </a:pPr>
            <a:r>
              <a:rPr lang="en-US" sz="1700" dirty="0"/>
              <a:t>By performing this , we could determine the dimensions of the dataset , data types , and descriptive statistics.</a:t>
            </a:r>
          </a:p>
          <a:p>
            <a:pPr>
              <a:lnSpc>
                <a:spcPct val="90000"/>
              </a:lnSpc>
              <a:spcAft>
                <a:spcPts val="600"/>
              </a:spcAft>
            </a:pPr>
            <a:r>
              <a:rPr lang="en-US" sz="1700" b="0" i="0" dirty="0">
                <a:effectLst/>
              </a:rPr>
              <a:t>Hence it is concluded that this dataset mostly comprises of categorical variables.</a:t>
            </a:r>
          </a:p>
          <a:p>
            <a:pPr indent="-228600">
              <a:lnSpc>
                <a:spcPct val="90000"/>
              </a:lnSpc>
              <a:spcAft>
                <a:spcPts val="600"/>
              </a:spcAft>
              <a:buFont typeface="Arial" panose="020B0604020202020204" pitchFamily="34" charset="0"/>
              <a:buChar char="•"/>
            </a:pPr>
            <a:endParaRPr lang="en-US" sz="1700" b="0" i="0" dirty="0">
              <a:effectLst/>
            </a:endParaRPr>
          </a:p>
        </p:txBody>
      </p:sp>
      <p:cxnSp>
        <p:nvCxnSpPr>
          <p:cNvPr id="33" name="Straight Connector 32">
            <a:extLst>
              <a:ext uri="{FF2B5EF4-FFF2-40B4-BE49-F238E27FC236}">
                <a16:creationId xmlns:a16="http://schemas.microsoft.com/office/drawing/2014/main" id="{822A5670-0F7B-4199-AEAB-33FBA9CEA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1"/>
            <a:ext cx="0" cy="6858001"/>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BB1744D-A7DF-4B65-B6E3-DCF12BB2D8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82DD753-EA38-4E86-91FB-05041A44A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7905"/>
            <a:ext cx="753066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A63E78-7704-45EF-B5D3-EADDF5D82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218591" y="5706812"/>
            <a:ext cx="228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048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1E7A-4E15-73BA-2B3A-A2EEE53C66C6}"/>
              </a:ext>
            </a:extLst>
          </p:cNvPr>
          <p:cNvSpPr>
            <a:spLocks noGrp="1"/>
          </p:cNvSpPr>
          <p:nvPr>
            <p:ph type="title"/>
          </p:nvPr>
        </p:nvSpPr>
        <p:spPr>
          <a:xfrm>
            <a:off x="461210" y="569092"/>
            <a:ext cx="10515600" cy="248652"/>
          </a:xfrm>
        </p:spPr>
        <p:txBody>
          <a:bodyPr>
            <a:normAutofit fontScale="90000"/>
          </a:bodyPr>
          <a:lstStyle/>
          <a:p>
            <a:br>
              <a:rPr lang="en-US" sz="2000" b="1" i="0" dirty="0">
                <a:solidFill>
                  <a:srgbClr val="0D0D0D"/>
                </a:solidFill>
                <a:effectLst/>
                <a:latin typeface="Söhne"/>
              </a:rPr>
            </a:br>
            <a:r>
              <a:rPr lang="en-US" sz="2000" b="1" i="0" dirty="0">
                <a:solidFill>
                  <a:srgbClr val="0D0D0D"/>
                </a:solidFill>
                <a:effectLst/>
                <a:latin typeface="Söhne"/>
              </a:rPr>
              <a:t>2. Label Distribution</a:t>
            </a:r>
            <a:br>
              <a:rPr lang="en-US" sz="2000" b="1" i="0" dirty="0">
                <a:solidFill>
                  <a:srgbClr val="0D0D0D"/>
                </a:solidFill>
                <a:effectLst/>
                <a:latin typeface="Söhne"/>
              </a:rPr>
            </a:br>
            <a:endParaRPr lang="en-US" sz="2000" dirty="0"/>
          </a:p>
        </p:txBody>
      </p:sp>
      <p:sp>
        <p:nvSpPr>
          <p:cNvPr id="3" name="Content Placeholder 2">
            <a:extLst>
              <a:ext uri="{FF2B5EF4-FFF2-40B4-BE49-F238E27FC236}">
                <a16:creationId xmlns:a16="http://schemas.microsoft.com/office/drawing/2014/main" id="{19C6A947-3703-FC3B-8C01-1263F8942E15}"/>
              </a:ext>
            </a:extLst>
          </p:cNvPr>
          <p:cNvSpPr>
            <a:spLocks noGrp="1"/>
          </p:cNvSpPr>
          <p:nvPr>
            <p:ph idx="1"/>
          </p:nvPr>
        </p:nvSpPr>
        <p:spPr>
          <a:xfrm>
            <a:off x="461211" y="834189"/>
            <a:ext cx="10515600" cy="5502442"/>
          </a:xfrm>
        </p:spPr>
        <p:txBody>
          <a:bodyPr>
            <a:normAutofit lnSpcReduction="10000"/>
          </a:bodyPr>
          <a:lstStyle/>
          <a:p>
            <a:pPr marL="0" indent="0">
              <a:buNone/>
            </a:pPr>
            <a:r>
              <a:rPr lang="en-US" sz="1800" dirty="0">
                <a:solidFill>
                  <a:srgbClr val="0D0D0D"/>
                </a:solidFill>
                <a:latin typeface="Söhne"/>
              </a:rPr>
              <a:t>This is done to e</a:t>
            </a:r>
            <a:r>
              <a:rPr lang="en-US" sz="1800" b="0" i="0" dirty="0">
                <a:solidFill>
                  <a:srgbClr val="0D0D0D"/>
                </a:solidFill>
                <a:effectLst/>
                <a:latin typeface="Söhne"/>
              </a:rPr>
              <a:t>xplore the distribution of labels (real vs. fake news) to understand the balance of classes in the dataset. This is crucial for assessing potential biases and imbalances that could impact the performance of our fake news detection model.</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lnSpc>
                <a:spcPct val="100000"/>
              </a:lnSpc>
              <a:buNone/>
            </a:pPr>
            <a:r>
              <a:rPr lang="en-US" sz="1800" dirty="0">
                <a:solidFill>
                  <a:srgbClr val="0D0D0D"/>
                </a:solidFill>
                <a:latin typeface="Söhne"/>
              </a:rPr>
              <a:t>The output shows the count of each unique label in the dataset's 'label' column. There are 3171 instances labeled as "REAL" and 3164 instances labeled as "FAKE". This indicates a relatively balanced distribution, with just 7 more instances labeled as "REAL" compared to "FAKE". Such balance is crucial for training a reliable fake news detection model, ensuring it learns from a representative sample of both real and fake news articles.</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pic>
        <p:nvPicPr>
          <p:cNvPr id="4" name="Picture 3">
            <a:extLst>
              <a:ext uri="{FF2B5EF4-FFF2-40B4-BE49-F238E27FC236}">
                <a16:creationId xmlns:a16="http://schemas.microsoft.com/office/drawing/2014/main" id="{6033B5C0-DDD8-F965-E437-C6469F000FB8}"/>
              </a:ext>
            </a:extLst>
          </p:cNvPr>
          <p:cNvPicPr>
            <a:picLocks noChangeAspect="1"/>
          </p:cNvPicPr>
          <p:nvPr/>
        </p:nvPicPr>
        <p:blipFill>
          <a:blip r:embed="rId2"/>
          <a:stretch>
            <a:fillRect/>
          </a:stretch>
        </p:blipFill>
        <p:spPr>
          <a:xfrm>
            <a:off x="461211" y="1710889"/>
            <a:ext cx="4664242" cy="984183"/>
          </a:xfrm>
          <a:prstGeom prst="rect">
            <a:avLst/>
          </a:prstGeom>
        </p:spPr>
      </p:pic>
      <p:pic>
        <p:nvPicPr>
          <p:cNvPr id="5" name="Picture 4" descr="A screen shot of a computer code&#10;&#10;Description automatically generated">
            <a:extLst>
              <a:ext uri="{FF2B5EF4-FFF2-40B4-BE49-F238E27FC236}">
                <a16:creationId xmlns:a16="http://schemas.microsoft.com/office/drawing/2014/main" id="{D175B2E7-3192-4AF1-BEC3-C301511309D1}"/>
              </a:ext>
            </a:extLst>
          </p:cNvPr>
          <p:cNvPicPr>
            <a:picLocks noChangeAspect="1"/>
          </p:cNvPicPr>
          <p:nvPr/>
        </p:nvPicPr>
        <p:blipFill>
          <a:blip r:embed="rId3"/>
          <a:stretch>
            <a:fillRect/>
          </a:stretch>
        </p:blipFill>
        <p:spPr>
          <a:xfrm>
            <a:off x="461210" y="2798944"/>
            <a:ext cx="4664241" cy="2150045"/>
          </a:xfrm>
          <a:prstGeom prst="rect">
            <a:avLst/>
          </a:prstGeom>
        </p:spPr>
      </p:pic>
      <p:pic>
        <p:nvPicPr>
          <p:cNvPr id="6" name="Picture 5" descr="A computer screen shot of a computer code&#10;&#10;Description automatically generated">
            <a:extLst>
              <a:ext uri="{FF2B5EF4-FFF2-40B4-BE49-F238E27FC236}">
                <a16:creationId xmlns:a16="http://schemas.microsoft.com/office/drawing/2014/main" id="{BF146C72-6A2F-576E-6978-B7BA5598B726}"/>
              </a:ext>
            </a:extLst>
          </p:cNvPr>
          <p:cNvPicPr>
            <a:picLocks noChangeAspect="1"/>
          </p:cNvPicPr>
          <p:nvPr/>
        </p:nvPicPr>
        <p:blipFill>
          <a:blip r:embed="rId4"/>
          <a:stretch>
            <a:fillRect/>
          </a:stretch>
        </p:blipFill>
        <p:spPr>
          <a:xfrm>
            <a:off x="5445693" y="1710891"/>
            <a:ext cx="4784558" cy="984184"/>
          </a:xfrm>
          <a:prstGeom prst="rect">
            <a:avLst/>
          </a:prstGeom>
        </p:spPr>
      </p:pic>
      <p:pic>
        <p:nvPicPr>
          <p:cNvPr id="7" name="Picture 6" descr="A graph with blue bars&#10;&#10;Description automatically generated with medium confidence">
            <a:extLst>
              <a:ext uri="{FF2B5EF4-FFF2-40B4-BE49-F238E27FC236}">
                <a16:creationId xmlns:a16="http://schemas.microsoft.com/office/drawing/2014/main" id="{7C9600E7-461B-F419-A424-1334621DAEA1}"/>
              </a:ext>
            </a:extLst>
          </p:cNvPr>
          <p:cNvPicPr>
            <a:picLocks noChangeAspect="1"/>
          </p:cNvPicPr>
          <p:nvPr/>
        </p:nvPicPr>
        <p:blipFill>
          <a:blip r:embed="rId5"/>
          <a:stretch>
            <a:fillRect/>
          </a:stretch>
        </p:blipFill>
        <p:spPr>
          <a:xfrm>
            <a:off x="5445692" y="2869131"/>
            <a:ext cx="4784557" cy="2079858"/>
          </a:xfrm>
          <a:prstGeom prst="rect">
            <a:avLst/>
          </a:prstGeom>
        </p:spPr>
      </p:pic>
    </p:spTree>
    <p:extLst>
      <p:ext uri="{BB962C8B-B14F-4D97-AF65-F5344CB8AC3E}">
        <p14:creationId xmlns:p14="http://schemas.microsoft.com/office/powerpoint/2010/main" val="24078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43AEA-692C-88FA-C5F6-5D2B3ABEC6D0}"/>
              </a:ext>
            </a:extLst>
          </p:cNvPr>
          <p:cNvSpPr>
            <a:spLocks noGrp="1"/>
          </p:cNvSpPr>
          <p:nvPr>
            <p:ph type="title"/>
          </p:nvPr>
        </p:nvSpPr>
        <p:spPr>
          <a:xfrm>
            <a:off x="838200" y="365126"/>
            <a:ext cx="10515600" cy="509170"/>
          </a:xfrm>
        </p:spPr>
        <p:txBody>
          <a:bodyPr>
            <a:normAutofit/>
          </a:bodyPr>
          <a:lstStyle/>
          <a:p>
            <a:r>
              <a:rPr lang="en-US" sz="1800" b="1">
                <a:latin typeface="Söhne"/>
              </a:rPr>
              <a:t>3.Text Length Analysis</a:t>
            </a:r>
            <a:endParaRPr lang="en-US" sz="1800" b="1" dirty="0">
              <a:latin typeface="Söhne"/>
            </a:endParaRPr>
          </a:p>
        </p:txBody>
      </p:sp>
      <p:sp>
        <p:nvSpPr>
          <p:cNvPr id="3" name="Content Placeholder 2">
            <a:extLst>
              <a:ext uri="{FF2B5EF4-FFF2-40B4-BE49-F238E27FC236}">
                <a16:creationId xmlns:a16="http://schemas.microsoft.com/office/drawing/2014/main" id="{C84C8788-6545-127D-5EBE-7F30E0109281}"/>
              </a:ext>
            </a:extLst>
          </p:cNvPr>
          <p:cNvSpPr>
            <a:spLocks noGrp="1"/>
          </p:cNvSpPr>
          <p:nvPr>
            <p:ph idx="1"/>
          </p:nvPr>
        </p:nvSpPr>
        <p:spPr>
          <a:xfrm>
            <a:off x="725905" y="818147"/>
            <a:ext cx="10515600" cy="5150268"/>
          </a:xfrm>
        </p:spPr>
        <p:txBody>
          <a:bodyPr>
            <a:normAutofit/>
          </a:bodyPr>
          <a:lstStyle/>
          <a:p>
            <a:pPr marL="0" indent="0">
              <a:buNone/>
            </a:pPr>
            <a:r>
              <a:rPr lang="en-US" sz="1800">
                <a:latin typeface="Söhne"/>
              </a:rPr>
              <a:t>This helps to analyze the distribution of text lengths (e.g., number of words or characters) for real and fake news articles. Understanding these distributions can reveal patterns and aid in feature engineering for improved model accuracy. </a:t>
            </a:r>
          </a:p>
          <a:p>
            <a:pPr marL="0" indent="0">
              <a:buNone/>
            </a:pPr>
            <a:r>
              <a:rPr lang="en-US" sz="1800">
                <a:latin typeface="Söhne"/>
              </a:rPr>
              <a:t>The dataset comprises 6335 news articles with an average length of approximately 4707 characters and a wide variation, ranging from 1 to 115,372 characters, highlighting the need for preprocessing and outlier handling.</a:t>
            </a:r>
          </a:p>
          <a:p>
            <a:pPr marL="0" indent="0">
              <a:buNone/>
            </a:pPr>
            <a:endParaRPr lang="en-US" sz="1800">
              <a:latin typeface="Söhne"/>
            </a:endParaRPr>
          </a:p>
          <a:p>
            <a:pPr marL="0" indent="0">
              <a:buNone/>
            </a:pPr>
            <a:endParaRPr lang="en-US" sz="1800">
              <a:latin typeface="Söhne"/>
            </a:endParaRPr>
          </a:p>
          <a:p>
            <a:pPr marL="0" indent="0">
              <a:buNone/>
            </a:pPr>
            <a:endParaRPr lang="en-US" sz="1800">
              <a:latin typeface="Söhne"/>
            </a:endParaRPr>
          </a:p>
          <a:p>
            <a:pPr marL="0" indent="0">
              <a:buNone/>
            </a:pPr>
            <a:endParaRPr lang="en-US" sz="1800">
              <a:latin typeface="Söhne"/>
            </a:endParaRPr>
          </a:p>
          <a:p>
            <a:pPr marL="0" indent="0">
              <a:buNone/>
            </a:pPr>
            <a:endParaRPr lang="en-US" sz="1800">
              <a:latin typeface="Söhne"/>
            </a:endParaRPr>
          </a:p>
          <a:p>
            <a:pPr marL="0" indent="0">
              <a:buNone/>
            </a:pPr>
            <a:endParaRPr lang="en-US" sz="1800">
              <a:latin typeface="Söhne"/>
            </a:endParaRPr>
          </a:p>
          <a:p>
            <a:pPr marL="0" indent="0">
              <a:buNone/>
            </a:pPr>
            <a:endParaRPr lang="en-US" sz="1800">
              <a:latin typeface="Söhne"/>
            </a:endParaRPr>
          </a:p>
          <a:p>
            <a:pPr marL="0" indent="0">
              <a:buNone/>
            </a:pPr>
            <a:endParaRPr lang="en-US" sz="1800" dirty="0">
              <a:latin typeface="Söhne"/>
            </a:endParaRPr>
          </a:p>
        </p:txBody>
      </p:sp>
      <p:pic>
        <p:nvPicPr>
          <p:cNvPr id="4" name="Picture 3" descr="A computer screen shot of a program code&#10;&#10;Description automatically generated">
            <a:extLst>
              <a:ext uri="{FF2B5EF4-FFF2-40B4-BE49-F238E27FC236}">
                <a16:creationId xmlns:a16="http://schemas.microsoft.com/office/drawing/2014/main" id="{100BF28B-A521-AF91-FF52-22B16C9153ED}"/>
              </a:ext>
            </a:extLst>
          </p:cNvPr>
          <p:cNvPicPr>
            <a:picLocks noChangeAspect="1"/>
          </p:cNvPicPr>
          <p:nvPr/>
        </p:nvPicPr>
        <p:blipFill>
          <a:blip r:embed="rId2"/>
          <a:stretch>
            <a:fillRect/>
          </a:stretch>
        </p:blipFill>
        <p:spPr>
          <a:xfrm>
            <a:off x="461210" y="2274769"/>
            <a:ext cx="4223084" cy="2087481"/>
          </a:xfrm>
          <a:prstGeom prst="rect">
            <a:avLst/>
          </a:prstGeom>
        </p:spPr>
      </p:pic>
      <p:pic>
        <p:nvPicPr>
          <p:cNvPr id="5" name="Picture 4" descr="A computer screen shot of a program code&#10;&#10;Description automatically generated">
            <a:extLst>
              <a:ext uri="{FF2B5EF4-FFF2-40B4-BE49-F238E27FC236}">
                <a16:creationId xmlns:a16="http://schemas.microsoft.com/office/drawing/2014/main" id="{467FBF52-942A-1DDA-99E7-75D1BC824B6B}"/>
              </a:ext>
            </a:extLst>
          </p:cNvPr>
          <p:cNvPicPr>
            <a:picLocks noChangeAspect="1"/>
          </p:cNvPicPr>
          <p:nvPr/>
        </p:nvPicPr>
        <p:blipFill>
          <a:blip r:embed="rId3"/>
          <a:stretch>
            <a:fillRect/>
          </a:stretch>
        </p:blipFill>
        <p:spPr>
          <a:xfrm>
            <a:off x="4948989" y="2309319"/>
            <a:ext cx="5943600" cy="2018382"/>
          </a:xfrm>
          <a:prstGeom prst="rect">
            <a:avLst/>
          </a:prstGeom>
        </p:spPr>
      </p:pic>
      <p:pic>
        <p:nvPicPr>
          <p:cNvPr id="6" name="Picture 5" descr="A graph of a number of blue bars&#10;&#10;Description automatically generated with medium confidence">
            <a:extLst>
              <a:ext uri="{FF2B5EF4-FFF2-40B4-BE49-F238E27FC236}">
                <a16:creationId xmlns:a16="http://schemas.microsoft.com/office/drawing/2014/main" id="{8642A5B5-C4F1-0619-8141-AFDCFAC7BF31}"/>
              </a:ext>
            </a:extLst>
          </p:cNvPr>
          <p:cNvPicPr>
            <a:picLocks noChangeAspect="1"/>
          </p:cNvPicPr>
          <p:nvPr/>
        </p:nvPicPr>
        <p:blipFill>
          <a:blip r:embed="rId4"/>
          <a:stretch>
            <a:fillRect/>
          </a:stretch>
        </p:blipFill>
        <p:spPr>
          <a:xfrm>
            <a:off x="2310063" y="4422606"/>
            <a:ext cx="4812631" cy="2435394"/>
          </a:xfrm>
          <a:prstGeom prst="rect">
            <a:avLst/>
          </a:prstGeom>
        </p:spPr>
      </p:pic>
    </p:spTree>
    <p:extLst>
      <p:ext uri="{BB962C8B-B14F-4D97-AF65-F5344CB8AC3E}">
        <p14:creationId xmlns:p14="http://schemas.microsoft.com/office/powerpoint/2010/main" val="386645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623D2E-FE69-88CA-2D56-4B313D510864}"/>
              </a:ext>
            </a:extLst>
          </p:cNvPr>
          <p:cNvSpPr>
            <a:spLocks noGrp="1"/>
          </p:cNvSpPr>
          <p:nvPr>
            <p:ph type="title"/>
          </p:nvPr>
        </p:nvSpPr>
        <p:spPr>
          <a:xfrm>
            <a:off x="438912" y="859536"/>
            <a:ext cx="4837176" cy="1243584"/>
          </a:xfrm>
        </p:spPr>
        <p:txBody>
          <a:bodyPr>
            <a:normAutofit/>
          </a:bodyPr>
          <a:lstStyle/>
          <a:p>
            <a:r>
              <a:rPr lang="en-US" sz="3400" b="1" kern="100">
                <a:effectLst/>
                <a:latin typeface="Aptos" panose="020B0004020202020204" pitchFamily="34" charset="0"/>
                <a:ea typeface="Aptos" panose="020B0004020202020204" pitchFamily="34" charset="0"/>
                <a:cs typeface="Times New Roman" panose="02020603050405020304" pitchFamily="18" charset="0"/>
              </a:rPr>
              <a:t>4</a:t>
            </a:r>
            <a:r>
              <a:rPr lang="en-US" sz="3400" kern="100">
                <a:effectLst/>
                <a:latin typeface="Aptos" panose="020B0004020202020204" pitchFamily="34" charset="0"/>
                <a:ea typeface="Aptos" panose="020B0004020202020204" pitchFamily="34" charset="0"/>
                <a:cs typeface="Times New Roman" panose="02020603050405020304" pitchFamily="18" charset="0"/>
              </a:rPr>
              <a:t>.</a:t>
            </a:r>
            <a:r>
              <a:rPr lang="en-US" sz="3400" b="1" kern="0">
                <a:effectLst/>
                <a:latin typeface="Söhne"/>
                <a:ea typeface="Times New Roman" panose="02020603050405020304" pitchFamily="18" charset="0"/>
                <a:cs typeface="Times New Roman" panose="02020603050405020304" pitchFamily="18" charset="0"/>
              </a:rPr>
              <a:t>Word Frequency Analysis</a:t>
            </a:r>
            <a:r>
              <a:rPr lang="en-US" sz="3400" kern="0">
                <a:effectLst/>
                <a:latin typeface="Söhne"/>
                <a:ea typeface="Times New Roman" panose="02020603050405020304" pitchFamily="18" charset="0"/>
                <a:cs typeface="Times New Roman" panose="02020603050405020304" pitchFamily="18" charset="0"/>
              </a:rPr>
              <a:t>:</a:t>
            </a:r>
            <a:endParaRPr lang="en-US" sz="3400">
              <a:latin typeface="Söhne"/>
            </a:endParaRPr>
          </a:p>
        </p:txBody>
      </p:sp>
      <p:sp>
        <p:nvSpPr>
          <p:cNvPr id="18" name="Rectangle 17">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3083A3D-E82F-D625-49CF-D346EBE05295}"/>
              </a:ext>
            </a:extLst>
          </p:cNvPr>
          <p:cNvSpPr>
            <a:spLocks noGrp="1"/>
          </p:cNvSpPr>
          <p:nvPr>
            <p:ph idx="1"/>
          </p:nvPr>
        </p:nvSpPr>
        <p:spPr>
          <a:xfrm>
            <a:off x="438912" y="2514600"/>
            <a:ext cx="4837176" cy="3666744"/>
          </a:xfrm>
        </p:spPr>
        <p:txBody>
          <a:bodyPr>
            <a:normAutofit/>
          </a:bodyPr>
          <a:lstStyle/>
          <a:p>
            <a:pPr marL="0" indent="0">
              <a:buNone/>
            </a:pPr>
            <a:r>
              <a:rPr lang="en-US" sz="1800" dirty="0">
                <a:latin typeface="Söhne"/>
              </a:rPr>
              <a:t>This helps in identifying the most frequent words in both real and fake news articles.</a:t>
            </a:r>
          </a:p>
          <a:p>
            <a:pPr marL="0" indent="0">
              <a:buNone/>
            </a:pPr>
            <a:r>
              <a:rPr lang="en-US" sz="1800" dirty="0">
                <a:latin typeface="Söhne"/>
              </a:rPr>
              <a:t>We couldn’t really interpret any thing from this as the returned results show basic words like the ,an </a:t>
            </a:r>
            <a:r>
              <a:rPr lang="en-US" sz="1800">
                <a:latin typeface="Söhne"/>
              </a:rPr>
              <a:t>etc</a:t>
            </a:r>
            <a:r>
              <a:rPr lang="en-US" sz="1800" dirty="0">
                <a:latin typeface="Söhne"/>
              </a:rPr>
              <a:t> which do not provide considerable insights.</a:t>
            </a:r>
            <a:br>
              <a:rPr lang="en-US" sz="1800" dirty="0">
                <a:latin typeface="Söhne"/>
              </a:rPr>
            </a:br>
            <a:endParaRPr lang="en-US" sz="1800" dirty="0">
              <a:latin typeface="Söhne"/>
            </a:endParaRPr>
          </a:p>
        </p:txBody>
      </p:sp>
      <p:pic>
        <p:nvPicPr>
          <p:cNvPr id="5" name="Picture 4">
            <a:extLst>
              <a:ext uri="{FF2B5EF4-FFF2-40B4-BE49-F238E27FC236}">
                <a16:creationId xmlns:a16="http://schemas.microsoft.com/office/drawing/2014/main" id="{E49E004F-50BE-7579-1B5B-A5F1456A52B1}"/>
              </a:ext>
            </a:extLst>
          </p:cNvPr>
          <p:cNvPicPr>
            <a:picLocks noChangeAspect="1"/>
          </p:cNvPicPr>
          <p:nvPr/>
        </p:nvPicPr>
        <p:blipFill>
          <a:blip r:embed="rId2"/>
          <a:stretch>
            <a:fillRect/>
          </a:stretch>
        </p:blipFill>
        <p:spPr>
          <a:xfrm>
            <a:off x="6406897" y="184484"/>
            <a:ext cx="5162713" cy="2510987"/>
          </a:xfrm>
          <a:prstGeom prst="rect">
            <a:avLst/>
          </a:prstGeom>
        </p:spPr>
      </p:pic>
      <p:pic>
        <p:nvPicPr>
          <p:cNvPr id="7" name="Picture 6" descr="A graph of a number of words&#10;&#10;Description automatically generated">
            <a:extLst>
              <a:ext uri="{FF2B5EF4-FFF2-40B4-BE49-F238E27FC236}">
                <a16:creationId xmlns:a16="http://schemas.microsoft.com/office/drawing/2014/main" id="{F014874F-B4AE-88B0-A25B-3E5F4DBBD3A6}"/>
              </a:ext>
            </a:extLst>
          </p:cNvPr>
          <p:cNvPicPr>
            <a:picLocks noChangeAspect="1"/>
          </p:cNvPicPr>
          <p:nvPr/>
        </p:nvPicPr>
        <p:blipFill>
          <a:blip r:embed="rId3"/>
          <a:stretch>
            <a:fillRect/>
          </a:stretch>
        </p:blipFill>
        <p:spPr>
          <a:xfrm>
            <a:off x="6340803" y="3761874"/>
            <a:ext cx="5228806" cy="2795482"/>
          </a:xfrm>
          <a:prstGeom prst="rect">
            <a:avLst/>
          </a:prstGeom>
        </p:spPr>
      </p:pic>
      <p:pic>
        <p:nvPicPr>
          <p:cNvPr id="6" name="Picture 5" descr="A computer code with numbers and letters&#10;&#10;Description automatically generated">
            <a:extLst>
              <a:ext uri="{FF2B5EF4-FFF2-40B4-BE49-F238E27FC236}">
                <a16:creationId xmlns:a16="http://schemas.microsoft.com/office/drawing/2014/main" id="{E2200EA3-5501-0E3D-5AC8-14229F4AA050}"/>
              </a:ext>
            </a:extLst>
          </p:cNvPr>
          <p:cNvPicPr>
            <a:picLocks noChangeAspect="1"/>
          </p:cNvPicPr>
          <p:nvPr/>
        </p:nvPicPr>
        <p:blipFill>
          <a:blip r:embed="rId4"/>
          <a:stretch>
            <a:fillRect/>
          </a:stretch>
        </p:blipFill>
        <p:spPr>
          <a:xfrm>
            <a:off x="6340803" y="2899590"/>
            <a:ext cx="5228807" cy="758176"/>
          </a:xfrm>
          <a:prstGeom prst="rect">
            <a:avLst/>
          </a:prstGeom>
        </p:spPr>
      </p:pic>
    </p:spTree>
    <p:extLst>
      <p:ext uri="{BB962C8B-B14F-4D97-AF65-F5344CB8AC3E}">
        <p14:creationId xmlns:p14="http://schemas.microsoft.com/office/powerpoint/2010/main" val="278694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7943</TotalTime>
  <Words>1604</Words>
  <Application>Microsoft Office PowerPoint</Application>
  <PresentationFormat>Widescreen</PresentationFormat>
  <Paragraphs>112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Calibri</vt:lpstr>
      <vt:lpstr>Segoe UI</vt:lpstr>
      <vt:lpstr>Söhne</vt:lpstr>
      <vt:lpstr>Office Theme</vt:lpstr>
      <vt:lpstr>PowerPoint Presentation</vt:lpstr>
      <vt:lpstr>Detecting Fake News with Python and Machine Learning</vt:lpstr>
      <vt:lpstr>PowerPoint Presentation</vt:lpstr>
      <vt:lpstr>About the dataset – </vt:lpstr>
      <vt:lpstr>Exploratory Data Analysis (EDA) for Fake News Detection</vt:lpstr>
      <vt:lpstr>PowerPoint Presentation</vt:lpstr>
      <vt:lpstr> 2. Label Distribution </vt:lpstr>
      <vt:lpstr>3.Text Length Analysis</vt:lpstr>
      <vt:lpstr>4.Word Frequency Analysis:</vt:lpstr>
      <vt:lpstr>5. N-gram Analysis: </vt:lpstr>
      <vt:lpstr>6.Feature Correlation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Ambati, Sai Meghna</dc:creator>
  <cp:lastModifiedBy>Ambati, Sai Meghna</cp:lastModifiedBy>
  <cp:revision>7</cp:revision>
  <dcterms:created xsi:type="dcterms:W3CDTF">2024-02-22T12:38:31Z</dcterms:created>
  <dcterms:modified xsi:type="dcterms:W3CDTF">2024-03-04T02:40:01Z</dcterms:modified>
</cp:coreProperties>
</file>