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89" r:id="rId9"/>
    <p:sldId id="290" r:id="rId10"/>
    <p:sldId id="264" r:id="rId11"/>
    <p:sldId id="277" r:id="rId12"/>
    <p:sldId id="292" r:id="rId13"/>
    <p:sldId id="280" r:id="rId14"/>
    <p:sldId id="271" r:id="rId15"/>
    <p:sldId id="268" r:id="rId16"/>
    <p:sldId id="281" r:id="rId17"/>
    <p:sldId id="270" r:id="rId18"/>
    <p:sldId id="282" r:id="rId19"/>
    <p:sldId id="286" r:id="rId20"/>
    <p:sldId id="29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20009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395698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45812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1080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18408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53F7B9-DFC3-4D7B-9C99-A73D18E2B94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117639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53F7B9-DFC3-4D7B-9C99-A73D18E2B94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80242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591422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3877983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299804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241892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3F7B9-DFC3-4D7B-9C99-A73D18E2B94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352429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163998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7B9-DFC3-4D7B-9C99-A73D18E2B94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154481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7B9-DFC3-4D7B-9C99-A73D18E2B94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22735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7B9-DFC3-4D7B-9C99-A73D18E2B942}"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333611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248712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3F7B9-DFC3-4D7B-9C99-A73D18E2B94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EDDCB-FB70-4512-838F-48144D5892EF}" type="slidenum">
              <a:rPr lang="en-US" smtClean="0"/>
              <a:t>‹#›</a:t>
            </a:fld>
            <a:endParaRPr lang="en-US"/>
          </a:p>
        </p:txBody>
      </p:sp>
    </p:spTree>
    <p:extLst>
      <p:ext uri="{BB962C8B-B14F-4D97-AF65-F5344CB8AC3E}">
        <p14:creationId xmlns:p14="http://schemas.microsoft.com/office/powerpoint/2010/main" val="49887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53F7B9-DFC3-4D7B-9C99-A73D18E2B942}" type="datetimeFigureOut">
              <a:rPr lang="en-US" smtClean="0"/>
              <a:t>4/28/2022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EEDDCB-FB70-4512-838F-48144D5892EF}" type="slidenum">
              <a:rPr lang="en-US" smtClean="0"/>
              <a:t>‹#›</a:t>
            </a:fld>
            <a:endParaRPr lang="en-US"/>
          </a:p>
        </p:txBody>
      </p:sp>
    </p:spTree>
    <p:extLst>
      <p:ext uri="{BB962C8B-B14F-4D97-AF65-F5344CB8AC3E}">
        <p14:creationId xmlns:p14="http://schemas.microsoft.com/office/powerpoint/2010/main" val="302225911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stributional_semantics" TargetMode="External"/><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t_vector" TargetMode="External"/><Relationship Id="rId2" Type="http://schemas.openxmlformats.org/officeDocument/2006/relationships/hyperlink" Target="https://en.wikipedia.org/wiki/Dot_produ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E2FF-123D-4B60-8A23-CDC99E06E12F}"/>
              </a:ext>
            </a:extLst>
          </p:cNvPr>
          <p:cNvSpPr>
            <a:spLocks noGrp="1"/>
          </p:cNvSpPr>
          <p:nvPr>
            <p:ph type="ctrTitle"/>
          </p:nvPr>
        </p:nvSpPr>
        <p:spPr>
          <a:xfrm>
            <a:off x="1507067" y="1499011"/>
            <a:ext cx="9117604" cy="1646299"/>
          </a:xfrm>
        </p:spPr>
        <p:txBody>
          <a:bodyPr>
            <a:normAutofit fontScale="90000"/>
          </a:bodyPr>
          <a:lstStyle/>
          <a:p>
            <a:r>
              <a:rPr lang="en-US" sz="6000" dirty="0"/>
              <a:t>Latent Semantic Analysis</a:t>
            </a:r>
          </a:p>
        </p:txBody>
      </p:sp>
      <p:sp>
        <p:nvSpPr>
          <p:cNvPr id="3" name="Subtitle 2">
            <a:extLst>
              <a:ext uri="{FF2B5EF4-FFF2-40B4-BE49-F238E27FC236}">
                <a16:creationId xmlns:a16="http://schemas.microsoft.com/office/drawing/2014/main" id="{65BB15B5-B335-4A08-8B41-9EFC8BA3B2B5}"/>
              </a:ext>
            </a:extLst>
          </p:cNvPr>
          <p:cNvSpPr>
            <a:spLocks noGrp="1"/>
          </p:cNvSpPr>
          <p:nvPr>
            <p:ph type="subTitle" idx="1"/>
          </p:nvPr>
        </p:nvSpPr>
        <p:spPr>
          <a:xfrm>
            <a:off x="1507066" y="4050833"/>
            <a:ext cx="8924195" cy="2518643"/>
          </a:xfrm>
        </p:spPr>
        <p:txBody>
          <a:bodyPr>
            <a:normAutofit fontScale="77500" lnSpcReduction="20000"/>
          </a:bodyPr>
          <a:lstStyle/>
          <a:p>
            <a:r>
              <a:rPr lang="en-US" sz="2400" dirty="0">
                <a:latin typeface="Calibri" panose="020F0502020204030204" pitchFamily="34" charset="0"/>
                <a:cs typeface="Calibri" panose="020F0502020204030204" pitchFamily="34" charset="0"/>
              </a:rPr>
              <a:t>Project by:</a:t>
            </a:r>
          </a:p>
          <a:p>
            <a:pPr algn="just"/>
            <a:r>
              <a:rPr lang="en-US" dirty="0">
                <a:latin typeface="Calibri" panose="020F0502020204030204" pitchFamily="34" charset="0"/>
                <a:cs typeface="Calibri" panose="020F0502020204030204" pitchFamily="34" charset="0"/>
              </a:rPr>
              <a:t>			   K Shreya	   PES2UG20CS150</a:t>
            </a:r>
          </a:p>
          <a:p>
            <a:pPr algn="just"/>
            <a:r>
              <a:rPr lang="en-US" sz="2400" dirty="0">
                <a:latin typeface="Calibri" panose="020F0502020204030204" pitchFamily="34" charset="0"/>
                <a:cs typeface="Calibri" panose="020F0502020204030204" pitchFamily="34" charset="0"/>
              </a:rPr>
              <a:t>			  Khushi Kedia	   PES2UG20CS161 </a:t>
            </a:r>
          </a:p>
          <a:p>
            <a:pPr algn="just"/>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Komalpreet</a:t>
            </a:r>
            <a:r>
              <a:rPr lang="en-US" sz="2400" dirty="0">
                <a:latin typeface="Calibri" panose="020F0502020204030204" pitchFamily="34" charset="0"/>
                <a:cs typeface="Calibri" panose="020F0502020204030204" pitchFamily="34" charset="0"/>
              </a:rPr>
              <a:t> Kaur	   PES2UG20CS164</a:t>
            </a:r>
          </a:p>
          <a:p>
            <a:pPr algn="just"/>
            <a:r>
              <a:rPr lang="en-US" sz="2400" dirty="0">
                <a:latin typeface="Calibri" panose="020F0502020204030204" pitchFamily="34" charset="0"/>
                <a:cs typeface="Calibri" panose="020F0502020204030204" pitchFamily="34" charset="0"/>
              </a:rPr>
              <a:t>                                                     Meghna Goyal </a:t>
            </a:r>
            <a:r>
              <a:rPr lang="en-US"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PES2UG20CS193		      </a:t>
            </a:r>
          </a:p>
          <a:p>
            <a:pPr algn="l"/>
            <a:r>
              <a:rPr lang="en-US" sz="2400" dirty="0"/>
              <a:t>    		         </a:t>
            </a:r>
          </a:p>
          <a:p>
            <a:endParaRPr lang="en-US" sz="2400" dirty="0"/>
          </a:p>
        </p:txBody>
      </p:sp>
    </p:spTree>
    <p:extLst>
      <p:ext uri="{BB962C8B-B14F-4D97-AF65-F5344CB8AC3E}">
        <p14:creationId xmlns:p14="http://schemas.microsoft.com/office/powerpoint/2010/main" val="166291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771140D-02B9-4F68-A6ED-7BCA09465D39}"/>
              </a:ext>
            </a:extLst>
          </p:cNvPr>
          <p:cNvSpPr>
            <a:spLocks noGrp="1"/>
          </p:cNvSpPr>
          <p:nvPr>
            <p:ph type="title"/>
          </p:nvPr>
        </p:nvSpPr>
        <p:spPr>
          <a:xfrm>
            <a:off x="913774" y="172327"/>
            <a:ext cx="10364451" cy="1596177"/>
          </a:xfrm>
        </p:spPr>
        <p:txBody>
          <a:bodyPr/>
          <a:lstStyle/>
          <a:p>
            <a:r>
              <a:rPr lang="en-IN" dirty="0"/>
              <a:t>TOPIC’S TOP 20 WORD WEIGHT</a:t>
            </a:r>
          </a:p>
        </p:txBody>
      </p:sp>
      <p:sp>
        <p:nvSpPr>
          <p:cNvPr id="3" name="Content Placeholder 2">
            <a:extLst>
              <a:ext uri="{FF2B5EF4-FFF2-40B4-BE49-F238E27FC236}">
                <a16:creationId xmlns:a16="http://schemas.microsoft.com/office/drawing/2014/main" id="{B79C0076-1A05-4F91-9FFE-14C3AB421171}"/>
              </a:ext>
            </a:extLst>
          </p:cNvPr>
          <p:cNvSpPr>
            <a:spLocks noGrp="1"/>
          </p:cNvSpPr>
          <p:nvPr>
            <p:ph idx="1"/>
          </p:nvPr>
        </p:nvSpPr>
        <p:spPr>
          <a:xfrm>
            <a:off x="673754" y="2160590"/>
            <a:ext cx="3973943" cy="3440110"/>
          </a:xfrm>
        </p:spPr>
        <p:txBody>
          <a:bodyPr>
            <a:noAutofit/>
          </a:bodyPr>
          <a:lstStyle/>
          <a:p>
            <a:r>
              <a:rPr lang="en-US" sz="2000" dirty="0">
                <a:solidFill>
                  <a:schemeClr val="bg1"/>
                </a:solidFill>
              </a:rPr>
              <a:t>Feed the Doc-Term matrix of TF-IDF score to the SVD model with n-component equals to 5(let suppose).</a:t>
            </a:r>
          </a:p>
          <a:p>
            <a:r>
              <a:rPr lang="en-US" sz="2000" dirty="0">
                <a:solidFill>
                  <a:schemeClr val="bg1"/>
                </a:solidFill>
              </a:rPr>
              <a:t>It will return 5 topic i.e. all the words for a topic with different weight.</a:t>
            </a:r>
          </a:p>
          <a:p>
            <a:r>
              <a:rPr lang="en-US" sz="2000" dirty="0">
                <a:solidFill>
                  <a:schemeClr val="bg1"/>
                </a:solidFill>
              </a:rPr>
              <a:t>The shown figure is the topic 4 and 5 for top 20 words with different weight assigned to it.</a:t>
            </a:r>
          </a:p>
        </p:txBody>
      </p:sp>
      <p:pic>
        <p:nvPicPr>
          <p:cNvPr id="6" name="Picture 5">
            <a:extLst>
              <a:ext uri="{FF2B5EF4-FFF2-40B4-BE49-F238E27FC236}">
                <a16:creationId xmlns:a16="http://schemas.microsoft.com/office/drawing/2014/main" id="{9F530B7C-0211-4A5F-917C-13F8A2FF8478}"/>
              </a:ext>
            </a:extLst>
          </p:cNvPr>
          <p:cNvPicPr>
            <a:picLocks noChangeAspect="1"/>
          </p:cNvPicPr>
          <p:nvPr/>
        </p:nvPicPr>
        <p:blipFill>
          <a:blip r:embed="rId2"/>
          <a:stretch>
            <a:fillRect/>
          </a:stretch>
        </p:blipFill>
        <p:spPr>
          <a:xfrm>
            <a:off x="274979" y="1627085"/>
            <a:ext cx="5596490" cy="2163759"/>
          </a:xfrm>
          <a:prstGeom prst="rect">
            <a:avLst/>
          </a:prstGeom>
        </p:spPr>
      </p:pic>
      <p:pic>
        <p:nvPicPr>
          <p:cNvPr id="8" name="Picture 7">
            <a:extLst>
              <a:ext uri="{FF2B5EF4-FFF2-40B4-BE49-F238E27FC236}">
                <a16:creationId xmlns:a16="http://schemas.microsoft.com/office/drawing/2014/main" id="{CCADEEB2-65AB-4D91-B739-0231697E5D0F}"/>
              </a:ext>
            </a:extLst>
          </p:cNvPr>
          <p:cNvPicPr>
            <a:picLocks noChangeAspect="1"/>
          </p:cNvPicPr>
          <p:nvPr/>
        </p:nvPicPr>
        <p:blipFill>
          <a:blip r:embed="rId3"/>
          <a:stretch>
            <a:fillRect/>
          </a:stretch>
        </p:blipFill>
        <p:spPr>
          <a:xfrm>
            <a:off x="6095999" y="1655197"/>
            <a:ext cx="6005867" cy="2138796"/>
          </a:xfrm>
          <a:prstGeom prst="rect">
            <a:avLst/>
          </a:prstGeom>
        </p:spPr>
      </p:pic>
      <p:pic>
        <p:nvPicPr>
          <p:cNvPr id="10" name="Picture 9">
            <a:extLst>
              <a:ext uri="{FF2B5EF4-FFF2-40B4-BE49-F238E27FC236}">
                <a16:creationId xmlns:a16="http://schemas.microsoft.com/office/drawing/2014/main" id="{14DD5176-2C01-447F-89A3-6A1B6EBBE4A3}"/>
              </a:ext>
            </a:extLst>
          </p:cNvPr>
          <p:cNvPicPr>
            <a:picLocks noChangeAspect="1"/>
          </p:cNvPicPr>
          <p:nvPr/>
        </p:nvPicPr>
        <p:blipFill>
          <a:blip r:embed="rId4"/>
          <a:stretch>
            <a:fillRect/>
          </a:stretch>
        </p:blipFill>
        <p:spPr>
          <a:xfrm>
            <a:off x="274979" y="4394505"/>
            <a:ext cx="5821020" cy="2056528"/>
          </a:xfrm>
          <a:prstGeom prst="rect">
            <a:avLst/>
          </a:prstGeom>
        </p:spPr>
      </p:pic>
      <p:pic>
        <p:nvPicPr>
          <p:cNvPr id="12" name="Picture 11">
            <a:extLst>
              <a:ext uri="{FF2B5EF4-FFF2-40B4-BE49-F238E27FC236}">
                <a16:creationId xmlns:a16="http://schemas.microsoft.com/office/drawing/2014/main" id="{8BA49B85-DE80-4FE3-90DD-9EE0EA38AB1C}"/>
              </a:ext>
            </a:extLst>
          </p:cNvPr>
          <p:cNvPicPr>
            <a:picLocks noChangeAspect="1"/>
          </p:cNvPicPr>
          <p:nvPr/>
        </p:nvPicPr>
        <p:blipFill>
          <a:blip r:embed="rId5"/>
          <a:stretch>
            <a:fillRect/>
          </a:stretch>
        </p:blipFill>
        <p:spPr>
          <a:xfrm>
            <a:off x="6210298" y="4353371"/>
            <a:ext cx="5905501" cy="2138796"/>
          </a:xfrm>
          <a:prstGeom prst="rect">
            <a:avLst/>
          </a:prstGeom>
        </p:spPr>
      </p:pic>
    </p:spTree>
    <p:extLst>
      <p:ext uri="{BB962C8B-B14F-4D97-AF65-F5344CB8AC3E}">
        <p14:creationId xmlns:p14="http://schemas.microsoft.com/office/powerpoint/2010/main" val="90376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ECA3C-F0CD-4CF8-8D94-79AD8350A8DF}"/>
              </a:ext>
            </a:extLst>
          </p:cNvPr>
          <p:cNvPicPr>
            <a:picLocks noChangeAspect="1"/>
          </p:cNvPicPr>
          <p:nvPr/>
        </p:nvPicPr>
        <p:blipFill>
          <a:blip r:embed="rId2"/>
          <a:stretch>
            <a:fillRect/>
          </a:stretch>
        </p:blipFill>
        <p:spPr>
          <a:xfrm>
            <a:off x="1957387" y="1999524"/>
            <a:ext cx="8124825" cy="2858952"/>
          </a:xfrm>
          <a:prstGeom prst="rect">
            <a:avLst/>
          </a:prstGeom>
        </p:spPr>
      </p:pic>
    </p:spTree>
    <p:extLst>
      <p:ext uri="{BB962C8B-B14F-4D97-AF65-F5344CB8AC3E}">
        <p14:creationId xmlns:p14="http://schemas.microsoft.com/office/powerpoint/2010/main" val="105617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C19F-F95F-4464-A992-4178A8989812}"/>
              </a:ext>
            </a:extLst>
          </p:cNvPr>
          <p:cNvSpPr>
            <a:spLocks noGrp="1"/>
          </p:cNvSpPr>
          <p:nvPr>
            <p:ph type="ctrTitle"/>
          </p:nvPr>
        </p:nvSpPr>
        <p:spPr>
          <a:xfrm>
            <a:off x="1358283" y="683581"/>
            <a:ext cx="9238448" cy="1402671"/>
          </a:xfrm>
        </p:spPr>
        <p:txBody>
          <a:bodyPr>
            <a:normAutofit fontScale="90000"/>
          </a:bodyPr>
          <a:lstStyle/>
          <a:p>
            <a:r>
              <a:rPr lang="en-US" dirty="0"/>
              <a:t>CLASSIFICATION OF DOCUMENTS</a:t>
            </a:r>
            <a:endParaRPr lang="en-GB" dirty="0"/>
          </a:p>
        </p:txBody>
      </p:sp>
      <p:sp>
        <p:nvSpPr>
          <p:cNvPr id="3" name="Subtitle 2">
            <a:extLst>
              <a:ext uri="{FF2B5EF4-FFF2-40B4-BE49-F238E27FC236}">
                <a16:creationId xmlns:a16="http://schemas.microsoft.com/office/drawing/2014/main" id="{6303A372-2B57-4947-B7C3-6E14FC07EB39}"/>
              </a:ext>
            </a:extLst>
          </p:cNvPr>
          <p:cNvSpPr>
            <a:spLocks noGrp="1"/>
          </p:cNvSpPr>
          <p:nvPr>
            <p:ph type="subTitle" idx="1"/>
          </p:nvPr>
        </p:nvSpPr>
        <p:spPr>
          <a:xfrm>
            <a:off x="7439487" y="2228295"/>
            <a:ext cx="4530594" cy="4070905"/>
          </a:xfrm>
        </p:spPr>
        <p:txBody>
          <a:bodyPr>
            <a:normAutofit fontScale="92500" lnSpcReduction="20000"/>
          </a:bodyPr>
          <a:lstStyle/>
          <a:p>
            <a:r>
              <a:rPr lang="en-US" dirty="0"/>
              <a:t>A machine learning method used to classify the documents in a truncated and simplified manner.</a:t>
            </a:r>
          </a:p>
          <a:p>
            <a:r>
              <a:rPr lang="en-US" dirty="0"/>
              <a:t>Based on the weights calculated in SVD, the weight score for documents are calculated depending on the number of times each word occurs in that particular document. The document is assigned to the topic with the highest weight score.</a:t>
            </a:r>
            <a:endParaRPr lang="en-GB" dirty="0"/>
          </a:p>
        </p:txBody>
      </p:sp>
      <p:pic>
        <p:nvPicPr>
          <p:cNvPr id="5" name="Picture 4">
            <a:extLst>
              <a:ext uri="{FF2B5EF4-FFF2-40B4-BE49-F238E27FC236}">
                <a16:creationId xmlns:a16="http://schemas.microsoft.com/office/drawing/2014/main" id="{D07E1561-3A57-48D6-B734-FEFFC209301C}"/>
              </a:ext>
            </a:extLst>
          </p:cNvPr>
          <p:cNvPicPr>
            <a:picLocks noChangeAspect="1"/>
          </p:cNvPicPr>
          <p:nvPr/>
        </p:nvPicPr>
        <p:blipFill>
          <a:blip r:embed="rId2"/>
          <a:stretch>
            <a:fillRect/>
          </a:stretch>
        </p:blipFill>
        <p:spPr>
          <a:xfrm>
            <a:off x="221919" y="2228295"/>
            <a:ext cx="6629150" cy="4394447"/>
          </a:xfrm>
          <a:prstGeom prst="rect">
            <a:avLst/>
          </a:prstGeom>
        </p:spPr>
      </p:pic>
    </p:spTree>
    <p:extLst>
      <p:ext uri="{BB962C8B-B14F-4D97-AF65-F5344CB8AC3E}">
        <p14:creationId xmlns:p14="http://schemas.microsoft.com/office/powerpoint/2010/main" val="148897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97BE-4C3F-4F4D-88AE-AD7F6F5F2C9A}"/>
              </a:ext>
            </a:extLst>
          </p:cNvPr>
          <p:cNvSpPr>
            <a:spLocks noGrp="1"/>
          </p:cNvSpPr>
          <p:nvPr>
            <p:ph type="title"/>
          </p:nvPr>
        </p:nvSpPr>
        <p:spPr>
          <a:xfrm>
            <a:off x="913774" y="256567"/>
            <a:ext cx="10364451" cy="1596177"/>
          </a:xfrm>
        </p:spPr>
        <p:txBody>
          <a:bodyPr/>
          <a:lstStyle/>
          <a:p>
            <a:r>
              <a:rPr lang="en-IN" dirty="0"/>
              <a:t>Classification of Documents</a:t>
            </a:r>
          </a:p>
        </p:txBody>
      </p:sp>
      <p:pic>
        <p:nvPicPr>
          <p:cNvPr id="8" name="Picture 7">
            <a:extLst>
              <a:ext uri="{FF2B5EF4-FFF2-40B4-BE49-F238E27FC236}">
                <a16:creationId xmlns:a16="http://schemas.microsoft.com/office/drawing/2014/main" id="{6657D9D5-E802-4C6B-BDE0-E00615E388F4}"/>
              </a:ext>
            </a:extLst>
          </p:cNvPr>
          <p:cNvPicPr>
            <a:picLocks noChangeAspect="1"/>
          </p:cNvPicPr>
          <p:nvPr/>
        </p:nvPicPr>
        <p:blipFill>
          <a:blip r:embed="rId2"/>
          <a:stretch>
            <a:fillRect/>
          </a:stretch>
        </p:blipFill>
        <p:spPr>
          <a:xfrm>
            <a:off x="1" y="1614620"/>
            <a:ext cx="5581650" cy="2078399"/>
          </a:xfrm>
          <a:prstGeom prst="rect">
            <a:avLst/>
          </a:prstGeom>
        </p:spPr>
      </p:pic>
      <p:pic>
        <p:nvPicPr>
          <p:cNvPr id="4" name="Picture 3">
            <a:extLst>
              <a:ext uri="{FF2B5EF4-FFF2-40B4-BE49-F238E27FC236}">
                <a16:creationId xmlns:a16="http://schemas.microsoft.com/office/drawing/2014/main" id="{047543FF-6348-46C2-AC89-E4278C71AE1F}"/>
              </a:ext>
            </a:extLst>
          </p:cNvPr>
          <p:cNvPicPr>
            <a:picLocks noChangeAspect="1"/>
          </p:cNvPicPr>
          <p:nvPr/>
        </p:nvPicPr>
        <p:blipFill>
          <a:blip r:embed="rId3"/>
          <a:stretch>
            <a:fillRect/>
          </a:stretch>
        </p:blipFill>
        <p:spPr>
          <a:xfrm>
            <a:off x="5010149" y="4005001"/>
            <a:ext cx="6823849" cy="1767149"/>
          </a:xfrm>
          <a:prstGeom prst="rect">
            <a:avLst/>
          </a:prstGeom>
        </p:spPr>
      </p:pic>
    </p:spTree>
    <p:extLst>
      <p:ext uri="{BB962C8B-B14F-4D97-AF65-F5344CB8AC3E}">
        <p14:creationId xmlns:p14="http://schemas.microsoft.com/office/powerpoint/2010/main" val="190599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5BE9-AEDD-479F-80EC-6C51FC38489B}"/>
              </a:ext>
            </a:extLst>
          </p:cNvPr>
          <p:cNvSpPr>
            <a:spLocks noGrp="1"/>
          </p:cNvSpPr>
          <p:nvPr>
            <p:ph type="title"/>
          </p:nvPr>
        </p:nvSpPr>
        <p:spPr/>
        <p:txBody>
          <a:bodyPr>
            <a:normAutofit/>
          </a:bodyPr>
          <a:lstStyle/>
          <a:p>
            <a:r>
              <a:rPr lang="en-US" sz="4000" dirty="0"/>
              <a:t>Max similarity in two Documents.</a:t>
            </a:r>
          </a:p>
        </p:txBody>
      </p:sp>
      <p:sp>
        <p:nvSpPr>
          <p:cNvPr id="3" name="Content Placeholder 2">
            <a:extLst>
              <a:ext uri="{FF2B5EF4-FFF2-40B4-BE49-F238E27FC236}">
                <a16:creationId xmlns:a16="http://schemas.microsoft.com/office/drawing/2014/main" id="{236CD220-AE1E-4EF2-AE60-3519642BB2D9}"/>
              </a:ext>
            </a:extLst>
          </p:cNvPr>
          <p:cNvSpPr>
            <a:spLocks noGrp="1"/>
          </p:cNvSpPr>
          <p:nvPr>
            <p:ph idx="1"/>
          </p:nvPr>
        </p:nvSpPr>
        <p:spPr>
          <a:xfrm>
            <a:off x="677334" y="1567543"/>
            <a:ext cx="8596668" cy="362857"/>
          </a:xfrm>
        </p:spPr>
        <p:txBody>
          <a:bodyPr>
            <a:noAutofit/>
          </a:bodyPr>
          <a:lstStyle/>
          <a:p>
            <a:r>
              <a:rPr lang="en-US" sz="2000" dirty="0"/>
              <a:t>The max Similarity is </a:t>
            </a:r>
            <a:r>
              <a:rPr lang="en-US" altLang="en-US" sz="2000" dirty="0">
                <a:solidFill>
                  <a:schemeClr val="tx1"/>
                </a:solidFill>
                <a:latin typeface="Arial Unicode MS"/>
              </a:rPr>
              <a:t>0.660201496884226</a:t>
            </a:r>
            <a:r>
              <a:rPr lang="en-US" altLang="en-US" sz="2000" dirty="0">
                <a:solidFill>
                  <a:schemeClr val="tx1"/>
                </a:solidFill>
              </a:rPr>
              <a:t> </a:t>
            </a:r>
            <a:endParaRPr lang="en-US" altLang="en-US" sz="2000" dirty="0">
              <a:solidFill>
                <a:schemeClr val="tx1"/>
              </a:solidFill>
              <a:latin typeface="Arial" panose="020B0604020202020204" pitchFamily="34" charset="0"/>
            </a:endParaRPr>
          </a:p>
          <a:p>
            <a:endParaRPr lang="en-US" sz="2000" dirty="0"/>
          </a:p>
        </p:txBody>
      </p:sp>
      <p:pic>
        <p:nvPicPr>
          <p:cNvPr id="6" name="Picture 5">
            <a:extLst>
              <a:ext uri="{FF2B5EF4-FFF2-40B4-BE49-F238E27FC236}">
                <a16:creationId xmlns:a16="http://schemas.microsoft.com/office/drawing/2014/main" id="{AC7408C0-D754-497B-ADF2-E4F83BDC9443}"/>
              </a:ext>
            </a:extLst>
          </p:cNvPr>
          <p:cNvPicPr>
            <a:picLocks noChangeAspect="1"/>
          </p:cNvPicPr>
          <p:nvPr/>
        </p:nvPicPr>
        <p:blipFill rotWithShape="1">
          <a:blip r:embed="rId2">
            <a:extLst>
              <a:ext uri="{28A0092B-C50C-407E-A947-70E740481C1C}">
                <a14:useLocalDpi xmlns:a14="http://schemas.microsoft.com/office/drawing/2010/main" val="0"/>
              </a:ext>
            </a:extLst>
          </a:blip>
          <a:srcRect b="12206"/>
          <a:stretch/>
        </p:blipFill>
        <p:spPr>
          <a:xfrm>
            <a:off x="900380" y="1930400"/>
            <a:ext cx="9502964" cy="2308225"/>
          </a:xfrm>
          <a:prstGeom prst="rect">
            <a:avLst/>
          </a:prstGeom>
        </p:spPr>
      </p:pic>
      <p:pic>
        <p:nvPicPr>
          <p:cNvPr id="8" name="Picture 7">
            <a:extLst>
              <a:ext uri="{FF2B5EF4-FFF2-40B4-BE49-F238E27FC236}">
                <a16:creationId xmlns:a16="http://schemas.microsoft.com/office/drawing/2014/main" id="{904D291D-85FE-4F54-A954-7444A446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80" y="4515394"/>
            <a:ext cx="9449619" cy="2088061"/>
          </a:xfrm>
          <a:prstGeom prst="rect">
            <a:avLst/>
          </a:prstGeom>
        </p:spPr>
      </p:pic>
    </p:spTree>
    <p:extLst>
      <p:ext uri="{BB962C8B-B14F-4D97-AF65-F5344CB8AC3E}">
        <p14:creationId xmlns:p14="http://schemas.microsoft.com/office/powerpoint/2010/main" val="306417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B5B8-A534-4240-8815-A7D7379D0F5C}"/>
              </a:ext>
            </a:extLst>
          </p:cNvPr>
          <p:cNvSpPr>
            <a:spLocks noGrp="1"/>
          </p:cNvSpPr>
          <p:nvPr>
            <p:ph type="title"/>
          </p:nvPr>
        </p:nvSpPr>
        <p:spPr>
          <a:xfrm>
            <a:off x="780425" y="189892"/>
            <a:ext cx="10364451" cy="1596177"/>
          </a:xfrm>
        </p:spPr>
        <p:txBody>
          <a:bodyPr>
            <a:normAutofit/>
          </a:bodyPr>
          <a:lstStyle/>
          <a:p>
            <a:pPr algn="ctr"/>
            <a:r>
              <a:rPr lang="en-US" sz="4000" dirty="0"/>
              <a:t>K-Means Clustering</a:t>
            </a:r>
          </a:p>
        </p:txBody>
      </p:sp>
      <p:sp>
        <p:nvSpPr>
          <p:cNvPr id="3" name="Content Placeholder 2">
            <a:extLst>
              <a:ext uri="{FF2B5EF4-FFF2-40B4-BE49-F238E27FC236}">
                <a16:creationId xmlns:a16="http://schemas.microsoft.com/office/drawing/2014/main" id="{9AD6F3D1-8B1C-4D6F-BA85-443386BA950C}"/>
              </a:ext>
            </a:extLst>
          </p:cNvPr>
          <p:cNvSpPr>
            <a:spLocks noGrp="1"/>
          </p:cNvSpPr>
          <p:nvPr>
            <p:ph idx="1"/>
          </p:nvPr>
        </p:nvSpPr>
        <p:spPr>
          <a:xfrm>
            <a:off x="677334" y="1497875"/>
            <a:ext cx="8596668" cy="4543488"/>
          </a:xfrm>
        </p:spPr>
        <p:txBody>
          <a:bodyPr>
            <a:normAutofit/>
          </a:bodyPr>
          <a:lstStyle/>
          <a:p>
            <a:r>
              <a:rPr lang="en-US" sz="2000" dirty="0"/>
              <a:t>k-means clustering aims to partition n observations into k clusters in which each observation belongs to the cluster with the nearest mean, serving as a prototype of the cluster. This results in a partitioning of the data space into Voronoi cells.</a:t>
            </a:r>
          </a:p>
          <a:p>
            <a:r>
              <a:rPr lang="en-US" sz="2000" dirty="0"/>
              <a:t>First we initialize k points, called means, randomly.</a:t>
            </a:r>
          </a:p>
          <a:p>
            <a:r>
              <a:rPr lang="en-US" sz="2000" dirty="0"/>
              <a:t>We categorize each item to its closest mean and we update the mean’s coordinates, which are the averages of the items categorized in that mean so far.</a:t>
            </a:r>
          </a:p>
          <a:p>
            <a:r>
              <a:rPr lang="en-US" sz="2000" dirty="0"/>
              <a:t>We repeat the process for a given number of iterations and at the end, we have our clusters.</a:t>
            </a:r>
          </a:p>
          <a:p>
            <a:endParaRPr lang="en-US" sz="2000" dirty="0"/>
          </a:p>
        </p:txBody>
      </p:sp>
    </p:spTree>
    <p:extLst>
      <p:ext uri="{BB962C8B-B14F-4D97-AF65-F5344CB8AC3E}">
        <p14:creationId xmlns:p14="http://schemas.microsoft.com/office/powerpoint/2010/main" val="6648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CAE429-F9D5-4427-A9A2-7A427276F7BB}"/>
              </a:ext>
            </a:extLst>
          </p:cNvPr>
          <p:cNvPicPr>
            <a:picLocks noChangeAspect="1"/>
          </p:cNvPicPr>
          <p:nvPr/>
        </p:nvPicPr>
        <p:blipFill>
          <a:blip r:embed="rId2"/>
          <a:stretch>
            <a:fillRect/>
          </a:stretch>
        </p:blipFill>
        <p:spPr>
          <a:xfrm>
            <a:off x="722420" y="1566862"/>
            <a:ext cx="9220200" cy="3724275"/>
          </a:xfrm>
          <a:prstGeom prst="rect">
            <a:avLst/>
          </a:prstGeom>
        </p:spPr>
      </p:pic>
      <p:sp>
        <p:nvSpPr>
          <p:cNvPr id="5" name="TextBox 4">
            <a:extLst>
              <a:ext uri="{FF2B5EF4-FFF2-40B4-BE49-F238E27FC236}">
                <a16:creationId xmlns:a16="http://schemas.microsoft.com/office/drawing/2014/main" id="{E012E838-DF76-4E13-B132-B794D31010E2}"/>
              </a:ext>
            </a:extLst>
          </p:cNvPr>
          <p:cNvSpPr txBox="1"/>
          <p:nvPr/>
        </p:nvSpPr>
        <p:spPr>
          <a:xfrm>
            <a:off x="3642064" y="627640"/>
            <a:ext cx="6094520" cy="584775"/>
          </a:xfrm>
          <a:prstGeom prst="rect">
            <a:avLst/>
          </a:prstGeom>
          <a:noFill/>
        </p:spPr>
        <p:txBody>
          <a:bodyPr wrap="square">
            <a:spAutoFit/>
          </a:bodyPr>
          <a:lstStyle/>
          <a:p>
            <a:r>
              <a:rPr lang="en-US" sz="3200" dirty="0"/>
              <a:t>K-Means Clustering</a:t>
            </a:r>
            <a:endParaRPr lang="en-GB" sz="3200" dirty="0"/>
          </a:p>
        </p:txBody>
      </p:sp>
    </p:spTree>
    <p:extLst>
      <p:ext uri="{BB962C8B-B14F-4D97-AF65-F5344CB8AC3E}">
        <p14:creationId xmlns:p14="http://schemas.microsoft.com/office/powerpoint/2010/main" val="9671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19C6-B80A-4512-AA41-8A1F76744032}"/>
              </a:ext>
            </a:extLst>
          </p:cNvPr>
          <p:cNvSpPr>
            <a:spLocks noGrp="1"/>
          </p:cNvSpPr>
          <p:nvPr>
            <p:ph type="title"/>
          </p:nvPr>
        </p:nvSpPr>
        <p:spPr>
          <a:xfrm>
            <a:off x="71021" y="785870"/>
            <a:ext cx="11842811" cy="1320800"/>
          </a:xfrm>
        </p:spPr>
        <p:txBody>
          <a:bodyPr>
            <a:normAutofit/>
          </a:bodyPr>
          <a:lstStyle/>
          <a:p>
            <a:r>
              <a:rPr lang="en-US" sz="4000" dirty="0"/>
              <a:t>   Comparison of LSA and K-Means Clustering</a:t>
            </a:r>
          </a:p>
        </p:txBody>
      </p:sp>
      <p:sp>
        <p:nvSpPr>
          <p:cNvPr id="3" name="Content Placeholder 2">
            <a:extLst>
              <a:ext uri="{FF2B5EF4-FFF2-40B4-BE49-F238E27FC236}">
                <a16:creationId xmlns:a16="http://schemas.microsoft.com/office/drawing/2014/main" id="{03F57F6C-EA25-4C80-AC04-77A5F944ACDE}"/>
              </a:ext>
            </a:extLst>
          </p:cNvPr>
          <p:cNvSpPr>
            <a:spLocks noGrp="1"/>
          </p:cNvSpPr>
          <p:nvPr>
            <p:ph idx="1"/>
          </p:nvPr>
        </p:nvSpPr>
        <p:spPr>
          <a:xfrm>
            <a:off x="1248834" y="2353020"/>
            <a:ext cx="8596668" cy="4384012"/>
          </a:xfrm>
        </p:spPr>
        <p:txBody>
          <a:bodyPr>
            <a:normAutofit/>
          </a:bodyPr>
          <a:lstStyle/>
          <a:p>
            <a:r>
              <a:rPr lang="en-US" sz="2000" dirty="0"/>
              <a:t>Total Document pair possible from 200 documents is </a:t>
            </a:r>
            <a:r>
              <a:rPr lang="en-US" altLang="en-US" sz="2000" dirty="0">
                <a:solidFill>
                  <a:schemeClr val="tx1"/>
                </a:solidFill>
                <a:latin typeface="Arial Unicode MS"/>
              </a:rPr>
              <a:t>19900</a:t>
            </a:r>
            <a:r>
              <a:rPr lang="en-US" altLang="en-US" sz="2000" dirty="0">
                <a:solidFill>
                  <a:schemeClr val="tx1"/>
                </a:solidFill>
              </a:rPr>
              <a:t> </a:t>
            </a:r>
            <a:endParaRPr lang="en-US" sz="2000" dirty="0"/>
          </a:p>
          <a:p>
            <a:r>
              <a:rPr lang="en-US" sz="2000" dirty="0"/>
              <a:t>Total Document Pair classified in same Topic through LSA Method is 6645.</a:t>
            </a:r>
          </a:p>
          <a:p>
            <a:r>
              <a:rPr lang="en-US" sz="2000" dirty="0"/>
              <a:t>Total Document Pair classified in same Topic from K-means out of those 6645 document is 3707.</a:t>
            </a:r>
          </a:p>
        </p:txBody>
      </p:sp>
    </p:spTree>
    <p:extLst>
      <p:ext uri="{BB962C8B-B14F-4D97-AF65-F5344CB8AC3E}">
        <p14:creationId xmlns:p14="http://schemas.microsoft.com/office/powerpoint/2010/main" val="212567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9C05-7F29-4C61-8733-7F641AB9761D}"/>
              </a:ext>
            </a:extLst>
          </p:cNvPr>
          <p:cNvSpPr>
            <a:spLocks noGrp="1"/>
          </p:cNvSpPr>
          <p:nvPr>
            <p:ph type="title"/>
          </p:nvPr>
        </p:nvSpPr>
        <p:spPr/>
        <p:txBody>
          <a:bodyPr/>
          <a:lstStyle/>
          <a:p>
            <a:r>
              <a:rPr lang="en-US" sz="3600" dirty="0"/>
              <a:t>Comparison of LSA and K-Means Clustering</a:t>
            </a:r>
            <a:endParaRPr lang="en-GB" dirty="0"/>
          </a:p>
        </p:txBody>
      </p:sp>
      <p:pic>
        <p:nvPicPr>
          <p:cNvPr id="4" name="Picture 3">
            <a:extLst>
              <a:ext uri="{FF2B5EF4-FFF2-40B4-BE49-F238E27FC236}">
                <a16:creationId xmlns:a16="http://schemas.microsoft.com/office/drawing/2014/main" id="{C2E876FC-2D99-46D1-863D-A4F02A60D74E}"/>
              </a:ext>
            </a:extLst>
          </p:cNvPr>
          <p:cNvPicPr>
            <a:picLocks noChangeAspect="1"/>
          </p:cNvPicPr>
          <p:nvPr/>
        </p:nvPicPr>
        <p:blipFill>
          <a:blip r:embed="rId2"/>
          <a:stretch>
            <a:fillRect/>
          </a:stretch>
        </p:blipFill>
        <p:spPr>
          <a:xfrm>
            <a:off x="913774" y="2053192"/>
            <a:ext cx="9629775" cy="3781425"/>
          </a:xfrm>
          <a:prstGeom prst="rect">
            <a:avLst/>
          </a:prstGeom>
        </p:spPr>
      </p:pic>
    </p:spTree>
    <p:extLst>
      <p:ext uri="{BB962C8B-B14F-4D97-AF65-F5344CB8AC3E}">
        <p14:creationId xmlns:p14="http://schemas.microsoft.com/office/powerpoint/2010/main" val="300300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9C05-7F29-4C61-8733-7F641AB9761D}"/>
              </a:ext>
            </a:extLst>
          </p:cNvPr>
          <p:cNvSpPr>
            <a:spLocks noGrp="1"/>
          </p:cNvSpPr>
          <p:nvPr>
            <p:ph type="title"/>
          </p:nvPr>
        </p:nvSpPr>
        <p:spPr/>
        <p:txBody>
          <a:bodyPr/>
          <a:lstStyle/>
          <a:p>
            <a:r>
              <a:rPr lang="en-US" sz="3600" dirty="0"/>
              <a:t>Comparison of LSA and K-Means Clustering</a:t>
            </a:r>
            <a:endParaRPr lang="en-GB" dirty="0"/>
          </a:p>
        </p:txBody>
      </p:sp>
      <p:pic>
        <p:nvPicPr>
          <p:cNvPr id="4" name="Picture 3">
            <a:extLst>
              <a:ext uri="{FF2B5EF4-FFF2-40B4-BE49-F238E27FC236}">
                <a16:creationId xmlns:a16="http://schemas.microsoft.com/office/drawing/2014/main" id="{E3B9445E-F404-41BC-978F-78BCB4D896F8}"/>
              </a:ext>
            </a:extLst>
          </p:cNvPr>
          <p:cNvPicPr>
            <a:picLocks noChangeAspect="1"/>
          </p:cNvPicPr>
          <p:nvPr/>
        </p:nvPicPr>
        <p:blipFill>
          <a:blip r:embed="rId2"/>
          <a:stretch>
            <a:fillRect/>
          </a:stretch>
        </p:blipFill>
        <p:spPr>
          <a:xfrm>
            <a:off x="1266825" y="1835458"/>
            <a:ext cx="9658350" cy="2743200"/>
          </a:xfrm>
          <a:prstGeom prst="rect">
            <a:avLst/>
          </a:prstGeom>
        </p:spPr>
      </p:pic>
      <p:sp>
        <p:nvSpPr>
          <p:cNvPr id="8" name="TextBox 7">
            <a:extLst>
              <a:ext uri="{FF2B5EF4-FFF2-40B4-BE49-F238E27FC236}">
                <a16:creationId xmlns:a16="http://schemas.microsoft.com/office/drawing/2014/main" id="{7836D8BC-1408-42F6-88FF-166E0830CF7D}"/>
              </a:ext>
            </a:extLst>
          </p:cNvPr>
          <p:cNvSpPr txBox="1"/>
          <p:nvPr/>
        </p:nvSpPr>
        <p:spPr>
          <a:xfrm>
            <a:off x="913776" y="5039154"/>
            <a:ext cx="10103412" cy="646331"/>
          </a:xfrm>
          <a:prstGeom prst="rect">
            <a:avLst/>
          </a:prstGeom>
          <a:noFill/>
        </p:spPr>
        <p:txBody>
          <a:bodyPr wrap="square">
            <a:spAutoFit/>
          </a:bodyPr>
          <a:lstStyle/>
          <a:p>
            <a:pPr algn="l"/>
            <a:r>
              <a:rPr lang="en-US" b="1" i="0" dirty="0">
                <a:effectLst/>
                <a:latin typeface="-apple-system"/>
              </a:rPr>
              <a:t>There are total 6645(May vary with execution) Document pair where LSA has assigned same topic, out of which only 3016(may vary with execution) are assigned to same topic by K-Means clustering.</a:t>
            </a:r>
          </a:p>
        </p:txBody>
      </p:sp>
    </p:spTree>
    <p:extLst>
      <p:ext uri="{BB962C8B-B14F-4D97-AF65-F5344CB8AC3E}">
        <p14:creationId xmlns:p14="http://schemas.microsoft.com/office/powerpoint/2010/main" val="373377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F1DD-C091-4D1E-9D74-C9523934CDAD}"/>
              </a:ext>
            </a:extLst>
          </p:cNvPr>
          <p:cNvSpPr>
            <a:spLocks noGrp="1"/>
          </p:cNvSpPr>
          <p:nvPr>
            <p:ph type="title"/>
          </p:nvPr>
        </p:nvSpPr>
        <p:spPr>
          <a:xfrm>
            <a:off x="1547345" y="760520"/>
            <a:ext cx="8596668" cy="740229"/>
          </a:xfrm>
        </p:spPr>
        <p:txBody>
          <a:bodyPr>
            <a:normAutofit fontScale="90000"/>
          </a:bodyPr>
          <a:lstStyle/>
          <a:p>
            <a:pPr algn="ctr"/>
            <a:r>
              <a:rPr lang="en-US" sz="4000" dirty="0"/>
              <a:t>What is Latent Semantic Analysis?</a:t>
            </a:r>
          </a:p>
        </p:txBody>
      </p:sp>
      <p:sp>
        <p:nvSpPr>
          <p:cNvPr id="3" name="Content Placeholder 2">
            <a:extLst>
              <a:ext uri="{FF2B5EF4-FFF2-40B4-BE49-F238E27FC236}">
                <a16:creationId xmlns:a16="http://schemas.microsoft.com/office/drawing/2014/main" id="{BB44ED65-72CA-41A1-8673-24F959A91FBF}"/>
              </a:ext>
            </a:extLst>
          </p:cNvPr>
          <p:cNvSpPr>
            <a:spLocks noGrp="1"/>
          </p:cNvSpPr>
          <p:nvPr>
            <p:ph idx="1"/>
          </p:nvPr>
        </p:nvSpPr>
        <p:spPr/>
        <p:txBody>
          <a:bodyPr>
            <a:normAutofit lnSpcReduction="10000"/>
          </a:bodyPr>
          <a:lstStyle/>
          <a:p>
            <a:r>
              <a:rPr lang="en-US" sz="2000" b="1" dirty="0"/>
              <a:t>Latent semantic analysis</a:t>
            </a:r>
            <a:r>
              <a:rPr lang="en-US" sz="2000" dirty="0"/>
              <a:t> (</a:t>
            </a:r>
            <a:r>
              <a:rPr lang="en-US" sz="2000" b="1" dirty="0"/>
              <a:t>LSA</a:t>
            </a:r>
            <a:r>
              <a:rPr lang="en-US" sz="2000" dirty="0"/>
              <a:t>) is a technique in </a:t>
            </a:r>
            <a:r>
              <a:rPr lang="en-US" sz="2000" dirty="0">
                <a:hlinkClick r:id="rId2" tooltip="Natural language processing">
                  <a:extLst>
                    <a:ext uri="{A12FA001-AC4F-418D-AE19-62706E023703}">
                      <ahyp:hlinkClr xmlns:ahyp="http://schemas.microsoft.com/office/drawing/2018/hyperlinkcolor" val="tx"/>
                    </a:ext>
                  </a:extLst>
                </a:hlinkClick>
              </a:rPr>
              <a:t>natural language processing</a:t>
            </a:r>
            <a:r>
              <a:rPr lang="en-US" sz="2000" dirty="0"/>
              <a:t>, in particular </a:t>
            </a:r>
            <a:r>
              <a:rPr lang="en-US" sz="2000" dirty="0">
                <a:hlinkClick r:id="rId3" tooltip="Distributional semantics">
                  <a:extLst>
                    <a:ext uri="{A12FA001-AC4F-418D-AE19-62706E023703}">
                      <ahyp:hlinkClr xmlns:ahyp="http://schemas.microsoft.com/office/drawing/2018/hyperlinkcolor" val="tx"/>
                    </a:ext>
                  </a:extLst>
                </a:hlinkClick>
              </a:rPr>
              <a:t>distributional semantics</a:t>
            </a:r>
            <a:r>
              <a:rPr lang="en-US" sz="2000" dirty="0"/>
              <a:t>, of analyzing relationships between a set of documents and the terms they contain by producing a set of concepts related to the documents and terms.</a:t>
            </a:r>
          </a:p>
          <a:p>
            <a:r>
              <a:rPr lang="en-US" sz="2000" dirty="0"/>
              <a:t> LSA assumes that words that are close in meaning will occur in similar pieces of text.</a:t>
            </a:r>
          </a:p>
          <a:p>
            <a:r>
              <a:rPr lang="en-US" sz="2000" dirty="0"/>
              <a:t>E.g. Two Sports Document will have more similarity than a Sport and Movie Document.</a:t>
            </a:r>
          </a:p>
          <a:p>
            <a:r>
              <a:rPr lang="en-US" sz="2000" dirty="0"/>
              <a:t>This is because similar topic will have words which are close in meaning with that topic.</a:t>
            </a:r>
          </a:p>
        </p:txBody>
      </p:sp>
    </p:spTree>
    <p:extLst>
      <p:ext uri="{BB962C8B-B14F-4D97-AF65-F5344CB8AC3E}">
        <p14:creationId xmlns:p14="http://schemas.microsoft.com/office/powerpoint/2010/main" val="332335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915-9BCE-40D5-9725-5F32F4EA2B66}"/>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9BAE24F-57DB-4CCA-9D99-BB70E7ECD9C3}"/>
              </a:ext>
            </a:extLst>
          </p:cNvPr>
          <p:cNvSpPr>
            <a:spLocks noGrp="1"/>
          </p:cNvSpPr>
          <p:nvPr>
            <p:ph sz="quarter" idx="13"/>
          </p:nvPr>
        </p:nvSpPr>
        <p:spPr/>
        <p:txBody>
          <a:bodyPr/>
          <a:lstStyle/>
          <a:p>
            <a:r>
              <a:rPr lang="en-IN" dirty="0"/>
              <a:t>Matrix generated after cosine similarity can be used for plagiarism check on a large scale</a:t>
            </a:r>
          </a:p>
          <a:p>
            <a:r>
              <a:rPr lang="en-IN" dirty="0"/>
              <a:t>Data categorisation method can be used to observe which topics are trending</a:t>
            </a:r>
          </a:p>
          <a:p>
            <a:r>
              <a:rPr lang="en-IN" dirty="0"/>
              <a:t>The most in-use keywords for each topic can be determined.</a:t>
            </a:r>
          </a:p>
          <a:p>
            <a:endParaRPr lang="en-IN" dirty="0"/>
          </a:p>
          <a:p>
            <a:endParaRPr lang="en-IN" dirty="0"/>
          </a:p>
          <a:p>
            <a:endParaRPr lang="en-IN" dirty="0"/>
          </a:p>
        </p:txBody>
      </p:sp>
    </p:spTree>
    <p:extLst>
      <p:ext uri="{BB962C8B-B14F-4D97-AF65-F5344CB8AC3E}">
        <p14:creationId xmlns:p14="http://schemas.microsoft.com/office/powerpoint/2010/main" val="30119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F00B-64A4-4ED4-85CC-D113B39E676E}"/>
              </a:ext>
            </a:extLst>
          </p:cNvPr>
          <p:cNvSpPr>
            <a:spLocks noGrp="1"/>
          </p:cNvSpPr>
          <p:nvPr>
            <p:ph type="title"/>
          </p:nvPr>
        </p:nvSpPr>
        <p:spPr>
          <a:xfrm>
            <a:off x="1801707" y="2839858"/>
            <a:ext cx="8588586" cy="1367246"/>
          </a:xfrm>
        </p:spPr>
        <p:txBody>
          <a:bodyPr>
            <a:normAutofit/>
          </a:bodyPr>
          <a:lstStyle/>
          <a:p>
            <a:pPr algn="ctr"/>
            <a:r>
              <a:rPr lang="en-US" sz="7200" dirty="0"/>
              <a:t>Thank You</a:t>
            </a:r>
          </a:p>
        </p:txBody>
      </p:sp>
    </p:spTree>
    <p:extLst>
      <p:ext uri="{BB962C8B-B14F-4D97-AF65-F5344CB8AC3E}">
        <p14:creationId xmlns:p14="http://schemas.microsoft.com/office/powerpoint/2010/main" val="278381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A0A2-C805-4D1B-B9C9-4E61B2BCA2C1}"/>
              </a:ext>
            </a:extLst>
          </p:cNvPr>
          <p:cNvSpPr>
            <a:spLocks noGrp="1"/>
          </p:cNvSpPr>
          <p:nvPr>
            <p:ph type="title"/>
          </p:nvPr>
        </p:nvSpPr>
        <p:spPr/>
        <p:txBody>
          <a:bodyPr>
            <a:normAutofit/>
          </a:bodyPr>
          <a:lstStyle/>
          <a:p>
            <a:pPr algn="ctr"/>
            <a:r>
              <a:rPr lang="en-US" sz="4000" dirty="0"/>
              <a:t>Why LSA?</a:t>
            </a:r>
          </a:p>
        </p:txBody>
      </p:sp>
      <p:sp>
        <p:nvSpPr>
          <p:cNvPr id="3" name="Content Placeholder 2">
            <a:extLst>
              <a:ext uri="{FF2B5EF4-FFF2-40B4-BE49-F238E27FC236}">
                <a16:creationId xmlns:a16="http://schemas.microsoft.com/office/drawing/2014/main" id="{5AF351B8-3757-498D-B89A-DA33AA61051E}"/>
              </a:ext>
            </a:extLst>
          </p:cNvPr>
          <p:cNvSpPr>
            <a:spLocks noGrp="1"/>
          </p:cNvSpPr>
          <p:nvPr>
            <p:ph idx="1"/>
          </p:nvPr>
        </p:nvSpPr>
        <p:spPr>
          <a:xfrm>
            <a:off x="677334" y="1930399"/>
            <a:ext cx="8596668" cy="4110963"/>
          </a:xfrm>
        </p:spPr>
        <p:txBody>
          <a:bodyPr>
            <a:normAutofit/>
          </a:bodyPr>
          <a:lstStyle/>
          <a:p>
            <a:r>
              <a:rPr lang="en-US" sz="2000" dirty="0"/>
              <a:t>Latent Semantic Analysis is a technique for creating a vector representation of a document. </a:t>
            </a:r>
          </a:p>
          <a:p>
            <a:r>
              <a:rPr lang="en-US" sz="2000" dirty="0"/>
              <a:t>Having a vector representation of a document gives you a way to compare documents for their similarity by calculating the distance between the vectors. </a:t>
            </a:r>
          </a:p>
          <a:p>
            <a:r>
              <a:rPr lang="en-US" sz="2000" dirty="0"/>
              <a:t>This in turn means you can do handy things like classifying documents to determine which of a set of known topics they most likely belong to.</a:t>
            </a:r>
          </a:p>
        </p:txBody>
      </p:sp>
    </p:spTree>
    <p:extLst>
      <p:ext uri="{BB962C8B-B14F-4D97-AF65-F5344CB8AC3E}">
        <p14:creationId xmlns:p14="http://schemas.microsoft.com/office/powerpoint/2010/main" val="403602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D247-64B8-4B7A-B4CA-355CA3FED849}"/>
              </a:ext>
            </a:extLst>
          </p:cNvPr>
          <p:cNvSpPr>
            <a:spLocks noGrp="1"/>
          </p:cNvSpPr>
          <p:nvPr>
            <p:ph type="title"/>
          </p:nvPr>
        </p:nvSpPr>
        <p:spPr>
          <a:xfrm>
            <a:off x="1135272" y="653988"/>
            <a:ext cx="8822310" cy="1320800"/>
          </a:xfrm>
        </p:spPr>
        <p:txBody>
          <a:bodyPr>
            <a:normAutofit/>
          </a:bodyPr>
          <a:lstStyle/>
          <a:p>
            <a:pPr algn="ctr"/>
            <a:r>
              <a:rPr lang="en-US" sz="4000" dirty="0"/>
              <a:t>Why LSA different from classification?</a:t>
            </a:r>
          </a:p>
        </p:txBody>
      </p:sp>
      <p:sp>
        <p:nvSpPr>
          <p:cNvPr id="3" name="Content Placeholder 2">
            <a:extLst>
              <a:ext uri="{FF2B5EF4-FFF2-40B4-BE49-F238E27FC236}">
                <a16:creationId xmlns:a16="http://schemas.microsoft.com/office/drawing/2014/main" id="{B7FD33E3-8948-48BB-86B9-D7C96F08DFC6}"/>
              </a:ext>
            </a:extLst>
          </p:cNvPr>
          <p:cNvSpPr>
            <a:spLocks noGrp="1"/>
          </p:cNvSpPr>
          <p:nvPr>
            <p:ph idx="1"/>
          </p:nvPr>
        </p:nvSpPr>
        <p:spPr/>
        <p:txBody>
          <a:bodyPr>
            <a:normAutofit/>
          </a:bodyPr>
          <a:lstStyle/>
          <a:p>
            <a:r>
              <a:rPr lang="en-US" sz="2000" dirty="0"/>
              <a:t>Classification implies you have some known topics that you want to group documents into, and that you have some labelled training data. </a:t>
            </a:r>
          </a:p>
          <a:p>
            <a:r>
              <a:rPr lang="en-US" sz="2000" dirty="0"/>
              <a:t>If you want to identify natural groupings of the documents without any labelled data, you can use clustering.</a:t>
            </a:r>
          </a:p>
          <a:p>
            <a:r>
              <a:rPr lang="en-US" sz="2000" dirty="0"/>
              <a:t>LSA uses words meaning to assign them to a Topic </a:t>
            </a:r>
          </a:p>
        </p:txBody>
      </p:sp>
    </p:spTree>
    <p:extLst>
      <p:ext uri="{BB962C8B-B14F-4D97-AF65-F5344CB8AC3E}">
        <p14:creationId xmlns:p14="http://schemas.microsoft.com/office/powerpoint/2010/main" val="222106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CDFC-03C6-4796-BBE4-4825C27C08A6}"/>
              </a:ext>
            </a:extLst>
          </p:cNvPr>
          <p:cNvSpPr>
            <a:spLocks noGrp="1"/>
          </p:cNvSpPr>
          <p:nvPr>
            <p:ph type="title"/>
          </p:nvPr>
        </p:nvSpPr>
        <p:spPr>
          <a:xfrm>
            <a:off x="745099" y="139122"/>
            <a:ext cx="10364451" cy="1596177"/>
          </a:xfrm>
        </p:spPr>
        <p:txBody>
          <a:bodyPr>
            <a:normAutofit/>
          </a:bodyPr>
          <a:lstStyle/>
          <a:p>
            <a:pPr algn="ctr"/>
            <a:r>
              <a:rPr lang="en-US" sz="4000" dirty="0"/>
              <a:t>workflow</a:t>
            </a:r>
          </a:p>
        </p:txBody>
      </p:sp>
      <p:sp>
        <p:nvSpPr>
          <p:cNvPr id="3" name="Content Placeholder 2">
            <a:extLst>
              <a:ext uri="{FF2B5EF4-FFF2-40B4-BE49-F238E27FC236}">
                <a16:creationId xmlns:a16="http://schemas.microsoft.com/office/drawing/2014/main" id="{272FD32A-5FE1-4AD8-9EBB-4AB3A8DF6528}"/>
              </a:ext>
            </a:extLst>
          </p:cNvPr>
          <p:cNvSpPr>
            <a:spLocks noGrp="1"/>
          </p:cNvSpPr>
          <p:nvPr>
            <p:ph idx="1"/>
          </p:nvPr>
        </p:nvSpPr>
        <p:spPr>
          <a:xfrm>
            <a:off x="677334" y="1654629"/>
            <a:ext cx="8596668" cy="4386733"/>
          </a:xfrm>
        </p:spPr>
        <p:txBody>
          <a:bodyPr>
            <a:noAutofit/>
          </a:bodyPr>
          <a:lstStyle/>
          <a:p>
            <a:r>
              <a:rPr lang="en-US" sz="1600" dirty="0"/>
              <a:t>First we have to form doc-term matrix of the TF-IDF(term frequency–</a:t>
            </a:r>
            <a:r>
              <a:rPr lang="en-US" sz="1600" i="1" dirty="0"/>
              <a:t>inverse document frequency</a:t>
            </a:r>
            <a:r>
              <a:rPr lang="en-US" sz="1600" dirty="0"/>
              <a:t>) scores of the word frequency in each document.</a:t>
            </a:r>
          </a:p>
          <a:p>
            <a:r>
              <a:rPr lang="en-US" sz="1600" dirty="0"/>
              <a:t>This matrix contain 1000’s of vector.</a:t>
            </a:r>
          </a:p>
          <a:p>
            <a:r>
              <a:rPr lang="en-US" sz="1600" dirty="0"/>
              <a:t>Then we will do the dimensionality reduction with SVD(singular-value decomposition)</a:t>
            </a:r>
          </a:p>
          <a:p>
            <a:r>
              <a:rPr lang="en-US" sz="1600" dirty="0"/>
              <a:t>The SVD step does more than just reduce the computational load–that is  large number of features for a smaller set of </a:t>
            </a:r>
            <a:r>
              <a:rPr lang="en-US" sz="1600" i="1" dirty="0"/>
              <a:t>better</a:t>
            </a:r>
            <a:r>
              <a:rPr lang="en-US" sz="1600" dirty="0"/>
              <a:t> features.</a:t>
            </a:r>
          </a:p>
          <a:p>
            <a:r>
              <a:rPr lang="en-US" sz="1600" dirty="0"/>
              <a:t>Paragraphs are then compared by taking the cosine of the angle between the two vectors (or the </a:t>
            </a:r>
            <a:r>
              <a:rPr lang="en-US" sz="1600" dirty="0">
                <a:hlinkClick r:id="rId2" tooltip="Dot product">
                  <a:extLst>
                    <a:ext uri="{A12FA001-AC4F-418D-AE19-62706E023703}">
                      <ahyp:hlinkClr xmlns:ahyp="http://schemas.microsoft.com/office/drawing/2018/hyperlinkcolor" val="tx"/>
                    </a:ext>
                  </a:extLst>
                </a:hlinkClick>
              </a:rPr>
              <a:t>dot product</a:t>
            </a:r>
            <a:r>
              <a:rPr lang="en-US" sz="1600" dirty="0"/>
              <a:t> between the </a:t>
            </a:r>
            <a:r>
              <a:rPr lang="en-US" sz="1600" dirty="0">
                <a:hlinkClick r:id="rId3" tooltip="Unit vector">
                  <a:extLst>
                    <a:ext uri="{A12FA001-AC4F-418D-AE19-62706E023703}">
                      <ahyp:hlinkClr xmlns:ahyp="http://schemas.microsoft.com/office/drawing/2018/hyperlinkcolor" val="tx"/>
                    </a:ext>
                  </a:extLst>
                </a:hlinkClick>
              </a:rPr>
              <a:t>normalizations</a:t>
            </a:r>
            <a:r>
              <a:rPr lang="en-US" sz="1600" dirty="0"/>
              <a:t> of the two vectors) formed by any two columns. </a:t>
            </a:r>
          </a:p>
          <a:p>
            <a:r>
              <a:rPr lang="en-US" sz="1600" dirty="0"/>
              <a:t>Values close to 1 represent very similar paragraphs while values close to 0 represent very dissimilar paragraphs.</a:t>
            </a:r>
          </a:p>
        </p:txBody>
      </p:sp>
    </p:spTree>
    <p:extLst>
      <p:ext uri="{BB962C8B-B14F-4D97-AF65-F5344CB8AC3E}">
        <p14:creationId xmlns:p14="http://schemas.microsoft.com/office/powerpoint/2010/main" val="79553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5FC7-B2AD-448E-859E-AD0E59143127}"/>
              </a:ext>
            </a:extLst>
          </p:cNvPr>
          <p:cNvSpPr>
            <a:spLocks noGrp="1"/>
          </p:cNvSpPr>
          <p:nvPr>
            <p:ph type="title"/>
          </p:nvPr>
        </p:nvSpPr>
        <p:spPr>
          <a:xfrm>
            <a:off x="677334" y="609600"/>
            <a:ext cx="8596668" cy="888274"/>
          </a:xfrm>
        </p:spPr>
        <p:txBody>
          <a:bodyPr>
            <a:normAutofit/>
          </a:bodyPr>
          <a:lstStyle/>
          <a:p>
            <a:pPr algn="ctr"/>
            <a:r>
              <a:rPr lang="en-US" sz="4000" dirty="0"/>
              <a:t>          TF-IDF </a:t>
            </a:r>
          </a:p>
        </p:txBody>
      </p:sp>
      <p:sp>
        <p:nvSpPr>
          <p:cNvPr id="3" name="Content Placeholder 2">
            <a:extLst>
              <a:ext uri="{FF2B5EF4-FFF2-40B4-BE49-F238E27FC236}">
                <a16:creationId xmlns:a16="http://schemas.microsoft.com/office/drawing/2014/main" id="{2B5E9DA4-D0CE-4F05-9808-F9A3E77D2A76}"/>
              </a:ext>
            </a:extLst>
          </p:cNvPr>
          <p:cNvSpPr>
            <a:spLocks noGrp="1"/>
          </p:cNvSpPr>
          <p:nvPr>
            <p:ph idx="1"/>
          </p:nvPr>
        </p:nvSpPr>
        <p:spPr>
          <a:xfrm>
            <a:off x="677334" y="1376690"/>
            <a:ext cx="8596668" cy="4543488"/>
          </a:xfrm>
        </p:spPr>
        <p:txBody>
          <a:bodyPr>
            <a:normAutofit/>
          </a:bodyPr>
          <a:lstStyle/>
          <a:p>
            <a:r>
              <a:rPr lang="en-US" sz="2000" dirty="0"/>
              <a:t>Creating Document-Term Matrix for TF-IDF scores as will as Occurrence Score from the set of cleaned document.</a:t>
            </a:r>
          </a:p>
          <a:p>
            <a:r>
              <a:rPr lang="en-US" sz="2000" dirty="0"/>
              <a:t>We have 5272 Terms and 200 Documents.</a:t>
            </a:r>
          </a:p>
          <a:p>
            <a:endParaRPr lang="en-US" sz="2000" dirty="0"/>
          </a:p>
        </p:txBody>
      </p:sp>
      <p:pic>
        <p:nvPicPr>
          <p:cNvPr id="8" name="Picture 7">
            <a:extLst>
              <a:ext uri="{FF2B5EF4-FFF2-40B4-BE49-F238E27FC236}">
                <a16:creationId xmlns:a16="http://schemas.microsoft.com/office/drawing/2014/main" id="{EC6BF406-68E1-4C37-AEDF-464CFE40E68C}"/>
              </a:ext>
            </a:extLst>
          </p:cNvPr>
          <p:cNvPicPr>
            <a:picLocks noChangeAspect="1"/>
          </p:cNvPicPr>
          <p:nvPr/>
        </p:nvPicPr>
        <p:blipFill>
          <a:blip r:embed="rId2"/>
          <a:stretch>
            <a:fillRect/>
          </a:stretch>
        </p:blipFill>
        <p:spPr>
          <a:xfrm>
            <a:off x="609600" y="3051699"/>
            <a:ext cx="10784774" cy="2015601"/>
          </a:xfrm>
          <a:prstGeom prst="rect">
            <a:avLst/>
          </a:prstGeom>
        </p:spPr>
      </p:pic>
    </p:spTree>
    <p:extLst>
      <p:ext uri="{BB962C8B-B14F-4D97-AF65-F5344CB8AC3E}">
        <p14:creationId xmlns:p14="http://schemas.microsoft.com/office/powerpoint/2010/main" val="60215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4D13-8BD9-4CA0-9CD5-2329E23A993B}"/>
              </a:ext>
            </a:extLst>
          </p:cNvPr>
          <p:cNvSpPr>
            <a:spLocks noGrp="1"/>
          </p:cNvSpPr>
          <p:nvPr>
            <p:ph type="title"/>
          </p:nvPr>
        </p:nvSpPr>
        <p:spPr>
          <a:xfrm>
            <a:off x="2228294" y="609600"/>
            <a:ext cx="7045707" cy="777702"/>
          </a:xfrm>
        </p:spPr>
        <p:txBody>
          <a:bodyPr>
            <a:normAutofit/>
          </a:bodyPr>
          <a:lstStyle/>
          <a:p>
            <a:pPr algn="ctr"/>
            <a:r>
              <a:rPr lang="en-US" sz="4000" dirty="0"/>
              <a:t>COSINE SIMILARITY</a:t>
            </a:r>
          </a:p>
        </p:txBody>
      </p:sp>
      <p:sp>
        <p:nvSpPr>
          <p:cNvPr id="3" name="Content Placeholder 2">
            <a:extLst>
              <a:ext uri="{FF2B5EF4-FFF2-40B4-BE49-F238E27FC236}">
                <a16:creationId xmlns:a16="http://schemas.microsoft.com/office/drawing/2014/main" id="{D2D9A0D6-123D-4B2C-8472-A152C2CAF32C}"/>
              </a:ext>
            </a:extLst>
          </p:cNvPr>
          <p:cNvSpPr>
            <a:spLocks noGrp="1"/>
          </p:cNvSpPr>
          <p:nvPr>
            <p:ph idx="1"/>
          </p:nvPr>
        </p:nvSpPr>
        <p:spPr>
          <a:xfrm>
            <a:off x="699368" y="1480143"/>
            <a:ext cx="8596668" cy="4351899"/>
          </a:xfrm>
        </p:spPr>
        <p:txBody>
          <a:bodyPr>
            <a:normAutofit/>
          </a:bodyPr>
          <a:lstStyle/>
          <a:p>
            <a:r>
              <a:rPr lang="en-US" sz="2000" dirty="0"/>
              <a:t>Now we will find cosine similarity to compare the similarity of the documents</a:t>
            </a:r>
          </a:p>
          <a:p>
            <a:r>
              <a:rPr lang="en-US" sz="2000" dirty="0"/>
              <a:t>Cosine similarity(Doc-Doc Matrix) = Doc-Term       Doc-</a:t>
            </a:r>
            <a:r>
              <a:rPr lang="en-US" sz="2000" dirty="0" err="1"/>
              <a:t>Term</a:t>
            </a:r>
            <a:r>
              <a:rPr lang="en-US" sz="2000" baseline="30000" dirty="0" err="1"/>
              <a:t>T</a:t>
            </a:r>
            <a:endParaRPr lang="en-US" sz="2000" baseline="30000" dirty="0"/>
          </a:p>
          <a:p>
            <a:r>
              <a:rPr lang="en-US" sz="2000" dirty="0"/>
              <a:t>The shape of the Doc-Doc Matrix is 200 X 200</a:t>
            </a:r>
          </a:p>
          <a:p>
            <a:endParaRPr lang="en-US" sz="2000" baseline="30000" dirty="0"/>
          </a:p>
          <a:p>
            <a:endParaRPr lang="en-US" sz="2000" baseline="30000" dirty="0"/>
          </a:p>
          <a:p>
            <a:pPr marL="0" indent="0">
              <a:buNone/>
            </a:pPr>
            <a:endParaRPr lang="en-US" sz="2000" dirty="0"/>
          </a:p>
        </p:txBody>
      </p:sp>
      <p:sp>
        <p:nvSpPr>
          <p:cNvPr id="4" name="Oval 3">
            <a:extLst>
              <a:ext uri="{FF2B5EF4-FFF2-40B4-BE49-F238E27FC236}">
                <a16:creationId xmlns:a16="http://schemas.microsoft.com/office/drawing/2014/main" id="{A982A7BB-C1E8-4C9E-8369-FE67D21ECE00}"/>
              </a:ext>
            </a:extLst>
          </p:cNvPr>
          <p:cNvSpPr/>
          <p:nvPr/>
        </p:nvSpPr>
        <p:spPr>
          <a:xfrm>
            <a:off x="6471622" y="2359224"/>
            <a:ext cx="174172" cy="148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AA4348B-4FBC-46EA-A384-9A12E540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496" y="3704637"/>
            <a:ext cx="7856558" cy="2358811"/>
          </a:xfrm>
          <a:prstGeom prst="rect">
            <a:avLst/>
          </a:prstGeom>
        </p:spPr>
      </p:pic>
    </p:spTree>
    <p:extLst>
      <p:ext uri="{BB962C8B-B14F-4D97-AF65-F5344CB8AC3E}">
        <p14:creationId xmlns:p14="http://schemas.microsoft.com/office/powerpoint/2010/main" val="352526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982A7BB-C1E8-4C9E-8369-FE67D21ECE00}"/>
              </a:ext>
            </a:extLst>
          </p:cNvPr>
          <p:cNvSpPr/>
          <p:nvPr/>
        </p:nvSpPr>
        <p:spPr>
          <a:xfrm>
            <a:off x="6471622" y="2359224"/>
            <a:ext cx="174172" cy="148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163194-169F-4843-BF62-276ABF141128}"/>
              </a:ext>
            </a:extLst>
          </p:cNvPr>
          <p:cNvSpPr txBox="1"/>
          <p:nvPr/>
        </p:nvSpPr>
        <p:spPr>
          <a:xfrm>
            <a:off x="941032" y="2237173"/>
            <a:ext cx="9889725" cy="1754326"/>
          </a:xfrm>
          <a:prstGeom prst="rect">
            <a:avLst/>
          </a:prstGeom>
          <a:noFill/>
        </p:spPr>
        <p:txBody>
          <a:bodyPr wrap="square">
            <a:spAutoFit/>
          </a:bodyPr>
          <a:lstStyle/>
          <a:p>
            <a:pPr algn="ctr"/>
            <a:endParaRPr lang="en-US" b="1" dirty="0">
              <a:solidFill>
                <a:srgbClr val="000000"/>
              </a:solidFill>
              <a:latin typeface="var(--jp-content-font-family)"/>
            </a:endParaRPr>
          </a:p>
          <a:p>
            <a:pPr algn="ctr"/>
            <a:endParaRPr lang="en-US" b="1" i="0" dirty="0">
              <a:solidFill>
                <a:srgbClr val="000000"/>
              </a:solidFill>
              <a:effectLst/>
              <a:latin typeface="var(--jp-content-font-family)"/>
            </a:endParaRPr>
          </a:p>
          <a:p>
            <a:pPr algn="l"/>
            <a:r>
              <a:rPr lang="en-US" b="0" i="0" dirty="0">
                <a:effectLst/>
                <a:latin typeface="var(--jp-content-font-family)"/>
              </a:rPr>
              <a:t>LSA is a vector-based method that assumes that words that share the same meaning also occur in the same texts This is done by first simplifying the document-term matrix using Singular Value Decomposition (SVD), before finding close related terms and documents. This is done by using the principals of vector-based cosine similarities.</a:t>
            </a:r>
          </a:p>
        </p:txBody>
      </p:sp>
      <p:sp>
        <p:nvSpPr>
          <p:cNvPr id="10" name="TextBox 9">
            <a:extLst>
              <a:ext uri="{FF2B5EF4-FFF2-40B4-BE49-F238E27FC236}">
                <a16:creationId xmlns:a16="http://schemas.microsoft.com/office/drawing/2014/main" id="{7A611246-1FA6-42A6-8AA6-34F1BA554130}"/>
              </a:ext>
            </a:extLst>
          </p:cNvPr>
          <p:cNvSpPr txBox="1"/>
          <p:nvPr/>
        </p:nvSpPr>
        <p:spPr>
          <a:xfrm>
            <a:off x="3080551" y="1186932"/>
            <a:ext cx="7421732" cy="707886"/>
          </a:xfrm>
          <a:prstGeom prst="rect">
            <a:avLst/>
          </a:prstGeom>
          <a:noFill/>
        </p:spPr>
        <p:txBody>
          <a:bodyPr wrap="square">
            <a:spAutoFit/>
          </a:bodyPr>
          <a:lstStyle/>
          <a:p>
            <a:pPr algn="l"/>
            <a:r>
              <a:rPr lang="en-GB" sz="4000" i="0" dirty="0">
                <a:effectLst/>
                <a:latin typeface="+mj-lt"/>
              </a:rPr>
              <a:t>LSA Implementation</a:t>
            </a:r>
          </a:p>
        </p:txBody>
      </p:sp>
    </p:spTree>
    <p:extLst>
      <p:ext uri="{BB962C8B-B14F-4D97-AF65-F5344CB8AC3E}">
        <p14:creationId xmlns:p14="http://schemas.microsoft.com/office/powerpoint/2010/main" val="31841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32A3-9B2E-4EF1-BCD5-A9CDB9093482}"/>
              </a:ext>
            </a:extLst>
          </p:cNvPr>
          <p:cNvSpPr>
            <a:spLocks noGrp="1"/>
          </p:cNvSpPr>
          <p:nvPr>
            <p:ph type="title"/>
          </p:nvPr>
        </p:nvSpPr>
        <p:spPr/>
        <p:txBody>
          <a:bodyPr/>
          <a:lstStyle/>
          <a:p>
            <a:r>
              <a:rPr lang="en-GB" i="0" dirty="0">
                <a:effectLst/>
                <a:latin typeface="-apple-system"/>
              </a:rPr>
              <a:t>singular-value decomposition</a:t>
            </a:r>
            <a:br>
              <a:rPr lang="en-GB" i="0" dirty="0">
                <a:effectLst/>
                <a:latin typeface="-apple-system"/>
              </a:rPr>
            </a:br>
            <a:endParaRPr lang="en-GB" dirty="0"/>
          </a:p>
        </p:txBody>
      </p:sp>
      <p:sp>
        <p:nvSpPr>
          <p:cNvPr id="3" name="Content Placeholder 2">
            <a:extLst>
              <a:ext uri="{FF2B5EF4-FFF2-40B4-BE49-F238E27FC236}">
                <a16:creationId xmlns:a16="http://schemas.microsoft.com/office/drawing/2014/main" id="{06EA650B-4A0D-46BA-9AD3-913A8D6517F8}"/>
              </a:ext>
            </a:extLst>
          </p:cNvPr>
          <p:cNvSpPr>
            <a:spLocks noGrp="1"/>
          </p:cNvSpPr>
          <p:nvPr>
            <p:ph sz="quarter" idx="13"/>
          </p:nvPr>
        </p:nvSpPr>
        <p:spPr>
          <a:xfrm>
            <a:off x="913795" y="2367092"/>
            <a:ext cx="10363826" cy="3424107"/>
          </a:xfrm>
        </p:spPr>
        <p:txBody>
          <a:bodyPr>
            <a:normAutofit fontScale="85000" lnSpcReduction="10000"/>
          </a:bodyPr>
          <a:lstStyle/>
          <a:p>
            <a:r>
              <a:rPr lang="en-US" b="0" i="0" dirty="0">
                <a:effectLst/>
                <a:latin typeface="-apple-system"/>
              </a:rPr>
              <a:t>In linear algebra, the singular-value decomposition (SVD) is a factorization of a real or complex matrix. </a:t>
            </a:r>
          </a:p>
          <a:p>
            <a:r>
              <a:rPr lang="en-US" b="0" i="0" dirty="0">
                <a:effectLst/>
                <a:latin typeface="-apple-system"/>
              </a:rPr>
              <a:t>It is the generalization of the eigen decomposition of a positive semidefinite normal matrix (for example, a symmetric matrix with positive eigenvalues) to any m × n matrix via an extension  of the polar decomposition. </a:t>
            </a:r>
          </a:p>
          <a:p>
            <a:r>
              <a:rPr lang="en-US" dirty="0">
                <a:effectLst/>
                <a:latin typeface="-apple-system"/>
              </a:rPr>
              <a:t>Co-occurring values of N projected over dimensions R. </a:t>
            </a:r>
            <a:endParaRPr lang="en-US" b="0" i="0" dirty="0">
              <a:effectLst/>
              <a:latin typeface="-apple-system"/>
            </a:endParaRPr>
          </a:p>
          <a:p>
            <a:r>
              <a:rPr lang="en-US" b="0" i="0" dirty="0">
                <a:effectLst/>
                <a:latin typeface="-apple-system"/>
              </a:rPr>
              <a:t>It has many useful applications in signal processing and statistics.</a:t>
            </a:r>
          </a:p>
          <a:p>
            <a:r>
              <a:rPr lang="en-US" dirty="0">
                <a:effectLst/>
                <a:latin typeface="-apple-system"/>
              </a:rPr>
              <a:t>In the project, dimensionality reduction is done using SVD.</a:t>
            </a:r>
          </a:p>
          <a:p>
            <a:r>
              <a:rPr lang="en-US" b="0" i="0" dirty="0">
                <a:effectLst/>
                <a:latin typeface="-apple-system"/>
              </a:rPr>
              <a:t>Truncated SVD: largest singular values and the corresponding matrices</a:t>
            </a:r>
          </a:p>
          <a:p>
            <a:r>
              <a:rPr lang="en-US" b="0" i="0" dirty="0">
                <a:effectLst/>
                <a:latin typeface="-apple-system"/>
              </a:rPr>
              <a:t>Weighted word features found using truncated matrix.</a:t>
            </a:r>
          </a:p>
          <a:p>
            <a:pPr marL="0" indent="0" algn="l">
              <a:buNone/>
            </a:pPr>
            <a:endParaRPr lang="en-US" dirty="0">
              <a:effectLst/>
              <a:latin typeface="-apple-system"/>
            </a:endParaRPr>
          </a:p>
          <a:p>
            <a:pPr marL="0" indent="0" algn="l">
              <a:buNone/>
            </a:pPr>
            <a:endParaRPr lang="en-US" b="0" i="0" dirty="0">
              <a:effectLst/>
              <a:latin typeface="-apple-system"/>
            </a:endParaRPr>
          </a:p>
          <a:p>
            <a:endParaRPr lang="en-GB" dirty="0"/>
          </a:p>
        </p:txBody>
      </p:sp>
    </p:spTree>
    <p:extLst>
      <p:ext uri="{BB962C8B-B14F-4D97-AF65-F5344CB8AC3E}">
        <p14:creationId xmlns:p14="http://schemas.microsoft.com/office/powerpoint/2010/main" val="2104398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2291</TotalTime>
  <Words>1020</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Arial Unicode MS</vt:lpstr>
      <vt:lpstr>Bookman Old Style</vt:lpstr>
      <vt:lpstr>Calibri</vt:lpstr>
      <vt:lpstr>Rockwell</vt:lpstr>
      <vt:lpstr>var(--jp-content-font-family)</vt:lpstr>
      <vt:lpstr>Damask</vt:lpstr>
      <vt:lpstr>Latent Semantic Analysis</vt:lpstr>
      <vt:lpstr>What is Latent Semantic Analysis?</vt:lpstr>
      <vt:lpstr>Why LSA?</vt:lpstr>
      <vt:lpstr>Why LSA different from classification?</vt:lpstr>
      <vt:lpstr>workflow</vt:lpstr>
      <vt:lpstr>          TF-IDF </vt:lpstr>
      <vt:lpstr>COSINE SIMILARITY</vt:lpstr>
      <vt:lpstr>PowerPoint Presentation</vt:lpstr>
      <vt:lpstr>singular-value decomposition </vt:lpstr>
      <vt:lpstr>TOPIC’S TOP 20 WORD WEIGHT</vt:lpstr>
      <vt:lpstr>PowerPoint Presentation</vt:lpstr>
      <vt:lpstr>CLASSIFICATION OF DOCUMENTS</vt:lpstr>
      <vt:lpstr>Classification of Documents</vt:lpstr>
      <vt:lpstr>Max similarity in two Documents.</vt:lpstr>
      <vt:lpstr>K-Means Clustering</vt:lpstr>
      <vt:lpstr>PowerPoint Presentation</vt:lpstr>
      <vt:lpstr>   Comparison of LSA and K-Means Clustering</vt:lpstr>
      <vt:lpstr>Comparison of LSA and K-Means Clustering</vt:lpstr>
      <vt:lpstr>Comparison of LSA and K-Means Clustering</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Semantic Analysis</dc:title>
  <dc:creator>Akarsh Somani</dc:creator>
  <cp:lastModifiedBy>Meghna Goyal</cp:lastModifiedBy>
  <cp:revision>49</cp:revision>
  <dcterms:created xsi:type="dcterms:W3CDTF">2019-05-03T16:38:08Z</dcterms:created>
  <dcterms:modified xsi:type="dcterms:W3CDTF">2022-04-28T03:59:10Z</dcterms:modified>
</cp:coreProperties>
</file>