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E9A1D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3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7543800" y="4343400"/>
            <a:ext cx="1447800" cy="9144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334000" y="152400"/>
            <a:ext cx="3733800" cy="3505200"/>
          </a:xfrm>
          <a:prstGeom prst="rect">
            <a:avLst/>
          </a:prstGeom>
          <a:solidFill>
            <a:srgbClr val="FFCC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590800" y="152400"/>
            <a:ext cx="2667000" cy="2362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514600" y="4343400"/>
            <a:ext cx="4953000" cy="2362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2400" y="152400"/>
            <a:ext cx="2286000" cy="6553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28600"/>
            <a:ext cx="1828800" cy="2195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4419600"/>
            <a:ext cx="3581400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1" name="Picture 10" descr="phones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71800" y="2971800"/>
            <a:ext cx="1758043" cy="984504"/>
          </a:xfrm>
          <a:prstGeom prst="rect">
            <a:avLst/>
          </a:prstGeom>
        </p:spPr>
      </p:pic>
      <p:pic>
        <p:nvPicPr>
          <p:cNvPr id="16" name="Picture 15" descr="home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4800" y="685800"/>
            <a:ext cx="1981200" cy="290104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  <p:pic>
        <p:nvPicPr>
          <p:cNvPr id="17" name="Picture 16" descr="home2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4800" y="3657600"/>
            <a:ext cx="1981200" cy="297180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pic>
      <p:sp>
        <p:nvSpPr>
          <p:cNvPr id="19" name="TextBox 18"/>
          <p:cNvSpPr txBox="1"/>
          <p:nvPr/>
        </p:nvSpPr>
        <p:spPr>
          <a:xfrm>
            <a:off x="228600" y="2286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Compliance Report on the Android App Screen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6324600" y="4572000"/>
            <a:ext cx="99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Report is saved on the device sdcard and then pushed onto the specified server for assessment</a:t>
            </a:r>
            <a:endParaRPr lang="en-US" sz="1200" dirty="0"/>
          </a:p>
        </p:txBody>
      </p:sp>
      <p:pic>
        <p:nvPicPr>
          <p:cNvPr id="23" name="Picture 22" descr="3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410200" y="609600"/>
            <a:ext cx="3581400" cy="2895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TextBox 27"/>
          <p:cNvSpPr txBox="1"/>
          <p:nvPr/>
        </p:nvSpPr>
        <p:spPr>
          <a:xfrm>
            <a:off x="4495800" y="457200"/>
            <a:ext cx="838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Android Device Information Collection – the XML with all the available information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7315200" y="304800"/>
            <a:ext cx="1664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 mock screen on VCM </a:t>
            </a:r>
            <a:endParaRPr lang="en-US" sz="1200" dirty="0"/>
          </a:p>
        </p:txBody>
      </p:sp>
      <p:sp>
        <p:nvSpPr>
          <p:cNvPr id="35" name="Left Arrow 34"/>
          <p:cNvSpPr/>
          <p:nvPr/>
        </p:nvSpPr>
        <p:spPr>
          <a:xfrm>
            <a:off x="2514600" y="2971800"/>
            <a:ext cx="533400" cy="198119"/>
          </a:xfrm>
          <a:prstGeom prst="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rved Down Arrow 35"/>
          <p:cNvSpPr/>
          <p:nvPr/>
        </p:nvSpPr>
        <p:spPr>
          <a:xfrm rot="1385632">
            <a:off x="2563654" y="3849691"/>
            <a:ext cx="669986" cy="387002"/>
          </a:xfrm>
          <a:prstGeom prst="curved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Up Arrow 37"/>
          <p:cNvSpPr/>
          <p:nvPr/>
        </p:nvSpPr>
        <p:spPr>
          <a:xfrm>
            <a:off x="3124200" y="2590800"/>
            <a:ext cx="228600" cy="381000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urved Up Arrow 38"/>
          <p:cNvSpPr/>
          <p:nvPr/>
        </p:nvSpPr>
        <p:spPr>
          <a:xfrm rot="1779224">
            <a:off x="4692033" y="2670457"/>
            <a:ext cx="586515" cy="381000"/>
          </a:xfrm>
          <a:prstGeom prst="curvedUpArrow">
            <a:avLst>
              <a:gd name="adj1" fmla="val 25000"/>
              <a:gd name="adj2" fmla="val 50000"/>
              <a:gd name="adj3" fmla="val 36803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543800" y="4343400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MOBILE COMPLIANCE CHECKER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2743200"/>
            <a:ext cx="3352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0" name="Rounded Rectangle 19"/>
          <p:cNvSpPr/>
          <p:nvPr/>
        </p:nvSpPr>
        <p:spPr>
          <a:xfrm>
            <a:off x="76200" y="3581400"/>
            <a:ext cx="1524000" cy="1447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76200" y="2514600"/>
            <a:ext cx="1524000" cy="990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6200" y="2514600"/>
            <a:ext cx="160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By 2015 mobile app development projects will outnumber native PC projects by a ratio of 4-to-1.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76200" y="609600"/>
            <a:ext cx="1524000" cy="990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76200" y="1676400"/>
            <a:ext cx="1524000" cy="762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200" y="1676400"/>
            <a:ext cx="16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Apple shipped more iPADS in </a:t>
            </a:r>
            <a:r>
              <a:rPr lang="en-US" sz="1400" b="1" dirty="0" smtClean="0">
                <a:solidFill>
                  <a:srgbClr val="7030A0"/>
                </a:solidFill>
              </a:rPr>
              <a:t>2</a:t>
            </a:r>
            <a:r>
              <a:rPr lang="en-US" sz="1200" dirty="0" smtClean="0"/>
              <a:t> years than macs in over </a:t>
            </a:r>
            <a:r>
              <a:rPr lang="en-US" sz="1400" b="1" dirty="0" smtClean="0">
                <a:solidFill>
                  <a:srgbClr val="7030A0"/>
                </a:solidFill>
              </a:rPr>
              <a:t>20</a:t>
            </a:r>
            <a:r>
              <a:rPr lang="en-US" sz="1200" dirty="0" smtClean="0"/>
              <a:t> years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76200" y="3581400"/>
            <a:ext cx="1600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Gartner expects worldwide sales of smartphones to dominate the overall market in 2013 — reaching close to </a:t>
            </a:r>
            <a:r>
              <a:rPr lang="en-US" sz="1400" b="1" dirty="0" smtClean="0">
                <a:solidFill>
                  <a:srgbClr val="7030A0"/>
                </a:solidFill>
              </a:rPr>
              <a:t>one billion</a:t>
            </a:r>
            <a:r>
              <a:rPr lang="en-US" sz="1200" dirty="0" smtClean="0"/>
              <a:t> units</a:t>
            </a:r>
            <a:endParaRPr lang="en-US" sz="1200" dirty="0"/>
          </a:p>
        </p:txBody>
      </p:sp>
      <p:sp>
        <p:nvSpPr>
          <p:cNvPr id="21" name="Rounded Rectangle 20"/>
          <p:cNvSpPr/>
          <p:nvPr/>
        </p:nvSpPr>
        <p:spPr>
          <a:xfrm>
            <a:off x="7696200" y="609600"/>
            <a:ext cx="1371600" cy="838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6200" y="609600"/>
            <a:ext cx="19050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81%</a:t>
            </a:r>
            <a:r>
              <a:rPr lang="en-US" sz="1200" dirty="0" smtClean="0"/>
              <a:t> of the employed adults use at least one personally owned electronic device for business use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152400" y="22860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Trends….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696200" y="609600"/>
            <a:ext cx="1447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50% </a:t>
            </a:r>
            <a:r>
              <a:rPr lang="en-US" sz="1200" dirty="0" smtClean="0"/>
              <a:t>companies have experienced a data breach due to insecure devices</a:t>
            </a:r>
            <a:endParaRPr lang="en-US" sz="1200" dirty="0"/>
          </a:p>
        </p:txBody>
      </p:sp>
      <p:sp>
        <p:nvSpPr>
          <p:cNvPr id="34" name="Rounded Rectangle 33"/>
          <p:cNvSpPr/>
          <p:nvPr/>
        </p:nvSpPr>
        <p:spPr>
          <a:xfrm>
            <a:off x="7696200" y="1524000"/>
            <a:ext cx="1371600" cy="990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696200" y="1524000"/>
            <a:ext cx="1447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&lt; 10% </a:t>
            </a:r>
            <a:r>
              <a:rPr lang="en-US" sz="1200" dirty="0" smtClean="0"/>
              <a:t>of the organizations are fully aware of the devices accessing their network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7696200" y="228600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Concerns…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066800"/>
            <a:ext cx="2545196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9" name="Picture 38" descr="smartphone-sales-2012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52601" y="2743200"/>
            <a:ext cx="2362200" cy="1447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4" name="Rounded Rectangle 43"/>
          <p:cNvSpPr/>
          <p:nvPr/>
        </p:nvSpPr>
        <p:spPr>
          <a:xfrm>
            <a:off x="7696200" y="2667000"/>
            <a:ext cx="1371600" cy="990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7696200" y="2667000"/>
            <a:ext cx="1447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$429,000. </a:t>
            </a:r>
            <a:r>
              <a:rPr lang="en-US" sz="1200" dirty="0" smtClean="0"/>
              <a:t>Typical large company loss due to mobile computing mishaps in 2011</a:t>
            </a:r>
            <a:endParaRPr lang="en-US" sz="1200" dirty="0"/>
          </a:p>
        </p:txBody>
      </p:sp>
      <p:sp>
        <p:nvSpPr>
          <p:cNvPr id="46" name="Rounded Rectangle 45"/>
          <p:cNvSpPr/>
          <p:nvPr/>
        </p:nvSpPr>
        <p:spPr>
          <a:xfrm>
            <a:off x="7696200" y="3810000"/>
            <a:ext cx="1371600" cy="990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7696200" y="3810000"/>
            <a:ext cx="1447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The need is to ensure compliance of mobile devices to corporate policies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2286000" y="44958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2060"/>
                </a:solidFill>
                <a:latin typeface="Calibri" pitchFamily="34" charset="0"/>
              </a:rPr>
              <a:t>DISA and CIS have proactively rolled out Security Configuration Benchmarks for Mobile Device OS – Android, </a:t>
            </a:r>
            <a:r>
              <a:rPr lang="en-US" sz="1200" dirty="0" err="1" smtClean="0">
                <a:solidFill>
                  <a:srgbClr val="002060"/>
                </a:solidFill>
                <a:latin typeface="Calibri" pitchFamily="34" charset="0"/>
              </a:rPr>
              <a:t>iOS</a:t>
            </a:r>
            <a:r>
              <a:rPr lang="en-US" sz="1200" dirty="0" smtClean="0">
                <a:solidFill>
                  <a:srgbClr val="002060"/>
                </a:solidFill>
                <a:latin typeface="Calibri" pitchFamily="34" charset="0"/>
              </a:rPr>
              <a:t>, BlackBerry, </a:t>
            </a:r>
            <a:r>
              <a:rPr lang="en-US" sz="1200" dirty="0" err="1" smtClean="0">
                <a:solidFill>
                  <a:srgbClr val="002060"/>
                </a:solidFill>
                <a:latin typeface="Calibri" pitchFamily="34" charset="0"/>
              </a:rPr>
              <a:t>Symbian</a:t>
            </a:r>
            <a:r>
              <a:rPr lang="en-US" sz="1200" dirty="0" smtClean="0">
                <a:solidFill>
                  <a:srgbClr val="002060"/>
                </a:solidFill>
                <a:latin typeface="Calibri" pitchFamily="34" charset="0"/>
              </a:rPr>
              <a:t> and Windows Mobile. PCI Regulations would extend to include m-commerce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267200" y="2743200"/>
            <a:ext cx="2590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Corporate Market Share</a:t>
            </a:r>
            <a:endParaRPr 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3048000" y="304800"/>
            <a:ext cx="3323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Aharoni" pitchFamily="2" charset="-79"/>
                <a:cs typeface="Aharoni" pitchFamily="2" charset="-79"/>
              </a:rPr>
              <a:t>MOBILE COMPLIANCE</a:t>
            </a:r>
            <a:endParaRPr lang="en-US" sz="2400" b="1" dirty="0">
              <a:solidFill>
                <a:srgbClr val="00B050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53" name="Picture 52" descr="Security-Top-BYOD-Challeng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09800" y="1066800"/>
            <a:ext cx="2294467" cy="16001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1425</TotalTime>
  <Words>208</Words>
  <Application>Microsoft Office PowerPoint</Application>
  <PresentationFormat>On-screen Show (4:3)</PresentationFormat>
  <Paragraphs>19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Meghna Baijal</dc:creator>
  <cp:lastModifiedBy>mbaijal</cp:lastModifiedBy>
  <cp:revision>60</cp:revision>
  <dcterms:created xsi:type="dcterms:W3CDTF">2006-08-16T00:00:00Z</dcterms:created>
  <dcterms:modified xsi:type="dcterms:W3CDTF">2013-03-08T07:56:09Z</dcterms:modified>
</cp:coreProperties>
</file>