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307" r:id="rId2"/>
    <p:sldId id="308" r:id="rId3"/>
    <p:sldId id="415" r:id="rId4"/>
    <p:sldId id="350" r:id="rId5"/>
    <p:sldId id="317" r:id="rId6"/>
    <p:sldId id="416" r:id="rId7"/>
    <p:sldId id="399" r:id="rId8"/>
    <p:sldId id="417" r:id="rId9"/>
    <p:sldId id="418" r:id="rId10"/>
    <p:sldId id="419" r:id="rId11"/>
    <p:sldId id="402" r:id="rId12"/>
    <p:sldId id="404" r:id="rId13"/>
    <p:sldId id="405" r:id="rId14"/>
    <p:sldId id="406" r:id="rId15"/>
    <p:sldId id="407" r:id="rId16"/>
    <p:sldId id="408" r:id="rId17"/>
    <p:sldId id="413" r:id="rId18"/>
    <p:sldId id="414" r:id="rId19"/>
    <p:sldId id="409" r:id="rId20"/>
    <p:sldId id="411" r:id="rId21"/>
    <p:sldId id="410" r:id="rId22"/>
    <p:sldId id="412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D79"/>
    <a:srgbClr val="18DA8B"/>
    <a:srgbClr val="FF5050"/>
    <a:srgbClr val="00F26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700" autoAdjust="0"/>
  </p:normalViewPr>
  <p:slideViewPr>
    <p:cSldViewPr>
      <p:cViewPr varScale="1">
        <p:scale>
          <a:sx n="135" d="100"/>
          <a:sy n="135" d="100"/>
        </p:scale>
        <p:origin x="-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F66F4-747E-43EA-B956-B8B575253322}" type="datetimeFigureOut">
              <a:rPr lang="en-US" smtClean="0"/>
              <a:pPr/>
              <a:t>6/14/2013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31D07-377A-4A6B-A4CB-A9E4F73363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619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 bwMode="gray">
          <a:xfrm>
            <a:off x="6729413" y="6696075"/>
            <a:ext cx="2343150" cy="18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Aft>
                <a:spcPct val="40000"/>
              </a:spcAft>
              <a:defRPr/>
            </a:pPr>
            <a:r>
              <a:rPr lang="en-US" sz="600" dirty="0">
                <a:solidFill>
                  <a:srgbClr val="E3DED1">
                    <a:lumMod val="75000"/>
                  </a:srgbClr>
                </a:solidFill>
              </a:rPr>
              <a:t>© 2009 VMware Inc. All rights reserved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white">
          <a:xfrm>
            <a:off x="223838" y="63944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l" eaLnBrk="0" hangingPunct="0">
              <a:spcAft>
                <a:spcPct val="0"/>
              </a:spcAft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2336" y="330200"/>
            <a:ext cx="8436864" cy="533400"/>
          </a:xfrm>
        </p:spPr>
        <p:txBody>
          <a:bodyPr anchor="t"/>
          <a:lstStyle>
            <a:lvl1pPr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0050" y="1095375"/>
            <a:ext cx="8382000" cy="1295400"/>
          </a:xfrm>
        </p:spPr>
        <p:txBody>
          <a:bodyPr/>
          <a:lstStyle>
            <a:lvl1pPr>
              <a:buFont typeface="Arial" pitchFamily="34" charset="0"/>
              <a:buNone/>
              <a:defRPr sz="1800" b="0" i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727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786384"/>
            <a:ext cx="8385048" cy="5010912"/>
          </a:xfrm>
        </p:spPr>
        <p:txBody>
          <a:bodyPr/>
          <a:lstStyle>
            <a:lvl1pPr marL="233363" indent="-233363">
              <a:buSzPct val="115000"/>
              <a:buFont typeface="Wingdings" pitchFamily="2" charset="2"/>
              <a:buChar char="§"/>
              <a:defRPr/>
            </a:lvl1pPr>
            <a:lvl2pPr>
              <a:buSzPct val="110000"/>
              <a:buFont typeface="Arial" pitchFamily="34" charset="0"/>
              <a:buChar char="•"/>
              <a:defRPr/>
            </a:lvl2pPr>
            <a:lvl3pPr>
              <a:buSzPct val="110000"/>
              <a:buFont typeface="Arial" pitchFamily="34" charset="0"/>
              <a:buChar char="•"/>
              <a:defRPr/>
            </a:lvl3pPr>
            <a:lvl4pPr>
              <a:buSzPct val="110000"/>
              <a:buFont typeface="Arial" pitchFamily="34" charset="0"/>
              <a:buChar char="•"/>
              <a:defRPr/>
            </a:lvl4pPr>
            <a:lvl5pPr>
              <a:buSzPct val="11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7833650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738063"/>
      </p:ext>
    </p:extLst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784226"/>
            <a:ext cx="7722870" cy="1079626"/>
          </a:xfrm>
        </p:spPr>
        <p:txBody>
          <a:bodyPr anchor="b"/>
          <a:lstStyle>
            <a:lvl1pPr algn="l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27710" y="2210435"/>
            <a:ext cx="7592568" cy="3748405"/>
          </a:xfrm>
        </p:spPr>
        <p:txBody>
          <a:bodyPr/>
          <a:lstStyle>
            <a:lvl1pPr marL="18288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997968"/>
      </p:ext>
    </p:extLst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312738"/>
            <a:ext cx="8858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2162174"/>
            <a:ext cx="7254240" cy="1241425"/>
          </a:xfrm>
        </p:spPr>
        <p:txBody>
          <a:bodyPr anchor="b"/>
          <a:lstStyle>
            <a:lvl1pPr algn="ctr">
              <a:defRPr sz="3000">
                <a:solidFill>
                  <a:srgbClr val="003D7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23925" y="3486150"/>
            <a:ext cx="7267575" cy="628650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096923"/>
      </p:ext>
    </p:extLst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784225"/>
            <a:ext cx="4038600" cy="5006975"/>
          </a:xfrm>
        </p:spPr>
        <p:txBody>
          <a:bodyPr/>
          <a:lstStyle>
            <a:lvl1pPr marL="233363" indent="-233363">
              <a:buFont typeface="Wingdings" pitchFamily="2" charset="2"/>
              <a:buChar char="§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84225"/>
            <a:ext cx="4038600" cy="5006975"/>
          </a:xfrm>
        </p:spPr>
        <p:txBody>
          <a:bodyPr/>
          <a:lstStyle>
            <a:lvl1pPr marL="233363" indent="-233363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2518817"/>
      </p:ext>
    </p:extLst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6761936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171450"/>
            <a:ext cx="8491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784225"/>
            <a:ext cx="8382000" cy="500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184150" y="635000"/>
            <a:ext cx="8775700" cy="0"/>
          </a:xfrm>
          <a:prstGeom prst="line">
            <a:avLst/>
          </a:prstGeom>
          <a:noFill/>
          <a:ln w="52197">
            <a:solidFill>
              <a:srgbClr val="003D7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4000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06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7825" y="5943600"/>
            <a:ext cx="838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Aft>
                <a:spcPct val="0"/>
              </a:spcAft>
              <a:defRPr sz="1000">
                <a:solidFill>
                  <a:schemeClr val="tx1"/>
                </a:solidFill>
                <a:cs typeface="+mn-cs"/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white">
          <a:xfrm>
            <a:off x="322263" y="6434138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eaLnBrk="0" hangingPunct="0">
              <a:spcAft>
                <a:spcPct val="0"/>
              </a:spcAft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8CE7A0-1945-4FCE-8CA1-87CF4B2B1C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8"/>
          <p:cNvSpPr txBox="1">
            <a:spLocks/>
          </p:cNvSpPr>
          <p:nvPr/>
        </p:nvSpPr>
        <p:spPr bwMode="white">
          <a:xfrm>
            <a:off x="2971800" y="6324600"/>
            <a:ext cx="3200400" cy="3651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90687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>
    <p:wedg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D79"/>
          </a:solidFill>
          <a:latin typeface="Arial" charset="0"/>
          <a:ea typeface="ＭＳ Ｐゴシック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ＭＳ Ｐゴシック" pitchFamily="34" charset="-128"/>
        </a:defRPr>
      </a:lvl9pPr>
    </p:titleStyle>
    <p:bodyStyle>
      <a:lvl1pPr marL="233363" indent="-233363" algn="l" rtl="0" eaLnBrk="1" fontAlgn="base" hangingPunct="1">
        <a:lnSpc>
          <a:spcPts val="2400"/>
        </a:lnSpc>
        <a:spcBef>
          <a:spcPts val="1000"/>
        </a:spcBef>
        <a:spcAft>
          <a:spcPct val="0"/>
        </a:spcAft>
        <a:buClr>
          <a:srgbClr val="00709E"/>
        </a:buClr>
        <a:buSzPct val="115000"/>
        <a:buFont typeface="Wingdings" pitchFamily="2" charset="2"/>
        <a:buChar char="§"/>
        <a:defRPr sz="2000" b="1">
          <a:solidFill>
            <a:srgbClr val="333333"/>
          </a:solidFill>
          <a:latin typeface="+mn-lt"/>
          <a:ea typeface="+mn-ea"/>
          <a:cs typeface="+mn-cs"/>
        </a:defRPr>
      </a:lvl1pPr>
      <a:lvl2pPr marL="400050" indent="-171450" algn="l" rtl="0" eaLnBrk="1" fontAlgn="base" hangingPunct="1">
        <a:lnSpc>
          <a:spcPts val="2200"/>
        </a:lnSpc>
        <a:spcBef>
          <a:spcPts val="800"/>
        </a:spcBef>
        <a:spcAft>
          <a:spcPct val="0"/>
        </a:spcAft>
        <a:buClr>
          <a:srgbClr val="00709E"/>
        </a:buClr>
        <a:buSzPct val="110000"/>
        <a:buFont typeface="Times" pitchFamily="18" charset="0"/>
        <a:buChar char="•"/>
        <a:defRPr>
          <a:solidFill>
            <a:srgbClr val="333333"/>
          </a:solidFill>
          <a:latin typeface="+mn-lt"/>
          <a:ea typeface="+mn-ea"/>
        </a:defRPr>
      </a:lvl2pPr>
      <a:lvl3pPr marL="6286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3pPr>
      <a:lvl4pPr marL="91440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4pPr>
      <a:lvl5pPr marL="1200150" indent="-171450" algn="l" rtl="0" eaLnBrk="1" fontAlgn="base" hangingPunct="1">
        <a:lnSpc>
          <a:spcPts val="2000"/>
        </a:lnSpc>
        <a:spcBef>
          <a:spcPts val="600"/>
        </a:spcBef>
        <a:spcAft>
          <a:spcPct val="0"/>
        </a:spcAft>
        <a:buClr>
          <a:srgbClr val="00709E"/>
        </a:buClr>
        <a:buSzPct val="110000"/>
        <a:buFont typeface="Arial" charset="0"/>
        <a:buChar char="•"/>
        <a:defRPr sz="1600">
          <a:solidFill>
            <a:srgbClr val="333333"/>
          </a:solidFill>
          <a:latin typeface="+mn-lt"/>
          <a:ea typeface="+mn-ea"/>
        </a:defRPr>
      </a:lvl5pPr>
      <a:lvl6pPr marL="16002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6pPr>
      <a:lvl7pPr marL="20574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7pPr>
      <a:lvl8pPr marL="25146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8pPr>
      <a:lvl9pPr marL="2971800" indent="-171450" algn="l" rtl="0" eaLnBrk="1" fontAlgn="base" hangingPunct="1">
        <a:spcBef>
          <a:spcPct val="0"/>
        </a:spcBef>
        <a:spcAft>
          <a:spcPct val="40000"/>
        </a:spcAft>
        <a:buClr>
          <a:schemeClr val="accent2"/>
        </a:buClr>
        <a:buFont typeface="Arial" charset="0"/>
        <a:buChar char="­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mware-com.socialcast.com/messages/1576275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Mobile Compliance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1600" dirty="0">
                <a:latin typeface="Calibri" pitchFamily="34" charset="0"/>
                <a:cs typeface="Calibri" pitchFamily="34" charset="0"/>
              </a:rPr>
            </a:br>
            <a:r>
              <a:rPr lang="en-US" sz="11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100" dirty="0" smtClean="0">
                <a:latin typeface="Calibri" pitchFamily="34" charset="0"/>
                <a:cs typeface="Calibri" pitchFamily="34" charset="0"/>
              </a:rPr>
            </a:br>
            <a:r>
              <a:rPr lang="en-US" sz="1600" dirty="0" smtClean="0">
                <a:latin typeface="Calibri" pitchFamily="34" charset="0"/>
                <a:cs typeface="Calibri" pitchFamily="34" charset="0"/>
              </a:rPr>
              <a:t>11-JUNE-2013</a:t>
            </a:r>
            <a:endParaRPr lang="en-US" sz="1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1371600"/>
            <a:ext cx="2876550" cy="112871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>
                <a:solidFill>
                  <a:srgbClr val="002060"/>
                </a:solidFill>
                <a:latin typeface="Calibri" pitchFamily="34" charset="0"/>
              </a:rPr>
              <a:t>By,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2400" b="1" i="0" dirty="0" smtClean="0">
                <a:solidFill>
                  <a:srgbClr val="002060"/>
                </a:solidFill>
                <a:latin typeface="Calibri" pitchFamily="34" charset="0"/>
              </a:rPr>
              <a:t>Meghna Baijal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sz="1600" b="1" i="0" dirty="0" smtClean="0">
                <a:solidFill>
                  <a:srgbClr val="002060"/>
                </a:solidFill>
                <a:latin typeface="Calibri" pitchFamily="34" charset="0"/>
              </a:rPr>
              <a:t>(Mentor: Pravin Goyal)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i="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896422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91537" cy="3333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Event Driven Compliance -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iOS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What are the other default events that can be captured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…..</a:t>
            </a:r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US" sz="2000" dirty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io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6000" y="4343400"/>
            <a:ext cx="1382713" cy="16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Events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What can not be done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Event Driven Compliance on </a:t>
            </a:r>
            <a:r>
              <a:rPr lang="en-US" sz="2000" b="1" dirty="0" smtClean="0"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iOS:</a:t>
            </a:r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App Install and app remove:</a:t>
            </a:r>
          </a:p>
          <a:p>
            <a:pPr marL="457200" indent="-457200"/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/>
            <a:r>
              <a:rPr lang="en-US" sz="2000" dirty="0" smtClean="0">
                <a:hlinkClick r:id="rId2"/>
              </a:rPr>
              <a:t>https://vmware-com.socialcast.com/messages/15762751</a:t>
            </a:r>
            <a:endParaRPr lang="en-US" sz="2000" dirty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600200"/>
            <a:ext cx="8696325" cy="3352801"/>
          </a:xfrm>
        </p:spPr>
        <p:txBody>
          <a:bodyPr/>
          <a:lstStyle/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GAP Analysis</a:t>
            </a:r>
            <a:endParaRPr lang="en-US" sz="2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Gap Analysis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GAP Analysis for </a:t>
            </a:r>
            <a:r>
              <a:rPr lang="en-US" sz="2000" b="1" dirty="0" smtClean="0"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Android</a:t>
            </a:r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a. Analysis using android API</a:t>
            </a: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b. MS Exchange + API</a:t>
            </a: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C:\Users\mbaijal\Desktop\vmware sem2\final project research\gap analysis\android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3287712" cy="1620032"/>
          </a:xfrm>
          <a:prstGeom prst="rect">
            <a:avLst/>
          </a:prstGeom>
          <a:noFill/>
        </p:spPr>
      </p:pic>
      <p:pic>
        <p:nvPicPr>
          <p:cNvPr id="16" name="Picture 15" descr="androidwith exchan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3657600"/>
            <a:ext cx="3505200" cy="183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76194"/>
          <a:ext cx="8839200" cy="6238224"/>
        </p:xfrm>
        <a:graphic>
          <a:graphicData uri="http://schemas.openxmlformats.org/drawingml/2006/table">
            <a:tbl>
              <a:tblPr/>
              <a:tblGrid>
                <a:gridCol w="5641762"/>
                <a:gridCol w="1521038"/>
                <a:gridCol w="1676400"/>
              </a:tblGrid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CIS Setting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Data Available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via exchange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1.1.1 Update 'firmware' to latest version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1.1.2 Enable 'Password'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partial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1.1.3 Enable 'Require alphanumeric value'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1.1.4 Set 'timeout in minutes' for 'Sleep'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1.1.5 Remove Entries in 'Wi-Fi'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1.1.6 Disable 'Network Notification'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1.1.7 Disable 'Wi-Fi'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1.1.8 Disable 'Bluetooth'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1.1.9 Disable 'Location Services'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1.1.10 Enable 'Airplane Mode'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1.1.11 Erase all data before return, recycle, reassignment, or other disposition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? Same as wipe device?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1.1.12 Disable 'Notifications'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??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1.1.13 Enable 'Lock SIM card'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1.1.14 Disable 'make passwords visible'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1.1.15 Enable 'Encrypt phone'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1.1.16 Disable 'developer options'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1.1.17 Disable 'Unknown sources'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1.1.18 Limit the 'number of messages' for 'Text message limit'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1.1.19 Limit the 'number of messages' for 'Multimedia message limit'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1.2.1 Disable 'JavaScript'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1.2.2 Enable 'Show security warnings'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1.2.3 Disable 'Form auto-fill'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1.2.4 Disable 'Accept Cookies'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1.2.5 Enable 'Block pop-ups'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1.2.6 Disable 'plug-ins'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1.2.7 Disable 'Remember passwords'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2.1.1 Enable 'Require password'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2.1.2 Enable 'Require alphanumeric value'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2.1.3 Set the 'minimum password length'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2.1.4 Set the 'minimum number of character sets'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2.1.5 Set the 'timeout' for 'Time without user input before password must be re-entered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2.1.6 Limit the 'Number of failed attempts allowed'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2.1.7 Set the 'number of days' for 'maximum password age'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2.1.8 Set the 'number of passwords' for 'password history'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2.1.9 Enable 'Require encryption on the device' </a:t>
                      </a:r>
                    </a:p>
                  </a:txBody>
                  <a:tcPr marL="5644" marR="5644" marT="5644" marB="0" anchor="b">
                    <a:lnL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644" marR="5644" marT="56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Gap Analysis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GAP Analysis for </a:t>
            </a:r>
            <a:r>
              <a:rPr lang="en-US" sz="2000" b="1" dirty="0" smtClean="0"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iOS</a:t>
            </a:r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a. Analysis using iOS API</a:t>
            </a: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b. MS Exchange + API</a:t>
            </a: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io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3924848" cy="1857634"/>
          </a:xfrm>
          <a:prstGeom prst="rect">
            <a:avLst/>
          </a:prstGeom>
        </p:spPr>
      </p:pic>
      <p:pic>
        <p:nvPicPr>
          <p:cNvPr id="11" name="Picture 10" descr="ios with exchan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1" y="3698485"/>
            <a:ext cx="4038600" cy="21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" y="15"/>
          <a:ext cx="8915400" cy="6248384"/>
        </p:xfrm>
        <a:graphic>
          <a:graphicData uri="http://schemas.openxmlformats.org/drawingml/2006/table">
            <a:tbl>
              <a:tblPr/>
              <a:tblGrid>
                <a:gridCol w="5739730"/>
                <a:gridCol w="1401327"/>
                <a:gridCol w="1774343"/>
              </a:tblGrid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CIS Setting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Data Available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Using Exchange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1.1.1 Update firmware to latest version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1.1.2 Enable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Passcode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Lock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Mostly 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1.1.3 Disallow Simple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Passcode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1.1.4 Set Auto-lock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1.1.5 Enable Erase Data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 leads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1.1.6 Forget Wi-Fi networks to prevent automatic rejoin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1.1.7 Turn off Ask to Join Networks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1.1.8 Turn off Auto-Join for all Wi-Fi networks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1.1.9 Turn off Wi-Fi when not needed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1.1.10 Turn off VPN when not needed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1.1.11 Turn off Bluetooth when not needed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1.1.12 Turn off Personal Hotspot when not needed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Maybe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1.1.13 Turn off Location Services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1.1.14 Turn on Airplane Mode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1.1.15 Erase all data before return, recycle, reassignment, or other disposition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?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? Same as wipe device ?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1.1.16 Disable View in Lock Screen for apps when device is locked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Maybe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1.2.1 Disable JavaScript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1.2.2 Enable Fraud Warning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1.2.3 Disable Auto Fill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1.2.4 Turn On Private Browsing When Needed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2.1.1 Set Security to disallow profile removal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2.2.1 Require passcode on device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2.2.2 Require alphanumeric value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2.2.3 Set minimum passcode length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2.2.4 Set Minimum number of complex characters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2.2.5 Set Maximum Auto-lock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2.2.6 Set Maximum number of failed attempts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3.1.1 Enable 'Require password'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3.1.2 Enable 'Require alphanumeric value'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3.1.3 Set the 'minimum password length'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3.1.4 Set the 'minimum number of character sets'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3.1.5 Set the 'timeout' for 'Time without user input before password must be re-entered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3.1.6 Limit the 'Number of failed attempts allowed' </a:t>
                      </a:r>
                    </a:p>
                  </a:txBody>
                  <a:tcPr marL="5976" marR="5976" marT="5976" marB="0" anchor="b">
                    <a:lnL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5976" marR="5976" marT="597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Gap Analysis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838201"/>
            <a:ext cx="838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Using MS Exchange to collect Data</a:t>
            </a:r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lphaLcPeriod"/>
            </a:pP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A policy is created by admin</a:t>
            </a:r>
          </a:p>
          <a:p>
            <a:pPr marL="342900" indent="-342900">
              <a:buAutoNum type="alphaLcPeriod"/>
            </a:pP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Only devices that adhere to policy can sync to mail server</a:t>
            </a:r>
          </a:p>
          <a:p>
            <a:pPr marL="342900" indent="-342900">
              <a:buAutoNum type="alphaLcPeriod"/>
            </a:pP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User needs to approve of admin rights</a:t>
            </a:r>
          </a:p>
          <a:p>
            <a:pPr marL="342900" indent="-342900">
              <a:buAutoNum type="alphaLcPeriod"/>
            </a:pP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Devices settings will be checked only when user decides to sync</a:t>
            </a:r>
          </a:p>
          <a:p>
            <a:pPr marL="342900" indent="-342900">
              <a:buAutoNum type="alphaLcPeriod"/>
            </a:pP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Only user is notified of the non compliant settings. </a:t>
            </a:r>
            <a:r>
              <a:rPr lang="en-US" sz="14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How does the admin get to know?(some notification to admin??)</a:t>
            </a: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device-2013-06-11-21354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2514600"/>
            <a:ext cx="2240280" cy="3733800"/>
          </a:xfrm>
          <a:prstGeom prst="rect">
            <a:avLst/>
          </a:prstGeom>
        </p:spPr>
      </p:pic>
      <p:pic>
        <p:nvPicPr>
          <p:cNvPr id="8" name="Picture 7" descr="device-2013-06-11-2136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2514600"/>
            <a:ext cx="2240280" cy="3733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72200" y="35814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User must allow admin to be activated before the admin can check for settings</a:t>
            </a:r>
          </a:p>
        </p:txBody>
      </p:sp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Gap Analysis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2590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Setting a new policy for mobile Device compliance</a:t>
            </a:r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42900" indent="-342900"/>
            <a:endParaRPr lang="en-US" sz="1400" dirty="0" smtClean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poli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76200"/>
            <a:ext cx="5726214" cy="62222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600200"/>
            <a:ext cx="8696325" cy="3352801"/>
          </a:xfrm>
        </p:spPr>
        <p:txBody>
          <a:bodyPr/>
          <a:lstStyle/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Push App using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MS Exchange</a:t>
            </a:r>
            <a:endParaRPr lang="en-US" sz="2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14400"/>
            <a:ext cx="5105400" cy="439521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Objectives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Events on Android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Events on iOS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GAP analysis on android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GAP analysis on iOS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MS Exchange for pushing app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Force Close on Android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Force Close on iOS</a:t>
            </a:r>
          </a:p>
          <a:p>
            <a:r>
              <a:rPr lang="en-US" dirty="0" smtClean="0">
                <a:solidFill>
                  <a:srgbClr val="00B050"/>
                </a:solidFill>
                <a:latin typeface="Calibri" pitchFamily="34" charset="0"/>
              </a:rPr>
              <a:t>Questions</a:t>
            </a:r>
          </a:p>
          <a:p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3733800"/>
            <a:ext cx="2238375" cy="246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015179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App Push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Install App?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Only Microsoft apps?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Upload app to MS server?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Push random file?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Public shared folder (host?)</a:t>
            </a: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/>
          </a:p>
          <a:p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600200"/>
            <a:ext cx="8696325" cy="3352801"/>
          </a:xfrm>
        </p:spPr>
        <p:txBody>
          <a:bodyPr/>
          <a:lstStyle/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If App is Force Closed</a:t>
            </a:r>
            <a:endParaRPr lang="en-US" sz="2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Force Close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Force Close APP on </a:t>
            </a:r>
            <a:r>
              <a:rPr lang="en-US" sz="1400" b="1" dirty="0" smtClean="0"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Android:</a:t>
            </a:r>
          </a:p>
          <a:p>
            <a:endParaRPr lang="en-US" sz="1400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/>
              <a:t>If the user force closes the app the service gets killed. I had found a post that said using START_STICKY could restart the service automatically. However, START_STICKY does not work if the user force-closes the app. Instead it works when sometimes the android OS kills a background service if it is low on memory. In that case if u use START_STICKY your service will not be chosen by the OS to be killed.</a:t>
            </a:r>
          </a:p>
          <a:p>
            <a:r>
              <a:rPr lang="en-US" sz="1400" dirty="0" smtClean="0"/>
              <a:t>The user however can kill the app even if I use START_STICKY. After that the app is restarted only when the user runs it again.</a:t>
            </a:r>
          </a:p>
          <a:p>
            <a:endParaRPr lang="en-US" sz="1400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US" sz="1400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US" sz="1400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sz="1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Force Close APP on </a:t>
            </a:r>
            <a:r>
              <a:rPr lang="en-US" sz="1400" b="1" dirty="0" smtClean="0"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iOS:</a:t>
            </a:r>
          </a:p>
          <a:p>
            <a:endParaRPr lang="en-US" sz="1400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/>
              <a:t>Force closing an app kills the running service and there is no way of recovering it after that unless the user restarts the app.</a:t>
            </a:r>
            <a:endParaRPr lang="en-US" sz="1400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US" sz="1400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question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28194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50287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Questions to Answer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14400"/>
            <a:ext cx="8534400" cy="4395216"/>
          </a:xfrm>
        </p:spPr>
        <p:txBody>
          <a:bodyPr/>
          <a:lstStyle/>
          <a:p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How to listen for Required events on android and iOS?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Events on iOS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GAP </a:t>
            </a:r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analysis on android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GAP analysis on iOS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MS Exchange for pushing app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Force Close on Android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Force Close on iOS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alibri" pitchFamily="34" charset="0"/>
              </a:rPr>
              <a:t>Questions</a:t>
            </a:r>
          </a:p>
          <a:p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4884682"/>
            <a:ext cx="866775" cy="10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015179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600200"/>
            <a:ext cx="8696325" cy="3352801"/>
          </a:xfrm>
        </p:spPr>
        <p:txBody>
          <a:bodyPr/>
          <a:lstStyle/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Event Driven Compliance</a:t>
            </a:r>
            <a:endParaRPr lang="en-US" sz="2800" dirty="0" smtClean="0">
              <a:solidFill>
                <a:srgbClr val="00B05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US" sz="2400" b="1" dirty="0" smtClean="0">
              <a:solidFill>
                <a:srgbClr val="002060"/>
              </a:solidFill>
              <a:latin typeface="Calibri" pitchFamily="34" charset="0"/>
              <a:ea typeface="Batang" pitchFamily="18" charset="-127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ea typeface="Batang" pitchFamily="18" charset="-127"/>
                <a:cs typeface="Calibri" pitchFamily="34" charset="0"/>
              </a:rPr>
              <a:t>What events drive the app currently ?</a:t>
            </a:r>
            <a:r>
              <a:rPr lang="en-US" sz="2400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  <a:cs typeface="Calibri" pitchFamily="34" charset="0"/>
              </a:rPr>
              <a:t> 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US" sz="2000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lphaLcPeriod"/>
            </a:pP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Network 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connection change </a:t>
            </a:r>
            <a:r>
              <a:rPr lang="en-US" sz="2000" dirty="0" err="1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ie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connecting 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to or disconnecting from a current connection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AutoNum type="alphaLcPeriod"/>
            </a:pPr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lphaLcPeriod"/>
            </a:pP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nstallation 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of any app on the 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device</a:t>
            </a:r>
          </a:p>
          <a:p>
            <a:pPr marL="457200" indent="-457200">
              <a:buAutoNum type="alphaLcPeriod"/>
            </a:pPr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lphaLcPeriod"/>
            </a:pP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emoval 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of any app from the device.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008" y="4495800"/>
            <a:ext cx="1945604" cy="145732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381000" y="304800"/>
            <a:ext cx="8491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Event Driven Compliance -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Android</a:t>
            </a:r>
            <a:b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</a:b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91537" cy="3333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Event Driven Compliance -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iOS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What events drive the app currently ?</a:t>
            </a:r>
            <a:r>
              <a:rPr lang="en-US" sz="20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Only </a:t>
            </a:r>
            <a:r>
              <a:rPr lang="en-US" sz="2000" dirty="0" err="1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WiFi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connection change</a:t>
            </a:r>
          </a:p>
          <a:p>
            <a:endParaRPr lang="en-US" sz="2000" dirty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io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6000" y="4343400"/>
            <a:ext cx="1382713" cy="16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91537" cy="3333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Event Driven Compliance -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Android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Can any change in device configuration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be an event ?</a:t>
            </a:r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Yes, any setting that can be read can be made into an event.</a:t>
            </a:r>
          </a:p>
          <a:p>
            <a:endParaRPr lang="en-US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How ? </a:t>
            </a:r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There are custom 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notifications in 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android that can be created as required. We can continuously poll for a setting’s value and fire the intent as soon as the setting changes and create our own notification.</a:t>
            </a:r>
          </a:p>
          <a:p>
            <a:endParaRPr lang="en-US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Downside ?</a:t>
            </a:r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Here we 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would run into the 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problem 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of putting 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too 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much load on the server due to 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polling continuously.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4724400"/>
            <a:ext cx="1945604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91537" cy="3333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Event Driven Compliance -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iOS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Can any change in device configuration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be an event ?</a:t>
            </a:r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Yes, any setting that can be read can be made into an event.</a:t>
            </a:r>
          </a:p>
          <a:p>
            <a:endParaRPr lang="en-US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How ? </a:t>
            </a:r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You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can create custom notifications. That is I can create a notification called ‘note1’ in my app and can define it as I want. Some other objects in my app can register to receive it and perform a task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. This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could help if we could create a notification that could capture change in settings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. The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only way I could think of doing that was to continuously poll to check a particular setting (say every sec) and then as  soon as it changes, I could fire the notification and rerun the whole data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collection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Using this way we would probably be able to have an event for each setting we can read.</a:t>
            </a:r>
          </a:p>
          <a:p>
            <a:endParaRPr lang="en-US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Downside ?</a:t>
            </a:r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Again,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we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would run into the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problem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of putting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too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much load on the server due to 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polling continuously.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We read very few settings on iOS using the API in the first 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Also, I am not sure how this would work in the background. As per what  I read apps in the background are allowed to do some limited code execution and that too only for a while.  I am not sure if continuous polling on so many settings would be allowed for an app in the background</a:t>
            </a:r>
            <a:r>
              <a:rPr lang="en-US" sz="14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ios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5105400"/>
            <a:ext cx="874713" cy="10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91537" cy="333375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Event Driven Compliance -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Android</a:t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44575" y="914400"/>
            <a:ext cx="8458200" cy="17526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/>
            <a:endParaRPr lang="en-US" sz="2400" b="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838200"/>
            <a:ext cx="8382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What are the other default events that can be captured?</a:t>
            </a:r>
            <a:endParaRPr lang="en-US" sz="2400" b="1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 </a:t>
            </a:r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000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4724400"/>
            <a:ext cx="1945604" cy="1457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1295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b="1" dirty="0" smtClean="0"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Package added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b="1" dirty="0" smtClean="0"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Package removed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b="1" dirty="0" smtClean="0">
                <a:solidFill>
                  <a:srgbClr val="003D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Wifi state changed</a:t>
            </a:r>
            <a:endParaRPr lang="en-US" dirty="0" smtClean="0">
              <a:solidFill>
                <a:srgbClr val="003D79"/>
              </a:solidFill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Action power connected</a:t>
            </a:r>
            <a:endParaRPr lang="en-US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Action power disconnected</a:t>
            </a:r>
            <a:endParaRPr lang="en-US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Action shutdown</a:t>
            </a:r>
            <a:endParaRPr lang="en-US" dirty="0" smtClean="0">
              <a:solidFill>
                <a:srgbClr val="003D79"/>
              </a:solidFill>
              <a:latin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 Airplane mode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Boot completed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Data </a:t>
            </a:r>
            <a:r>
              <a:rPr lang="en-US" dirty="0" err="1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sms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Device storage low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Media mounted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Screen off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Screen on </a:t>
            </a:r>
            <a:endParaRPr lang="en-US" b="1" dirty="0" smtClean="0">
              <a:solidFill>
                <a:srgbClr val="003D7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Connection change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Sim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full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Sms</a:t>
            </a:r>
            <a:r>
              <a:rPr lang="en-US" dirty="0" smtClean="0">
                <a:solidFill>
                  <a:srgbClr val="003D79"/>
                </a:solidFill>
                <a:latin typeface="Calibri" pitchFamily="34" charset="0"/>
                <a:cs typeface="Calibri" pitchFamily="34" charset="0"/>
              </a:rPr>
              <a:t> received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3048000" y="1371600"/>
            <a:ext cx="228600" cy="76200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1600200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333333"/>
                </a:solidFill>
                <a:latin typeface="+mn-lt"/>
                <a:ea typeface="+mn-ea"/>
              </a:rPr>
              <a:t>Done</a:t>
            </a:r>
            <a:endParaRPr lang="en-US" sz="1600" dirty="0" smtClean="0">
              <a:solidFill>
                <a:srgbClr val="333333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84807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Mware Confiden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Mware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accent3"/>
          </a:solidFill>
          <a:round/>
          <a:headEnd/>
          <a:tailEnd/>
        </a:ln>
      </a:spPr>
      <a:bodyPr wrap="none" lIns="0" tIns="0" rIns="0" bIns="0" rtlCol="0" anchor="ctr"/>
      <a:lstStyle>
        <a:defPPr marL="0" marR="0" indent="0" algn="ctr" defTabSz="914400" eaLnBrk="1" latinLnBrk="0" hangingPunct="1">
          <a:lnSpc>
            <a:spcPct val="100000"/>
          </a:lnSpc>
          <a:buClrTx/>
          <a:buSzTx/>
          <a:buFontTx/>
          <a:buNone/>
          <a:tabLst/>
          <a:defRPr sz="1800" dirty="0" err="1" smtClean="0">
            <a:solidFill>
              <a:srgbClr val="FFFFFF"/>
            </a:solidFill>
          </a:defRPr>
        </a:defPPr>
      </a:lstStyle>
    </a:spDef>
    <a:lnDef>
      <a:spPr bwMode="auto">
        <a:solidFill>
          <a:srgbClr val="0095D3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rgbClr val="333333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VMwa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1136</Words>
  <Application>Microsoft Office PowerPoint</Application>
  <PresentationFormat>On-screen Show (4:3)</PresentationFormat>
  <Paragraphs>460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VMware Confidential</vt:lpstr>
      <vt:lpstr>Mobile Compliance   11-JUNE-2013</vt:lpstr>
      <vt:lpstr>Agenda</vt:lpstr>
      <vt:lpstr>Some Questions to Answer</vt:lpstr>
      <vt:lpstr>Slide 4</vt:lpstr>
      <vt:lpstr>Slide 5</vt:lpstr>
      <vt:lpstr>Event Driven Compliance - iOS </vt:lpstr>
      <vt:lpstr>Event Driven Compliance - Android </vt:lpstr>
      <vt:lpstr>Event Driven Compliance - iOS </vt:lpstr>
      <vt:lpstr>Event Driven Compliance - Android </vt:lpstr>
      <vt:lpstr>Event Driven Compliance - iOS </vt:lpstr>
      <vt:lpstr>Events</vt:lpstr>
      <vt:lpstr>Slide 12</vt:lpstr>
      <vt:lpstr>Gap Analysis</vt:lpstr>
      <vt:lpstr>Slide 14</vt:lpstr>
      <vt:lpstr>Gap Analysis</vt:lpstr>
      <vt:lpstr>Slide 16</vt:lpstr>
      <vt:lpstr>Gap Analysis</vt:lpstr>
      <vt:lpstr>Gap Analysis</vt:lpstr>
      <vt:lpstr>Slide 19</vt:lpstr>
      <vt:lpstr>App Push</vt:lpstr>
      <vt:lpstr>Slide 21</vt:lpstr>
      <vt:lpstr>Force Close</vt:lpstr>
      <vt:lpstr>Questions?</vt:lpstr>
    </vt:vector>
  </TitlesOfParts>
  <Company>VMware,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Compliance Checker</dc:title>
  <dc:creator>mbaijal</dc:creator>
  <cp:lastModifiedBy>mbaijal</cp:lastModifiedBy>
  <cp:revision>467</cp:revision>
  <dcterms:created xsi:type="dcterms:W3CDTF">2012-08-14T04:25:52Z</dcterms:created>
  <dcterms:modified xsi:type="dcterms:W3CDTF">2013-06-14T19:15:08Z</dcterms:modified>
</cp:coreProperties>
</file>