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1" r:id="rId4"/>
    <p:sldId id="270" r:id="rId5"/>
    <p:sldId id="272" r:id="rId6"/>
    <p:sldId id="273" r:id="rId7"/>
    <p:sldId id="274" r:id="rId8"/>
    <p:sldId id="275" r:id="rId9"/>
    <p:sldId id="276" r:id="rId10"/>
    <p:sldId id="277" r:id="rId11"/>
    <p:sldId id="278" r:id="rId12"/>
    <p:sldId id="262" r:id="rId13"/>
    <p:sldId id="263" r:id="rId14"/>
    <p:sldId id="264" r:id="rId15"/>
    <p:sldId id="265" r:id="rId16"/>
    <p:sldId id="279" r:id="rId17"/>
    <p:sldId id="280" r:id="rId18"/>
    <p:sldId id="281" r:id="rId19"/>
    <p:sldId id="282" r:id="rId20"/>
    <p:sldId id="283" r:id="rId21"/>
    <p:sldId id="284" r:id="rId22"/>
    <p:sldId id="285" r:id="rId23"/>
    <p:sldId id="286" r:id="rId24"/>
    <p:sldId id="267" r:id="rId25"/>
    <p:sldId id="268" r:id="rId26"/>
    <p:sldId id="269" r:id="rId27"/>
    <p:sldId id="288"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3F24C-9992-4366-B068-7B8BEE440B7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7C3F24C-9992-4366-B068-7B8BEE440B7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4AE25-5029-48E1-80C6-A406A2CE6781}" type="datetimeFigureOut">
              <a:rPr lang="en-US" smtClean="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444AE25-5029-48E1-80C6-A406A2CE6781}" type="datetimeFigureOut">
              <a:rPr lang="en-US" smtClean="0"/>
              <a:t>10/6/2017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7C3F24C-9992-4366-B068-7B8BEE440B7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spnet/core/client-side/inde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otnet/corer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services/app-service/" TargetMode="External"/><Relationship Id="rId2" Type="http://schemas.openxmlformats.org/officeDocument/2006/relationships/hyperlink" Target="https://azure.microsoft.com/services/service-fabr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empower.com/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219199"/>
            <a:ext cx="7239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threePt" dir="t"/>
            </a:scene3d>
            <a:sp3d extrusionH="57150">
              <a:bevelT w="38100" h="38100" prst="relaxedInset"/>
            </a:sp3d>
          </a:bodyPr>
          <a:lstStyle/>
          <a:p>
            <a:pPr algn="ct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INTRODUCTION</a:t>
            </a:r>
            <a:r>
              <a:rPr lang="en-US" sz="3600" b="1" dirty="0" smtClean="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rPr>
              <a:t>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TO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DOT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NET </a:t>
            </a:r>
            <a:r>
              <a:rPr lang="en-US" sz="3600" dirty="0" smtClean="0">
                <a:solidFill>
                  <a:schemeClr val="tx1">
                    <a:lumMod val="95000"/>
                    <a:lumOff val="5000"/>
                  </a:schemeClr>
                </a:solidFill>
              </a:rPr>
              <a:t>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CORE </a:t>
            </a:r>
            <a:endParaRPr lang="en-US" sz="36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2362200"/>
            <a:ext cx="3657600" cy="2590800"/>
          </a:xfrm>
          <a:prstGeom prst="rect">
            <a:avLst/>
          </a:prstGeom>
        </p:spPr>
      </p:pic>
    </p:spTree>
    <p:extLst>
      <p:ext uri="{BB962C8B-B14F-4D97-AF65-F5344CB8AC3E}">
        <p14:creationId xmlns:p14="http://schemas.microsoft.com/office/powerpoint/2010/main" val="272104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rPr>
              <a:t>S</a:t>
            </a:r>
            <a:r>
              <a:rPr lang="en-US" b="1" dirty="0" smtClean="0">
                <a:solidFill>
                  <a:srgbClr val="00B0F0"/>
                </a:solidFill>
              </a:rPr>
              <a:t>ide by side of .NET versions per application level</a:t>
            </a:r>
            <a:endParaRPr lang="en-US" b="1" dirty="0">
              <a:solidFill>
                <a:srgbClr val="00B0F0"/>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.NET Core offers side-by-side installation of different versions of the .NET Core runtime on the same machine. This side-by-side installation allows multiple services on the same server, each of them on its own version of .NET Core. It also lowers risks and saves money in application upgrades and IT operations.</a:t>
            </a:r>
            <a:endParaRPr lang="en-US" sz="2400" dirty="0"/>
          </a:p>
        </p:txBody>
      </p:sp>
    </p:spTree>
    <p:extLst>
      <p:ext uri="{BB962C8B-B14F-4D97-AF65-F5344CB8AC3E}">
        <p14:creationId xmlns:p14="http://schemas.microsoft.com/office/powerpoint/2010/main" val="106125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rPr>
              <a:t>Other Features</a:t>
            </a:r>
            <a:endParaRPr lang="en-US" b="1" dirty="0">
              <a:solidFill>
                <a:srgbClr val="00B0F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4500" dirty="0"/>
          </a:p>
          <a:p>
            <a:pPr marL="0" indent="0">
              <a:buNone/>
            </a:pPr>
            <a:endParaRPr lang="en-US" sz="3000" dirty="0"/>
          </a:p>
          <a:p>
            <a:r>
              <a:rPr lang="en-US" sz="3000" dirty="0"/>
              <a:t>A unified story for building web UI and web APIs.</a:t>
            </a:r>
          </a:p>
          <a:p>
            <a:r>
              <a:rPr lang="en-US" sz="3000" dirty="0"/>
              <a:t>Integration of </a:t>
            </a:r>
            <a:r>
              <a:rPr lang="en-US" sz="3000" dirty="0">
                <a:hlinkClick r:id="rId2"/>
              </a:rPr>
              <a:t>modern client-side frameworks</a:t>
            </a:r>
            <a:r>
              <a:rPr lang="en-US" sz="3000" dirty="0"/>
              <a:t> and development workflows.</a:t>
            </a:r>
          </a:p>
          <a:p>
            <a:endParaRPr lang="en-US" dirty="0"/>
          </a:p>
        </p:txBody>
      </p:sp>
    </p:spTree>
    <p:extLst>
      <p:ext uri="{BB962C8B-B14F-4D97-AF65-F5344CB8AC3E}">
        <p14:creationId xmlns:p14="http://schemas.microsoft.com/office/powerpoint/2010/main" val="25019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algn="just"/>
            <a:r>
              <a:rPr lang="en-US" sz="2800" dirty="0" smtClean="0"/>
              <a:t>   </a:t>
            </a:r>
          </a:p>
          <a:p>
            <a:pPr algn="just"/>
            <a:r>
              <a:rPr lang="en-US" sz="2800" dirty="0" smtClean="0"/>
              <a:t>   The </a:t>
            </a:r>
            <a:r>
              <a:rPr lang="en-US" sz="2800" dirty="0"/>
              <a:t>.NET Core Framework provides a run-time environment called the common language </a:t>
            </a:r>
            <a:r>
              <a:rPr lang="en-US" sz="2800" dirty="0" smtClean="0"/>
              <a:t>runtime ,  which </a:t>
            </a:r>
            <a:r>
              <a:rPr lang="en-US" sz="2800" dirty="0"/>
              <a:t>runs the code and provides services that make the development process easier.</a:t>
            </a:r>
          </a:p>
        </p:txBody>
      </p:sp>
    </p:spTree>
    <p:extLst>
      <p:ext uri="{BB962C8B-B14F-4D97-AF65-F5344CB8AC3E}">
        <p14:creationId xmlns:p14="http://schemas.microsoft.com/office/powerpoint/2010/main" val="2725333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lnSpcReduction="10000"/>
          </a:bodyPr>
          <a:lstStyle/>
          <a:p>
            <a:pPr>
              <a:buFont typeface="Arial" pitchFamily="34" charset="0"/>
              <a:buChar char="•"/>
            </a:pPr>
            <a:endParaRPr lang="en-US" sz="2000" dirty="0" smtClean="0"/>
          </a:p>
          <a:p>
            <a:pPr>
              <a:buFont typeface="Arial" pitchFamily="34" charset="0"/>
              <a:buChar char="•"/>
            </a:pPr>
            <a:r>
              <a:rPr lang="en-US" sz="2000" dirty="0" smtClean="0"/>
              <a:t>Compilers </a:t>
            </a:r>
            <a:r>
              <a:rPr lang="en-US" sz="2000" dirty="0"/>
              <a:t>and tools expose the common language runtime's functionality and enable you to write code that benefits from this managed execution environment. </a:t>
            </a:r>
            <a:endParaRPr lang="en-US" sz="2000" dirty="0" smtClean="0"/>
          </a:p>
          <a:p>
            <a:pPr marL="0" indent="0"/>
            <a:endParaRPr lang="en-US" sz="2000" dirty="0"/>
          </a:p>
          <a:p>
            <a:pPr>
              <a:buFont typeface="Arial" pitchFamily="34" charset="0"/>
              <a:buChar char="•"/>
            </a:pPr>
            <a:r>
              <a:rPr lang="en-US" sz="2000" dirty="0"/>
              <a:t>Code that you develop with a language compiler that targets the runtime is </a:t>
            </a:r>
            <a:r>
              <a:rPr lang="en-US" sz="2000" dirty="0" smtClean="0"/>
              <a:t>called managed </a:t>
            </a:r>
            <a:r>
              <a:rPr lang="en-US" sz="2000" dirty="0"/>
              <a:t>code; it benefits from features such as cross-language integration, </a:t>
            </a:r>
            <a:r>
              <a:rPr lang="en-US" sz="2000" dirty="0" smtClean="0"/>
              <a:t>cross-language </a:t>
            </a:r>
            <a:r>
              <a:rPr lang="en-US" sz="2000" dirty="0"/>
              <a:t>exception handling, </a:t>
            </a:r>
            <a:r>
              <a:rPr lang="en-US" sz="2000" dirty="0" smtClean="0"/>
              <a:t>enhanced </a:t>
            </a:r>
            <a:r>
              <a:rPr lang="en-US" sz="2000" dirty="0"/>
              <a:t>security, versioning and deployment support, a simplified model for component interaction, and debugging and profiling services.</a:t>
            </a:r>
          </a:p>
        </p:txBody>
      </p:sp>
    </p:spTree>
    <p:extLst>
      <p:ext uri="{BB962C8B-B14F-4D97-AF65-F5344CB8AC3E}">
        <p14:creationId xmlns:p14="http://schemas.microsoft.com/office/powerpoint/2010/main" val="1864464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000" dirty="0"/>
              <a:t>The </a:t>
            </a:r>
            <a:r>
              <a:rPr lang="en-US" sz="2000" dirty="0">
                <a:solidFill>
                  <a:srgbClr val="00B0F0"/>
                </a:solidFill>
              </a:rPr>
              <a:t>common language runtime </a:t>
            </a:r>
            <a:r>
              <a:rPr lang="en-US" sz="2000" dirty="0"/>
              <a:t>makes it easy to design components and applications whose objects interact across languages. Objects written in </a:t>
            </a:r>
            <a:r>
              <a:rPr lang="en-US" sz="2000" dirty="0" smtClean="0"/>
              <a:t>different languages </a:t>
            </a:r>
            <a:r>
              <a:rPr lang="en-US" sz="2000" dirty="0"/>
              <a:t>can communicate with each other, and their behaviors can be tightly integrated. </a:t>
            </a:r>
            <a:endParaRPr lang="en-US" sz="2000" dirty="0" smtClean="0"/>
          </a:p>
          <a:p>
            <a:pPr>
              <a:buFont typeface="Arial" pitchFamily="34" charset="0"/>
              <a:buChar char="•"/>
            </a:pPr>
            <a:r>
              <a:rPr lang="en-US" sz="2000" dirty="0" smtClean="0"/>
              <a:t>This </a:t>
            </a:r>
            <a:r>
              <a:rPr lang="en-US" sz="2000" dirty="0">
                <a:solidFill>
                  <a:srgbClr val="00B0F0"/>
                </a:solidFill>
              </a:rPr>
              <a:t>cross-language integration </a:t>
            </a:r>
            <a:r>
              <a:rPr lang="en-US" sz="2000" dirty="0"/>
              <a:t>is possible because language compilers and tools that target the runtime use a common type system </a:t>
            </a:r>
            <a:r>
              <a:rPr lang="en-US" sz="2000" dirty="0" smtClean="0"/>
              <a:t>defined by </a:t>
            </a:r>
            <a:r>
              <a:rPr lang="en-US" sz="2000" dirty="0"/>
              <a:t>the runtime, </a:t>
            </a:r>
            <a:r>
              <a:rPr lang="en-US" sz="2000" dirty="0" smtClean="0"/>
              <a:t>and </a:t>
            </a:r>
            <a:r>
              <a:rPr lang="en-US" sz="2000" dirty="0"/>
              <a:t>they follow the runtime's rules for defining new types, as well as for creating, using, persisting, and binding to types.</a:t>
            </a:r>
          </a:p>
        </p:txBody>
      </p:sp>
    </p:spTree>
    <p:extLst>
      <p:ext uri="{BB962C8B-B14F-4D97-AF65-F5344CB8AC3E}">
        <p14:creationId xmlns:p14="http://schemas.microsoft.com/office/powerpoint/2010/main" val="258572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Performance </a:t>
            </a:r>
            <a:r>
              <a:rPr lang="en-US" dirty="0" smtClean="0">
                <a:solidFill>
                  <a:srgbClr val="00B0F0"/>
                </a:solidFill>
              </a:rPr>
              <a:t>improvements of clr</a:t>
            </a:r>
            <a:r>
              <a:rPr lang="en-US" dirty="0"/>
              <a:t/>
            </a:r>
            <a:br>
              <a:rPr lang="en-US" dirty="0"/>
            </a:br>
            <a:endParaRPr lang="en-US" dirty="0"/>
          </a:p>
        </p:txBody>
      </p:sp>
      <p:sp>
        <p:nvSpPr>
          <p:cNvPr id="3" name="Content Placeholder 2"/>
          <p:cNvSpPr>
            <a:spLocks noGrp="1"/>
          </p:cNvSpPr>
          <p:nvPr>
            <p:ph idx="1"/>
          </p:nvPr>
        </p:nvSpPr>
        <p:spPr>
          <a:xfrm>
            <a:off x="822960" y="1066800"/>
            <a:ext cx="7520940" cy="3886200"/>
          </a:xfrm>
        </p:spPr>
        <p:txBody>
          <a:bodyPr>
            <a:normAutofit/>
          </a:bodyPr>
          <a:lstStyle/>
          <a:p>
            <a:pPr>
              <a:buFont typeface="Arial" pitchFamily="34" charset="0"/>
              <a:buChar char="•"/>
            </a:pPr>
            <a:r>
              <a:rPr lang="en-US" sz="2000" dirty="0" smtClean="0"/>
              <a:t>The </a:t>
            </a:r>
            <a:r>
              <a:rPr lang="en-US" sz="2000" dirty="0"/>
              <a:t>ability to easily use components developed in other languages.</a:t>
            </a:r>
          </a:p>
          <a:p>
            <a:pPr>
              <a:buFont typeface="Arial" pitchFamily="34" charset="0"/>
              <a:buChar char="•"/>
            </a:pPr>
            <a:r>
              <a:rPr lang="en-US" sz="2000" dirty="0"/>
              <a:t>Extensible types provided by a class library.</a:t>
            </a:r>
          </a:p>
          <a:p>
            <a:pPr>
              <a:buFont typeface="Arial" pitchFamily="34" charset="0"/>
              <a:buChar char="•"/>
            </a:pPr>
            <a:r>
              <a:rPr lang="en-US" sz="2000" dirty="0"/>
              <a:t>Language features such as inheritance, interfaces, and overloading for object-oriented </a:t>
            </a:r>
            <a:r>
              <a:rPr lang="en-US" sz="2000" dirty="0" smtClean="0"/>
              <a:t>programming</a:t>
            </a:r>
            <a:r>
              <a:rPr lang="en-US" sz="2000" dirty="0"/>
              <a:t>.</a:t>
            </a:r>
          </a:p>
          <a:p>
            <a:pPr>
              <a:buFont typeface="Arial" pitchFamily="34" charset="0"/>
              <a:buChar char="•"/>
            </a:pPr>
            <a:r>
              <a:rPr lang="en-US" sz="2000" dirty="0"/>
              <a:t>Support for structured exception handling.</a:t>
            </a:r>
          </a:p>
          <a:p>
            <a:pPr>
              <a:buFont typeface="Arial" pitchFamily="34" charset="0"/>
              <a:buChar char="•"/>
            </a:pPr>
            <a:r>
              <a:rPr lang="en-US" sz="2000" dirty="0" smtClean="0"/>
              <a:t>Garbage </a:t>
            </a:r>
            <a:r>
              <a:rPr lang="en-US" sz="2000" dirty="0"/>
              <a:t>collection.</a:t>
            </a:r>
          </a:p>
          <a:p>
            <a:pPr>
              <a:buFont typeface="Arial" pitchFamily="34" charset="0"/>
              <a:buChar char="•"/>
            </a:pPr>
            <a:r>
              <a:rPr lang="en-US" sz="2000" dirty="0"/>
              <a:t>Use of delegates instead of function pointers for increased type safety and security. For more information about </a:t>
            </a:r>
            <a:r>
              <a:rPr lang="en-US" sz="2000" dirty="0" smtClean="0"/>
              <a:t>delegates</a:t>
            </a:r>
            <a:r>
              <a:rPr lang="en-US" sz="2000" dirty="0"/>
              <a:t>.</a:t>
            </a:r>
          </a:p>
        </p:txBody>
      </p:sp>
    </p:spTree>
    <p:extLst>
      <p:ext uri="{BB962C8B-B14F-4D97-AF65-F5344CB8AC3E}">
        <p14:creationId xmlns:p14="http://schemas.microsoft.com/office/powerpoint/2010/main" val="2170993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What is DOTNET Native?</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b="0" dirty="0">
                <a:latin typeface="Bell MT" pitchFamily="18" charset="0"/>
              </a:rPr>
              <a:t>.NET Native </a:t>
            </a:r>
            <a:r>
              <a:rPr lang="en-US" sz="2400" b="0" dirty="0" smtClean="0">
                <a:latin typeface="Bell MT" pitchFamily="18" charset="0"/>
              </a:rPr>
              <a:t>is a native tool chain which is </a:t>
            </a:r>
            <a:r>
              <a:rPr lang="en-US" sz="2400" b="0" dirty="0">
                <a:latin typeface="Bell MT" pitchFamily="18" charset="0"/>
              </a:rPr>
              <a:t>a </a:t>
            </a:r>
            <a:r>
              <a:rPr lang="en-US" sz="2400" b="0" dirty="0" smtClean="0">
                <a:latin typeface="Bell MT" pitchFamily="18" charset="0"/>
              </a:rPr>
              <a:t>pre-compilation </a:t>
            </a:r>
            <a:r>
              <a:rPr lang="en-US" sz="2400" b="0" dirty="0">
                <a:latin typeface="Bell MT" pitchFamily="18" charset="0"/>
              </a:rPr>
              <a:t>technology for building and deploying Windows </a:t>
            </a:r>
            <a:r>
              <a:rPr lang="en-US" sz="2400" b="0" dirty="0" smtClean="0">
                <a:latin typeface="Bell MT" pitchFamily="18" charset="0"/>
              </a:rPr>
              <a:t>apps.</a:t>
            </a:r>
          </a:p>
          <a:p>
            <a:pPr>
              <a:buFont typeface="Arial" pitchFamily="34" charset="0"/>
              <a:buChar char="•"/>
            </a:pPr>
            <a:endParaRPr lang="en-US" sz="2400" b="0" dirty="0" smtClean="0"/>
          </a:p>
          <a:p>
            <a:pPr>
              <a:buFont typeface="Arial" pitchFamily="34" charset="0"/>
              <a:buChar char="•"/>
            </a:pPr>
            <a:r>
              <a:rPr lang="en-US" sz="2400" b="0" dirty="0">
                <a:latin typeface="Bell MT" pitchFamily="18" charset="0"/>
              </a:rPr>
              <a:t>It automatically compiles the release version of apps that are written in managed code (C# or Visual Basic) and that target the .NET </a:t>
            </a:r>
            <a:r>
              <a:rPr lang="en-US" sz="2400" b="0" dirty="0" smtClean="0">
                <a:latin typeface="Bell MT" pitchFamily="18" charset="0"/>
              </a:rPr>
              <a:t>Framework </a:t>
            </a:r>
            <a:r>
              <a:rPr lang="en-US" sz="2400" b="0" dirty="0">
                <a:latin typeface="Bell MT" pitchFamily="18" charset="0"/>
              </a:rPr>
              <a:t>to native code.</a:t>
            </a:r>
          </a:p>
        </p:txBody>
      </p:sp>
    </p:spTree>
    <p:extLst>
      <p:ext uri="{BB962C8B-B14F-4D97-AF65-F5344CB8AC3E}">
        <p14:creationId xmlns:p14="http://schemas.microsoft.com/office/powerpoint/2010/main" val="3600388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How .NET Native Works</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sz="3000" b="0" dirty="0" smtClean="0">
                <a:latin typeface="Bell MT" pitchFamily="18" charset="0"/>
              </a:rPr>
              <a:t> Typically: </a:t>
            </a:r>
            <a:r>
              <a:rPr lang="en-US" sz="3000" b="0" dirty="0">
                <a:latin typeface="Bell MT" pitchFamily="18" charset="0"/>
              </a:rPr>
              <a:t>apps that target the .NET Framework are compiled to intermediate language (IL). At run time, the just-in-time (JIT) compiler translates the IL to native </a:t>
            </a:r>
            <a:r>
              <a:rPr lang="en-US" sz="3000" b="0" dirty="0" smtClean="0">
                <a:latin typeface="Bell MT" pitchFamily="18" charset="0"/>
              </a:rPr>
              <a:t>code.</a:t>
            </a:r>
          </a:p>
          <a:p>
            <a:pPr>
              <a:buFont typeface="Arial" pitchFamily="34" charset="0"/>
              <a:buChar char="•"/>
            </a:pPr>
            <a:endParaRPr lang="en-US" b="0" dirty="0"/>
          </a:p>
          <a:p>
            <a:pPr marL="457200" indent="-457200">
              <a:buFont typeface="Arial" pitchFamily="34" charset="0"/>
              <a:buChar char="•"/>
            </a:pPr>
            <a:r>
              <a:rPr lang="en-US" sz="3000" b="0" dirty="0">
                <a:latin typeface="Bell MT" pitchFamily="18" charset="0"/>
              </a:rPr>
              <a:t>.NET Native compiles Windows apps directly to native code</a:t>
            </a:r>
            <a:endParaRPr lang="en-US" sz="3000" b="0" dirty="0" smtClean="0">
              <a:latin typeface="Bell MT" pitchFamily="18" charset="0"/>
            </a:endParaRPr>
          </a:p>
        </p:txBody>
      </p:sp>
    </p:spTree>
    <p:extLst>
      <p:ext uri="{BB962C8B-B14F-4D97-AF65-F5344CB8AC3E}">
        <p14:creationId xmlns:p14="http://schemas.microsoft.com/office/powerpoint/2010/main" val="2118195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 NATIVE AND COMPILATION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How .NET Native is different from other compilers targeting .NET Core framework</a:t>
            </a:r>
            <a:endParaRPr lang="en-US" dirty="0"/>
          </a:p>
        </p:txBody>
      </p:sp>
    </p:spTree>
    <p:extLst>
      <p:ext uri="{BB962C8B-B14F-4D97-AF65-F5344CB8AC3E}">
        <p14:creationId xmlns:p14="http://schemas.microsoft.com/office/powerpoint/2010/main" val="2273770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7620000" cy="1143000"/>
          </a:xfrm>
        </p:spPr>
        <p:txBody>
          <a:bodyPr/>
          <a:lstStyle/>
          <a:p>
            <a:r>
              <a:rPr lang="en-US" dirty="0" smtClean="0"/>
              <a:t>The not .NET Native Compilers!</a:t>
            </a:r>
            <a:endParaRPr lang="en-US" dirty="0"/>
          </a:p>
        </p:txBody>
      </p:sp>
      <p:sp>
        <p:nvSpPr>
          <p:cNvPr id="3" name="Content Placeholder 2"/>
          <p:cNvSpPr>
            <a:spLocks noGrp="1"/>
          </p:cNvSpPr>
          <p:nvPr>
            <p:ph idx="1"/>
          </p:nvPr>
        </p:nvSpPr>
        <p:spPr/>
        <p:txBody>
          <a:bodyPr>
            <a:normAutofit lnSpcReduction="10000"/>
          </a:bodyPr>
          <a:lstStyle/>
          <a:p>
            <a:endParaRPr lang="en-US" sz="2800" dirty="0" smtClean="0">
              <a:latin typeface="Bell MT" pitchFamily="18" charset="0"/>
            </a:endParaRPr>
          </a:p>
          <a:p>
            <a:endParaRPr lang="en-US" sz="2800" dirty="0">
              <a:latin typeface="Bell MT" pitchFamily="18" charset="0"/>
            </a:endParaRPr>
          </a:p>
          <a:p>
            <a:pPr marL="457200" indent="-457200">
              <a:buFont typeface="Arial" pitchFamily="34" charset="0"/>
              <a:buChar char="•"/>
            </a:pPr>
            <a:r>
              <a:rPr lang="en-US" sz="2800" b="0" dirty="0" smtClean="0">
                <a:latin typeface="Bell MT" pitchFamily="18" charset="0"/>
              </a:rPr>
              <a:t>Metadata</a:t>
            </a:r>
          </a:p>
          <a:p>
            <a:pPr marL="457200" indent="-457200">
              <a:buFont typeface="Arial" pitchFamily="34" charset="0"/>
              <a:buChar char="•"/>
            </a:pPr>
            <a:r>
              <a:rPr lang="en-US" sz="2800" b="0" dirty="0" smtClean="0">
                <a:latin typeface="Bell MT" pitchFamily="18" charset="0"/>
              </a:rPr>
              <a:t>Implementation Code</a:t>
            </a:r>
          </a:p>
          <a:p>
            <a:pPr marL="457200" indent="-457200">
              <a:buFont typeface="Arial" pitchFamily="34" charset="0"/>
              <a:buChar char="•"/>
            </a:pPr>
            <a:r>
              <a:rPr lang="en-US" sz="2800" b="0" dirty="0" smtClean="0">
                <a:latin typeface="Bell MT" pitchFamily="18" charset="0"/>
              </a:rPr>
              <a:t>.NET Framework Class Libraries and Additional Class Libraries</a:t>
            </a:r>
          </a:p>
          <a:p>
            <a:pPr marL="457200" indent="-457200">
              <a:buFont typeface="Arial" pitchFamily="34" charset="0"/>
              <a:buChar char="•"/>
            </a:pPr>
            <a:r>
              <a:rPr lang="en-US" sz="2800" b="0" dirty="0" smtClean="0">
                <a:latin typeface="Bell MT" pitchFamily="18" charset="0"/>
              </a:rPr>
              <a:t>The Common Language Runtime</a:t>
            </a:r>
            <a:endParaRPr lang="en-US" sz="2800" b="0" dirty="0">
              <a:latin typeface="Bell MT" pitchFamily="18" charset="0"/>
            </a:endParaRPr>
          </a:p>
        </p:txBody>
      </p:sp>
    </p:spTree>
    <p:extLst>
      <p:ext uri="{BB962C8B-B14F-4D97-AF65-F5344CB8AC3E}">
        <p14:creationId xmlns:p14="http://schemas.microsoft.com/office/powerpoint/2010/main" val="3622101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B0F0"/>
                </a:solidFill>
              </a:rPr>
              <a:t>What is .net core?</a:t>
            </a:r>
            <a:endParaRPr lang="en-US" sz="3200" dirty="0">
              <a:solidFill>
                <a:srgbClr val="00B0F0"/>
              </a:solidFill>
            </a:endParaRPr>
          </a:p>
        </p:txBody>
      </p:sp>
      <p:sp>
        <p:nvSpPr>
          <p:cNvPr id="3" name="Content Placeholder 2"/>
          <p:cNvSpPr>
            <a:spLocks noGrp="1"/>
          </p:cNvSpPr>
          <p:nvPr>
            <p:ph idx="1"/>
          </p:nvPr>
        </p:nvSpPr>
        <p:spPr>
          <a:xfrm>
            <a:off x="822960" y="1100628"/>
            <a:ext cx="7520940" cy="3623772"/>
          </a:xfrm>
        </p:spPr>
        <p:txBody>
          <a:bodyPr>
            <a:normAutofit/>
          </a:bodyPr>
          <a:lstStyle/>
          <a:p>
            <a:pPr>
              <a:buFont typeface="Arial" pitchFamily="34" charset="0"/>
              <a:buChar char="•"/>
            </a:pPr>
            <a:r>
              <a:rPr lang="en-US" sz="2800" b="0" dirty="0" smtClean="0">
                <a:latin typeface="Times New Roman" pitchFamily="18" charset="0"/>
                <a:cs typeface="Times New Roman" pitchFamily="18" charset="0"/>
              </a:rPr>
              <a:t>ASP.NET Core is a </a:t>
            </a:r>
            <a:r>
              <a:rPr lang="en-US" sz="2800" b="0" dirty="0" smtClean="0">
                <a:latin typeface="Times New Roman" pitchFamily="18" charset="0"/>
                <a:cs typeface="Times New Roman" pitchFamily="18" charset="0"/>
              </a:rPr>
              <a:t>complete redesign </a:t>
            </a:r>
            <a:r>
              <a:rPr lang="en-US" sz="2800" b="0" dirty="0" smtClean="0">
                <a:latin typeface="Times New Roman" pitchFamily="18" charset="0"/>
                <a:cs typeface="Times New Roman" pitchFamily="18" charset="0"/>
              </a:rPr>
              <a:t>of ASP.NET, with architectural changes that result in leaner and modular framework.</a:t>
            </a:r>
          </a:p>
          <a:p>
            <a:pPr>
              <a:buFont typeface="Arial" pitchFamily="34" charset="0"/>
              <a:buChar char="•"/>
            </a:pPr>
            <a:r>
              <a:rPr lang="en-US" sz="2800" b="0" dirty="0" smtClean="0">
                <a:latin typeface="Times New Roman" pitchFamily="18" charset="0"/>
                <a:cs typeface="Times New Roman" pitchFamily="18" charset="0"/>
              </a:rPr>
              <a:t>.Net Core is open-source.</a:t>
            </a:r>
          </a:p>
          <a:p>
            <a:pPr>
              <a:buFont typeface="Arial" pitchFamily="34" charset="0"/>
              <a:buChar char="•"/>
            </a:pPr>
            <a:r>
              <a:rPr lang="en-US" sz="2800" b="0" dirty="0">
                <a:latin typeface="Times New Roman" pitchFamily="18" charset="0"/>
                <a:cs typeface="Times New Roman" pitchFamily="18" charset="0"/>
              </a:rPr>
              <a:t>C</a:t>
            </a:r>
            <a:r>
              <a:rPr lang="en-US" sz="2800" b="0" dirty="0" smtClean="0">
                <a:latin typeface="Times New Roman" pitchFamily="18" charset="0"/>
                <a:cs typeface="Times New Roman" pitchFamily="18" charset="0"/>
              </a:rPr>
              <a:t>ross platform.</a:t>
            </a:r>
          </a:p>
          <a:p>
            <a:pPr>
              <a:buFont typeface="Arial" pitchFamily="34" charset="0"/>
              <a:buChar char="•"/>
            </a:pPr>
            <a:r>
              <a:rPr lang="en-US" sz="2800" b="0" dirty="0" smtClean="0">
                <a:latin typeface="Times New Roman" pitchFamily="18" charset="0"/>
                <a:cs typeface="Times New Roman" pitchFamily="18" charset="0"/>
              </a:rPr>
              <a:t>Supports </a:t>
            </a:r>
            <a:r>
              <a:rPr lang="en-US" sz="2800" b="0" dirty="0" smtClean="0">
                <a:latin typeface="Times New Roman" pitchFamily="18" charset="0"/>
                <a:cs typeface="Times New Roman" pitchFamily="18" charset="0"/>
              </a:rPr>
              <a:t>.Net Standard Library(NSL). </a:t>
            </a:r>
          </a:p>
          <a:p>
            <a:pPr>
              <a:buFont typeface="Arial" pitchFamily="34" charset="0"/>
              <a:buChar char="•"/>
            </a:pPr>
            <a:endParaRPr lang="en-US" sz="34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6167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The .NET Native !!</a:t>
            </a:r>
            <a:endParaRPr lang="en-US"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marL="457200" indent="-457200">
              <a:buFont typeface="Arial" pitchFamily="34" charset="0"/>
              <a:buChar char="•"/>
            </a:pPr>
            <a:r>
              <a:rPr lang="en-US" sz="2800" b="0" dirty="0">
                <a:latin typeface="Bell MT" pitchFamily="18" charset="0"/>
              </a:rPr>
              <a:t>For certain code paths, it replaces code that relies on reflection and metadata with static native code</a:t>
            </a:r>
            <a:r>
              <a:rPr lang="en-US" sz="2800" b="0" dirty="0" smtClean="0">
                <a:latin typeface="Bell MT" pitchFamily="18" charset="0"/>
              </a:rPr>
              <a:t>.</a:t>
            </a:r>
          </a:p>
          <a:p>
            <a:pPr marL="457200" indent="-457200">
              <a:buFont typeface="Arial" pitchFamily="34" charset="0"/>
              <a:buChar char="•"/>
            </a:pPr>
            <a:r>
              <a:rPr lang="en-US" sz="2800" b="0" dirty="0">
                <a:latin typeface="Bell MT" pitchFamily="18" charset="0"/>
              </a:rPr>
              <a:t>Where possible, it attempts to eliminate all metadata</a:t>
            </a:r>
            <a:r>
              <a:rPr lang="en-US" sz="2800" b="0" dirty="0" smtClean="0">
                <a:latin typeface="Bell MT" pitchFamily="18" charset="0"/>
              </a:rPr>
              <a:t>.</a:t>
            </a:r>
          </a:p>
          <a:p>
            <a:pPr marL="457200" indent="-457200">
              <a:buFont typeface="Arial" pitchFamily="34" charset="0"/>
              <a:buChar char="•"/>
            </a:pPr>
            <a:r>
              <a:rPr lang="en-US" sz="2800" b="0" dirty="0">
                <a:latin typeface="Bell MT" pitchFamily="18" charset="0"/>
              </a:rPr>
              <a:t>It includes in the final app assemblies only the implementation code </a:t>
            </a:r>
            <a:r>
              <a:rPr lang="en-US" sz="2800" b="0" dirty="0" smtClean="0">
                <a:latin typeface="Bell MT" pitchFamily="18" charset="0"/>
              </a:rPr>
              <a:t>that </a:t>
            </a:r>
            <a:r>
              <a:rPr lang="en-US" sz="2800" b="0" dirty="0">
                <a:latin typeface="Bell MT" pitchFamily="18" charset="0"/>
              </a:rPr>
              <a:t>is actually invoked by the app. </a:t>
            </a:r>
            <a:endParaRPr lang="en-US" sz="2800" b="0" dirty="0" smtClean="0">
              <a:latin typeface="Bell MT" pitchFamily="18" charset="0"/>
            </a:endParaRPr>
          </a:p>
          <a:p>
            <a:pPr marL="457200" indent="-457200">
              <a:buFont typeface="Arial" pitchFamily="34" charset="0"/>
              <a:buChar char="•"/>
            </a:pPr>
            <a:r>
              <a:rPr lang="en-US" sz="2800" b="0" dirty="0">
                <a:latin typeface="Bell MT" pitchFamily="18" charset="0"/>
              </a:rPr>
              <a:t>It replaces the full CLR with a refactored runtime that primarily contains the garbage collector.</a:t>
            </a:r>
          </a:p>
        </p:txBody>
      </p:sp>
    </p:spTree>
    <p:extLst>
      <p:ext uri="{BB962C8B-B14F-4D97-AF65-F5344CB8AC3E}">
        <p14:creationId xmlns:p14="http://schemas.microsoft.com/office/powerpoint/2010/main" val="414772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Advantages:</a:t>
            </a:r>
            <a:endParaRPr lang="en-US" dirty="0">
              <a:solidFill>
                <a:srgbClr val="00B0F0"/>
              </a:solidFill>
            </a:endParaRPr>
          </a:p>
        </p:txBody>
      </p:sp>
      <p:sp>
        <p:nvSpPr>
          <p:cNvPr id="3" name="Content Placeholder 2"/>
          <p:cNvSpPr>
            <a:spLocks noGrp="1"/>
          </p:cNvSpPr>
          <p:nvPr>
            <p:ph idx="1"/>
          </p:nvPr>
        </p:nvSpPr>
        <p:spPr/>
        <p:txBody>
          <a:bodyPr>
            <a:normAutofit/>
          </a:bodyPr>
          <a:lstStyle/>
          <a:p>
            <a:endParaRPr lang="en-US" sz="3000" dirty="0" smtClean="0">
              <a:latin typeface="Bell MT" pitchFamily="18" charset="0"/>
            </a:endParaRPr>
          </a:p>
          <a:p>
            <a:pPr marL="457200" indent="-457200">
              <a:buFont typeface="Arial" pitchFamily="34" charset="0"/>
              <a:buChar char="•"/>
            </a:pPr>
            <a:r>
              <a:rPr lang="en-US" sz="3000" b="0" dirty="0" smtClean="0">
                <a:latin typeface="Bell MT" pitchFamily="18" charset="0"/>
              </a:rPr>
              <a:t>Fast </a:t>
            </a:r>
            <a:r>
              <a:rPr lang="en-US" sz="3000" b="0" dirty="0">
                <a:latin typeface="Bell MT" pitchFamily="18" charset="0"/>
              </a:rPr>
              <a:t>execution </a:t>
            </a:r>
            <a:r>
              <a:rPr lang="en-US" sz="3000" b="0" dirty="0" smtClean="0">
                <a:latin typeface="Bell MT" pitchFamily="18" charset="0"/>
              </a:rPr>
              <a:t>times.</a:t>
            </a:r>
          </a:p>
          <a:p>
            <a:pPr marL="457200" indent="-457200">
              <a:buFont typeface="Arial" pitchFamily="34" charset="0"/>
              <a:buChar char="•"/>
            </a:pPr>
            <a:r>
              <a:rPr lang="en-US" sz="3000" b="0" dirty="0">
                <a:latin typeface="Bell MT" pitchFamily="18" charset="0"/>
              </a:rPr>
              <a:t>Consistently speedy </a:t>
            </a:r>
            <a:r>
              <a:rPr lang="en-US" sz="3000" b="0" dirty="0" smtClean="0">
                <a:latin typeface="Bell MT" pitchFamily="18" charset="0"/>
              </a:rPr>
              <a:t>startup times.</a:t>
            </a:r>
          </a:p>
          <a:p>
            <a:pPr marL="457200" indent="-457200">
              <a:buFont typeface="Arial" pitchFamily="34" charset="0"/>
              <a:buChar char="•"/>
            </a:pPr>
            <a:r>
              <a:rPr lang="en-US" sz="3000" b="0" dirty="0">
                <a:latin typeface="Bell MT" pitchFamily="18" charset="0"/>
              </a:rPr>
              <a:t>Optimized </a:t>
            </a:r>
            <a:r>
              <a:rPr lang="en-US" sz="3000" b="0" dirty="0" smtClean="0">
                <a:latin typeface="Bell MT" pitchFamily="18" charset="0"/>
              </a:rPr>
              <a:t>app </a:t>
            </a:r>
            <a:r>
              <a:rPr lang="en-US" sz="3000" b="0" dirty="0">
                <a:latin typeface="Bell MT" pitchFamily="18" charset="0"/>
              </a:rPr>
              <a:t>memory </a:t>
            </a:r>
            <a:r>
              <a:rPr lang="en-US" sz="3000" b="0" dirty="0" smtClean="0">
                <a:latin typeface="Bell MT" pitchFamily="18" charset="0"/>
              </a:rPr>
              <a:t>usage.</a:t>
            </a:r>
            <a:endParaRPr lang="en-US" sz="3000" b="0" dirty="0">
              <a:latin typeface="Bell MT" pitchFamily="18" charset="0"/>
            </a:endParaRPr>
          </a:p>
        </p:txBody>
      </p:sp>
    </p:spTree>
    <p:extLst>
      <p:ext uri="{BB962C8B-B14F-4D97-AF65-F5344CB8AC3E}">
        <p14:creationId xmlns:p14="http://schemas.microsoft.com/office/powerpoint/2010/main" val="2240332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r>
              <a:rPr lang="en-US" dirty="0" smtClean="0">
                <a:solidFill>
                  <a:srgbClr val="00B0F0"/>
                </a:solidFill>
              </a:rPr>
              <a:t>Net Native != Just a Complier</a:t>
            </a:r>
            <a:endParaRPr lang="en-US" dirty="0">
              <a:solidFill>
                <a:srgbClr val="00B0F0"/>
              </a:solidFill>
            </a:endParaRP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sz="3000" b="0" dirty="0">
                <a:latin typeface="Bell MT" pitchFamily="18" charset="0"/>
              </a:rPr>
              <a:t>During </a:t>
            </a:r>
            <a:r>
              <a:rPr lang="en-US" sz="3000" b="0" dirty="0" smtClean="0">
                <a:latin typeface="Bell MT" pitchFamily="18" charset="0"/>
              </a:rPr>
              <a:t>pre-compilation</a:t>
            </a:r>
            <a:r>
              <a:rPr lang="en-US" sz="3000" b="0" dirty="0">
                <a:latin typeface="Bell MT" pitchFamily="18" charset="0"/>
              </a:rPr>
              <a:t>, required portions of the .NET Framework are statically linked into your </a:t>
            </a:r>
            <a:r>
              <a:rPr lang="en-US" sz="3000" b="0" dirty="0" smtClean="0">
                <a:latin typeface="Bell MT" pitchFamily="18" charset="0"/>
              </a:rPr>
              <a:t>program.</a:t>
            </a:r>
          </a:p>
          <a:p>
            <a:pPr marL="457200" indent="-457200">
              <a:buFont typeface="Arial" pitchFamily="34" charset="0"/>
              <a:buChar char="•"/>
            </a:pPr>
            <a:r>
              <a:rPr lang="en-US" sz="3000" b="0" dirty="0">
                <a:latin typeface="Bell MT" pitchFamily="18" charset="0"/>
              </a:rPr>
              <a:t>The .NET Native runtime is optimized for static </a:t>
            </a:r>
            <a:r>
              <a:rPr lang="en-US" sz="3000" b="0" dirty="0" smtClean="0">
                <a:latin typeface="Bell MT" pitchFamily="18" charset="0"/>
              </a:rPr>
              <a:t>pre-compilation </a:t>
            </a:r>
            <a:r>
              <a:rPr lang="en-US" sz="3000" b="0" dirty="0">
                <a:latin typeface="Bell MT" pitchFamily="18" charset="0"/>
              </a:rPr>
              <a:t>and thus is able to offer superior performance</a:t>
            </a:r>
            <a:r>
              <a:rPr lang="en-US" sz="3000" b="0" dirty="0" smtClean="0">
                <a:latin typeface="Bell MT" pitchFamily="18" charset="0"/>
              </a:rPr>
              <a:t>.</a:t>
            </a:r>
          </a:p>
          <a:p>
            <a:endParaRPr lang="en-US" sz="3000" dirty="0">
              <a:latin typeface="Bell MT" pitchFamily="18" charset="0"/>
            </a:endParaRPr>
          </a:p>
        </p:txBody>
      </p:sp>
    </p:spTree>
    <p:extLst>
      <p:ext uri="{BB962C8B-B14F-4D97-AF65-F5344CB8AC3E}">
        <p14:creationId xmlns:p14="http://schemas.microsoft.com/office/powerpoint/2010/main" val="1153361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81000"/>
            <a:ext cx="7520940" cy="533400"/>
          </a:xfrm>
        </p:spPr>
        <p:txBody>
          <a:bodyPr>
            <a:normAutofit fontScale="90000"/>
          </a:bodyPr>
          <a:lstStyle/>
          <a:p>
            <a:pPr algn="ctr"/>
            <a:r>
              <a:rPr lang="en-US" sz="3100" dirty="0" smtClean="0">
                <a:solidFill>
                  <a:srgbClr val="00B0F0"/>
                </a:solidFill>
              </a:rPr>
              <a:t>CORE-RT  vs CORE-CLR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Arial" pitchFamily="34" charset="0"/>
              <a:buChar char="•"/>
            </a:pPr>
            <a:r>
              <a:rPr lang="en-US" sz="2800" b="0" dirty="0" smtClean="0">
                <a:latin typeface="Bell MT" pitchFamily="18" charset="0"/>
              </a:rPr>
              <a:t>Both .NET Native and Core CLR uses Ryu JIT Compiler (by default). </a:t>
            </a:r>
          </a:p>
          <a:p>
            <a:pPr marL="457200" indent="-457200">
              <a:buFont typeface="Arial" pitchFamily="34" charset="0"/>
              <a:buChar char="•"/>
            </a:pPr>
            <a:r>
              <a:rPr lang="en-US" sz="2800" b="0" dirty="0" smtClean="0">
                <a:latin typeface="Bell MT" pitchFamily="18" charset="0"/>
              </a:rPr>
              <a:t>The difference is .NET Native uses it as an Ahead-of-Time (AOT) compiler where CORE-CLR uses it as a Just-in-Time Compiler(JIT).</a:t>
            </a:r>
          </a:p>
          <a:p>
            <a:pPr marL="457200" indent="-457200">
              <a:buFont typeface="Arial" pitchFamily="34" charset="0"/>
              <a:buChar char="•"/>
            </a:pPr>
            <a:r>
              <a:rPr lang="en-US" sz="2800" b="0" dirty="0" smtClean="0">
                <a:latin typeface="Bell MT" pitchFamily="18" charset="0"/>
              </a:rPr>
              <a:t> </a:t>
            </a:r>
            <a:r>
              <a:rPr lang="en-US" sz="2800" b="0" u="sng" dirty="0" smtClean="0">
                <a:latin typeface="Bell MT" pitchFamily="18" charset="0"/>
                <a:hlinkClick r:id="rId2"/>
              </a:rPr>
              <a:t>Core RT</a:t>
            </a:r>
            <a:r>
              <a:rPr lang="en-US" sz="2800" b="0" dirty="0">
                <a:latin typeface="Bell MT" pitchFamily="18" charset="0"/>
              </a:rPr>
              <a:t> is the .NET Core runtime that is optimized for AOT scenarios, which .NET Native </a:t>
            </a:r>
            <a:r>
              <a:rPr lang="en-US" sz="2800" b="0" dirty="0" smtClean="0">
                <a:latin typeface="Bell MT" pitchFamily="18" charset="0"/>
              </a:rPr>
              <a:t>targets.</a:t>
            </a:r>
          </a:p>
          <a:p>
            <a:pPr marL="457200" indent="-457200">
              <a:buFont typeface="Arial" pitchFamily="34" charset="0"/>
              <a:buChar char="•"/>
            </a:pPr>
            <a:r>
              <a:rPr lang="en-US" sz="2800" b="0" dirty="0" smtClean="0">
                <a:latin typeface="Bell MT" pitchFamily="18" charset="0"/>
              </a:rPr>
              <a:t>Core RT is a layered architecture whose base is a small execution engine that provides  services such as garbage collection.</a:t>
            </a:r>
          </a:p>
          <a:p>
            <a:endParaRPr lang="en-US" dirty="0"/>
          </a:p>
        </p:txBody>
      </p:sp>
    </p:spTree>
    <p:extLst>
      <p:ext uri="{BB962C8B-B14F-4D97-AF65-F5344CB8AC3E}">
        <p14:creationId xmlns:p14="http://schemas.microsoft.com/office/powerpoint/2010/main" val="398241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What is asp.net core mvc framework ?</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algn="just">
              <a:buFont typeface="Arial" pitchFamily="34" charset="0"/>
              <a:buChar char="•"/>
            </a:pPr>
            <a:r>
              <a:rPr lang="en-US" sz="2400" b="0" dirty="0"/>
              <a:t>The ASP.NET Core MVC framework is a lightweight, open source, highly </a:t>
            </a:r>
            <a:r>
              <a:rPr lang="en-US" sz="2400" b="0" dirty="0" smtClean="0"/>
              <a:t>testable presentation </a:t>
            </a:r>
            <a:r>
              <a:rPr lang="en-US" sz="2400" b="0" dirty="0"/>
              <a:t>framework optimized for use with ASP.NET Core</a:t>
            </a:r>
            <a:r>
              <a:rPr lang="en-US" sz="2400" b="0" dirty="0" smtClean="0"/>
              <a:t>.</a:t>
            </a:r>
            <a:endParaRPr lang="en-US" sz="2400" b="0" dirty="0"/>
          </a:p>
          <a:p>
            <a:pPr algn="just">
              <a:buFont typeface="Arial" pitchFamily="34" charset="0"/>
              <a:buChar char="•"/>
            </a:pPr>
            <a:r>
              <a:rPr lang="en-US" sz="2400" b="0" dirty="0" smtClean="0"/>
              <a:t>ASP.NET </a:t>
            </a:r>
            <a:r>
              <a:rPr lang="en-US" sz="2400" b="0" dirty="0"/>
              <a:t>Core MVC provides a patterns-based way to build dynamic websites that enables a clean separation of concerns. </a:t>
            </a:r>
            <a:endParaRPr lang="en-US" sz="2400" b="0" dirty="0" smtClean="0"/>
          </a:p>
          <a:p>
            <a:pPr algn="just">
              <a:buFont typeface="Arial" pitchFamily="34" charset="0"/>
              <a:buChar char="•"/>
            </a:pPr>
            <a:r>
              <a:rPr lang="en-US" sz="2400" b="0" dirty="0" smtClean="0"/>
              <a:t>Advantages of MVC: Helps to keep the program organized from start to end and also structures the project.</a:t>
            </a:r>
          </a:p>
          <a:p>
            <a:pPr marL="0" indent="0" algn="just"/>
            <a:endParaRPr lang="en-US" sz="2400" dirty="0"/>
          </a:p>
        </p:txBody>
      </p:sp>
    </p:spTree>
    <p:extLst>
      <p:ext uri="{BB962C8B-B14F-4D97-AF65-F5344CB8AC3E}">
        <p14:creationId xmlns:p14="http://schemas.microsoft.com/office/powerpoint/2010/main" val="2070704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.net core mvc framework</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sz="2400" b="0" dirty="0">
                <a:latin typeface="Times New Roman" pitchFamily="18" charset="0"/>
                <a:cs typeface="Times New Roman" pitchFamily="18" charset="0"/>
              </a:rPr>
              <a:t>What is the MVC pattern</a:t>
            </a:r>
            <a:r>
              <a:rPr lang="en-US" sz="2400" b="0" dirty="0" smtClean="0">
                <a:latin typeface="Times New Roman" pitchFamily="18" charset="0"/>
                <a:cs typeface="Times New Roman" pitchFamily="18" charset="0"/>
              </a:rPr>
              <a:t>?</a:t>
            </a:r>
          </a:p>
          <a:p>
            <a:endParaRPr lang="en-US" sz="2000" b="0" dirty="0" smtClean="0">
              <a:solidFill>
                <a:srgbClr val="0070C0"/>
              </a:solidFill>
            </a:endParaRPr>
          </a:p>
          <a:p>
            <a:r>
              <a:rPr lang="en-US" sz="1800" b="0" dirty="0" smtClean="0"/>
              <a:t>The Model-View-Controller(MVC) architecture</a:t>
            </a:r>
          </a:p>
          <a:p>
            <a:r>
              <a:rPr lang="en-US" sz="1800" b="0" dirty="0"/>
              <a:t>p</a:t>
            </a:r>
            <a:r>
              <a:rPr lang="en-US" sz="1800" b="0" dirty="0" smtClean="0"/>
              <a:t>attern separates an application into three</a:t>
            </a:r>
          </a:p>
          <a:p>
            <a:r>
              <a:rPr lang="en-US" sz="1800" b="0" dirty="0"/>
              <a:t>m</a:t>
            </a:r>
            <a:r>
              <a:rPr lang="en-US" sz="1800" b="0" dirty="0" smtClean="0"/>
              <a:t>ain groups of components: </a:t>
            </a:r>
            <a:r>
              <a:rPr lang="en-US" sz="1800" dirty="0" smtClean="0">
                <a:solidFill>
                  <a:srgbClr val="0070C0"/>
                </a:solidFill>
              </a:rPr>
              <a:t>MODELS,VIEWS </a:t>
            </a:r>
          </a:p>
          <a:p>
            <a:r>
              <a:rPr lang="en-US" sz="1800" b="0" dirty="0"/>
              <a:t>a</a:t>
            </a:r>
            <a:r>
              <a:rPr lang="en-US" sz="1800" b="0" dirty="0" smtClean="0"/>
              <a:t>nd</a:t>
            </a:r>
            <a:r>
              <a:rPr lang="en-US" sz="1800" dirty="0" smtClean="0">
                <a:solidFill>
                  <a:srgbClr val="0070C0"/>
                </a:solidFill>
              </a:rPr>
              <a:t> CONTROLLERS</a:t>
            </a:r>
          </a:p>
          <a:p>
            <a:endParaRPr lang="en-US" b="0" dirty="0"/>
          </a:p>
          <a:p>
            <a:r>
              <a:rPr lang="en-US" b="0" dirty="0"/>
              <a:t> </a:t>
            </a:r>
            <a:r>
              <a:rPr lang="en-US" sz="1800" b="0" dirty="0" smtClean="0"/>
              <a:t>The </a:t>
            </a:r>
            <a:r>
              <a:rPr lang="en-US" sz="1800" b="0" dirty="0" smtClean="0">
                <a:solidFill>
                  <a:srgbClr val="0070C0"/>
                </a:solidFill>
              </a:rPr>
              <a:t>Controller</a:t>
            </a:r>
            <a:r>
              <a:rPr lang="en-US" sz="1800" b="0" dirty="0" smtClean="0"/>
              <a:t> chooses the </a:t>
            </a:r>
            <a:r>
              <a:rPr lang="en-US" sz="1800" b="0" dirty="0" smtClean="0">
                <a:solidFill>
                  <a:srgbClr val="0070C0"/>
                </a:solidFill>
              </a:rPr>
              <a:t>view </a:t>
            </a:r>
            <a:r>
              <a:rPr lang="en-US" sz="1800" b="0" dirty="0" smtClean="0"/>
              <a:t>to display to </a:t>
            </a:r>
          </a:p>
          <a:p>
            <a:r>
              <a:rPr lang="en-US" sz="1800" b="0" dirty="0"/>
              <a:t>t</a:t>
            </a:r>
            <a:r>
              <a:rPr lang="en-US" sz="1800" b="0" dirty="0" smtClean="0"/>
              <a:t>he user ,and provides it with any </a:t>
            </a:r>
            <a:r>
              <a:rPr lang="en-US" sz="1800" b="0" dirty="0" smtClean="0">
                <a:solidFill>
                  <a:srgbClr val="0070C0"/>
                </a:solidFill>
              </a:rPr>
              <a:t>Model</a:t>
            </a:r>
            <a:r>
              <a:rPr lang="en-US" sz="1800" b="0" dirty="0" smtClean="0"/>
              <a:t> data </a:t>
            </a:r>
          </a:p>
          <a:p>
            <a:r>
              <a:rPr lang="en-US" sz="1800" b="0" dirty="0"/>
              <a:t>t</a:t>
            </a:r>
            <a:r>
              <a:rPr lang="en-US" sz="1800" b="0" dirty="0" smtClean="0"/>
              <a:t>hat is required.</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066801"/>
            <a:ext cx="3200400" cy="3352799"/>
          </a:xfrm>
          <a:prstGeom prst="rect">
            <a:avLst/>
          </a:prstGeom>
        </p:spPr>
      </p:pic>
      <p:sp>
        <p:nvSpPr>
          <p:cNvPr id="5" name="TextBox 4"/>
          <p:cNvSpPr txBox="1"/>
          <p:nvPr/>
        </p:nvSpPr>
        <p:spPr>
          <a:xfrm>
            <a:off x="533400" y="5334000"/>
            <a:ext cx="8153400" cy="646331"/>
          </a:xfrm>
          <a:prstGeom prst="rect">
            <a:avLst/>
          </a:prstGeom>
          <a:noFill/>
        </p:spPr>
        <p:txBody>
          <a:bodyPr wrap="square" rtlCol="0">
            <a:spAutoFit/>
          </a:bodyPr>
          <a:lstStyle/>
          <a:p>
            <a:r>
              <a:rPr lang="en-US" dirty="0" smtClean="0"/>
              <a:t>Note: </a:t>
            </a:r>
            <a:r>
              <a:rPr lang="en-US" dirty="0"/>
              <a:t>Both the view and the controller depend on the model. However, the model depends on neither the view nor the controller</a:t>
            </a:r>
            <a:r>
              <a:rPr lang="en-US" dirty="0" smtClean="0"/>
              <a:t>.(Beneficiary , Easily Testable)</a:t>
            </a:r>
            <a:endParaRPr lang="en-US" dirty="0"/>
          </a:p>
        </p:txBody>
      </p:sp>
    </p:spTree>
    <p:extLst>
      <p:ext uri="{BB962C8B-B14F-4D97-AF65-F5344CB8AC3E}">
        <p14:creationId xmlns:p14="http://schemas.microsoft.com/office/powerpoint/2010/main" val="3305527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152400"/>
            <a:ext cx="8839200" cy="548640"/>
          </a:xfrm>
        </p:spPr>
        <p:txBody>
          <a:bodyPr>
            <a:noAutofit/>
          </a:bodyPr>
          <a:lstStyle/>
          <a:p>
            <a:r>
              <a:rPr lang="en-US" sz="2400" dirty="0" smtClean="0">
                <a:solidFill>
                  <a:srgbClr val="00B0F0"/>
                </a:solidFill>
              </a:rPr>
              <a:t>What do the terms model , view and controller mean?</a:t>
            </a:r>
            <a:endParaRPr lang="en-US" sz="2400" dirty="0">
              <a:solidFill>
                <a:srgbClr val="00B0F0"/>
              </a:solidFill>
            </a:endParaRPr>
          </a:p>
        </p:txBody>
      </p:sp>
      <p:sp>
        <p:nvSpPr>
          <p:cNvPr id="3" name="Content Placeholder 2"/>
          <p:cNvSpPr>
            <a:spLocks noGrp="1"/>
          </p:cNvSpPr>
          <p:nvPr>
            <p:ph idx="1"/>
          </p:nvPr>
        </p:nvSpPr>
        <p:spPr>
          <a:xfrm>
            <a:off x="822960" y="762000"/>
            <a:ext cx="7520940" cy="4495800"/>
          </a:xfrm>
        </p:spPr>
        <p:txBody>
          <a:bodyPr>
            <a:normAutofit/>
          </a:bodyPr>
          <a:lstStyle/>
          <a:p>
            <a:pPr algn="just"/>
            <a:r>
              <a:rPr lang="en-US" sz="2000" dirty="0" smtClean="0"/>
              <a:t>Model : </a:t>
            </a:r>
            <a:r>
              <a:rPr lang="en-US" sz="2000" b="0" dirty="0"/>
              <a:t>The Model in an MVC application represents </a:t>
            </a:r>
            <a:r>
              <a:rPr lang="en-US" sz="2000" b="0" dirty="0">
                <a:solidFill>
                  <a:srgbClr val="00B0F0"/>
                </a:solidFill>
              </a:rPr>
              <a:t>the state of the application </a:t>
            </a:r>
            <a:r>
              <a:rPr lang="en-US" sz="2000" b="0" dirty="0" smtClean="0">
                <a:solidFill>
                  <a:srgbClr val="00B0F0"/>
                </a:solidFill>
              </a:rPr>
              <a:t>and any </a:t>
            </a:r>
            <a:r>
              <a:rPr lang="en-US" sz="2000" b="0" dirty="0">
                <a:solidFill>
                  <a:srgbClr val="00B0F0"/>
                </a:solidFill>
              </a:rPr>
              <a:t>business logic or operations</a:t>
            </a:r>
            <a:r>
              <a:rPr lang="en-US" sz="2000" b="0" dirty="0"/>
              <a:t> that should be performed by it. Business logic should be encapsulated in the model, along with any implementation logic for persisting the state of the application</a:t>
            </a:r>
            <a:r>
              <a:rPr lang="en-US" sz="2000" b="0" dirty="0" smtClean="0"/>
              <a:t>.</a:t>
            </a:r>
          </a:p>
          <a:p>
            <a:pPr algn="just"/>
            <a:r>
              <a:rPr lang="en-US" sz="2000" dirty="0" smtClean="0"/>
              <a:t>Views: </a:t>
            </a:r>
            <a:r>
              <a:rPr lang="en-US" sz="2000" b="0" dirty="0"/>
              <a:t>Views are responsible for </a:t>
            </a:r>
            <a:r>
              <a:rPr lang="en-US" sz="2000" b="0" dirty="0">
                <a:solidFill>
                  <a:srgbClr val="00B0F0"/>
                </a:solidFill>
              </a:rPr>
              <a:t>presenting content through the user interface</a:t>
            </a:r>
            <a:r>
              <a:rPr lang="en-US" sz="2000" b="0" dirty="0"/>
              <a:t>. </a:t>
            </a:r>
            <a:r>
              <a:rPr lang="en-US" sz="2000" b="0" dirty="0" smtClean="0"/>
              <a:t>There </a:t>
            </a:r>
            <a:r>
              <a:rPr lang="en-US" sz="2000" b="0" dirty="0"/>
              <a:t>should be minimal logic within views, and any logic in them should relate to presenting content. </a:t>
            </a:r>
            <a:endParaRPr lang="en-US" sz="2000" b="0" dirty="0" smtClean="0"/>
          </a:p>
          <a:p>
            <a:pPr algn="just"/>
            <a:r>
              <a:rPr lang="en-US" sz="2000" dirty="0" smtClean="0"/>
              <a:t>Controller: </a:t>
            </a:r>
            <a:r>
              <a:rPr lang="en-US" sz="2000" b="0" dirty="0"/>
              <a:t>Controllers are the components that handle user interaction, work with the model, and ultimately select a view to </a:t>
            </a:r>
            <a:r>
              <a:rPr lang="en-US" sz="2000" b="0" dirty="0" smtClean="0"/>
              <a:t>render . The </a:t>
            </a:r>
            <a:r>
              <a:rPr lang="en-US" sz="2000" b="0" dirty="0"/>
              <a:t>controller </a:t>
            </a:r>
            <a:r>
              <a:rPr lang="en-US" sz="2000" b="0" dirty="0">
                <a:solidFill>
                  <a:srgbClr val="00B0F0"/>
                </a:solidFill>
              </a:rPr>
              <a:t>handles and responds to user input and </a:t>
            </a:r>
            <a:r>
              <a:rPr lang="en-US" sz="2000" b="0" dirty="0" smtClean="0">
                <a:solidFill>
                  <a:srgbClr val="00B0F0"/>
                </a:solidFill>
              </a:rPr>
              <a:t>interaction </a:t>
            </a:r>
            <a:r>
              <a:rPr lang="en-US" sz="2000" b="0" dirty="0" smtClean="0"/>
              <a:t>. In layman terms , the controller controls </a:t>
            </a:r>
            <a:r>
              <a:rPr lang="en-US" sz="2000" b="0" dirty="0"/>
              <a:t>how the app responds to a given </a:t>
            </a:r>
            <a:r>
              <a:rPr lang="en-US" sz="2000" b="0" dirty="0" smtClean="0"/>
              <a:t>request.</a:t>
            </a:r>
            <a:endParaRPr lang="en-US" sz="2000" dirty="0"/>
          </a:p>
        </p:txBody>
      </p:sp>
    </p:spTree>
    <p:extLst>
      <p:ext uri="{BB962C8B-B14F-4D97-AF65-F5344CB8AC3E}">
        <p14:creationId xmlns:p14="http://schemas.microsoft.com/office/powerpoint/2010/main" val="786142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Dotnet  build</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000" b="0" dirty="0"/>
              <a:t>Builds a project and all of its dependencies.</a:t>
            </a:r>
            <a:endParaRPr lang="en-US" sz="2000" b="0" dirty="0" smtClean="0"/>
          </a:p>
          <a:p>
            <a:pPr>
              <a:buFont typeface="Arial" pitchFamily="34" charset="0"/>
              <a:buChar char="•"/>
            </a:pPr>
            <a:r>
              <a:rPr lang="en-US" sz="2000" b="0" dirty="0" smtClean="0"/>
              <a:t>It converts </a:t>
            </a:r>
            <a:r>
              <a:rPr lang="en-US" sz="2000" b="0" dirty="0"/>
              <a:t>the project code into an IL file with a .</a:t>
            </a:r>
            <a:r>
              <a:rPr lang="en-US" sz="2000" b="0" dirty="0" err="1"/>
              <a:t>dll</a:t>
            </a:r>
            <a:r>
              <a:rPr lang="en-US" sz="2000" b="0" dirty="0"/>
              <a:t> or  .exe extension</a:t>
            </a:r>
            <a:r>
              <a:rPr lang="en-US" sz="2000" b="0" dirty="0" smtClean="0"/>
              <a:t>.</a:t>
            </a:r>
          </a:p>
          <a:p>
            <a:pPr>
              <a:buFont typeface="Arial" pitchFamily="34" charset="0"/>
              <a:buChar char="•"/>
            </a:pPr>
            <a:r>
              <a:rPr lang="en-US" sz="2000" b="0" dirty="0" smtClean="0"/>
              <a:t>All the files </a:t>
            </a:r>
            <a:r>
              <a:rPr lang="en-US" sz="2000" b="0" dirty="0"/>
              <a:t>useful </a:t>
            </a:r>
            <a:r>
              <a:rPr lang="en-US" sz="2000" b="0" dirty="0" smtClean="0"/>
              <a:t>for debugging are converted into </a:t>
            </a:r>
            <a:r>
              <a:rPr lang="en-US" sz="2000" b="0" dirty="0"/>
              <a:t>.</a:t>
            </a:r>
            <a:r>
              <a:rPr lang="en-US" sz="2000" b="0" dirty="0" err="1"/>
              <a:t>pbd</a:t>
            </a:r>
            <a:r>
              <a:rPr lang="en-US" sz="2000" b="0" dirty="0"/>
              <a:t> </a:t>
            </a:r>
            <a:r>
              <a:rPr lang="en-US" sz="2000" b="0" dirty="0" smtClean="0"/>
              <a:t>files and </a:t>
            </a:r>
            <a:r>
              <a:rPr lang="en-US" sz="2000" b="0" dirty="0"/>
              <a:t>all the dependency </a:t>
            </a:r>
            <a:r>
              <a:rPr lang="en-US" sz="2000" b="0" dirty="0" smtClean="0"/>
              <a:t>files  are converted </a:t>
            </a:r>
            <a:r>
              <a:rPr lang="en-US" sz="2000" b="0" dirty="0"/>
              <a:t>into .</a:t>
            </a:r>
            <a:r>
              <a:rPr lang="en-US" sz="2000" b="0" dirty="0" err="1" smtClean="0"/>
              <a:t>deps.json</a:t>
            </a:r>
            <a:r>
              <a:rPr lang="en-US" sz="2000" b="0" dirty="0" smtClean="0"/>
              <a:t>   </a:t>
            </a:r>
          </a:p>
        </p:txBody>
      </p:sp>
    </p:spTree>
    <p:extLst>
      <p:ext uri="{BB962C8B-B14F-4D97-AF65-F5344CB8AC3E}">
        <p14:creationId xmlns:p14="http://schemas.microsoft.com/office/powerpoint/2010/main" val="249213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Dotnet restore</a:t>
            </a:r>
            <a:endParaRPr lang="en-US" dirty="0">
              <a:solidFill>
                <a:srgbClr val="00B0F0"/>
              </a:solidFill>
            </a:endParaRPr>
          </a:p>
        </p:txBody>
      </p:sp>
      <p:sp>
        <p:nvSpPr>
          <p:cNvPr id="3" name="Content Placeholder 2"/>
          <p:cNvSpPr>
            <a:spLocks noGrp="1"/>
          </p:cNvSpPr>
          <p:nvPr>
            <p:ph idx="1"/>
          </p:nvPr>
        </p:nvSpPr>
        <p:spPr/>
        <p:txBody>
          <a:bodyPr/>
          <a:lstStyle/>
          <a:p>
            <a:pPr algn="just">
              <a:buFont typeface="Arial" pitchFamily="34" charset="0"/>
              <a:buChar char="•"/>
            </a:pPr>
            <a:r>
              <a:rPr lang="en-US" sz="2000" b="0" dirty="0"/>
              <a:t>Building requires the </a:t>
            </a:r>
            <a:r>
              <a:rPr lang="en-US" sz="2000" b="0" dirty="0" err="1"/>
              <a:t>project.assets.json</a:t>
            </a:r>
            <a:r>
              <a:rPr lang="en-US" sz="2000" b="0" dirty="0"/>
              <a:t> file, which lists </a:t>
            </a:r>
            <a:r>
              <a:rPr lang="en-US" sz="2000" b="0" dirty="0" smtClean="0"/>
              <a:t>all the </a:t>
            </a:r>
            <a:r>
              <a:rPr lang="en-US" sz="2000" b="0" dirty="0"/>
              <a:t>dependencies of your application</a:t>
            </a:r>
            <a:r>
              <a:rPr lang="en-US" sz="2000" b="0" dirty="0" smtClean="0"/>
              <a:t>.</a:t>
            </a:r>
          </a:p>
          <a:p>
            <a:pPr algn="just">
              <a:buFont typeface="Arial" pitchFamily="34" charset="0"/>
              <a:buChar char="•"/>
            </a:pPr>
            <a:r>
              <a:rPr lang="en-US" sz="2000" b="0" dirty="0" smtClean="0"/>
              <a:t> </a:t>
            </a:r>
            <a:r>
              <a:rPr lang="en-US" sz="2000" b="0" dirty="0"/>
              <a:t>The file is created when </a:t>
            </a:r>
            <a:r>
              <a:rPr lang="en-US" sz="2000" b="0" dirty="0" err="1"/>
              <a:t>dotnet</a:t>
            </a:r>
            <a:r>
              <a:rPr lang="en-US" sz="2000" b="0" dirty="0"/>
              <a:t> restore is executed.</a:t>
            </a:r>
          </a:p>
          <a:p>
            <a:pPr>
              <a:buFont typeface="Arial" pitchFamily="34" charset="0"/>
              <a:buChar char="•"/>
            </a:pPr>
            <a:r>
              <a:rPr lang="en-US" b="0" dirty="0"/>
              <a:t>With .NET Core 1.x </a:t>
            </a:r>
            <a:r>
              <a:rPr lang="en-US" b="0" dirty="0" smtClean="0"/>
              <a:t>, </a:t>
            </a:r>
            <a:r>
              <a:rPr lang="en-US" b="0" dirty="0"/>
              <a:t>you needed to </a:t>
            </a:r>
            <a:r>
              <a:rPr lang="en-US" b="0" dirty="0" err="1"/>
              <a:t>explicitily</a:t>
            </a:r>
            <a:r>
              <a:rPr lang="en-US" b="0" dirty="0"/>
              <a:t> run the </a:t>
            </a:r>
            <a:r>
              <a:rPr lang="en-US" dirty="0" err="1"/>
              <a:t>dotnet</a:t>
            </a:r>
            <a:r>
              <a:rPr lang="en-US" dirty="0"/>
              <a:t> </a:t>
            </a:r>
            <a:r>
              <a:rPr lang="en-US" dirty="0" smtClean="0"/>
              <a:t> restore</a:t>
            </a:r>
            <a:r>
              <a:rPr lang="en-US" b="0" dirty="0"/>
              <a:t> </a:t>
            </a:r>
            <a:r>
              <a:rPr lang="en-US" b="0" dirty="0" smtClean="0"/>
              <a:t> before </a:t>
            </a:r>
            <a:r>
              <a:rPr lang="en-US" b="0" dirty="0"/>
              <a:t>running </a:t>
            </a:r>
            <a:r>
              <a:rPr lang="en-US" dirty="0" err="1"/>
              <a:t>dotnet</a:t>
            </a:r>
            <a:r>
              <a:rPr lang="en-US" dirty="0"/>
              <a:t> build</a:t>
            </a:r>
            <a:r>
              <a:rPr lang="en-US" b="0" dirty="0"/>
              <a:t>. Starting with .NET Core 2.0  </a:t>
            </a:r>
            <a:r>
              <a:rPr lang="en-US" dirty="0" err="1"/>
              <a:t>dotnet</a:t>
            </a:r>
            <a:r>
              <a:rPr lang="en-US" dirty="0"/>
              <a:t> </a:t>
            </a:r>
            <a:r>
              <a:rPr lang="en-US" dirty="0" smtClean="0"/>
              <a:t>  restore</a:t>
            </a:r>
            <a:r>
              <a:rPr lang="en-US" b="0" dirty="0"/>
              <a:t> </a:t>
            </a:r>
            <a:r>
              <a:rPr lang="en-US" b="0" dirty="0" smtClean="0"/>
              <a:t> runs </a:t>
            </a:r>
            <a:r>
              <a:rPr lang="en-US" b="0" dirty="0" err="1"/>
              <a:t>implicitily</a:t>
            </a:r>
            <a:r>
              <a:rPr lang="en-US" b="0" dirty="0"/>
              <a:t> when you run </a:t>
            </a:r>
            <a:r>
              <a:rPr lang="en-US" dirty="0" err="1"/>
              <a:t>dotnet</a:t>
            </a:r>
            <a:r>
              <a:rPr lang="en-US" dirty="0"/>
              <a:t> build</a:t>
            </a:r>
            <a:endParaRPr lang="en-US" b="0" dirty="0"/>
          </a:p>
        </p:txBody>
      </p:sp>
    </p:spTree>
    <p:extLst>
      <p:ext uri="{BB962C8B-B14F-4D97-AF65-F5344CB8AC3E}">
        <p14:creationId xmlns:p14="http://schemas.microsoft.com/office/powerpoint/2010/main" val="1496545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latin typeface="Baskerville Old Face" pitchFamily="18" charset="0"/>
              </a:rPr>
              <a:t>Dotnet publish </a:t>
            </a:r>
            <a:endParaRPr lang="en-US" dirty="0">
              <a:solidFill>
                <a:srgbClr val="00B0F0"/>
              </a:solidFill>
              <a:latin typeface="Baskerville Old Face" pitchFamily="18"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b="0" dirty="0" smtClean="0">
                <a:latin typeface="Baskerville Old Face" pitchFamily="18" charset="0"/>
              </a:rPr>
              <a:t>If </a:t>
            </a:r>
            <a:r>
              <a:rPr lang="en-US" sz="2400" b="0" dirty="0">
                <a:latin typeface="Baskerville Old Face" pitchFamily="18" charset="0"/>
              </a:rPr>
              <a:t>the project has third-party dependencies, such as libraries from </a:t>
            </a:r>
            <a:r>
              <a:rPr lang="en-US" sz="2400" b="0" dirty="0" err="1" smtClean="0">
                <a:latin typeface="Baskerville Old Face" pitchFamily="18" charset="0"/>
              </a:rPr>
              <a:t>NuGet</a:t>
            </a:r>
            <a:r>
              <a:rPr lang="en-US" sz="2400" b="0" dirty="0" smtClean="0">
                <a:latin typeface="Baskerville Old Face" pitchFamily="18" charset="0"/>
              </a:rPr>
              <a:t> , they </a:t>
            </a:r>
            <a:r>
              <a:rPr lang="en-US" sz="2400" b="0" dirty="0">
                <a:latin typeface="Baskerville Old Face" pitchFamily="18" charset="0"/>
              </a:rPr>
              <a:t>aren't available with the project's built output..</a:t>
            </a:r>
          </a:p>
          <a:p>
            <a:pPr>
              <a:buFont typeface="Arial" pitchFamily="34" charset="0"/>
              <a:buChar char="•"/>
            </a:pPr>
            <a:r>
              <a:rPr lang="en-US" sz="2400" b="0" dirty="0">
                <a:latin typeface="Baskerville Old Face" pitchFamily="18" charset="0"/>
              </a:rPr>
              <a:t>Dot net publish compiles the application, reads through its dependencies specified in the project file, and publishes the resulting set of files to a directory.</a:t>
            </a:r>
          </a:p>
          <a:p>
            <a:pPr>
              <a:buFont typeface="Arial" pitchFamily="34" charset="0"/>
              <a:buChar char="•"/>
            </a:pPr>
            <a:r>
              <a:rPr lang="en-US" sz="2400" b="0" dirty="0">
                <a:latin typeface="Baskerville Old Face" pitchFamily="18" charset="0"/>
              </a:rPr>
              <a:t>all the  third party dependencies gets copied from the </a:t>
            </a:r>
            <a:r>
              <a:rPr lang="en-US" sz="2400" b="0" dirty="0" err="1">
                <a:latin typeface="Baskerville Old Face" pitchFamily="18" charset="0"/>
              </a:rPr>
              <a:t>NuGet</a:t>
            </a:r>
            <a:r>
              <a:rPr lang="en-US" sz="2400" b="0" dirty="0">
                <a:latin typeface="Baskerville Old Face" pitchFamily="18" charset="0"/>
              </a:rPr>
              <a:t> cache into the output folder.</a:t>
            </a:r>
          </a:p>
          <a:p>
            <a:endParaRPr lang="en-US" sz="2400" dirty="0">
              <a:latin typeface="Baskerville Old Face" pitchFamily="18" charset="0"/>
            </a:endParaRPr>
          </a:p>
        </p:txBody>
      </p:sp>
    </p:spTree>
    <p:extLst>
      <p:ext uri="{BB962C8B-B14F-4D97-AF65-F5344CB8AC3E}">
        <p14:creationId xmlns:p14="http://schemas.microsoft.com/office/powerpoint/2010/main" val="122445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60960"/>
            <a:ext cx="8115300" cy="929640"/>
          </a:xfrm>
        </p:spPr>
        <p:txBody>
          <a:bodyPr>
            <a:normAutofit fontScale="90000"/>
          </a:bodyPr>
          <a:lstStyle/>
          <a:p>
            <a:r>
              <a:rPr lang="en-US" sz="2800" b="1" dirty="0">
                <a:solidFill>
                  <a:srgbClr val="00B0F0"/>
                </a:solidFill>
              </a:rPr>
              <a:t>R</a:t>
            </a:r>
            <a:r>
              <a:rPr lang="en-US" sz="2800" b="1" dirty="0" smtClean="0">
                <a:solidFill>
                  <a:srgbClr val="00B0F0"/>
                </a:solidFill>
              </a:rPr>
              <a:t>elationship </a:t>
            </a:r>
            <a:r>
              <a:rPr lang="en-US" sz="2800" b="1" dirty="0">
                <a:solidFill>
                  <a:srgbClr val="00B0F0"/>
                </a:solidFill>
              </a:rPr>
              <a:t>between .NET Core &amp;</a:t>
            </a:r>
            <a:r>
              <a:rPr lang="en-US" sz="2800" b="1" dirty="0" smtClean="0">
                <a:solidFill>
                  <a:srgbClr val="00B0F0"/>
                </a:solidFill>
              </a:rPr>
              <a:t> </a:t>
            </a:r>
            <a:r>
              <a:rPr lang="en-US" sz="2800" b="1" dirty="0">
                <a:solidFill>
                  <a:srgbClr val="00B0F0"/>
                </a:solidFill>
              </a:rPr>
              <a:t>.NET Framework</a:t>
            </a:r>
            <a:endParaRPr lang="en-US" sz="2800"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2444"/>
            <a:ext cx="9133723" cy="4692555"/>
          </a:xfrm>
        </p:spPr>
      </p:pic>
    </p:spTree>
    <p:extLst>
      <p:ext uri="{BB962C8B-B14F-4D97-AF65-F5344CB8AC3E}">
        <p14:creationId xmlns:p14="http://schemas.microsoft.com/office/powerpoint/2010/main" val="2779626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6400800"/>
          </a:xfrm>
          <a:prstGeom prst="rect">
            <a:avLst/>
          </a:prstGeom>
        </p:spPr>
      </p:pic>
      <p:sp>
        <p:nvSpPr>
          <p:cNvPr id="3" name="Title 1"/>
          <p:cNvSpPr txBox="1">
            <a:spLocks/>
          </p:cNvSpPr>
          <p:nvPr/>
        </p:nvSpPr>
        <p:spPr>
          <a:xfrm>
            <a:off x="0" y="-15240"/>
            <a:ext cx="8991600" cy="624840"/>
          </a:xfrm>
          <a:prstGeom prst="rect">
            <a:avLst/>
          </a:prstGeom>
        </p:spPr>
        <p:txBody>
          <a:bodyPr>
            <a:normAutofit fontScale="97500"/>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en-US" b="1" dirty="0" smtClean="0">
                <a:solidFill>
                  <a:srgbClr val="00B0F0"/>
                </a:solidFill>
              </a:rPr>
              <a:t>Futuristic Vision</a:t>
            </a:r>
            <a:endParaRPr lang="en-US" dirty="0">
              <a:solidFill>
                <a:srgbClr val="00B0F0"/>
              </a:solidFill>
            </a:endParaRPr>
          </a:p>
        </p:txBody>
      </p:sp>
    </p:spTree>
    <p:extLst>
      <p:ext uri="{BB962C8B-B14F-4D97-AF65-F5344CB8AC3E}">
        <p14:creationId xmlns:p14="http://schemas.microsoft.com/office/powerpoint/2010/main" val="242721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Main Features of . Net Core</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a:buChar char="•"/>
            </a:pPr>
            <a:endParaRPr lang="en-US" dirty="0" smtClean="0">
              <a:solidFill>
                <a:srgbClr val="222222"/>
              </a:solidFill>
              <a:latin typeface="segoe-ui_normal"/>
            </a:endParaRPr>
          </a:p>
          <a:p>
            <a:pPr>
              <a:buFont typeface="Arial"/>
              <a:buChar char="•"/>
            </a:pPr>
            <a:r>
              <a:rPr lang="en-US" sz="2800" b="0" dirty="0" smtClean="0">
                <a:solidFill>
                  <a:srgbClr val="222222"/>
                </a:solidFill>
                <a:latin typeface="segoe-ui_normal"/>
              </a:rPr>
              <a:t>C</a:t>
            </a:r>
            <a:r>
              <a:rPr lang="en-US" sz="2800" b="0" i="0" dirty="0" smtClean="0">
                <a:solidFill>
                  <a:srgbClr val="222222"/>
                </a:solidFill>
                <a:effectLst/>
                <a:latin typeface="segoe-ui_normal"/>
              </a:rPr>
              <a:t>ross-platform needs.</a:t>
            </a:r>
          </a:p>
          <a:p>
            <a:pPr>
              <a:buFont typeface="Arial"/>
              <a:buChar char="•"/>
            </a:pPr>
            <a:r>
              <a:rPr lang="en-US" sz="2800" b="0" dirty="0" smtClean="0"/>
              <a:t>Micro Services architecture.</a:t>
            </a:r>
            <a:endParaRPr lang="en-US" sz="2800" b="0" i="0" dirty="0" smtClean="0">
              <a:solidFill>
                <a:srgbClr val="222222"/>
              </a:solidFill>
              <a:effectLst/>
              <a:latin typeface="segoe-ui_normal"/>
            </a:endParaRPr>
          </a:p>
          <a:p>
            <a:pPr>
              <a:buFont typeface="Arial"/>
              <a:buChar char="•"/>
            </a:pPr>
            <a:r>
              <a:rPr lang="en-US" sz="2800" b="0" i="0" dirty="0" smtClean="0">
                <a:solidFill>
                  <a:srgbClr val="222222"/>
                </a:solidFill>
                <a:effectLst/>
                <a:latin typeface="segoe-ui_normal"/>
              </a:rPr>
              <a:t>Docker containers.</a:t>
            </a:r>
          </a:p>
          <a:p>
            <a:pPr>
              <a:buFont typeface="Arial"/>
              <a:buChar char="•"/>
            </a:pPr>
            <a:r>
              <a:rPr lang="en-US" sz="2800" b="0" dirty="0" smtClean="0">
                <a:solidFill>
                  <a:srgbClr val="222222"/>
                </a:solidFill>
                <a:latin typeface="segoe-ui_normal"/>
              </a:rPr>
              <a:t>H</a:t>
            </a:r>
            <a:r>
              <a:rPr lang="en-US" sz="2800" b="0" i="0" dirty="0" smtClean="0">
                <a:solidFill>
                  <a:srgbClr val="222222"/>
                </a:solidFill>
                <a:effectLst/>
                <a:latin typeface="segoe-ui_normal"/>
              </a:rPr>
              <a:t>igh-performance and scalable systems</a:t>
            </a:r>
            <a:r>
              <a:rPr lang="en-US" sz="2800" b="0" i="0" dirty="0" smtClean="0">
                <a:solidFill>
                  <a:srgbClr val="222222"/>
                </a:solidFill>
                <a:effectLst/>
                <a:latin typeface="segoe-ui_normal"/>
              </a:rPr>
              <a:t>.</a:t>
            </a:r>
          </a:p>
          <a:p>
            <a:pPr>
              <a:buFont typeface="Arial"/>
              <a:buChar char="•"/>
            </a:pPr>
            <a:r>
              <a:rPr lang="en-US" sz="2800" b="0" dirty="0" err="1" smtClean="0">
                <a:solidFill>
                  <a:srgbClr val="222222"/>
                </a:solidFill>
                <a:latin typeface="segoe-ui_normal"/>
              </a:rPr>
              <a:t>Nuget</a:t>
            </a:r>
            <a:r>
              <a:rPr lang="en-US" sz="2800" b="0" dirty="0" smtClean="0">
                <a:solidFill>
                  <a:srgbClr val="222222"/>
                </a:solidFill>
                <a:latin typeface="segoe-ui_normal"/>
              </a:rPr>
              <a:t> Support</a:t>
            </a:r>
            <a:endParaRPr lang="en-US" sz="2800" b="0" i="0" dirty="0" smtClean="0">
              <a:solidFill>
                <a:srgbClr val="222222"/>
              </a:solidFill>
              <a:effectLst/>
              <a:latin typeface="segoe-ui_normal"/>
            </a:endParaRPr>
          </a:p>
          <a:p>
            <a:pPr>
              <a:buFont typeface="Arial"/>
              <a:buChar char="•"/>
            </a:pPr>
            <a:r>
              <a:rPr lang="en-US" sz="2800" b="0" dirty="0" smtClean="0">
                <a:solidFill>
                  <a:srgbClr val="222222"/>
                </a:solidFill>
                <a:latin typeface="segoe-ui_normal"/>
              </a:rPr>
              <a:t>S</a:t>
            </a:r>
            <a:r>
              <a:rPr lang="en-US" sz="2800" b="0" i="0" dirty="0" smtClean="0">
                <a:solidFill>
                  <a:srgbClr val="222222"/>
                </a:solidFill>
                <a:effectLst/>
                <a:latin typeface="segoe-ui_normal"/>
              </a:rPr>
              <a:t>ide by side .NET versions per application.</a:t>
            </a:r>
          </a:p>
          <a:p>
            <a:endParaRPr lang="en-US" sz="2800" dirty="0"/>
          </a:p>
        </p:txBody>
      </p:sp>
    </p:spTree>
    <p:extLst>
      <p:ext uri="{BB962C8B-B14F-4D97-AF65-F5344CB8AC3E}">
        <p14:creationId xmlns:p14="http://schemas.microsoft.com/office/powerpoint/2010/main" val="173669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00B0F0"/>
                </a:solidFill>
                <a:latin typeface="segoe-ui_normal"/>
              </a:rPr>
              <a:t>C</a:t>
            </a:r>
            <a:r>
              <a:rPr lang="en-US" b="1" i="0" dirty="0" smtClean="0">
                <a:solidFill>
                  <a:srgbClr val="00B0F0"/>
                </a:solidFill>
                <a:effectLst/>
                <a:latin typeface="segoe-ui_normal"/>
              </a:rPr>
              <a:t>ross-platform needs.</a:t>
            </a:r>
            <a:r>
              <a:rPr lang="en-US" b="0" i="0" dirty="0" smtClean="0">
                <a:solidFill>
                  <a:srgbClr val="222222"/>
                </a:solidFill>
                <a:effectLst/>
                <a:latin typeface="segoe-ui_normal"/>
              </a:rPr>
              <a:t/>
            </a:r>
            <a:br>
              <a:rPr lang="en-US" b="0" i="0" dirty="0" smtClean="0">
                <a:solidFill>
                  <a:srgbClr val="222222"/>
                </a:solidFill>
                <a:effectLst/>
                <a:latin typeface="segoe-ui_normal"/>
              </a:rPr>
            </a:b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2400" dirty="0"/>
              <a:t>If your application (web/service) needs to run on multiple platforms (Windows, Linux, and macOS), use .NET Core</a:t>
            </a:r>
            <a:r>
              <a:rPr lang="en-US" sz="2400" dirty="0" smtClean="0"/>
              <a:t>.</a:t>
            </a:r>
            <a:endParaRPr lang="en-US" sz="2400" dirty="0"/>
          </a:p>
          <a:p>
            <a:pPr>
              <a:buFont typeface="Arial" pitchFamily="34" charset="0"/>
              <a:buChar char="•"/>
            </a:pPr>
            <a:r>
              <a:rPr lang="en-US" sz="2400" dirty="0"/>
              <a:t>.NET Core supports the previously mentioned operating systems as your development workstation. Visual Studio provides an Integrated Development Environment (IDE) for Windows and Mac. You can also use Visual Studio Code, which runs on macOS, Linux, and Windows. Visual Studio Code supports .NET Core, including IntelliSense and debugging.</a:t>
            </a:r>
          </a:p>
          <a:p>
            <a:pPr>
              <a:buFont typeface="Arial" pitchFamily="34" charset="0"/>
              <a:buChar char="•"/>
            </a:pPr>
            <a:endParaRPr lang="en-US" sz="2400" dirty="0"/>
          </a:p>
        </p:txBody>
      </p:sp>
    </p:spTree>
    <p:extLst>
      <p:ext uri="{BB962C8B-B14F-4D97-AF65-F5344CB8AC3E}">
        <p14:creationId xmlns:p14="http://schemas.microsoft.com/office/powerpoint/2010/main" val="1036313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B0F0"/>
                </a:solidFill>
              </a:rPr>
              <a:t>MicroServices  </a:t>
            </a:r>
            <a:r>
              <a:rPr lang="en-US" dirty="0">
                <a:solidFill>
                  <a:srgbClr val="00B0F0"/>
                </a:solidFill>
              </a:rPr>
              <a:t>architecture</a:t>
            </a:r>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a:t>A microservices architecture allows a mix of technologies across a </a:t>
            </a:r>
            <a:r>
              <a:rPr lang="en-US" sz="2400" dirty="0" smtClean="0"/>
              <a:t>service boundary . For example, you can mix microservices or services developed with .NET Framework, Java, Ruby, or other monolithic technologies.</a:t>
            </a:r>
          </a:p>
          <a:p>
            <a:pPr>
              <a:buFont typeface="Arial" pitchFamily="34" charset="0"/>
              <a:buChar char="•"/>
            </a:pPr>
            <a:r>
              <a:rPr lang="en-US" sz="2400" dirty="0"/>
              <a:t>There are many infrastructure platforms available. </a:t>
            </a:r>
            <a:r>
              <a:rPr lang="en-US" sz="2400" dirty="0">
                <a:hlinkClick r:id="rId2"/>
              </a:rPr>
              <a:t>Azure Service Fabric</a:t>
            </a:r>
            <a:r>
              <a:rPr lang="en-US" sz="2400" dirty="0"/>
              <a:t> is designed for large and complex microservice systems. </a:t>
            </a:r>
            <a:r>
              <a:rPr lang="en-US" sz="2400" dirty="0">
                <a:hlinkClick r:id="rId3"/>
              </a:rPr>
              <a:t>Azure App Service</a:t>
            </a:r>
            <a:r>
              <a:rPr lang="en-US" sz="2400" dirty="0"/>
              <a:t> is a good choice for stateless microservices. </a:t>
            </a:r>
          </a:p>
        </p:txBody>
      </p:sp>
    </p:spTree>
    <p:extLst>
      <p:ext uri="{BB962C8B-B14F-4D97-AF65-F5344CB8AC3E}">
        <p14:creationId xmlns:p14="http://schemas.microsoft.com/office/powerpoint/2010/main" val="333227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0" dirty="0" smtClean="0">
                <a:solidFill>
                  <a:srgbClr val="00B0F0"/>
                </a:solidFill>
                <a:effectLst/>
                <a:latin typeface="segoe-ui_normal"/>
              </a:rPr>
              <a:t>Docker containers</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pPr marL="457200" indent="-457200">
              <a:buFont typeface="Arial" pitchFamily="34" charset="0"/>
              <a:buChar char="•"/>
            </a:pPr>
            <a:r>
              <a:rPr lang="en-US" sz="2800" b="0" dirty="0"/>
              <a:t>Containers are commonly used in conjunction with a microservices architecture. </a:t>
            </a:r>
            <a:endParaRPr lang="en-US" sz="2800" b="0" dirty="0" smtClean="0"/>
          </a:p>
          <a:p>
            <a:pPr marL="457200" indent="-457200">
              <a:buFont typeface="Arial" pitchFamily="34" charset="0"/>
              <a:buChar char="•"/>
            </a:pPr>
            <a:r>
              <a:rPr lang="en-US" sz="2800" b="0" dirty="0" smtClean="0"/>
              <a:t>Containers </a:t>
            </a:r>
            <a:r>
              <a:rPr lang="en-US" sz="2800" b="0" dirty="0"/>
              <a:t>can also be used to containerize web apps or services that follow any architectural pattern. </a:t>
            </a:r>
            <a:endParaRPr lang="en-US" sz="2800" b="0" dirty="0" smtClean="0"/>
          </a:p>
          <a:p>
            <a:pPr marL="457200" indent="-457200">
              <a:buFont typeface="Arial" pitchFamily="34" charset="0"/>
              <a:buChar char="•"/>
            </a:pPr>
            <a:r>
              <a:rPr lang="en-US" sz="2800" b="0" dirty="0" smtClean="0"/>
              <a:t>.</a:t>
            </a:r>
            <a:r>
              <a:rPr lang="en-US" sz="2800" b="0" dirty="0"/>
              <a:t>NET Framework can be used on Windows containers, but the modularity and lightweight nature of .NET Core makes it a better choice for containers. </a:t>
            </a:r>
            <a:endParaRPr lang="en-US" sz="2800" b="0" dirty="0" smtClean="0"/>
          </a:p>
        </p:txBody>
      </p:sp>
    </p:spTree>
    <p:extLst>
      <p:ext uri="{BB962C8B-B14F-4D97-AF65-F5344CB8AC3E}">
        <p14:creationId xmlns:p14="http://schemas.microsoft.com/office/powerpoint/2010/main" val="693289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H</a:t>
            </a:r>
            <a:r>
              <a:rPr lang="en-US" dirty="0" smtClean="0">
                <a:solidFill>
                  <a:srgbClr val="00B0F0"/>
                </a:solidFill>
              </a:rPr>
              <a:t>igh-performance and Scalable </a:t>
            </a:r>
            <a:r>
              <a:rPr lang="en-US" dirty="0">
                <a:solidFill>
                  <a:srgbClr val="00B0F0"/>
                </a:solidFill>
              </a:rPr>
              <a:t>S</a:t>
            </a:r>
            <a:r>
              <a:rPr lang="en-US" dirty="0" smtClean="0">
                <a:solidFill>
                  <a:srgbClr val="00B0F0"/>
                </a:solidFill>
              </a:rPr>
              <a:t>ystems</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endParaRPr lang="en-US" sz="2800" dirty="0" smtClean="0"/>
          </a:p>
          <a:p>
            <a:pPr algn="just"/>
            <a:r>
              <a:rPr lang="en-US" sz="2800" dirty="0" smtClean="0"/>
              <a:t>When </a:t>
            </a:r>
            <a:r>
              <a:rPr lang="en-US" sz="2800" dirty="0"/>
              <a:t>your system needs the best possible performance and scalability, .NET Core and ASP.NET Core are your best options. High-performance server runtime for Windows Server and Linux makes .NET a top performing web framework on </a:t>
            </a:r>
            <a:r>
              <a:rPr lang="en-US" sz="2800" dirty="0">
                <a:hlinkClick r:id="rId2"/>
              </a:rPr>
              <a:t>TechEmpower benchmarks</a:t>
            </a:r>
            <a:r>
              <a:rPr lang="en-US" sz="2800" dirty="0"/>
              <a:t>.</a:t>
            </a:r>
          </a:p>
        </p:txBody>
      </p:sp>
    </p:spTree>
    <p:extLst>
      <p:ext uri="{BB962C8B-B14F-4D97-AF65-F5344CB8AC3E}">
        <p14:creationId xmlns:p14="http://schemas.microsoft.com/office/powerpoint/2010/main" val="3084452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1210</TotalTime>
  <Words>1359</Words>
  <Application>Microsoft Office PowerPoint</Application>
  <PresentationFormat>On-screen Show (4:3)</PresentationFormat>
  <Paragraphs>122</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Baskerville Old Face</vt:lpstr>
      <vt:lpstr>Bell MT</vt:lpstr>
      <vt:lpstr>Franklin Gothic Book</vt:lpstr>
      <vt:lpstr>Franklin Gothic Medium</vt:lpstr>
      <vt:lpstr>segoe-ui_normal</vt:lpstr>
      <vt:lpstr>Times New Roman</vt:lpstr>
      <vt:lpstr>Tunga</vt:lpstr>
      <vt:lpstr>Wingdings</vt:lpstr>
      <vt:lpstr>Angles</vt:lpstr>
      <vt:lpstr>PowerPoint Presentation</vt:lpstr>
      <vt:lpstr>What is .net core?</vt:lpstr>
      <vt:lpstr>Relationship between .NET Core &amp; .NET Framework</vt:lpstr>
      <vt:lpstr>PowerPoint Presentation</vt:lpstr>
      <vt:lpstr>Main Features of . Net Core</vt:lpstr>
      <vt:lpstr>Cross-platform needs. </vt:lpstr>
      <vt:lpstr>MicroServices  architecture</vt:lpstr>
      <vt:lpstr>Docker containers</vt:lpstr>
      <vt:lpstr>High-performance and Scalable Systems</vt:lpstr>
      <vt:lpstr>Side by side of .NET versions per application level</vt:lpstr>
      <vt:lpstr>Other Features</vt:lpstr>
      <vt:lpstr>Common language runtime</vt:lpstr>
      <vt:lpstr>Common language runtime</vt:lpstr>
      <vt:lpstr>Common language runtime</vt:lpstr>
      <vt:lpstr>Performance improvements of clr </vt:lpstr>
      <vt:lpstr>What is DOTNET Native?</vt:lpstr>
      <vt:lpstr>How .NET Native Works</vt:lpstr>
      <vt:lpstr>.NET NATIVE AND COMPILATION</vt:lpstr>
      <vt:lpstr>The not .NET Native Compilers!</vt:lpstr>
      <vt:lpstr>The .NET Native !!</vt:lpstr>
      <vt:lpstr>Advantages:</vt:lpstr>
      <vt:lpstr>.Net Native != Just a Complier</vt:lpstr>
      <vt:lpstr>CORE-RT  vs CORE-CLR </vt:lpstr>
      <vt:lpstr>What is asp.net core mvc framework ?</vt:lpstr>
      <vt:lpstr>.net core mvc framework</vt:lpstr>
      <vt:lpstr>What do the terms model , view and controller mean?</vt:lpstr>
      <vt:lpstr>Dotnet  build</vt:lpstr>
      <vt:lpstr>Dotnet restore</vt:lpstr>
      <vt:lpstr>Dotnet publish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Sachin Kumar Gupta</cp:lastModifiedBy>
  <cp:revision>42</cp:revision>
  <dcterms:created xsi:type="dcterms:W3CDTF">2017-10-04T14:11:50Z</dcterms:created>
  <dcterms:modified xsi:type="dcterms:W3CDTF">2017-10-06T05:14:30Z</dcterms:modified>
</cp:coreProperties>
</file>