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sldIdLst>
    <p:sldId id="265" r:id="rId7"/>
    <p:sldId id="269" r:id="rId8"/>
    <p:sldId id="270" r:id="rId9"/>
    <p:sldId id="256" r:id="rId10"/>
    <p:sldId id="257" r:id="rId11"/>
    <p:sldId id="268" r:id="rId12"/>
    <p:sldId id="271" r:id="rId13"/>
    <p:sldId id="272" r:id="rId14"/>
    <p:sldId id="264" r:id="rId15"/>
    <p:sldId id="258" r:id="rId16"/>
    <p:sldId id="259" r:id="rId17"/>
    <p:sldId id="260" r:id="rId18"/>
    <p:sldId id="261" r:id="rId19"/>
    <p:sldId id="262" r:id="rId20"/>
    <p:sldId id="263"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1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F622CB-0658-46AA-8247-AE041B5C86CA}"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79167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622CB-0658-46AA-8247-AE041B5C86CA}"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264440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622CB-0658-46AA-8247-AE041B5C86CA}"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186582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DF8E3-D405-4EB1-A0E6-E45C966756FA}"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599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8691F-9DF8-40A2-9CFC-09CF3511C610}"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307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38161-0947-4950-9754-CCC7993F4263}"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7742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BAEB1C-1EF9-4FB5-9E89-99F4A647B99B}" type="datetime1">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3283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0672A-3ED0-4642-B843-EE2B76634342}" type="datetime1">
              <a:rPr lang="en-US" smtClean="0">
                <a:solidFill>
                  <a:prstClr val="black">
                    <a:tint val="75000"/>
                  </a:prstClr>
                </a:solidFill>
              </a:rPr>
              <a:pPr/>
              <a:t>7/3/2015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885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218BE8-C450-4CBA-92B4-1FB4B8B6CA98}" type="datetime1">
              <a:rPr lang="en-US" smtClean="0">
                <a:solidFill>
                  <a:prstClr val="black">
                    <a:tint val="75000"/>
                  </a:prstClr>
                </a:solidFill>
              </a:rPr>
              <a:pPr/>
              <a:t>7/3/2015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7236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EA1B5-4E7B-4390-8B0E-9DE78D628729}" type="datetime1">
              <a:rPr lang="en-US" smtClean="0">
                <a:solidFill>
                  <a:prstClr val="black">
                    <a:tint val="75000"/>
                  </a:prstClr>
                </a:solidFill>
              </a:rPr>
              <a:pPr/>
              <a:t>7/3/2015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2207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29EC-79D4-49D4-8804-714DC429E8E8}" type="datetime1">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638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622CB-0658-46AA-8247-AE041B5C86CA}"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343298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969E8-9595-444C-B60C-4F19A766CBB6}" type="datetime1">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0821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D8BE6-97D5-4307-9A0D-AE3D3694F272}"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9170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A85776-F168-4CAA-9C5D-CB97F455475D}"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9567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DF8E3-D405-4EB1-A0E6-E45C966756FA}"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3074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8691F-9DF8-40A2-9CFC-09CF3511C610}"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5897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38161-0947-4950-9754-CCC7993F4263}"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302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BAEB1C-1EF9-4FB5-9E89-99F4A647B99B}" type="datetime1">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2583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0672A-3ED0-4642-B843-EE2B76634342}" type="datetime1">
              <a:rPr lang="en-US" smtClean="0">
                <a:solidFill>
                  <a:prstClr val="black">
                    <a:tint val="75000"/>
                  </a:prstClr>
                </a:solidFill>
              </a:rPr>
              <a:pPr/>
              <a:t>7/3/2015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6853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218BE8-C450-4CBA-92B4-1FB4B8B6CA98}" type="datetime1">
              <a:rPr lang="en-US" smtClean="0">
                <a:solidFill>
                  <a:prstClr val="black">
                    <a:tint val="75000"/>
                  </a:prstClr>
                </a:solidFill>
              </a:rPr>
              <a:pPr/>
              <a:t>7/3/2015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75995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EA1B5-4E7B-4390-8B0E-9DE78D628729}" type="datetime1">
              <a:rPr lang="en-US" smtClean="0">
                <a:solidFill>
                  <a:prstClr val="black">
                    <a:tint val="75000"/>
                  </a:prstClr>
                </a:solidFill>
              </a:rPr>
              <a:pPr/>
              <a:t>7/3/2015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00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F622CB-0658-46AA-8247-AE041B5C86CA}"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290899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29EC-79D4-49D4-8804-714DC429E8E8}" type="datetime1">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36728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969E8-9595-444C-B60C-4F19A766CBB6}" type="datetime1">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6059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D8BE6-97D5-4307-9A0D-AE3D3694F272}"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64920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A85776-F168-4CAA-9C5D-CB97F455475D}"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44378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85090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4230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97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39175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6443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984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F622CB-0658-46AA-8247-AE041B5C86CA}" type="datetimeFigureOut">
              <a:rPr lang="en-US" smtClean="0"/>
              <a:t>7/3/2015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28832223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04351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02439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6244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97367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58073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29550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559728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89412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773658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2530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F622CB-0658-46AA-8247-AE041B5C86CA}" type="datetimeFigureOut">
              <a:rPr lang="en-US" smtClean="0"/>
              <a:t>7/3/2015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35517003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804782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48649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088661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556809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49219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28255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93761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66500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156995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6293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F622CB-0658-46AA-8247-AE041B5C86CA}" type="datetimeFigureOut">
              <a:rPr lang="en-US" smtClean="0"/>
              <a:t>7/3/2015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14878393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979041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426498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199953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80774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335886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751419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9293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622CB-0658-46AA-8247-AE041B5C86CA}" type="datetimeFigureOut">
              <a:rPr lang="en-US" smtClean="0"/>
              <a:t>7/3/2015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174371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622CB-0658-46AA-8247-AE041B5C86CA}" type="datetimeFigureOut">
              <a:rPr lang="en-US" smtClean="0"/>
              <a:t>7/3/2015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390244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622CB-0658-46AA-8247-AE041B5C86CA}" type="datetimeFigureOut">
              <a:rPr lang="en-US" smtClean="0"/>
              <a:t>7/3/2015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92439-7A1A-42F8-A620-FC70BF572625}" type="slidenum">
              <a:rPr lang="en-US" smtClean="0"/>
              <a:t>‹#›</a:t>
            </a:fld>
            <a:endParaRPr lang="en-US"/>
          </a:p>
        </p:txBody>
      </p:sp>
    </p:spTree>
    <p:extLst>
      <p:ext uri="{BB962C8B-B14F-4D97-AF65-F5344CB8AC3E}">
        <p14:creationId xmlns:p14="http://schemas.microsoft.com/office/powerpoint/2010/main" val="384462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622CB-0658-46AA-8247-AE041B5C86CA}" type="datetimeFigureOut">
              <a:rPr lang="en-US" smtClean="0"/>
              <a:t>7/3/2015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92439-7A1A-42F8-A620-FC70BF572625}" type="slidenum">
              <a:rPr lang="en-US" smtClean="0"/>
              <a:t>‹#›</a:t>
            </a:fld>
            <a:endParaRPr lang="en-US"/>
          </a:p>
        </p:txBody>
      </p:sp>
    </p:spTree>
    <p:extLst>
      <p:ext uri="{BB962C8B-B14F-4D97-AF65-F5344CB8AC3E}">
        <p14:creationId xmlns:p14="http://schemas.microsoft.com/office/powerpoint/2010/main" val="415752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8C8C3-7F72-4FE5-ACB0-47B800826E28}"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357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8C8C3-7F72-4FE5-ACB0-47B800826E28}" type="datetime1">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9D877-C604-4DC9-85FE-EB2917B0F5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4192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CC188-3CA0-4AFE-8A4F-F0C5980DA4CA}" type="datetimeFigureOut">
              <a:rPr lang="en-US" smtClean="0">
                <a:solidFill>
                  <a:prstClr val="black">
                    <a:tint val="75000"/>
                  </a:prstClr>
                </a:solidFill>
              </a:rPr>
              <a:pPr/>
              <a:t>7/3/2015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CFF29-E46A-466A-B301-A0DCFDB2C2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54685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992278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F07A1-321B-42B7-8EAA-BBCCB46BB5B5}" type="datetimeFigureOut">
              <a:rPr lang="en-IN" smtClean="0">
                <a:solidFill>
                  <a:prstClr val="black">
                    <a:tint val="75000"/>
                  </a:prstClr>
                </a:solidFill>
              </a:rPr>
              <a:pPr/>
              <a:t>03-07-2015</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34870-80A6-4897-AC6A-7B707DD7F85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87206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4495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400"/>
            <a:ext cx="9144000" cy="6832600"/>
          </a:xfrm>
          <a:prstGeom prst="rect">
            <a:avLst/>
          </a:prstGeom>
        </p:spPr>
      </p:pic>
      <p:sp>
        <p:nvSpPr>
          <p:cNvPr id="5" name="TextBox 4"/>
          <p:cNvSpPr txBox="1"/>
          <p:nvPr/>
        </p:nvSpPr>
        <p:spPr>
          <a:xfrm>
            <a:off x="2971800" y="1981200"/>
            <a:ext cx="6248400" cy="784830"/>
          </a:xfrm>
          <a:prstGeom prst="rect">
            <a:avLst/>
          </a:prstGeom>
        </p:spPr>
        <p:style>
          <a:lnRef idx="1">
            <a:schemeClr val="accent3"/>
          </a:lnRef>
          <a:fillRef idx="3">
            <a:schemeClr val="accent3"/>
          </a:fillRef>
          <a:effectRef idx="2">
            <a:schemeClr val="accent3"/>
          </a:effectRef>
          <a:fontRef idx="minor">
            <a:schemeClr val="lt1"/>
          </a:fontRef>
        </p:style>
        <p:txBody>
          <a:bodyPr/>
          <a:lstStyle>
            <a:defPPr>
              <a:defRPr lang="en-US"/>
            </a:defPPr>
            <a:lvl1pPr algn="ctr">
              <a:spcBef>
                <a:spcPct val="0"/>
              </a:spcBef>
              <a:buNone/>
              <a:defRPr sz="4800" cap="all" spc="50" baseline="0">
                <a:solidFill>
                  <a:schemeClr val="bg1">
                    <a:lumMod val="90000"/>
                    <a:lumOff val="10000"/>
                  </a:schemeClr>
                </a:solidFill>
                <a:latin typeface="Agency FB"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prstClr val="white"/>
                </a:solidFill>
              </a:rPr>
              <a:t>Nirbhaya-</a:t>
            </a:r>
            <a:r>
              <a:rPr lang="en-US" sz="3200" dirty="0">
                <a:solidFill>
                  <a:prstClr val="white"/>
                </a:solidFill>
              </a:rPr>
              <a:t>A ray of hope</a:t>
            </a:r>
          </a:p>
        </p:txBody>
      </p:sp>
      <p:sp>
        <p:nvSpPr>
          <p:cNvPr id="6" name="Rectangle 5"/>
          <p:cNvSpPr/>
          <p:nvPr/>
        </p:nvSpPr>
        <p:spPr>
          <a:xfrm>
            <a:off x="1622660" y="425450"/>
            <a:ext cx="894668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rgbClr val="9BBB59"/>
                </a:solidFill>
                <a:latin typeface="Agency FB" panose="020B0503020202020204" pitchFamily="34" charset="0"/>
              </a:rPr>
              <a:t>ANDROID APPLICATION DEVELOPMENT</a:t>
            </a:r>
          </a:p>
        </p:txBody>
      </p:sp>
      <p:sp>
        <p:nvSpPr>
          <p:cNvPr id="7" name="TextBox 6"/>
          <p:cNvSpPr txBox="1"/>
          <p:nvPr/>
        </p:nvSpPr>
        <p:spPr>
          <a:xfrm>
            <a:off x="1828800" y="3164682"/>
            <a:ext cx="8229600" cy="3693319"/>
          </a:xfrm>
          <a:prstGeom prst="rect">
            <a:avLst/>
          </a:prstGeom>
          <a:noFill/>
        </p:spPr>
        <p:txBody>
          <a:bodyPr wrap="square" rtlCol="0">
            <a:spAutoFit/>
          </a:bodyPr>
          <a:lstStyle/>
          <a:p>
            <a:pPr algn="ctr"/>
            <a:r>
              <a:rPr lang="en-US" sz="2000" b="1" dirty="0">
                <a:solidFill>
                  <a:prstClr val="black"/>
                </a:solidFill>
                <a:latin typeface="Agency FB" panose="020B0503020202020204" pitchFamily="34" charset="0"/>
              </a:rPr>
              <a:t>Presented By</a:t>
            </a:r>
          </a:p>
          <a:p>
            <a:pPr algn="ctr"/>
            <a:r>
              <a:rPr lang="en-US" dirty="0" err="1">
                <a:solidFill>
                  <a:prstClr val="black"/>
                </a:solidFill>
                <a:latin typeface="Times New Roman" panose="02020603050405020304" pitchFamily="18" charset="0"/>
                <a:cs typeface="Times New Roman" panose="02020603050405020304" pitchFamily="18" charset="0"/>
              </a:rPr>
              <a:t>Anannya</a:t>
            </a:r>
            <a:r>
              <a:rPr lang="en-US" dirty="0">
                <a:solidFill>
                  <a:prstClr val="black"/>
                </a:solidFill>
                <a:latin typeface="Times New Roman" panose="02020603050405020304" pitchFamily="18" charset="0"/>
                <a:cs typeface="Times New Roman" panose="02020603050405020304" pitchFamily="18" charset="0"/>
              </a:rPr>
              <a:t> Chandra</a:t>
            </a:r>
          </a:p>
          <a:p>
            <a:pPr algn="ctr"/>
            <a:r>
              <a:rPr lang="en-US" dirty="0" err="1">
                <a:solidFill>
                  <a:prstClr val="black"/>
                </a:solidFill>
                <a:latin typeface="Times New Roman" panose="02020603050405020304" pitchFamily="18" charset="0"/>
                <a:cs typeface="Times New Roman" panose="02020603050405020304" pitchFamily="18" charset="0"/>
              </a:rPr>
              <a:t>Arnab</a:t>
            </a:r>
            <a:r>
              <a:rPr lang="en-US" dirty="0">
                <a:solidFill>
                  <a:prstClr val="black"/>
                </a:solidFill>
                <a:latin typeface="Times New Roman" panose="02020603050405020304" pitchFamily="18" charset="0"/>
                <a:cs typeface="Times New Roman" panose="02020603050405020304" pitchFamily="18" charset="0"/>
              </a:rPr>
              <a:t> Ghosh</a:t>
            </a:r>
          </a:p>
          <a:p>
            <a:pPr algn="ctr"/>
            <a:r>
              <a:rPr lang="en-US" dirty="0" err="1">
                <a:solidFill>
                  <a:prstClr val="black"/>
                </a:solidFill>
                <a:latin typeface="Times New Roman" panose="02020603050405020304" pitchFamily="18" charset="0"/>
                <a:cs typeface="Times New Roman" panose="02020603050405020304" pitchFamily="18" charset="0"/>
              </a:rPr>
              <a:t>Meghna</a:t>
            </a:r>
            <a:r>
              <a:rPr lang="en-US" dirty="0">
                <a:solidFill>
                  <a:prstClr val="black"/>
                </a:solidFill>
                <a:latin typeface="Times New Roman" panose="02020603050405020304" pitchFamily="18" charset="0"/>
                <a:cs typeface="Times New Roman" panose="02020603050405020304" pitchFamily="18" charset="0"/>
              </a:rPr>
              <a:t> Nag</a:t>
            </a:r>
          </a:p>
          <a:p>
            <a:pPr algn="ctr"/>
            <a:r>
              <a:rPr lang="en-US" dirty="0" err="1">
                <a:solidFill>
                  <a:prstClr val="black"/>
                </a:solidFill>
                <a:latin typeface="Times New Roman" panose="02020603050405020304" pitchFamily="18" charset="0"/>
                <a:cs typeface="Times New Roman" panose="02020603050405020304" pitchFamily="18" charset="0"/>
              </a:rPr>
              <a:t>Ovijeet</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Sircar</a:t>
            </a:r>
            <a:endParaRPr lang="en-US" dirty="0">
              <a:solidFill>
                <a:prstClr val="black"/>
              </a:solidFill>
              <a:latin typeface="Times New Roman" panose="02020603050405020304" pitchFamily="18" charset="0"/>
              <a:cs typeface="Times New Roman" panose="02020603050405020304" pitchFamily="18" charset="0"/>
            </a:endParaRPr>
          </a:p>
          <a:p>
            <a:pPr algn="ctr"/>
            <a:r>
              <a:rPr lang="en-US" dirty="0" err="1">
                <a:solidFill>
                  <a:prstClr val="black"/>
                </a:solidFill>
                <a:latin typeface="Times New Roman" panose="02020603050405020304" pitchFamily="18" charset="0"/>
                <a:cs typeface="Times New Roman" panose="02020603050405020304" pitchFamily="18" charset="0"/>
              </a:rPr>
              <a:t>Pranay</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Dassarma</a:t>
            </a:r>
            <a:endParaRPr lang="en-US" dirty="0">
              <a:solidFill>
                <a:prstClr val="black"/>
              </a:solidFill>
              <a:latin typeface="Times New Roman" panose="02020603050405020304" pitchFamily="18" charset="0"/>
              <a:cs typeface="Times New Roman" panose="02020603050405020304" pitchFamily="18" charset="0"/>
            </a:endParaRPr>
          </a:p>
          <a:p>
            <a:pPr algn="ctr"/>
            <a:endParaRPr lang="en-US" dirty="0">
              <a:solidFill>
                <a:prstClr val="black"/>
              </a:solidFill>
              <a:latin typeface="Times New Roman" panose="02020603050405020304" pitchFamily="18" charset="0"/>
              <a:cs typeface="Times New Roman" panose="02020603050405020304" pitchFamily="18" charset="0"/>
            </a:endParaRPr>
          </a:p>
          <a:p>
            <a:pPr algn="ctr"/>
            <a:r>
              <a:rPr lang="en-US" b="1" dirty="0">
                <a:solidFill>
                  <a:prstClr val="black"/>
                </a:solidFill>
                <a:latin typeface="Agency FB" panose="020B0503020202020204" pitchFamily="34" charset="0"/>
              </a:rPr>
              <a:t>Under the Guidance of</a:t>
            </a:r>
          </a:p>
          <a:p>
            <a:pPr algn="ctr"/>
            <a:r>
              <a:rPr lang="en-US" dirty="0">
                <a:solidFill>
                  <a:prstClr val="black"/>
                </a:solidFill>
                <a:latin typeface="Times New Roman" panose="02020603050405020304" pitchFamily="18" charset="0"/>
                <a:cs typeface="Times New Roman" panose="02020603050405020304" pitchFamily="18" charset="0"/>
              </a:rPr>
              <a:t>Naveen </a:t>
            </a:r>
            <a:r>
              <a:rPr lang="en-US" dirty="0" err="1">
                <a:solidFill>
                  <a:prstClr val="black"/>
                </a:solidFill>
                <a:latin typeface="Times New Roman" panose="02020603050405020304" pitchFamily="18" charset="0"/>
                <a:cs typeface="Times New Roman" panose="02020603050405020304" pitchFamily="18" charset="0"/>
              </a:rPr>
              <a:t>Reddy.Y</a:t>
            </a:r>
            <a:endParaRPr lang="en-US" dirty="0">
              <a:solidFill>
                <a:prstClr val="black"/>
              </a:solidFill>
              <a:latin typeface="Times New Roman" panose="02020603050405020304" pitchFamily="18" charset="0"/>
              <a:cs typeface="Times New Roman" panose="02020603050405020304" pitchFamily="18" charset="0"/>
            </a:endParaRPr>
          </a:p>
          <a:p>
            <a:pPr algn="ctr"/>
            <a:endParaRPr lang="en-US" dirty="0">
              <a:solidFill>
                <a:prstClr val="black"/>
              </a:solidFill>
              <a:latin typeface="Times New Roman" panose="02020603050405020304" pitchFamily="18" charset="0"/>
              <a:cs typeface="Times New Roman" panose="02020603050405020304" pitchFamily="18" charset="0"/>
            </a:endParaRPr>
          </a:p>
          <a:p>
            <a:pPr algn="ctr"/>
            <a:r>
              <a:rPr lang="en-US" dirty="0">
                <a:solidFill>
                  <a:prstClr val="black"/>
                </a:solidFill>
              </a:rPr>
              <a:t>DEPARTMENT OF INFORMATION TECHNOLOGY</a:t>
            </a:r>
          </a:p>
          <a:p>
            <a:pPr algn="ctr"/>
            <a:r>
              <a:rPr lang="en-US" dirty="0">
                <a:solidFill>
                  <a:prstClr val="black"/>
                </a:solidFill>
              </a:rPr>
              <a:t>MEGHNAD SAHA INSTITUTE OF TECHNOLOGY</a:t>
            </a:r>
          </a:p>
          <a:p>
            <a:pPr algn="ctr"/>
            <a:r>
              <a:rPr lang="en-US" dirty="0">
                <a:solidFill>
                  <a:prstClr val="black"/>
                </a:solidFill>
              </a:rPr>
              <a:t>2012-2016</a:t>
            </a:r>
            <a:endParaRPr lang="en-IN" dirty="0">
              <a:solidFill>
                <a:prstClr val="black"/>
              </a:solidFill>
            </a:endParaRPr>
          </a:p>
        </p:txBody>
      </p:sp>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3456" y="4921732"/>
            <a:ext cx="2424545" cy="193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73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4"/>
                                        </p:tgtEl>
                                      </p:cBhvr>
                                    </p:animEffect>
                                    <p:anim calcmode="lin" valueType="num">
                                      <p:cBhvr>
                                        <p:cTn id="21" dur="1000"/>
                                        <p:tgtEl>
                                          <p:spTgt spid="4"/>
                                        </p:tgtEl>
                                        <p:attrNameLst>
                                          <p:attrName>ppt_x</p:attrName>
                                        </p:attrNameLst>
                                      </p:cBhvr>
                                      <p:tavLst>
                                        <p:tav tm="0">
                                          <p:val>
                                            <p:strVal val="ppt_x"/>
                                          </p:val>
                                        </p:tav>
                                        <p:tav tm="100000">
                                          <p:val>
                                            <p:strVal val="ppt_x"/>
                                          </p:val>
                                        </p:tav>
                                      </p:tavLst>
                                    </p:anim>
                                    <p:anim calcmode="lin" valueType="num">
                                      <p:cBhvr>
                                        <p:cTn id="22" dur="1000"/>
                                        <p:tgtEl>
                                          <p:spTgt spid="4"/>
                                        </p:tgtEl>
                                        <p:attrNameLst>
                                          <p:attrName>ppt_y</p:attrName>
                                        </p:attrNameLst>
                                      </p:cBhvr>
                                      <p:tavLst>
                                        <p:tav tm="0">
                                          <p:val>
                                            <p:strVal val="ppt_y"/>
                                          </p:val>
                                        </p:tav>
                                        <p:tav tm="100000">
                                          <p:val>
                                            <p:strVal val="ppt_y+.1"/>
                                          </p:val>
                                        </p:tav>
                                      </p:tavLst>
                                    </p:anim>
                                    <p:set>
                                      <p:cBhvr>
                                        <p:cTn id="23" dur="1" fill="hold">
                                          <p:stCondLst>
                                            <p:cond delay="9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80">
                                          <p:stCondLst>
                                            <p:cond delay="0"/>
                                          </p:stCondLst>
                                        </p:cTn>
                                        <p:tgtEl>
                                          <p:spTgt spid="8"/>
                                        </p:tgtEl>
                                      </p:cBhvr>
                                    </p:animEffect>
                                    <p:anim calcmode="lin" valueType="num">
                                      <p:cBhvr>
                                        <p:cTn id="5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5" dur="26">
                                          <p:stCondLst>
                                            <p:cond delay="650"/>
                                          </p:stCondLst>
                                        </p:cTn>
                                        <p:tgtEl>
                                          <p:spTgt spid="8"/>
                                        </p:tgtEl>
                                      </p:cBhvr>
                                      <p:to x="100000" y="60000"/>
                                    </p:animScale>
                                    <p:animScale>
                                      <p:cBhvr>
                                        <p:cTn id="56" dur="166" decel="50000">
                                          <p:stCondLst>
                                            <p:cond delay="676"/>
                                          </p:stCondLst>
                                        </p:cTn>
                                        <p:tgtEl>
                                          <p:spTgt spid="8"/>
                                        </p:tgtEl>
                                      </p:cBhvr>
                                      <p:to x="100000" y="100000"/>
                                    </p:animScale>
                                    <p:animScale>
                                      <p:cBhvr>
                                        <p:cTn id="57" dur="26">
                                          <p:stCondLst>
                                            <p:cond delay="1312"/>
                                          </p:stCondLst>
                                        </p:cTn>
                                        <p:tgtEl>
                                          <p:spTgt spid="8"/>
                                        </p:tgtEl>
                                      </p:cBhvr>
                                      <p:to x="100000" y="80000"/>
                                    </p:animScale>
                                    <p:animScale>
                                      <p:cBhvr>
                                        <p:cTn id="58" dur="166" decel="50000">
                                          <p:stCondLst>
                                            <p:cond delay="1338"/>
                                          </p:stCondLst>
                                        </p:cTn>
                                        <p:tgtEl>
                                          <p:spTgt spid="8"/>
                                        </p:tgtEl>
                                      </p:cBhvr>
                                      <p:to x="100000" y="100000"/>
                                    </p:animScale>
                                    <p:animScale>
                                      <p:cBhvr>
                                        <p:cTn id="59" dur="26">
                                          <p:stCondLst>
                                            <p:cond delay="1642"/>
                                          </p:stCondLst>
                                        </p:cTn>
                                        <p:tgtEl>
                                          <p:spTgt spid="8"/>
                                        </p:tgtEl>
                                      </p:cBhvr>
                                      <p:to x="100000" y="90000"/>
                                    </p:animScale>
                                    <p:animScale>
                                      <p:cBhvr>
                                        <p:cTn id="60" dur="166" decel="50000">
                                          <p:stCondLst>
                                            <p:cond delay="1668"/>
                                          </p:stCondLst>
                                        </p:cTn>
                                        <p:tgtEl>
                                          <p:spTgt spid="8"/>
                                        </p:tgtEl>
                                      </p:cBhvr>
                                      <p:to x="100000" y="100000"/>
                                    </p:animScale>
                                    <p:animScale>
                                      <p:cBhvr>
                                        <p:cTn id="61" dur="26">
                                          <p:stCondLst>
                                            <p:cond delay="1808"/>
                                          </p:stCondLst>
                                        </p:cTn>
                                        <p:tgtEl>
                                          <p:spTgt spid="8"/>
                                        </p:tgtEl>
                                      </p:cBhvr>
                                      <p:to x="100000" y="95000"/>
                                    </p:animScale>
                                    <p:animScale>
                                      <p:cBhvr>
                                        <p:cTn id="62" dur="166" decel="50000">
                                          <p:stCondLst>
                                            <p:cond delay="1834"/>
                                          </p:stCondLst>
                                        </p:cTn>
                                        <p:tgtEl>
                                          <p:spTgt spid="8"/>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itle 11"/>
          <p:cNvSpPr txBox="1">
            <a:spLocks/>
          </p:cNvSpPr>
          <p:nvPr/>
        </p:nvSpPr>
        <p:spPr>
          <a:xfrm>
            <a:off x="3419353" y="2279561"/>
            <a:ext cx="5557222" cy="212501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800" dirty="0" smtClean="0">
              <a:solidFill>
                <a:prstClr val="white"/>
              </a:solidFill>
              <a:latin typeface="Agency FB"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SCREENSHOTS</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spTree>
    <p:extLst>
      <p:ext uri="{BB962C8B-B14F-4D97-AF65-F5344CB8AC3E}">
        <p14:creationId xmlns:p14="http://schemas.microsoft.com/office/powerpoint/2010/main" val="199487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716973" y="381000"/>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DATABASE SCHEMA</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771" y="1546404"/>
            <a:ext cx="6829425" cy="5163488"/>
          </a:xfrm>
          <a:prstGeom prst="rect">
            <a:avLst/>
          </a:prstGeom>
        </p:spPr>
      </p:pic>
    </p:spTree>
    <p:extLst>
      <p:ext uri="{BB962C8B-B14F-4D97-AF65-F5344CB8AC3E}">
        <p14:creationId xmlns:p14="http://schemas.microsoft.com/office/powerpoint/2010/main" val="78525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716973" y="381000"/>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EMERGENCY</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290" y="1378038"/>
            <a:ext cx="5245419" cy="5479961"/>
          </a:xfrm>
          <a:prstGeom prst="rect">
            <a:avLst/>
          </a:prstGeom>
        </p:spPr>
      </p:pic>
    </p:spTree>
    <p:extLst>
      <p:ext uri="{BB962C8B-B14F-4D97-AF65-F5344CB8AC3E}">
        <p14:creationId xmlns:p14="http://schemas.microsoft.com/office/powerpoint/2010/main" val="260348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716973" y="381000"/>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UPDATE CONTACT LIST</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972" y="1326524"/>
            <a:ext cx="5262056" cy="5531475"/>
          </a:xfrm>
          <a:prstGeom prst="rect">
            <a:avLst/>
          </a:prstGeom>
        </p:spPr>
      </p:pic>
    </p:spTree>
    <p:extLst>
      <p:ext uri="{BB962C8B-B14F-4D97-AF65-F5344CB8AC3E}">
        <p14:creationId xmlns:p14="http://schemas.microsoft.com/office/powerpoint/2010/main" val="257331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716973" y="381000"/>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SOS CALL</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964" y="1326524"/>
            <a:ext cx="5216071" cy="5531476"/>
          </a:xfrm>
          <a:prstGeom prst="rect">
            <a:avLst/>
          </a:prstGeom>
        </p:spPr>
      </p:pic>
    </p:spTree>
    <p:extLst>
      <p:ext uri="{BB962C8B-B14F-4D97-AF65-F5344CB8AC3E}">
        <p14:creationId xmlns:p14="http://schemas.microsoft.com/office/powerpoint/2010/main" val="346580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716973" y="381000"/>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CUSTOM SMS</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498" y="1326524"/>
            <a:ext cx="5239003" cy="5531476"/>
          </a:xfrm>
          <a:prstGeom prst="rect">
            <a:avLst/>
          </a:prstGeom>
        </p:spPr>
      </p:pic>
    </p:spTree>
    <p:extLst>
      <p:ext uri="{BB962C8B-B14F-4D97-AF65-F5344CB8AC3E}">
        <p14:creationId xmlns:p14="http://schemas.microsoft.com/office/powerpoint/2010/main" val="6737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838200"/>
            <a:ext cx="2971800" cy="784830"/>
          </a:xfrm>
          <a:prstGeom prst="rect">
            <a:avLst/>
          </a:prstGeom>
        </p:spPr>
        <p:style>
          <a:lnRef idx="1">
            <a:schemeClr val="accent3"/>
          </a:lnRef>
          <a:fillRef idx="3">
            <a:schemeClr val="accent3"/>
          </a:fillRef>
          <a:effectRef idx="2">
            <a:schemeClr val="accent3"/>
          </a:effectRef>
          <a:fontRef idx="minor">
            <a:schemeClr val="lt1"/>
          </a:fontRef>
        </p:style>
        <p:txBody>
          <a:bodyPr/>
          <a:lstStyle>
            <a:defPPr>
              <a:defRPr lang="en-US"/>
            </a:defPPr>
            <a:lvl1pPr algn="ctr">
              <a:spcBef>
                <a:spcPct val="0"/>
              </a:spcBef>
              <a:buNone/>
              <a:defRPr sz="4800" cap="all" spc="50" baseline="0">
                <a:solidFill>
                  <a:schemeClr val="bg1">
                    <a:lumMod val="90000"/>
                    <a:lumOff val="10000"/>
                  </a:schemeClr>
                </a:solidFill>
                <a:latin typeface="Agency FB"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prstClr val="white"/>
                </a:solidFill>
              </a:rPr>
              <a:t>CONCLUSION</a:t>
            </a:r>
          </a:p>
        </p:txBody>
      </p:sp>
      <p:sp>
        <p:nvSpPr>
          <p:cNvPr id="2" name="Footer Placeholder 1"/>
          <p:cNvSpPr>
            <a:spLocks noGrp="1"/>
          </p:cNvSpPr>
          <p:nvPr>
            <p:ph type="ftr" sz="quarter" idx="11"/>
          </p:nvPr>
        </p:nvSpPr>
        <p:spPr/>
        <p:txBody>
          <a:bodyPr/>
          <a:lstStyle/>
          <a:p>
            <a:r>
              <a:rPr lang="en-US" dirty="0" smtClean="0">
                <a:solidFill>
                  <a:prstClr val="black">
                    <a:tint val="75000"/>
                  </a:prstClr>
                </a:solidFill>
              </a:rPr>
              <a:t>21</a:t>
            </a:r>
            <a:endParaRPr lang="en-US" dirty="0">
              <a:solidFill>
                <a:prstClr val="black">
                  <a:tint val="75000"/>
                </a:prstClr>
              </a:solidFill>
            </a:endParaRPr>
          </a:p>
        </p:txBody>
      </p:sp>
      <p:sp>
        <p:nvSpPr>
          <p:cNvPr id="8" name="Rectangle 7"/>
          <p:cNvSpPr/>
          <p:nvPr/>
        </p:nvSpPr>
        <p:spPr>
          <a:xfrm>
            <a:off x="1752600" y="2352100"/>
            <a:ext cx="5065531"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rgbClr val="9BBB59"/>
                </a:solidFill>
                <a:latin typeface="Agency FB" panose="020B0503020202020204" pitchFamily="34" charset="0"/>
              </a:rPr>
              <a:t>Why </a:t>
            </a:r>
            <a:r>
              <a:rPr lang="en-US" sz="3200" b="1" dirty="0" smtClean="0">
                <a:ln/>
                <a:solidFill>
                  <a:srgbClr val="9BBB59"/>
                </a:solidFill>
                <a:latin typeface="Agency FB" panose="020B0503020202020204" pitchFamily="34" charset="0"/>
              </a:rPr>
              <a:t>We will </a:t>
            </a:r>
            <a:r>
              <a:rPr lang="en-US" sz="3200" b="1" dirty="0">
                <a:ln/>
                <a:solidFill>
                  <a:srgbClr val="9BBB59"/>
                </a:solidFill>
                <a:latin typeface="Agency FB" panose="020B0503020202020204" pitchFamily="34" charset="0"/>
              </a:rPr>
              <a:t>use this app?</a:t>
            </a:r>
          </a:p>
        </p:txBody>
      </p:sp>
      <p:sp>
        <p:nvSpPr>
          <p:cNvPr id="9" name="TextBox 8"/>
          <p:cNvSpPr txBox="1"/>
          <p:nvPr/>
        </p:nvSpPr>
        <p:spPr>
          <a:xfrm>
            <a:off x="1981200" y="3399592"/>
            <a:ext cx="7467600"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prstClr val="black"/>
                </a:solidFill>
              </a:rPr>
              <a:t>We conclude that this application can prove to be very useful for human safety. </a:t>
            </a:r>
          </a:p>
          <a:p>
            <a:pPr marL="285750" indent="-285750">
              <a:buFont typeface="Wingdings" panose="05000000000000000000" pitchFamily="2" charset="2"/>
              <a:buChar char="q"/>
            </a:pPr>
            <a:r>
              <a:rPr lang="en-US" dirty="0">
                <a:solidFill>
                  <a:prstClr val="black"/>
                </a:solidFill>
              </a:rPr>
              <a:t>This application can rescue people from hazardous situation.</a:t>
            </a:r>
          </a:p>
          <a:p>
            <a:pPr marL="285750" indent="-285750">
              <a:buFont typeface="Wingdings" panose="05000000000000000000" pitchFamily="2" charset="2"/>
              <a:buChar char="q"/>
            </a:pPr>
            <a:r>
              <a:rPr lang="en-US" dirty="0">
                <a:solidFill>
                  <a:prstClr val="black"/>
                </a:solidFill>
              </a:rPr>
              <a:t> Developing this application helped us in learning basic android application development. </a:t>
            </a:r>
          </a:p>
          <a:p>
            <a:pPr marL="285750" indent="-285750">
              <a:buFont typeface="Wingdings" panose="05000000000000000000" pitchFamily="2" charset="2"/>
              <a:buChar char="q"/>
            </a:pPr>
            <a:r>
              <a:rPr lang="en-US" dirty="0">
                <a:solidFill>
                  <a:prstClr val="black"/>
                </a:solidFill>
              </a:rPr>
              <a:t>As most of the people have turned towards using a smartphone, so the android application development is proved to be beneficial</a:t>
            </a:r>
            <a:endParaRPr lang="en-IN" dirty="0">
              <a:solidFill>
                <a:prstClr val="black"/>
              </a:solidFill>
            </a:endParaRPr>
          </a:p>
        </p:txBody>
      </p:sp>
      <p:sp>
        <p:nvSpPr>
          <p:cNvPr id="12" name="Rectangle 11"/>
          <p:cNvSpPr/>
          <p:nvPr/>
        </p:nvSpPr>
        <p:spPr>
          <a:xfrm>
            <a:off x="2689026" y="2241312"/>
            <a:ext cx="2470548"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rgbClr val="9BBB59"/>
                </a:solidFill>
                <a:latin typeface="Agency FB" panose="020B0503020202020204" pitchFamily="34" charset="0"/>
              </a:rPr>
              <a:t>Future scope</a:t>
            </a:r>
            <a:endParaRPr lang="en-IN" sz="4000" b="1" dirty="0">
              <a:ln/>
              <a:solidFill>
                <a:srgbClr val="9BBB59"/>
              </a:solidFill>
              <a:latin typeface="Agency FB" panose="020B0503020202020204" pitchFamily="34" charset="0"/>
            </a:endParaRPr>
          </a:p>
        </p:txBody>
      </p:sp>
      <p:sp>
        <p:nvSpPr>
          <p:cNvPr id="13" name="TextBox 12"/>
          <p:cNvSpPr txBox="1"/>
          <p:nvPr/>
        </p:nvSpPr>
        <p:spPr>
          <a:xfrm>
            <a:off x="1752600" y="3217030"/>
            <a:ext cx="655320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prstClr val="black"/>
                </a:solidFill>
              </a:rPr>
              <a:t>We are looking forward to make more user friendly by creating a widget application of out Nirbhaya App that is nothing but a shortcut of button on the home screen which will make this application more efficient and effective to use for safety . </a:t>
            </a:r>
          </a:p>
          <a:p>
            <a:pPr marL="285750" indent="-285750">
              <a:buFont typeface="Wingdings" panose="05000000000000000000" pitchFamily="2" charset="2"/>
              <a:buChar char="q"/>
            </a:pPr>
            <a:endParaRPr lang="en-US" dirty="0">
              <a:solidFill>
                <a:prstClr val="black"/>
              </a:solidFill>
            </a:endParaRPr>
          </a:p>
          <a:p>
            <a:pPr marL="285750" indent="-285750">
              <a:buFont typeface="Wingdings" panose="05000000000000000000" pitchFamily="2" charset="2"/>
              <a:buChar char="q"/>
            </a:pPr>
            <a:r>
              <a:rPr lang="en-US" dirty="0">
                <a:solidFill>
                  <a:prstClr val="black"/>
                </a:solidFill>
              </a:rPr>
              <a:t>We are working on creating a service through our application which will send message to the selected contacts on pressing the power button twice. </a:t>
            </a:r>
          </a:p>
          <a:p>
            <a:pPr marL="285750" indent="-285750">
              <a:buFont typeface="Wingdings" panose="05000000000000000000" pitchFamily="2" charset="2"/>
              <a:buChar char="q"/>
            </a:pPr>
            <a:endParaRPr lang="en-US" dirty="0">
              <a:solidFill>
                <a:prstClr val="black"/>
              </a:solidFill>
            </a:endParaRPr>
          </a:p>
          <a:p>
            <a:pPr marL="285750" indent="-285750">
              <a:buFont typeface="Wingdings" panose="05000000000000000000" pitchFamily="2" charset="2"/>
              <a:buChar char="q"/>
            </a:pPr>
            <a:r>
              <a:rPr lang="en-US" dirty="0">
                <a:solidFill>
                  <a:prstClr val="black"/>
                </a:solidFill>
              </a:rPr>
              <a:t>We are also looking forward to combined GPS service to this application for fetching the user’s exact location.</a:t>
            </a:r>
          </a:p>
        </p:txBody>
      </p:sp>
    </p:spTree>
    <p:extLst>
      <p:ext uri="{BB962C8B-B14F-4D97-AF65-F5344CB8AC3E}">
        <p14:creationId xmlns:p14="http://schemas.microsoft.com/office/powerpoint/2010/main" val="37856013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 calcmode="lin" valueType="num">
                                      <p:cBhvr additive="base">
                                        <p:cTn id="2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additive="base">
                                        <p:cTn id="2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 calcmode="lin" valueType="num">
                                      <p:cBhvr additive="base">
                                        <p:cTn id="3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2" nodeType="click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9">
                                            <p:txEl>
                                              <p:pRg st="0" end="0"/>
                                            </p:txEl>
                                          </p:spTgt>
                                        </p:tgtEl>
                                      </p:cBhvr>
                                    </p:animEffect>
                                    <p:set>
                                      <p:cBhvr>
                                        <p:cTn id="46" dur="1" fill="hold">
                                          <p:stCondLst>
                                            <p:cond delay="499"/>
                                          </p:stCondLst>
                                        </p:cTn>
                                        <p:tgtEl>
                                          <p:spTgt spid="9">
                                            <p:txEl>
                                              <p:pRg st="0" end="0"/>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9">
                                            <p:txEl>
                                              <p:pRg st="1" end="1"/>
                                            </p:txEl>
                                          </p:spTgt>
                                        </p:tgtEl>
                                      </p:cBhvr>
                                    </p:animEffect>
                                    <p:set>
                                      <p:cBhvr>
                                        <p:cTn id="49" dur="1" fill="hold">
                                          <p:stCondLst>
                                            <p:cond delay="499"/>
                                          </p:stCondLst>
                                        </p:cTn>
                                        <p:tgtEl>
                                          <p:spTgt spid="9">
                                            <p:txEl>
                                              <p:pRg st="1" end="1"/>
                                            </p:txEl>
                                          </p:spTgt>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9">
                                            <p:txEl>
                                              <p:pRg st="2" end="2"/>
                                            </p:txEl>
                                          </p:spTgt>
                                        </p:tgtEl>
                                      </p:cBhvr>
                                    </p:animEffect>
                                    <p:set>
                                      <p:cBhvr>
                                        <p:cTn id="52" dur="1" fill="hold">
                                          <p:stCondLst>
                                            <p:cond delay="499"/>
                                          </p:stCondLst>
                                        </p:cTn>
                                        <p:tgtEl>
                                          <p:spTgt spid="9">
                                            <p:txEl>
                                              <p:pRg st="2" end="2"/>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9">
                                            <p:txEl>
                                              <p:pRg st="3" end="3"/>
                                            </p:txEl>
                                          </p:spTgt>
                                        </p:tgtEl>
                                      </p:cBhvr>
                                    </p:animEffect>
                                    <p:set>
                                      <p:cBhvr>
                                        <p:cTn id="55" dur="1" fill="hold">
                                          <p:stCondLst>
                                            <p:cond delay="499"/>
                                          </p:stCondLst>
                                        </p:cTn>
                                        <p:tgtEl>
                                          <p:spTgt spid="9">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80">
                                          <p:stCondLst>
                                            <p:cond delay="0"/>
                                          </p:stCondLst>
                                        </p:cTn>
                                        <p:tgtEl>
                                          <p:spTgt spid="12"/>
                                        </p:tgtEl>
                                      </p:cBhvr>
                                    </p:animEffect>
                                    <p:anim calcmode="lin" valueType="num">
                                      <p:cBhvr>
                                        <p:cTn id="6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6" dur="26">
                                          <p:stCondLst>
                                            <p:cond delay="650"/>
                                          </p:stCondLst>
                                        </p:cTn>
                                        <p:tgtEl>
                                          <p:spTgt spid="12"/>
                                        </p:tgtEl>
                                      </p:cBhvr>
                                      <p:to x="100000" y="60000"/>
                                    </p:animScale>
                                    <p:animScale>
                                      <p:cBhvr>
                                        <p:cTn id="67" dur="166" decel="50000">
                                          <p:stCondLst>
                                            <p:cond delay="676"/>
                                          </p:stCondLst>
                                        </p:cTn>
                                        <p:tgtEl>
                                          <p:spTgt spid="12"/>
                                        </p:tgtEl>
                                      </p:cBhvr>
                                      <p:to x="100000" y="100000"/>
                                    </p:animScale>
                                    <p:animScale>
                                      <p:cBhvr>
                                        <p:cTn id="68" dur="26">
                                          <p:stCondLst>
                                            <p:cond delay="1312"/>
                                          </p:stCondLst>
                                        </p:cTn>
                                        <p:tgtEl>
                                          <p:spTgt spid="12"/>
                                        </p:tgtEl>
                                      </p:cBhvr>
                                      <p:to x="100000" y="80000"/>
                                    </p:animScale>
                                    <p:animScale>
                                      <p:cBhvr>
                                        <p:cTn id="69" dur="166" decel="50000">
                                          <p:stCondLst>
                                            <p:cond delay="1338"/>
                                          </p:stCondLst>
                                        </p:cTn>
                                        <p:tgtEl>
                                          <p:spTgt spid="12"/>
                                        </p:tgtEl>
                                      </p:cBhvr>
                                      <p:to x="100000" y="100000"/>
                                    </p:animScale>
                                    <p:animScale>
                                      <p:cBhvr>
                                        <p:cTn id="70" dur="26">
                                          <p:stCondLst>
                                            <p:cond delay="1642"/>
                                          </p:stCondLst>
                                        </p:cTn>
                                        <p:tgtEl>
                                          <p:spTgt spid="12"/>
                                        </p:tgtEl>
                                      </p:cBhvr>
                                      <p:to x="100000" y="90000"/>
                                    </p:animScale>
                                    <p:animScale>
                                      <p:cBhvr>
                                        <p:cTn id="71" dur="166" decel="50000">
                                          <p:stCondLst>
                                            <p:cond delay="1668"/>
                                          </p:stCondLst>
                                        </p:cTn>
                                        <p:tgtEl>
                                          <p:spTgt spid="12"/>
                                        </p:tgtEl>
                                      </p:cBhvr>
                                      <p:to x="100000" y="100000"/>
                                    </p:animScale>
                                    <p:animScale>
                                      <p:cBhvr>
                                        <p:cTn id="72" dur="26">
                                          <p:stCondLst>
                                            <p:cond delay="1808"/>
                                          </p:stCondLst>
                                        </p:cTn>
                                        <p:tgtEl>
                                          <p:spTgt spid="12"/>
                                        </p:tgtEl>
                                      </p:cBhvr>
                                      <p:to x="100000" y="95000"/>
                                    </p:animScale>
                                    <p:animScale>
                                      <p:cBhvr>
                                        <p:cTn id="73" dur="166" decel="50000">
                                          <p:stCondLst>
                                            <p:cond delay="1834"/>
                                          </p:stCondLst>
                                        </p:cTn>
                                        <p:tgtEl>
                                          <p:spTgt spid="12"/>
                                        </p:tgtEl>
                                      </p:cBhvr>
                                      <p:to x="100000" y="100000"/>
                                    </p:animScale>
                                  </p:childTnLst>
                                </p:cTn>
                              </p:par>
                            </p:childTnLst>
                          </p:cTn>
                        </p:par>
                        <p:par>
                          <p:cTn id="74" fill="hold">
                            <p:stCondLst>
                              <p:cond delay="2000"/>
                            </p:stCondLst>
                            <p:childTnLst>
                              <p:par>
                                <p:cTn id="75" presetID="2" presetClass="entr" presetSubtype="4" fill="hold" nodeType="after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 calcmode="lin" valueType="num">
                                      <p:cBhvr additive="base">
                                        <p:cTn id="7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2500"/>
                            </p:stCondLst>
                            <p:childTnLst>
                              <p:par>
                                <p:cTn id="80" presetID="2" presetClass="entr" presetSubtype="4" fill="hold" nodeType="afterEffect">
                                  <p:stCondLst>
                                    <p:cond delay="0"/>
                                  </p:stCondLst>
                                  <p:childTnLst>
                                    <p:set>
                                      <p:cBhvr>
                                        <p:cTn id="81" dur="1" fill="hold">
                                          <p:stCondLst>
                                            <p:cond delay="0"/>
                                          </p:stCondLst>
                                        </p:cTn>
                                        <p:tgtEl>
                                          <p:spTgt spid="13">
                                            <p:txEl>
                                              <p:pRg st="2" end="2"/>
                                            </p:txEl>
                                          </p:spTgt>
                                        </p:tgtEl>
                                        <p:attrNameLst>
                                          <p:attrName>style.visibility</p:attrName>
                                        </p:attrNameLst>
                                      </p:cBhvr>
                                      <p:to>
                                        <p:strVal val="visible"/>
                                      </p:to>
                                    </p:set>
                                    <p:anim calcmode="lin" valueType="num">
                                      <p:cBhvr additive="base">
                                        <p:cTn id="82"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84" fill="hold">
                            <p:stCondLst>
                              <p:cond delay="3000"/>
                            </p:stCondLst>
                            <p:childTnLst>
                              <p:par>
                                <p:cTn id="85" presetID="2" presetClass="entr" presetSubtype="4" fill="hold" nodeType="afterEffect">
                                  <p:stCondLst>
                                    <p:cond delay="0"/>
                                  </p:stCondLst>
                                  <p:childTnLst>
                                    <p:set>
                                      <p:cBhvr>
                                        <p:cTn id="86" dur="1" fill="hold">
                                          <p:stCondLst>
                                            <p:cond delay="0"/>
                                          </p:stCondLst>
                                        </p:cTn>
                                        <p:tgtEl>
                                          <p:spTgt spid="13">
                                            <p:txEl>
                                              <p:pRg st="4" end="4"/>
                                            </p:txEl>
                                          </p:spTgt>
                                        </p:tgtEl>
                                        <p:attrNameLst>
                                          <p:attrName>style.visibility</p:attrName>
                                        </p:attrNameLst>
                                      </p:cBhvr>
                                      <p:to>
                                        <p:strVal val="visible"/>
                                      </p:to>
                                    </p:set>
                                    <p:anim calcmode="lin" valueType="num">
                                      <p:cBhvr additive="base">
                                        <p:cTn id="87"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build="allAtOnce"/>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2"/>
            <a:ext cx="9144000" cy="6857999"/>
          </a:xfrm>
        </p:spPr>
      </p:pic>
      <p:pic>
        <p:nvPicPr>
          <p:cNvPr id="4" name="Picture 5" descr="D:\polymer\viewer.png"/>
          <p:cNvPicPr>
            <a:picLocks noChangeAspect="1" noChangeArrowheads="1"/>
          </p:cNvPicPr>
          <p:nvPr/>
        </p:nvPicPr>
        <p:blipFill>
          <a:blip r:embed="rId3"/>
          <a:srcRect/>
          <a:stretch>
            <a:fillRect/>
          </a:stretch>
        </p:blipFill>
        <p:spPr bwMode="auto">
          <a:xfrm>
            <a:off x="1510145" y="0"/>
            <a:ext cx="9144000" cy="6858000"/>
          </a:xfrm>
          <a:prstGeom prst="rect">
            <a:avLst/>
          </a:prstGeom>
          <a:noFill/>
        </p:spPr>
      </p:pic>
      <p:sp>
        <p:nvSpPr>
          <p:cNvPr id="3" name="Footer Placeholder 2"/>
          <p:cNvSpPr>
            <a:spLocks noGrp="1"/>
          </p:cNvSpPr>
          <p:nvPr>
            <p:ph type="ftr" sz="quarter" idx="11"/>
          </p:nvPr>
        </p:nvSpPr>
        <p:spPr/>
        <p:txBody>
          <a:bodyPr/>
          <a:lstStyle/>
          <a:p>
            <a:r>
              <a:rPr lang="en-US" dirty="0" smtClean="0">
                <a:solidFill>
                  <a:prstClr val="black">
                    <a:tint val="75000"/>
                  </a:prstClr>
                </a:solidFill>
              </a:rPr>
              <a:t>22</a:t>
            </a:r>
            <a:endParaRPr lang="en-US" dirty="0">
              <a:solidFill>
                <a:prstClr val="black">
                  <a:tint val="75000"/>
                </a:prstClr>
              </a:solidFill>
            </a:endParaRPr>
          </a:p>
        </p:txBody>
      </p:sp>
    </p:spTree>
    <p:extLst>
      <p:ext uri="{BB962C8B-B14F-4D97-AF65-F5344CB8AC3E}">
        <p14:creationId xmlns:p14="http://schemas.microsoft.com/office/powerpoint/2010/main" val="8647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3792" y="1966418"/>
            <a:ext cx="5640946" cy="4743473"/>
          </a:xfrm>
        </p:spPr>
        <p:txBody>
          <a:bodyPr>
            <a:normAutofit/>
          </a:bodyPr>
          <a:lstStyle/>
          <a:p>
            <a:pPr marL="342900" indent="-342900" algn="l">
              <a:buFont typeface="Arial" panose="020B0604020202020204" pitchFamily="34" charset="0"/>
              <a:buChar char="•"/>
            </a:pPr>
            <a:r>
              <a:rPr lang="en-IN" dirty="0">
                <a:cs typeface="Times New Roman" panose="02020603050405020304" pitchFamily="18" charset="0"/>
              </a:rPr>
              <a:t>“Nirbhaya – A Ray Of Hope” helps the user when he is in some trouble or difficult situations by easing up the tensed situation with the help of user friendly technology</a:t>
            </a:r>
            <a:r>
              <a:rPr lang="en-IN" dirty="0" smtClean="0">
                <a:cs typeface="Times New Roman" panose="02020603050405020304" pitchFamily="18" charset="0"/>
              </a:rPr>
              <a:t>.</a:t>
            </a:r>
          </a:p>
          <a:p>
            <a:pPr algn="l"/>
            <a:endParaRPr lang="en-IN" dirty="0" smtClean="0">
              <a:cs typeface="Times New Roman" panose="02020603050405020304" pitchFamily="18" charset="0"/>
            </a:endParaRPr>
          </a:p>
          <a:p>
            <a:pPr marL="342900" indent="-342900" algn="l">
              <a:buFont typeface="Arial" panose="020B0604020202020204" pitchFamily="34" charset="0"/>
              <a:buChar char="•"/>
            </a:pPr>
            <a:r>
              <a:rPr lang="en-IN" dirty="0">
                <a:cs typeface="Times New Roman" panose="02020603050405020304" pitchFamily="18" charset="0"/>
              </a:rPr>
              <a:t>In this proposed system, the </a:t>
            </a:r>
            <a:r>
              <a:rPr lang="en-IN" dirty="0" smtClean="0">
                <a:cs typeface="Times New Roman" panose="02020603050405020304" pitchFamily="18" charset="0"/>
              </a:rPr>
              <a:t>recipients and the content of the message are predefined by the user in the leisure time. So</a:t>
            </a:r>
            <a:r>
              <a:rPr lang="en-IN" dirty="0">
                <a:cs typeface="Times New Roman" panose="02020603050405020304" pitchFamily="18" charset="0"/>
              </a:rPr>
              <a:t>, when </a:t>
            </a:r>
            <a:r>
              <a:rPr lang="en-IN" dirty="0" smtClean="0">
                <a:cs typeface="Times New Roman" panose="02020603050405020304" pitchFamily="18" charset="0"/>
              </a:rPr>
              <a:t>he/she </a:t>
            </a:r>
            <a:r>
              <a:rPr lang="en-IN" dirty="0">
                <a:cs typeface="Times New Roman" panose="02020603050405020304" pitchFamily="18" charset="0"/>
              </a:rPr>
              <a:t>is in some danger by just opening the app and pressing the HELP </a:t>
            </a:r>
            <a:r>
              <a:rPr lang="en-IN" dirty="0" smtClean="0">
                <a:cs typeface="Times New Roman" panose="02020603050405020304" pitchFamily="18" charset="0"/>
              </a:rPr>
              <a:t>button they can get there desired help.</a:t>
            </a:r>
          </a:p>
          <a:p>
            <a:pPr marL="342900" indent="-342900" algn="l">
              <a:buFont typeface="Arial" panose="020B0604020202020204" pitchFamily="34" charset="0"/>
              <a:buChar char="•"/>
            </a:pPr>
            <a:endParaRPr lang="en-IN" dirty="0"/>
          </a:p>
          <a:p>
            <a:pPr algn="l"/>
            <a:endParaRPr lang="en-IN" dirty="0"/>
          </a:p>
        </p:txBody>
      </p:sp>
      <p:sp>
        <p:nvSpPr>
          <p:cNvPr id="4" name="Rectangle 3"/>
          <p:cNvSpPr/>
          <p:nvPr/>
        </p:nvSpPr>
        <p:spPr>
          <a:xfrm>
            <a:off x="1043189" y="257577"/>
            <a:ext cx="8623326" cy="111996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6000" dirty="0" smtClean="0">
                <a:solidFill>
                  <a:prstClr val="white"/>
                </a:solidFill>
                <a:latin typeface="Agency FB" panose="020B0503020202020204" pitchFamily="34" charset="0"/>
              </a:rPr>
              <a:t>ABSTRACT OF THE PROJECT</a:t>
            </a:r>
            <a:endParaRPr lang="en-IN" sz="6000" dirty="0">
              <a:solidFill>
                <a:prstClr val="white"/>
              </a:solidFill>
              <a:latin typeface="Agency FB" panose="020B0503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738" y="1966418"/>
            <a:ext cx="4984123" cy="4743473"/>
          </a:xfrm>
          <a:prstGeom prst="rect">
            <a:avLst/>
          </a:prstGeom>
        </p:spPr>
      </p:pic>
    </p:spTree>
    <p:extLst>
      <p:ext uri="{BB962C8B-B14F-4D97-AF65-F5344CB8AC3E}">
        <p14:creationId xmlns:p14="http://schemas.microsoft.com/office/powerpoint/2010/main" val="73865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8793" y="1558344"/>
            <a:ext cx="5718221" cy="5299656"/>
          </a:xfrm>
        </p:spPr>
        <p:txBody>
          <a:bodyPr>
            <a:normAutofit lnSpcReduction="10000"/>
          </a:bodyPr>
          <a:lstStyle/>
          <a:p>
            <a:pPr marL="342900" indent="-342900" algn="l">
              <a:buFont typeface="Arial" panose="020B0604020202020204" pitchFamily="34" charset="0"/>
              <a:buChar char="•"/>
            </a:pPr>
            <a:r>
              <a:rPr lang="en-IN" dirty="0" smtClean="0"/>
              <a:t>Two </a:t>
            </a:r>
            <a:r>
              <a:rPr lang="en-IN" dirty="0"/>
              <a:t>additional features which are included in the application are SOS call feature and Custom Message</a:t>
            </a:r>
            <a:r>
              <a:rPr lang="en-IN" dirty="0" smtClean="0"/>
              <a:t>.</a:t>
            </a:r>
          </a:p>
          <a:p>
            <a:pPr algn="l"/>
            <a:endParaRPr lang="en-IN" dirty="0" smtClean="0"/>
          </a:p>
          <a:p>
            <a:pPr marL="342900" indent="-342900" algn="l">
              <a:buFont typeface="Arial" panose="020B0604020202020204" pitchFamily="34" charset="0"/>
              <a:buChar char="•"/>
            </a:pPr>
            <a:r>
              <a:rPr lang="en-IN" dirty="0"/>
              <a:t>In SOS call, few contacts like Hospital, Ambulance, Fire Brigade, Police Stations are by default stored in the application. In the case of any emergency, we just need to press the respective buttons and the help will be in our doorsteps.</a:t>
            </a:r>
            <a:r>
              <a:rPr lang="en-IN" dirty="0" smtClean="0"/>
              <a:t> </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r>
              <a:rPr lang="en-IN" dirty="0"/>
              <a:t>in the custom message fragment we can send SMS to any number which are not present in our recipient </a:t>
            </a:r>
            <a:r>
              <a:rPr lang="en-IN" dirty="0" smtClean="0"/>
              <a:t>list which is required at times when the desired recipients are not available.</a:t>
            </a:r>
          </a:p>
          <a:p>
            <a:pPr marL="342900" indent="-342900" algn="l">
              <a:buFont typeface="Arial" panose="020B0604020202020204" pitchFamily="34" charset="0"/>
              <a:buChar char="•"/>
            </a:pPr>
            <a:endParaRPr lang="en-IN" dirty="0"/>
          </a:p>
        </p:txBody>
      </p:sp>
      <p:sp>
        <p:nvSpPr>
          <p:cNvPr id="4" name="Title 3"/>
          <p:cNvSpPr>
            <a:spLocks noGrp="1"/>
          </p:cNvSpPr>
          <p:nvPr>
            <p:ph type="ctrTitle"/>
          </p:nvPr>
        </p:nvSpPr>
        <p:spPr>
          <a:xfrm>
            <a:off x="978794" y="233722"/>
            <a:ext cx="8568967" cy="9775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6000" dirty="0" smtClean="0">
                <a:latin typeface="Agency FB" panose="020B0503020202020204" pitchFamily="34" charset="0"/>
              </a:rPr>
              <a:t>ABSTRACT OF THE PROJECT</a:t>
            </a:r>
            <a:endParaRPr lang="en-IN" sz="6000" dirty="0">
              <a:latin typeface="Agency FB" panose="020B0503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14" y="1871728"/>
            <a:ext cx="4997003" cy="4863921"/>
          </a:xfrm>
          <a:prstGeom prst="rect">
            <a:avLst/>
          </a:prstGeom>
        </p:spPr>
      </p:pic>
    </p:spTree>
    <p:extLst>
      <p:ext uri="{BB962C8B-B14F-4D97-AF65-F5344CB8AC3E}">
        <p14:creationId xmlns:p14="http://schemas.microsoft.com/office/powerpoint/2010/main" val="240861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40080" lvl="1" indent="-308610">
              <a:lnSpc>
                <a:spcPct val="95000"/>
              </a:lnSpc>
              <a:spcBef>
                <a:spcPct val="0"/>
              </a:spcBef>
              <a:buClr>
                <a:srgbClr val="606060"/>
              </a:buClr>
              <a:buFontTx/>
              <a:buChar char="•"/>
              <a:defRPr/>
            </a:pPr>
            <a:r>
              <a:rPr lang="en-IN" sz="2400" dirty="0"/>
              <a:t>In the existing system, </a:t>
            </a:r>
            <a:r>
              <a:rPr lang="en-IN" sz="2400" dirty="0" smtClean="0"/>
              <a:t>that is prevalent and is commonly used by the greater mass of Android mobile users, the </a:t>
            </a:r>
            <a:r>
              <a:rPr lang="en-IN" sz="2400" dirty="0"/>
              <a:t>user has to write the message </a:t>
            </a:r>
            <a:r>
              <a:rPr lang="en-IN" sz="2400" dirty="0" smtClean="0"/>
              <a:t>content that is to be send in detail  and the </a:t>
            </a:r>
            <a:r>
              <a:rPr lang="en-IN" sz="2400" dirty="0"/>
              <a:t>select the contacts and only then he can send the </a:t>
            </a:r>
            <a:r>
              <a:rPr lang="en-IN" sz="2400" dirty="0" smtClean="0"/>
              <a:t>message.</a:t>
            </a:r>
          </a:p>
          <a:p>
            <a:pPr marL="640080" lvl="1" indent="-308610">
              <a:lnSpc>
                <a:spcPct val="95000"/>
              </a:lnSpc>
              <a:spcBef>
                <a:spcPct val="0"/>
              </a:spcBef>
              <a:buClr>
                <a:srgbClr val="606060"/>
              </a:buClr>
              <a:buFontTx/>
              <a:buChar char="•"/>
              <a:defRPr/>
            </a:pPr>
            <a:r>
              <a:rPr lang="en-IN" sz="2400" dirty="0" smtClean="0">
                <a:solidFill>
                  <a:sysClr val="windowText" lastClr="000000"/>
                </a:solidFill>
                <a:latin typeface="Calibri"/>
              </a:rPr>
              <a:t>This methodology, though popular, takes up a lot of time for a user to express his thoughts.</a:t>
            </a:r>
          </a:p>
          <a:p>
            <a:pPr marL="640080" lvl="1" indent="-308610">
              <a:lnSpc>
                <a:spcPct val="95000"/>
              </a:lnSpc>
              <a:spcBef>
                <a:spcPct val="0"/>
              </a:spcBef>
              <a:buClr>
                <a:srgbClr val="606060"/>
              </a:buClr>
              <a:buFontTx/>
              <a:buChar char="•"/>
              <a:defRPr/>
            </a:pPr>
            <a:r>
              <a:rPr lang="en-IN" sz="2400" dirty="0" smtClean="0">
                <a:solidFill>
                  <a:sysClr val="windowText" lastClr="000000"/>
                </a:solidFill>
                <a:latin typeface="Calibri"/>
              </a:rPr>
              <a:t>But what if the user does not have that much of time for the said method or he is unable to do it in the given difficult circumstances.</a:t>
            </a:r>
            <a:endParaRPr kumimoji="0" lang="en-IN"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640080" marR="0" lvl="1" indent="-308610" algn="l" defTabSz="914400" rtl="0" eaLnBrk="1" fontAlgn="auto" latinLnBrk="0" hangingPunct="1">
              <a:lnSpc>
                <a:spcPct val="95000"/>
              </a:lnSpc>
              <a:spcBef>
                <a:spcPct val="0"/>
              </a:spcBef>
              <a:spcAft>
                <a:spcPts val="0"/>
              </a:spcAft>
              <a:buClr>
                <a:srgbClr val="606060"/>
              </a:buClr>
              <a:buSzTx/>
              <a:buFontTx/>
              <a:buChar char=" "/>
              <a:tabLst/>
              <a:defRPr/>
            </a:pPr>
            <a:endParaRPr kumimoji="0" lang="en-US" sz="2200" b="0" i="0" u="none" strike="noStrike" kern="1200" cap="none" spc="0" normalizeH="0" baseline="0" noProof="0" dirty="0" smtClean="0">
              <a:ln>
                <a:noFill/>
              </a:ln>
              <a:solidFill>
                <a:sysClr val="windowText" lastClr="000000">
                  <a:lumMod val="95000"/>
                  <a:lumOff val="5000"/>
                </a:sysClr>
              </a:solidFill>
              <a:effectLst/>
              <a:uLnTx/>
              <a:uFillTx/>
              <a:latin typeface="Arial" charset="0"/>
              <a:ea typeface="+mn-ea"/>
              <a:cs typeface="Arial" charset="0"/>
            </a:endParaRPr>
          </a:p>
          <a:p>
            <a:pPr marL="274320" marR="0" lvl="0" indent="-274320" algn="l" defTabSz="914400" rtl="0" eaLnBrk="1" fontAlgn="auto" latinLnBrk="0" hangingPunct="1">
              <a:lnSpc>
                <a:spcPct val="100000"/>
              </a:lnSpc>
              <a:spcBef>
                <a:spcPct val="20000"/>
              </a:spcBef>
              <a:spcAft>
                <a:spcPts val="0"/>
              </a:spcAft>
              <a:buClr>
                <a:srgbClr val="9BBB59"/>
              </a:buClr>
              <a:buSzTx/>
              <a:buFont typeface="Wingdings 2"/>
              <a:buNone/>
              <a:tabLst/>
              <a:defRPr/>
            </a:pPr>
            <a:endParaRPr kumimoji="0" lang="en-IN"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9" name="Title 11"/>
          <p:cNvSpPr txBox="1">
            <a:spLocks/>
          </p:cNvSpPr>
          <p:nvPr/>
        </p:nvSpPr>
        <p:spPr>
          <a:xfrm>
            <a:off x="820004" y="432516"/>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Existing SYSTEM</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sp>
        <p:nvSpPr>
          <p:cNvPr id="20" name="Footer Placeholder 1"/>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464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 calcmode="lin" valueType="num">
                                      <p:cBhvr additive="base">
                                        <p:cTn id="16"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8">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8">
                                            <p:txEl>
                                              <p:pRg st="2" end="2"/>
                                            </p:txEl>
                                          </p:spTgt>
                                        </p:tgtEl>
                                        <p:attrNameLst>
                                          <p:attrName>style.visibility</p:attrName>
                                        </p:attrNameLst>
                                      </p:cBhvr>
                                      <p:to>
                                        <p:strVal val="visible"/>
                                      </p:to>
                                    </p:set>
                                    <p:anim calcmode="lin" valueType="num">
                                      <p:cBhvr additive="base">
                                        <p:cTn id="20"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40080" lvl="1" indent="-308610">
              <a:lnSpc>
                <a:spcPct val="95000"/>
              </a:lnSpc>
              <a:spcBef>
                <a:spcPct val="0"/>
              </a:spcBef>
              <a:buClr>
                <a:srgbClr val="606060"/>
              </a:buClr>
              <a:buFontTx/>
              <a:buChar char="•"/>
              <a:defRPr/>
            </a:pPr>
            <a:r>
              <a:rPr lang="en-IN" sz="2400" dirty="0"/>
              <a:t>In </a:t>
            </a:r>
            <a:r>
              <a:rPr lang="en-IN" sz="2400" dirty="0" smtClean="0"/>
              <a:t>the </a:t>
            </a:r>
            <a:r>
              <a:rPr lang="en-IN" sz="2400" dirty="0"/>
              <a:t>proposed system, the </a:t>
            </a:r>
            <a:r>
              <a:rPr lang="en-IN" sz="2400" dirty="0" smtClean="0"/>
              <a:t>user, using the </a:t>
            </a:r>
            <a:r>
              <a:rPr lang="en-IN" sz="2400" dirty="0" err="1" smtClean="0"/>
              <a:t>Nirbhaya</a:t>
            </a:r>
            <a:r>
              <a:rPr lang="en-IN" sz="2400" dirty="0" smtClean="0"/>
              <a:t> App, stores his three most reliable contact before hand by uploading it to a database. </a:t>
            </a:r>
            <a:r>
              <a:rPr lang="en-IN" sz="2400" dirty="0"/>
              <a:t>writes the message content and also selects the contacts to which the message has to be sent and save it. </a:t>
            </a:r>
            <a:endParaRPr lang="en-IN" sz="2400" dirty="0" smtClean="0"/>
          </a:p>
          <a:p>
            <a:pPr marL="640080" lvl="1" indent="-308610">
              <a:lnSpc>
                <a:spcPct val="95000"/>
              </a:lnSpc>
              <a:spcBef>
                <a:spcPct val="0"/>
              </a:spcBef>
              <a:buClr>
                <a:srgbClr val="606060"/>
              </a:buClr>
              <a:buFontTx/>
              <a:buChar char="•"/>
              <a:defRPr/>
            </a:pPr>
            <a:r>
              <a:rPr lang="en-IN" sz="2400" dirty="0" smtClean="0"/>
              <a:t>So</a:t>
            </a:r>
            <a:r>
              <a:rPr lang="en-IN" sz="2400" dirty="0"/>
              <a:t>, when he is in </a:t>
            </a:r>
            <a:r>
              <a:rPr lang="en-IN" sz="2400" dirty="0" smtClean="0"/>
              <a:t>some sort of a danger, he can bring it to himself </a:t>
            </a:r>
            <a:r>
              <a:rPr lang="en-IN" sz="2400" dirty="0"/>
              <a:t>by just opening the app and pressing the </a:t>
            </a:r>
            <a:r>
              <a:rPr lang="en-IN" sz="2400" dirty="0" smtClean="0"/>
              <a:t>SOS button. </a:t>
            </a:r>
            <a:r>
              <a:rPr lang="en-IN" sz="2400" dirty="0"/>
              <a:t>So that he can receive the help in correct time</a:t>
            </a:r>
            <a:r>
              <a:rPr kumimoji="0" lang="en-US" sz="2200" b="0" i="0" u="none" strike="noStrike" kern="1200" cap="none" spc="0" normalizeH="0" baseline="0" noProof="0" dirty="0" smtClean="0">
                <a:ln>
                  <a:noFill/>
                </a:ln>
                <a:solidFill>
                  <a:sysClr val="windowText" lastClr="000000">
                    <a:lumMod val="95000"/>
                    <a:lumOff val="5000"/>
                  </a:sysClr>
                </a:solidFill>
                <a:effectLst/>
                <a:uLnTx/>
                <a:uFillTx/>
                <a:latin typeface="Arial" charset="0"/>
                <a:ea typeface="+mn-ea"/>
                <a:cs typeface="Arial" charset="0"/>
              </a:rPr>
              <a:t>.</a:t>
            </a:r>
          </a:p>
          <a:p>
            <a:pPr marL="640080" lvl="1" indent="-308610">
              <a:lnSpc>
                <a:spcPct val="95000"/>
              </a:lnSpc>
              <a:spcBef>
                <a:spcPct val="0"/>
              </a:spcBef>
              <a:buClr>
                <a:srgbClr val="606060"/>
              </a:buClr>
              <a:buFontTx/>
              <a:buChar char="•"/>
              <a:defRPr/>
            </a:pPr>
            <a:r>
              <a:rPr lang="en-US" sz="2200" dirty="0" smtClean="0">
                <a:solidFill>
                  <a:sysClr val="windowText" lastClr="000000">
                    <a:lumMod val="95000"/>
                    <a:lumOff val="5000"/>
                  </a:sysClr>
                </a:solidFill>
                <a:latin typeface="Arial" charset="0"/>
                <a:cs typeface="Arial" charset="0"/>
              </a:rPr>
              <a:t>This action enables a relevant stored message to be sent to those numbers he has added in the application.</a:t>
            </a:r>
          </a:p>
          <a:p>
            <a:pPr marL="640080" lvl="1" indent="-308610">
              <a:lnSpc>
                <a:spcPct val="95000"/>
              </a:lnSpc>
              <a:spcBef>
                <a:spcPct val="0"/>
              </a:spcBef>
              <a:buClr>
                <a:srgbClr val="606060"/>
              </a:buClr>
              <a:buFontTx/>
              <a:buChar char="•"/>
              <a:defRPr/>
            </a:pPr>
            <a:r>
              <a:rPr kumimoji="0" lang="en-US" sz="2200" b="0" i="0" u="none" strike="noStrike" kern="1200" cap="none" spc="0" normalizeH="0" baseline="0" noProof="0" dirty="0" smtClean="0">
                <a:ln>
                  <a:noFill/>
                </a:ln>
                <a:solidFill>
                  <a:sysClr val="windowText" lastClr="000000">
                    <a:lumMod val="95000"/>
                    <a:lumOff val="5000"/>
                  </a:sysClr>
                </a:solidFill>
                <a:effectLst/>
                <a:uLnTx/>
                <a:uFillTx/>
                <a:latin typeface="Arial" charset="0"/>
                <a:ea typeface="+mn-ea"/>
                <a:cs typeface="Arial" charset="0"/>
              </a:rPr>
              <a:t>This</a:t>
            </a:r>
            <a:r>
              <a:rPr kumimoji="0" lang="en-US" sz="2200" b="0" i="0" u="none" strike="noStrike" kern="1200" cap="none" spc="0" normalizeH="0" noProof="0" dirty="0" smtClean="0">
                <a:ln>
                  <a:noFill/>
                </a:ln>
                <a:solidFill>
                  <a:sysClr val="windowText" lastClr="000000">
                    <a:lumMod val="95000"/>
                    <a:lumOff val="5000"/>
                  </a:sysClr>
                </a:solidFill>
                <a:effectLst/>
                <a:uLnTx/>
                <a:uFillTx/>
                <a:latin typeface="Arial" charset="0"/>
                <a:ea typeface="+mn-ea"/>
                <a:cs typeface="Arial" charset="0"/>
              </a:rPr>
              <a:t> feature ensures that the user can receive help in the current time.</a:t>
            </a:r>
          </a:p>
          <a:p>
            <a:pPr marL="640080" lvl="1" indent="-308610">
              <a:lnSpc>
                <a:spcPct val="95000"/>
              </a:lnSpc>
              <a:spcBef>
                <a:spcPct val="0"/>
              </a:spcBef>
              <a:buClr>
                <a:srgbClr val="606060"/>
              </a:buClr>
              <a:buFontTx/>
              <a:buChar char="•"/>
              <a:defRPr/>
            </a:pPr>
            <a:r>
              <a:rPr lang="en-US" sz="2200" baseline="0" dirty="0" smtClean="0">
                <a:solidFill>
                  <a:sysClr val="windowText" lastClr="000000">
                    <a:lumMod val="95000"/>
                    <a:lumOff val="5000"/>
                  </a:sysClr>
                </a:solidFill>
                <a:latin typeface="Arial" charset="0"/>
                <a:cs typeface="Arial" charset="0"/>
              </a:rPr>
              <a:t>An additional feature allows</a:t>
            </a:r>
            <a:r>
              <a:rPr lang="en-US" sz="2200" dirty="0" smtClean="0">
                <a:solidFill>
                  <a:sysClr val="windowText" lastClr="000000">
                    <a:lumMod val="95000"/>
                    <a:lumOff val="5000"/>
                  </a:sysClr>
                </a:solidFill>
                <a:latin typeface="Arial" charset="0"/>
                <a:cs typeface="Arial" charset="0"/>
              </a:rPr>
              <a:t> the user to rapidly connect to an array of emergency services via an in build </a:t>
            </a:r>
            <a:r>
              <a:rPr lang="en-US" sz="2200" smtClean="0">
                <a:solidFill>
                  <a:sysClr val="windowText" lastClr="000000">
                    <a:lumMod val="95000"/>
                    <a:lumOff val="5000"/>
                  </a:sysClr>
                </a:solidFill>
                <a:latin typeface="Arial" charset="0"/>
                <a:cs typeface="Arial" charset="0"/>
              </a:rPr>
              <a:t>calling feature.</a:t>
            </a:r>
            <a:endParaRPr lang="en-US" sz="2200" dirty="0" smtClean="0">
              <a:solidFill>
                <a:sysClr val="windowText" lastClr="000000">
                  <a:lumMod val="95000"/>
                  <a:lumOff val="5000"/>
                </a:sysClr>
              </a:solidFill>
              <a:latin typeface="Arial" charset="0"/>
              <a:cs typeface="Arial" charset="0"/>
            </a:endParaRPr>
          </a:p>
          <a:p>
            <a:pPr marL="640080" lvl="1" indent="-308610">
              <a:lnSpc>
                <a:spcPct val="95000"/>
              </a:lnSpc>
              <a:spcBef>
                <a:spcPct val="0"/>
              </a:spcBef>
              <a:buClr>
                <a:srgbClr val="606060"/>
              </a:buClr>
              <a:buFontTx/>
              <a:buChar char="•"/>
              <a:defRPr/>
            </a:pPr>
            <a:r>
              <a:rPr kumimoji="0" lang="en-US" sz="2200" b="0" i="0" u="none" strike="noStrike" kern="1200" cap="none" spc="0" normalizeH="0" baseline="0" noProof="0" dirty="0" smtClean="0">
                <a:ln>
                  <a:noFill/>
                </a:ln>
                <a:solidFill>
                  <a:sysClr val="windowText" lastClr="000000">
                    <a:lumMod val="95000"/>
                    <a:lumOff val="5000"/>
                  </a:sysClr>
                </a:solidFill>
                <a:effectLst/>
                <a:uLnTx/>
                <a:uFillTx/>
                <a:latin typeface="Arial" charset="0"/>
                <a:ea typeface="+mn-ea"/>
                <a:cs typeface="Arial" charset="0"/>
              </a:rPr>
              <a:t>The app can also</a:t>
            </a:r>
            <a:r>
              <a:rPr kumimoji="0" lang="en-US" sz="2200" b="0" i="0" u="none" strike="noStrike" kern="1200" cap="none" spc="0" normalizeH="0" noProof="0" dirty="0" smtClean="0">
                <a:ln>
                  <a:noFill/>
                </a:ln>
                <a:solidFill>
                  <a:sysClr val="windowText" lastClr="000000">
                    <a:lumMod val="95000"/>
                    <a:lumOff val="5000"/>
                  </a:sysClr>
                </a:solidFill>
                <a:effectLst/>
                <a:uLnTx/>
                <a:uFillTx/>
                <a:latin typeface="Arial" charset="0"/>
                <a:ea typeface="+mn-ea"/>
                <a:cs typeface="Arial" charset="0"/>
              </a:rPr>
              <a:t> be used as a conventional messenger</a:t>
            </a:r>
            <a:endParaRPr kumimoji="0" lang="en-IN"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3" name="Title 11"/>
          <p:cNvSpPr txBox="1">
            <a:spLocks/>
          </p:cNvSpPr>
          <p:nvPr/>
        </p:nvSpPr>
        <p:spPr>
          <a:xfrm>
            <a:off x="716973" y="381000"/>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prstClr val="white"/>
                </a:solidFill>
                <a:latin typeface="Agency FB" pitchFamily="34" charset="0"/>
              </a:rPr>
              <a:t>PROPOSED SYSTEM</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sp>
        <p:nvSpPr>
          <p:cNvPr id="4" name="Footer Placeholder 1"/>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818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additive="base">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 calcmode="lin" valueType="num">
                                      <p:cBhvr additive="base">
                                        <p:cTn id="3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p:cNvSpPr txBox="1">
            <a:spLocks/>
          </p:cNvSpPr>
          <p:nvPr/>
        </p:nvSpPr>
        <p:spPr>
          <a:xfrm>
            <a:off x="4191000" y="228600"/>
            <a:ext cx="3810000"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defRPr/>
            </a:pPr>
            <a:r>
              <a:rPr lang="en-US" sz="4800" dirty="0">
                <a:solidFill>
                  <a:prstClr val="white"/>
                </a:solidFill>
                <a:latin typeface="Agency FB" panose="020B0503020202020204" pitchFamily="34" charset="0"/>
              </a:rPr>
              <a:t>UML DIAGRAMS</a:t>
            </a:r>
            <a:endParaRPr lang="en-US" sz="4800" dirty="0">
              <a:solidFill>
                <a:prstClr val="white">
                  <a:lumMod val="90000"/>
                  <a:lumOff val="10000"/>
                </a:prstClr>
              </a:solidFill>
              <a:latin typeface="Agency FB"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1219200"/>
            <a:ext cx="9123217" cy="55626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1143000"/>
            <a:ext cx="9123217" cy="57150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1" y="1460501"/>
            <a:ext cx="9123217" cy="541020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1219201"/>
            <a:ext cx="8763000" cy="563880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4709" y="1460500"/>
            <a:ext cx="6781799" cy="5092700"/>
          </a:xfrm>
          <a:prstGeom prst="rect">
            <a:avLst/>
          </a:prstGeom>
        </p:spPr>
      </p:pic>
    </p:spTree>
    <p:extLst>
      <p:ext uri="{BB962C8B-B14F-4D97-AF65-F5344CB8AC3E}">
        <p14:creationId xmlns:p14="http://schemas.microsoft.com/office/powerpoint/2010/main" val="6312484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2"/>
                                        </p:tgtEl>
                                        <p:attrNameLst>
                                          <p:attrName>ppt_x</p:attrName>
                                        </p:attrNameLst>
                                      </p:cBhvr>
                                      <p:tavLst>
                                        <p:tav tm="0">
                                          <p:val>
                                            <p:strVal val="ppt_x"/>
                                          </p:val>
                                        </p:tav>
                                        <p:tav tm="100000">
                                          <p:val>
                                            <p:strVal val="ppt_x"/>
                                          </p:val>
                                        </p:tav>
                                      </p:tavLst>
                                    </p:anim>
                                    <p:anim calcmode="lin" valueType="num">
                                      <p:cBhvr additive="base">
                                        <p:cTn id="31" dur="500"/>
                                        <p:tgtEl>
                                          <p:spTgt spid="12"/>
                                        </p:tgtEl>
                                        <p:attrNameLst>
                                          <p:attrName>ppt_y</p:attrName>
                                        </p:attrNameLst>
                                      </p:cBhvr>
                                      <p:tavLst>
                                        <p:tav tm="0">
                                          <p:val>
                                            <p:strVal val="ppt_y"/>
                                          </p:val>
                                        </p:tav>
                                        <p:tav tm="100000">
                                          <p:val>
                                            <p:strVal val="1+ppt_h/2"/>
                                          </p:val>
                                        </p:tav>
                                      </p:tavLst>
                                    </p:anim>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5"/>
                                        </p:tgtEl>
                                        <p:attrNameLst>
                                          <p:attrName>ppt_x</p:attrName>
                                        </p:attrNameLst>
                                      </p:cBhvr>
                                      <p:tavLst>
                                        <p:tav tm="0">
                                          <p:val>
                                            <p:strVal val="ppt_x"/>
                                          </p:val>
                                        </p:tav>
                                        <p:tav tm="100000">
                                          <p:val>
                                            <p:strVal val="ppt_x"/>
                                          </p:val>
                                        </p:tav>
                                      </p:tavLst>
                                    </p:anim>
                                    <p:anim calcmode="lin" valueType="num">
                                      <p:cBhvr additive="base">
                                        <p:cTn id="55" dur="500"/>
                                        <p:tgtEl>
                                          <p:spTgt spid="15"/>
                                        </p:tgtEl>
                                        <p:attrNameLst>
                                          <p:attrName>ppt_y</p:attrName>
                                        </p:attrNameLst>
                                      </p:cBhvr>
                                      <p:tavLst>
                                        <p:tav tm="0">
                                          <p:val>
                                            <p:strVal val="ppt_y"/>
                                          </p:val>
                                        </p:tav>
                                        <p:tav tm="100000">
                                          <p:val>
                                            <p:strVal val="1+ppt_h/2"/>
                                          </p:val>
                                        </p:tav>
                                      </p:tavLst>
                                    </p:anim>
                                    <p:set>
                                      <p:cBhvr>
                                        <p:cTn id="56" dur="1" fill="hold">
                                          <p:stCondLst>
                                            <p:cond delay="499"/>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nodeType="clickEffect">
                                  <p:stCondLst>
                                    <p:cond delay="0"/>
                                  </p:stCondLst>
                                  <p:childTnLst>
                                    <p:anim calcmode="lin" valueType="num">
                                      <p:cBhvr additive="base">
                                        <p:cTn id="66" dur="500"/>
                                        <p:tgtEl>
                                          <p:spTgt spid="16"/>
                                        </p:tgtEl>
                                        <p:attrNameLst>
                                          <p:attrName>ppt_x</p:attrName>
                                        </p:attrNameLst>
                                      </p:cBhvr>
                                      <p:tavLst>
                                        <p:tav tm="0">
                                          <p:val>
                                            <p:strVal val="ppt_x"/>
                                          </p:val>
                                        </p:tav>
                                        <p:tav tm="100000">
                                          <p:val>
                                            <p:strVal val="ppt_x"/>
                                          </p:val>
                                        </p:tav>
                                      </p:tavLst>
                                    </p:anim>
                                    <p:anim calcmode="lin" valueType="num">
                                      <p:cBhvr additive="base">
                                        <p:cTn id="67" dur="500"/>
                                        <p:tgtEl>
                                          <p:spTgt spid="16"/>
                                        </p:tgtEl>
                                        <p:attrNameLst>
                                          <p:attrName>ppt_y</p:attrName>
                                        </p:attrNameLst>
                                      </p:cBhvr>
                                      <p:tavLst>
                                        <p:tav tm="0">
                                          <p:val>
                                            <p:strVal val="ppt_y"/>
                                          </p:val>
                                        </p:tav>
                                        <p:tav tm="100000">
                                          <p:val>
                                            <p:strVal val="1+ppt_h/2"/>
                                          </p:val>
                                        </p:tav>
                                      </p:tavLst>
                                    </p:anim>
                                    <p:set>
                                      <p:cBhvr>
                                        <p:cTn id="68" dur="1" fill="hold">
                                          <p:stCondLst>
                                            <p:cond delay="499"/>
                                          </p:stCondLst>
                                        </p:cTn>
                                        <p:tgtEl>
                                          <p:spTgt spid="1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nodeType="clickEffect">
                                  <p:stCondLst>
                                    <p:cond delay="0"/>
                                  </p:stCondLst>
                                  <p:childTnLst>
                                    <p:anim calcmode="lin" valueType="num">
                                      <p:cBhvr additive="base">
                                        <p:cTn id="78" dur="500"/>
                                        <p:tgtEl>
                                          <p:spTgt spid="17"/>
                                        </p:tgtEl>
                                        <p:attrNameLst>
                                          <p:attrName>ppt_x</p:attrName>
                                        </p:attrNameLst>
                                      </p:cBhvr>
                                      <p:tavLst>
                                        <p:tav tm="0">
                                          <p:val>
                                            <p:strVal val="ppt_x"/>
                                          </p:val>
                                        </p:tav>
                                        <p:tav tm="100000">
                                          <p:val>
                                            <p:strVal val="ppt_x"/>
                                          </p:val>
                                        </p:tav>
                                      </p:tavLst>
                                    </p:anim>
                                    <p:anim calcmode="lin" valueType="num">
                                      <p:cBhvr additive="base">
                                        <p:cTn id="79" dur="500"/>
                                        <p:tgtEl>
                                          <p:spTgt spid="17"/>
                                        </p:tgtEl>
                                        <p:attrNameLst>
                                          <p:attrName>ppt_y</p:attrName>
                                        </p:attrNameLst>
                                      </p:cBhvr>
                                      <p:tavLst>
                                        <p:tav tm="0">
                                          <p:val>
                                            <p:strVal val="ppt_y"/>
                                          </p:val>
                                        </p:tav>
                                        <p:tav tm="100000">
                                          <p:val>
                                            <p:strVal val="1+ppt_h/2"/>
                                          </p:val>
                                        </p:tav>
                                      </p:tavLst>
                                    </p:anim>
                                    <p:set>
                                      <p:cBhvr>
                                        <p:cTn id="8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1216" y="2086377"/>
            <a:ext cx="5743977" cy="4771623"/>
          </a:xfrm>
        </p:spPr>
        <p:txBody>
          <a:bodyPr>
            <a:normAutofit fontScale="92500" lnSpcReduction="20000"/>
          </a:bodyPr>
          <a:lstStyle/>
          <a:p>
            <a:pPr algn="l"/>
            <a:r>
              <a:rPr lang="en-US" sz="2900" b="1" u="sng" dirty="0" smtClean="0"/>
              <a:t>Hardware </a:t>
            </a:r>
            <a:r>
              <a:rPr lang="en-US" sz="2900" b="1" u="sng" dirty="0"/>
              <a:t>Requirements</a:t>
            </a:r>
            <a:endParaRPr lang="en-IN" sz="2900" b="1" dirty="0"/>
          </a:p>
          <a:p>
            <a:pPr algn="l"/>
            <a:r>
              <a:rPr lang="en-US" dirty="0"/>
              <a:t>Processor 	</a:t>
            </a:r>
            <a:r>
              <a:rPr lang="en-US" dirty="0" smtClean="0"/>
              <a:t>:Intel </a:t>
            </a:r>
            <a:r>
              <a:rPr lang="en-US" dirty="0"/>
              <a:t>(R) Core TM (R) I3 – 4005U @ 1.7GHz</a:t>
            </a:r>
            <a:endParaRPr lang="en-IN" dirty="0"/>
          </a:p>
          <a:p>
            <a:pPr algn="l"/>
            <a:r>
              <a:rPr lang="en-US" dirty="0" smtClean="0"/>
              <a:t>RAM		:4.00 </a:t>
            </a:r>
            <a:r>
              <a:rPr lang="en-US" dirty="0"/>
              <a:t>GB (2.5GB RAM usable)</a:t>
            </a:r>
            <a:endParaRPr lang="en-IN" dirty="0"/>
          </a:p>
          <a:p>
            <a:pPr algn="l"/>
            <a:r>
              <a:rPr lang="en-US" dirty="0"/>
              <a:t>System Type	</a:t>
            </a:r>
            <a:r>
              <a:rPr lang="en-US" dirty="0" smtClean="0"/>
              <a:t>:32 </a:t>
            </a:r>
            <a:r>
              <a:rPr lang="en-US" dirty="0"/>
              <a:t>– bit Operating System and above, </a:t>
            </a:r>
            <a:r>
              <a:rPr lang="en-US" dirty="0" smtClean="0"/>
              <a:t>		x64–based </a:t>
            </a:r>
            <a:r>
              <a:rPr lang="en-US" dirty="0"/>
              <a:t>processor</a:t>
            </a:r>
            <a:endParaRPr lang="en-IN" dirty="0"/>
          </a:p>
          <a:p>
            <a:pPr algn="l"/>
            <a:r>
              <a:rPr lang="en-US" dirty="0"/>
              <a:t> </a:t>
            </a:r>
            <a:endParaRPr lang="en-IN" dirty="0"/>
          </a:p>
          <a:p>
            <a:pPr algn="l"/>
            <a:r>
              <a:rPr lang="en-US" sz="2800" b="1" u="sng" dirty="0" smtClean="0"/>
              <a:t>Software </a:t>
            </a:r>
            <a:r>
              <a:rPr lang="en-US" sz="2800" b="1" u="sng" dirty="0"/>
              <a:t>Requirements</a:t>
            </a:r>
            <a:endParaRPr lang="en-IN" sz="2800" b="1" dirty="0"/>
          </a:p>
          <a:p>
            <a:pPr algn="l"/>
            <a:r>
              <a:rPr lang="en-US" dirty="0"/>
              <a:t>Operating </a:t>
            </a:r>
            <a:r>
              <a:rPr lang="en-US" dirty="0" smtClean="0"/>
              <a:t>System         :Windows </a:t>
            </a:r>
            <a:r>
              <a:rPr lang="en-US" dirty="0"/>
              <a:t>7 and above.</a:t>
            </a:r>
            <a:endParaRPr lang="en-IN" dirty="0"/>
          </a:p>
          <a:p>
            <a:pPr algn="l"/>
            <a:r>
              <a:rPr lang="en-US" dirty="0"/>
              <a:t>Developing Tool </a:t>
            </a:r>
            <a:r>
              <a:rPr lang="en-US" dirty="0" smtClean="0"/>
              <a:t>           :</a:t>
            </a:r>
            <a:r>
              <a:rPr lang="en-US" dirty="0"/>
              <a:t>	JDK 8</a:t>
            </a:r>
            <a:endParaRPr lang="en-IN" dirty="0"/>
          </a:p>
          <a:p>
            <a:pPr algn="l"/>
            <a:r>
              <a:rPr lang="en-US" dirty="0"/>
              <a:t>Developing Software  </a:t>
            </a:r>
            <a:r>
              <a:rPr lang="en-US" dirty="0" smtClean="0"/>
              <a:t> :</a:t>
            </a:r>
            <a:r>
              <a:rPr lang="en-US" dirty="0"/>
              <a:t>	SDK Tool 24.0.2</a:t>
            </a:r>
            <a:endParaRPr lang="en-IN" dirty="0"/>
          </a:p>
          <a:p>
            <a:pPr algn="l"/>
            <a:r>
              <a:rPr lang="en-US" dirty="0"/>
              <a:t>IDE		</a:t>
            </a:r>
            <a:r>
              <a:rPr lang="en-US" dirty="0" smtClean="0"/>
              <a:t>           : </a:t>
            </a:r>
            <a:r>
              <a:rPr lang="en-US" dirty="0"/>
              <a:t>	Eclipse Mars</a:t>
            </a:r>
            <a:endParaRPr lang="en-IN" dirty="0"/>
          </a:p>
          <a:p>
            <a:pPr algn="l"/>
            <a:r>
              <a:rPr lang="en-US" dirty="0"/>
              <a:t>Database	</a:t>
            </a:r>
            <a:r>
              <a:rPr lang="en-US" dirty="0" smtClean="0"/>
              <a:t>           :</a:t>
            </a:r>
            <a:r>
              <a:rPr lang="en-US" dirty="0"/>
              <a:t>	SQLite Database</a:t>
            </a:r>
            <a:endParaRPr lang="en-IN" dirty="0"/>
          </a:p>
          <a:p>
            <a:endParaRPr lang="en-IN" dirty="0"/>
          </a:p>
        </p:txBody>
      </p:sp>
      <p:sp>
        <p:nvSpPr>
          <p:cNvPr id="4" name="Title 3"/>
          <p:cNvSpPr>
            <a:spLocks noGrp="1"/>
          </p:cNvSpPr>
          <p:nvPr>
            <p:ph type="ctrTitle"/>
          </p:nvPr>
        </p:nvSpPr>
        <p:spPr>
          <a:xfrm>
            <a:off x="721217" y="272359"/>
            <a:ext cx="10805375" cy="105767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5000" dirty="0" smtClean="0">
                <a:latin typeface="Agency FB" panose="020B0503020202020204" pitchFamily="34" charset="0"/>
              </a:rPr>
              <a:t>TECHNOLOGIES USED IN THE PROJECT</a:t>
            </a:r>
            <a:endParaRPr lang="en-IN" sz="5000" dirty="0">
              <a:latin typeface="Agency FB" panose="020B05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193" y="1330037"/>
            <a:ext cx="5061399" cy="5527963"/>
          </a:xfrm>
          <a:prstGeom prst="rect">
            <a:avLst/>
          </a:prstGeom>
        </p:spPr>
      </p:pic>
    </p:spTree>
    <p:extLst>
      <p:ext uri="{BB962C8B-B14F-4D97-AF65-F5344CB8AC3E}">
        <p14:creationId xmlns:p14="http://schemas.microsoft.com/office/powerpoint/2010/main" val="187857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grpId="0"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 calcmode="lin" valueType="num">
                                      <p:cBhvr>
                                        <p:cTn id="68"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9"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70"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71" dur="1000"/>
                                        <p:tgtEl>
                                          <p:spTgt spid="3">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grpId="0"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 calcmode="lin" valueType="num">
                                      <p:cBhvr>
                                        <p:cTn id="76"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7"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8"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9" dur="1000"/>
                                        <p:tgtEl>
                                          <p:spTgt spid="3">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3">
                                            <p:txEl>
                                              <p:pRg st="9" end="9"/>
                                            </p:txEl>
                                          </p:spTgt>
                                        </p:tgtEl>
                                        <p:attrNameLst>
                                          <p:attrName>style.visibility</p:attrName>
                                        </p:attrNameLst>
                                      </p:cBhvr>
                                      <p:to>
                                        <p:strVal val="visible"/>
                                      </p:to>
                                    </p:set>
                                    <p:anim calcmode="lin" valueType="num">
                                      <p:cBhvr>
                                        <p:cTn id="84"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85"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86"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7" dur="1000"/>
                                        <p:tgtEl>
                                          <p:spTgt spid="3">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1" presetClass="entr" presetSubtype="0" fill="hold" grpId="0" nodeType="click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 calcmode="lin" valueType="num">
                                      <p:cBhvr>
                                        <p:cTn id="92"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93"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94"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95" dur="1000"/>
                                        <p:tgtEl>
                                          <p:spTgt spid="3">
                                            <p:txEl>
                                              <p:pRg st="10" end="10"/>
                                            </p:txEl>
                                          </p:spTgt>
                                        </p:tgtEl>
                                      </p:cBhvr>
                                    </p:animEffect>
                                  </p:childTnLst>
                                </p:cTn>
                              </p:par>
                              <p:par>
                                <p:cTn id="96" presetID="42" presetClass="entr" presetSubtype="0" fill="hold" nodeType="with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fade">
                                      <p:cBhvr>
                                        <p:cTn id="98" dur="1000"/>
                                        <p:tgtEl>
                                          <p:spTgt spid="5"/>
                                        </p:tgtEl>
                                      </p:cBhvr>
                                    </p:animEffect>
                                    <p:anim calcmode="lin" valueType="num">
                                      <p:cBhvr>
                                        <p:cTn id="99" dur="1000" fill="hold"/>
                                        <p:tgtEl>
                                          <p:spTgt spid="5"/>
                                        </p:tgtEl>
                                        <p:attrNameLst>
                                          <p:attrName>ppt_x</p:attrName>
                                        </p:attrNameLst>
                                      </p:cBhvr>
                                      <p:tavLst>
                                        <p:tav tm="0">
                                          <p:val>
                                            <p:strVal val="#ppt_x"/>
                                          </p:val>
                                        </p:tav>
                                        <p:tav tm="100000">
                                          <p:val>
                                            <p:strVal val="#ppt_x"/>
                                          </p:val>
                                        </p:tav>
                                      </p:tavLst>
                                    </p:anim>
                                    <p:anim calcmode="lin" valueType="num">
                                      <p:cBhvr>
                                        <p:cTn id="10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3050"/>
            <a:ext cx="5562600" cy="5032375"/>
          </a:xfrm>
        </p:spPr>
        <p:txBody>
          <a:bodyPr>
            <a:normAutofit lnSpcReduction="10000"/>
          </a:bodyPr>
          <a:lstStyle/>
          <a:p>
            <a:r>
              <a:rPr lang="en-US" sz="2400" b="1" u="sng" dirty="0"/>
              <a:t>SQLite </a:t>
            </a:r>
            <a:r>
              <a:rPr lang="en-US" sz="2400" b="1" u="sng" dirty="0" smtClean="0"/>
              <a:t>Database</a:t>
            </a:r>
            <a:endParaRPr lang="en-IN" sz="2400" b="1" dirty="0" smtClean="0"/>
          </a:p>
          <a:p>
            <a:pPr marL="0" indent="0">
              <a:buNone/>
            </a:pPr>
            <a:r>
              <a:rPr lang="en-US" sz="2200" dirty="0" smtClean="0"/>
              <a:t>SQLite is a software library that        implements a self-contained, server less , zero- configuration, transactional SQL database engine. SQLite is the most widely deployed database engine in the world. </a:t>
            </a:r>
          </a:p>
          <a:p>
            <a:pPr marL="0" indent="0">
              <a:buNone/>
            </a:pPr>
            <a:endParaRPr lang="en-US" sz="2200" dirty="0" smtClean="0"/>
          </a:p>
          <a:p>
            <a:r>
              <a:rPr lang="en-US" sz="2400" b="1" u="sng" dirty="0" smtClean="0"/>
              <a:t>Eclipse </a:t>
            </a:r>
            <a:r>
              <a:rPr lang="en-US" sz="2400" b="1" u="sng" dirty="0"/>
              <a:t>Mars</a:t>
            </a:r>
            <a:endParaRPr lang="en-IN" sz="2400" b="1" dirty="0"/>
          </a:p>
          <a:p>
            <a:pPr marL="0" indent="0">
              <a:buNone/>
            </a:pPr>
            <a:r>
              <a:rPr lang="en-US" sz="2200" dirty="0"/>
              <a:t>In computer programming, Eclipse is an integrated development environment (IDE). It contains a base workspace and an extensible plug-in system for customizing the environment. Written mostly in Java, Eclipse can be used to develop applications. By means of various plug-ins</a:t>
            </a:r>
            <a:r>
              <a:rPr lang="en-US" sz="2200" dirty="0" smtClean="0"/>
              <a:t>.</a:t>
            </a:r>
            <a:endParaRPr lang="en-IN" sz="2200" dirty="0" smtClean="0"/>
          </a:p>
          <a:p>
            <a:endParaRPr lang="en-IN" sz="2200" dirty="0"/>
          </a:p>
        </p:txBody>
      </p:sp>
      <p:sp>
        <p:nvSpPr>
          <p:cNvPr id="4" name="Title 3"/>
          <p:cNvSpPr>
            <a:spLocks noGrp="1"/>
          </p:cNvSpPr>
          <p:nvPr>
            <p:ph type="title"/>
          </p:nvPr>
        </p:nvSpPr>
        <p:spPr>
          <a:xfrm>
            <a:off x="838199" y="363399"/>
            <a:ext cx="10515601" cy="10378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4600" dirty="0" smtClean="0">
                <a:latin typeface="Agency FB" panose="020B0503020202020204" pitchFamily="34" charset="0"/>
              </a:rPr>
              <a:t>BRIEF DESCRIPTION OF THE TECHNOLOGIES  </a:t>
            </a:r>
            <a:endParaRPr lang="en-IN" sz="4600" dirty="0">
              <a:latin typeface="Agency FB" panose="020B05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030" y="3493163"/>
            <a:ext cx="3294541" cy="33648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271" y="1848507"/>
            <a:ext cx="5138530" cy="1790700"/>
          </a:xfrm>
          <a:prstGeom prst="rect">
            <a:avLst/>
          </a:prstGeom>
        </p:spPr>
      </p:pic>
    </p:spTree>
    <p:extLst>
      <p:ext uri="{BB962C8B-B14F-4D97-AF65-F5344CB8AC3E}">
        <p14:creationId xmlns:p14="http://schemas.microsoft.com/office/powerpoint/2010/main" val="334781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nodeType="clickEffect">
                                  <p:stCondLst>
                                    <p:cond delay="0"/>
                                  </p:stCondLst>
                                  <p:childTnLst>
                                    <p:animRot by="120000">
                                      <p:cBhvr>
                                        <p:cTn id="38" dur="100" fill="hold">
                                          <p:stCondLst>
                                            <p:cond delay="0"/>
                                          </p:stCondLst>
                                        </p:cTn>
                                        <p:tgtEl>
                                          <p:spTgt spid="5"/>
                                        </p:tgtEl>
                                        <p:attrNameLst>
                                          <p:attrName>r</p:attrName>
                                        </p:attrNameLst>
                                      </p:cBhvr>
                                    </p:animRot>
                                    <p:animRot by="-240000">
                                      <p:cBhvr>
                                        <p:cTn id="39" dur="200" fill="hold">
                                          <p:stCondLst>
                                            <p:cond delay="200"/>
                                          </p:stCondLst>
                                        </p:cTn>
                                        <p:tgtEl>
                                          <p:spTgt spid="5"/>
                                        </p:tgtEl>
                                        <p:attrNameLst>
                                          <p:attrName>r</p:attrName>
                                        </p:attrNameLst>
                                      </p:cBhvr>
                                    </p:animRot>
                                    <p:animRot by="240000">
                                      <p:cBhvr>
                                        <p:cTn id="40" dur="200" fill="hold">
                                          <p:stCondLst>
                                            <p:cond delay="400"/>
                                          </p:stCondLst>
                                        </p:cTn>
                                        <p:tgtEl>
                                          <p:spTgt spid="5"/>
                                        </p:tgtEl>
                                        <p:attrNameLst>
                                          <p:attrName>r</p:attrName>
                                        </p:attrNameLst>
                                      </p:cBhvr>
                                    </p:animRot>
                                    <p:animRot by="-240000">
                                      <p:cBhvr>
                                        <p:cTn id="41" dur="200" fill="hold">
                                          <p:stCondLst>
                                            <p:cond delay="600"/>
                                          </p:stCondLst>
                                        </p:cTn>
                                        <p:tgtEl>
                                          <p:spTgt spid="5"/>
                                        </p:tgtEl>
                                        <p:attrNameLst>
                                          <p:attrName>r</p:attrName>
                                        </p:attrNameLst>
                                      </p:cBhvr>
                                    </p:animRot>
                                    <p:animRot by="120000">
                                      <p:cBhvr>
                                        <p:cTn id="42" dur="200" fill="hold">
                                          <p:stCondLst>
                                            <p:cond delay="800"/>
                                          </p:stCondLst>
                                        </p:cTn>
                                        <p:tgtEl>
                                          <p:spTgt spid="5"/>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6"/>
                                        </p:tgtEl>
                                        <p:attrNameLst>
                                          <p:attrName>r</p:attrName>
                                        </p:attrNameLst>
                                      </p:cBhvr>
                                    </p:animRot>
                                    <p:animRot by="-240000">
                                      <p:cBhvr>
                                        <p:cTn id="45" dur="200" fill="hold">
                                          <p:stCondLst>
                                            <p:cond delay="200"/>
                                          </p:stCondLst>
                                        </p:cTn>
                                        <p:tgtEl>
                                          <p:spTgt spid="6"/>
                                        </p:tgtEl>
                                        <p:attrNameLst>
                                          <p:attrName>r</p:attrName>
                                        </p:attrNameLst>
                                      </p:cBhvr>
                                    </p:animRot>
                                    <p:animRot by="240000">
                                      <p:cBhvr>
                                        <p:cTn id="46" dur="200" fill="hold">
                                          <p:stCondLst>
                                            <p:cond delay="400"/>
                                          </p:stCondLst>
                                        </p:cTn>
                                        <p:tgtEl>
                                          <p:spTgt spid="6"/>
                                        </p:tgtEl>
                                        <p:attrNameLst>
                                          <p:attrName>r</p:attrName>
                                        </p:attrNameLst>
                                      </p:cBhvr>
                                    </p:animRot>
                                    <p:animRot by="-240000">
                                      <p:cBhvr>
                                        <p:cTn id="47" dur="200" fill="hold">
                                          <p:stCondLst>
                                            <p:cond delay="600"/>
                                          </p:stCondLst>
                                        </p:cTn>
                                        <p:tgtEl>
                                          <p:spTgt spid="6"/>
                                        </p:tgtEl>
                                        <p:attrNameLst>
                                          <p:attrName>r</p:attrName>
                                        </p:attrNameLst>
                                      </p:cBhvr>
                                    </p:animRot>
                                    <p:animRot by="120000">
                                      <p:cBhvr>
                                        <p:cTn id="48"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40080" marR="0" lvl="1" indent="-308610" algn="l" defTabSz="914400" rtl="0" eaLnBrk="1" fontAlgn="auto" latinLnBrk="0" hangingPunct="1">
              <a:lnSpc>
                <a:spcPct val="95000"/>
              </a:lnSpc>
              <a:spcBef>
                <a:spcPct val="0"/>
              </a:spcBef>
              <a:spcAft>
                <a:spcPts val="0"/>
              </a:spcAft>
              <a:buClr>
                <a:srgbClr val="606060"/>
              </a:buClr>
              <a:buSzTx/>
              <a:buFontTx/>
              <a:buChar char="•"/>
              <a:tabLst/>
              <a:defRPr/>
            </a:pPr>
            <a:r>
              <a:rPr lang="en-US" sz="2200" dirty="0" smtClean="0">
                <a:solidFill>
                  <a:sysClr val="windowText" lastClr="000000">
                    <a:lumMod val="95000"/>
                    <a:lumOff val="5000"/>
                  </a:sysClr>
                </a:solidFill>
                <a:latin typeface="Arial" charset="0"/>
                <a:cs typeface="Arial" charset="0"/>
              </a:rPr>
              <a:t>Modules are a series of discrete, isolated entities which are bound together as a greater whole by the project definition.</a:t>
            </a:r>
          </a:p>
          <a:p>
            <a:pPr marL="640080" marR="0" lvl="1" indent="-308610" algn="l" defTabSz="914400" rtl="0" eaLnBrk="1" fontAlgn="auto" latinLnBrk="0" hangingPunct="1">
              <a:lnSpc>
                <a:spcPct val="95000"/>
              </a:lnSpc>
              <a:spcBef>
                <a:spcPct val="0"/>
              </a:spcBef>
              <a:spcAft>
                <a:spcPts val="0"/>
              </a:spcAft>
              <a:buClr>
                <a:srgbClr val="606060"/>
              </a:buClr>
              <a:buSzTx/>
              <a:buFontTx/>
              <a:buChar char="•"/>
              <a:tabLst/>
              <a:defRPr/>
            </a:pPr>
            <a:endParaRPr lang="en-US" sz="2200" dirty="0" smtClean="0">
              <a:solidFill>
                <a:sysClr val="windowText" lastClr="000000">
                  <a:lumMod val="95000"/>
                  <a:lumOff val="5000"/>
                </a:sysClr>
              </a:solidFill>
              <a:latin typeface="Arial" charset="0"/>
              <a:cs typeface="Arial" charset="0"/>
            </a:endParaRPr>
          </a:p>
          <a:p>
            <a:pPr marL="640080" marR="0" lvl="1" indent="-308610" algn="l" defTabSz="914400" rtl="0" eaLnBrk="1" fontAlgn="auto" latinLnBrk="0" hangingPunct="1">
              <a:lnSpc>
                <a:spcPct val="95000"/>
              </a:lnSpc>
              <a:spcBef>
                <a:spcPct val="0"/>
              </a:spcBef>
              <a:spcAft>
                <a:spcPts val="0"/>
              </a:spcAft>
              <a:buClr>
                <a:srgbClr val="606060"/>
              </a:buClr>
              <a:buSzTx/>
              <a:buFontTx/>
              <a:buChar char="•"/>
              <a:tabLst/>
              <a:defRPr/>
            </a:pPr>
            <a:r>
              <a:rPr kumimoji="0" lang="en-US" sz="2200" b="0" i="0" u="none" strike="noStrike" kern="1200" cap="none" spc="0" normalizeH="0" baseline="0" noProof="0" dirty="0" smtClean="0">
                <a:ln>
                  <a:noFill/>
                </a:ln>
                <a:solidFill>
                  <a:sysClr val="windowText" lastClr="000000">
                    <a:lumMod val="95000"/>
                    <a:lumOff val="5000"/>
                  </a:sysClr>
                </a:solidFill>
                <a:effectLst/>
                <a:uLnTx/>
                <a:uFillTx/>
                <a:latin typeface="Arial" charset="0"/>
                <a:ea typeface="+mn-ea"/>
                <a:cs typeface="Arial" charset="0"/>
              </a:rPr>
              <a:t>The</a:t>
            </a:r>
            <a:r>
              <a:rPr kumimoji="0" lang="en-US" sz="2200" b="0" i="0" u="none" strike="noStrike" kern="1200" cap="none" spc="0" normalizeH="0" noProof="0" dirty="0" smtClean="0">
                <a:ln>
                  <a:noFill/>
                </a:ln>
                <a:solidFill>
                  <a:sysClr val="windowText" lastClr="000000">
                    <a:lumMod val="95000"/>
                    <a:lumOff val="5000"/>
                  </a:sysClr>
                </a:solidFill>
                <a:effectLst/>
                <a:uLnTx/>
                <a:uFillTx/>
                <a:latin typeface="Arial" charset="0"/>
                <a:ea typeface="+mn-ea"/>
                <a:cs typeface="Arial" charset="0"/>
              </a:rPr>
              <a:t> modules used in this project are : </a:t>
            </a:r>
          </a:p>
          <a:p>
            <a:pPr marL="640080" marR="0" lvl="1" indent="-308610" algn="l" defTabSz="914400" rtl="0" eaLnBrk="1" fontAlgn="auto" latinLnBrk="0" hangingPunct="1">
              <a:lnSpc>
                <a:spcPct val="95000"/>
              </a:lnSpc>
              <a:spcBef>
                <a:spcPct val="0"/>
              </a:spcBef>
              <a:spcAft>
                <a:spcPts val="0"/>
              </a:spcAft>
              <a:buClr>
                <a:srgbClr val="606060"/>
              </a:buClr>
              <a:buSzTx/>
              <a:buFontTx/>
              <a:buChar char="•"/>
              <a:tabLst/>
              <a:defRPr/>
            </a:pPr>
            <a:r>
              <a:rPr lang="en-US" sz="2200" baseline="0" dirty="0" smtClean="0">
                <a:solidFill>
                  <a:sysClr val="windowText" lastClr="000000">
                    <a:lumMod val="95000"/>
                    <a:lumOff val="5000"/>
                  </a:sysClr>
                </a:solidFill>
                <a:latin typeface="Arial" charset="0"/>
                <a:cs typeface="Arial" charset="0"/>
              </a:rPr>
              <a:t>1.</a:t>
            </a:r>
            <a:r>
              <a:rPr lang="en-US" sz="2200" dirty="0" smtClean="0">
                <a:solidFill>
                  <a:sysClr val="windowText" lastClr="000000">
                    <a:lumMod val="95000"/>
                    <a:lumOff val="5000"/>
                  </a:sysClr>
                </a:solidFill>
                <a:latin typeface="Arial" charset="0"/>
                <a:cs typeface="Arial" charset="0"/>
              </a:rPr>
              <a:t> A SQLite database.</a:t>
            </a:r>
          </a:p>
          <a:p>
            <a:pPr marL="640080" marR="0" lvl="1" indent="-308610" algn="l" defTabSz="914400" rtl="0" eaLnBrk="1" fontAlgn="auto" latinLnBrk="0" hangingPunct="1">
              <a:lnSpc>
                <a:spcPct val="95000"/>
              </a:lnSpc>
              <a:spcBef>
                <a:spcPct val="0"/>
              </a:spcBef>
              <a:spcAft>
                <a:spcPts val="0"/>
              </a:spcAft>
              <a:buClr>
                <a:srgbClr val="606060"/>
              </a:buClr>
              <a:buSzTx/>
              <a:buFontTx/>
              <a:buChar char="•"/>
              <a:tabLst/>
              <a:defRPr/>
            </a:pPr>
            <a:r>
              <a:rPr kumimoji="0" lang="en-US" sz="2200" b="0" i="0" u="none" strike="noStrike" kern="1200" cap="none" spc="0" normalizeH="0" baseline="0" noProof="0" dirty="0" smtClean="0">
                <a:ln>
                  <a:noFill/>
                </a:ln>
                <a:solidFill>
                  <a:sysClr val="windowText" lastClr="000000">
                    <a:lumMod val="95000"/>
                    <a:lumOff val="5000"/>
                  </a:sysClr>
                </a:solidFill>
                <a:effectLst/>
                <a:uLnTx/>
                <a:uFillTx/>
                <a:latin typeface="Arial" charset="0"/>
                <a:ea typeface="+mn-ea"/>
                <a:cs typeface="Arial" charset="0"/>
              </a:rPr>
              <a:t>2.</a:t>
            </a:r>
            <a:r>
              <a:rPr kumimoji="0" lang="en-US" sz="2200" b="0" i="0" u="none" strike="noStrike" kern="1200" cap="none" spc="0" normalizeH="0" noProof="0" dirty="0" smtClean="0">
                <a:ln>
                  <a:noFill/>
                </a:ln>
                <a:solidFill>
                  <a:sysClr val="windowText" lastClr="000000">
                    <a:lumMod val="95000"/>
                    <a:lumOff val="5000"/>
                  </a:sysClr>
                </a:solidFill>
                <a:effectLst/>
                <a:uLnTx/>
                <a:uFillTx/>
                <a:latin typeface="Arial" charset="0"/>
                <a:ea typeface="+mn-ea"/>
                <a:cs typeface="Arial" charset="0"/>
              </a:rPr>
              <a:t> SMS feature.</a:t>
            </a:r>
          </a:p>
          <a:p>
            <a:pPr marL="640080" marR="0" lvl="1" indent="-308610" algn="l" defTabSz="914400" rtl="0" eaLnBrk="1" fontAlgn="auto" latinLnBrk="0" hangingPunct="1">
              <a:lnSpc>
                <a:spcPct val="95000"/>
              </a:lnSpc>
              <a:spcBef>
                <a:spcPct val="0"/>
              </a:spcBef>
              <a:spcAft>
                <a:spcPts val="0"/>
              </a:spcAft>
              <a:buClr>
                <a:srgbClr val="606060"/>
              </a:buClr>
              <a:buSzTx/>
              <a:buFontTx/>
              <a:buChar char="•"/>
              <a:tabLst/>
              <a:defRPr/>
            </a:pPr>
            <a:r>
              <a:rPr lang="en-US" sz="2200" baseline="0" dirty="0" smtClean="0">
                <a:solidFill>
                  <a:sysClr val="windowText" lastClr="000000">
                    <a:lumMod val="95000"/>
                    <a:lumOff val="5000"/>
                  </a:sysClr>
                </a:solidFill>
                <a:latin typeface="Arial" charset="0"/>
                <a:cs typeface="Arial" charset="0"/>
              </a:rPr>
              <a:t>3.</a:t>
            </a:r>
            <a:r>
              <a:rPr lang="en-US" sz="2200" dirty="0" smtClean="0">
                <a:solidFill>
                  <a:sysClr val="windowText" lastClr="000000">
                    <a:lumMod val="95000"/>
                    <a:lumOff val="5000"/>
                  </a:sysClr>
                </a:solidFill>
                <a:latin typeface="Arial" charset="0"/>
                <a:cs typeface="Arial" charset="0"/>
              </a:rPr>
              <a:t> Calling feature.</a:t>
            </a:r>
            <a:endParaRPr kumimoji="0" lang="en-IN"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640080" marR="0" lvl="1" indent="-308610" algn="l" defTabSz="914400" rtl="0" eaLnBrk="1" fontAlgn="auto" latinLnBrk="0" hangingPunct="1">
              <a:lnSpc>
                <a:spcPct val="95000"/>
              </a:lnSpc>
              <a:spcBef>
                <a:spcPct val="0"/>
              </a:spcBef>
              <a:spcAft>
                <a:spcPts val="0"/>
              </a:spcAft>
              <a:buClr>
                <a:srgbClr val="606060"/>
              </a:buClr>
              <a:buSzTx/>
              <a:buFontTx/>
              <a:buChar char=" "/>
              <a:tabLst/>
              <a:defRPr/>
            </a:pPr>
            <a:endParaRPr kumimoji="0" lang="en-US" sz="2200" b="0" i="0" u="none" strike="noStrike" kern="1200" cap="none" spc="0" normalizeH="0" baseline="0" noProof="0" dirty="0" smtClean="0">
              <a:ln>
                <a:noFill/>
              </a:ln>
              <a:solidFill>
                <a:sysClr val="windowText" lastClr="000000">
                  <a:lumMod val="95000"/>
                  <a:lumOff val="5000"/>
                </a:sysClr>
              </a:solidFill>
              <a:effectLst/>
              <a:uLnTx/>
              <a:uFillTx/>
              <a:latin typeface="Arial" charset="0"/>
              <a:ea typeface="+mn-ea"/>
              <a:cs typeface="Arial" charset="0"/>
            </a:endParaRPr>
          </a:p>
          <a:p>
            <a:pPr marL="274320" marR="0" lvl="0" indent="-274320" algn="l" defTabSz="914400" rtl="0" eaLnBrk="1" fontAlgn="auto" latinLnBrk="0" hangingPunct="1">
              <a:lnSpc>
                <a:spcPct val="100000"/>
              </a:lnSpc>
              <a:spcBef>
                <a:spcPct val="20000"/>
              </a:spcBef>
              <a:spcAft>
                <a:spcPts val="0"/>
              </a:spcAft>
              <a:buClr>
                <a:srgbClr val="9BBB59"/>
              </a:buClr>
              <a:buSzTx/>
              <a:buFont typeface="Wingdings 2"/>
              <a:buNone/>
              <a:tabLst/>
              <a:defRPr/>
            </a:pPr>
            <a:endParaRPr kumimoji="0" lang="en-IN"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5" name="Title 11"/>
          <p:cNvSpPr txBox="1">
            <a:spLocks/>
          </p:cNvSpPr>
          <p:nvPr/>
        </p:nvSpPr>
        <p:spPr>
          <a:xfrm>
            <a:off x="716973" y="381000"/>
            <a:ext cx="5074227" cy="838200"/>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lstStyle>
            <a:lvl1pPr algn="l" defTabSz="914400" rtl="0" eaLnBrk="1" latinLnBrk="0" hangingPunct="1">
              <a:spcBef>
                <a:spcPct val="0"/>
              </a:spcBef>
              <a:buNone/>
              <a:defRPr sz="3000" kern="1200" cap="all" spc="50" baseline="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all" spc="50" normalizeH="0" baseline="0" noProof="0" dirty="0">
                <a:ln>
                  <a:noFill/>
                </a:ln>
                <a:solidFill>
                  <a:prstClr val="white"/>
                </a:solidFill>
                <a:effectLst/>
                <a:uLnTx/>
                <a:uFillTx/>
                <a:latin typeface="Agency FB" pitchFamily="34" charset="0"/>
                <a:ea typeface="+mn-ea"/>
                <a:cs typeface="+mn-cs"/>
              </a:rPr>
              <a:t>WHAT IS ANDROID?</a:t>
            </a:r>
            <a:endParaRPr kumimoji="0" lang="en-US" sz="4800" b="0" i="0" u="none" strike="noStrike" kern="1200" cap="all" spc="50" normalizeH="0" baseline="0" noProof="0" dirty="0">
              <a:ln>
                <a:noFill/>
              </a:ln>
              <a:solidFill>
                <a:prstClr val="white">
                  <a:lumMod val="90000"/>
                  <a:lumOff val="10000"/>
                </a:prstClr>
              </a:solidFill>
              <a:effectLst/>
              <a:uLnTx/>
              <a:uFillTx/>
              <a:latin typeface="Agency FB" pitchFamily="34" charset="0"/>
              <a:ea typeface="+mn-ea"/>
              <a:cs typeface="+mn-cs"/>
            </a:endParaRPr>
          </a:p>
        </p:txBody>
      </p:sp>
      <p:sp>
        <p:nvSpPr>
          <p:cNvPr id="6" name="Footer Placeholder 1"/>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147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729</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17</vt:i4>
      </vt:variant>
    </vt:vector>
  </HeadingPairs>
  <TitlesOfParts>
    <vt:vector size="30" baseType="lpstr">
      <vt:lpstr>Agency FB</vt:lpstr>
      <vt:lpstr>Arial</vt:lpstr>
      <vt:lpstr>Calibri</vt:lpstr>
      <vt:lpstr>Calibri Light</vt:lpstr>
      <vt:lpstr>Times New Roman</vt:lpstr>
      <vt:lpstr>Wingdings</vt:lpstr>
      <vt:lpstr>Wingdings 2</vt:lpstr>
      <vt:lpstr>Office Theme</vt:lpstr>
      <vt:lpstr>1_Office Theme</vt:lpstr>
      <vt:lpstr>2_Office Theme</vt:lpstr>
      <vt:lpstr>3_Office Theme</vt:lpstr>
      <vt:lpstr>4_Office Theme</vt:lpstr>
      <vt:lpstr>5_Office Theme</vt:lpstr>
      <vt:lpstr>PowerPoint Presentation</vt:lpstr>
      <vt:lpstr>PowerPoint Presentation</vt:lpstr>
      <vt:lpstr>ABSTRACT OF THE PROJECT</vt:lpstr>
      <vt:lpstr>PowerPoint Presentation</vt:lpstr>
      <vt:lpstr>PowerPoint Presentation</vt:lpstr>
      <vt:lpstr>PowerPoint Presentation</vt:lpstr>
      <vt:lpstr>TECHNOLOGIES USED IN THE PROJECT</vt:lpstr>
      <vt:lpstr>BRIEF DESCRIPTION OF THE TECHNOLOGIES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ARNAB</dc:creator>
  <cp:lastModifiedBy>PDS</cp:lastModifiedBy>
  <cp:revision>16</cp:revision>
  <dcterms:created xsi:type="dcterms:W3CDTF">2015-07-02T15:57:34Z</dcterms:created>
  <dcterms:modified xsi:type="dcterms:W3CDTF">2015-07-02T20:04:05Z</dcterms:modified>
</cp:coreProperties>
</file>