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9"/>
  </p:notesMasterIdLst>
  <p:sldIdLst>
    <p:sldId id="256" r:id="rId2"/>
    <p:sldId id="261" r:id="rId3"/>
    <p:sldId id="257" r:id="rId4"/>
    <p:sldId id="258" r:id="rId5"/>
    <p:sldId id="259" r:id="rId6"/>
    <p:sldId id="266" r:id="rId7"/>
    <p:sldId id="267" r:id="rId8"/>
    <p:sldId id="268" r:id="rId9"/>
    <p:sldId id="269" r:id="rId10"/>
    <p:sldId id="260" r:id="rId11"/>
    <p:sldId id="262" r:id="rId12"/>
    <p:sldId id="263" r:id="rId13"/>
    <p:sldId id="264" r:id="rId14"/>
    <p:sldId id="265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1F519-2263-4E52-A1D5-F250B4B4A097}" type="datetimeFigureOut">
              <a:rPr lang="en-US" smtClean="0"/>
              <a:pPr/>
              <a:t>11/28/2015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CBC5E-A8C2-47AD-BBE2-0D486076D8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486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53A862D4-C94A-4D82-B306-013BC5B02B2B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146A1-6FBD-413F-9BFE-99D314D1AAD0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CC6BD-F1A4-4F7B-8F3F-066EEA948D13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210C-D902-41FF-9FBC-1DED665D7F14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BA60A-B4BF-479C-B75B-BDB701D4E820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1D978-2C48-4E54-82B2-6FAB49374063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A404-F45E-4003-AC6C-1643C64B2C4D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F199A-56FF-4459-A414-6C831F648E9F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D6578-F625-429C-A628-F8BC8F04A539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8DB3-4CEF-4E03-9819-329D76CE443B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C0F4-DE15-40FB-97C8-91955751954F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5A09AF4F-CBD7-474F-9EE8-3F27AD6B7E69}" type="datetime1">
              <a:rPr lang="en-US" smtClean="0"/>
              <a:pPr/>
              <a:t>11/28/2015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358D9A24-53B1-4F3D-BBCD-4DC6A19E5B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270172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 smtClean="0"/>
              <a:t>IMAGE ENCRYPTION AND IMAGE TO IMAGE STEGANOGRAPHY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 descr="cyber_securit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0"/>
            <a:ext cx="3505200" cy="2438400"/>
          </a:xfrm>
          <a:prstGeom prst="rect">
            <a:avLst/>
          </a:prstGeom>
        </p:spPr>
      </p:pic>
      <p:pic>
        <p:nvPicPr>
          <p:cNvPr id="11" name="Picture 10" descr="p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76200"/>
            <a:ext cx="4419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0219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024744" cy="838200"/>
          </a:xfrm>
        </p:spPr>
        <p:txBody>
          <a:bodyPr/>
          <a:lstStyle/>
          <a:p>
            <a:pPr algn="ctr"/>
            <a:r>
              <a:rPr lang="en-US" u="sng" dirty="0" smtClean="0"/>
              <a:t>Algorithms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00" y="2362200"/>
            <a:ext cx="3299908" cy="3508977"/>
          </a:xfrm>
          <a:ln>
            <a:noFill/>
          </a:ln>
        </p:spPr>
        <p:txBody>
          <a:bodyPr/>
          <a:lstStyle/>
          <a:p>
            <a:endParaRPr lang="en-US" i="1" u="sng" dirty="0" smtClean="0">
              <a:latin typeface="Browallia New" pitchFamily="34" charset="-34"/>
              <a:cs typeface="Browallia New" pitchFamily="34" charset="-34"/>
            </a:endParaRPr>
          </a:p>
          <a:p>
            <a:r>
              <a:rPr lang="en-US" i="1" u="sng" dirty="0" smtClean="0">
                <a:latin typeface="Browallia New" pitchFamily="34" charset="-34"/>
                <a:cs typeface="Browallia New" pitchFamily="34" charset="-34"/>
              </a:rPr>
              <a:t>IMAGE ENCRYPTION</a:t>
            </a:r>
          </a:p>
          <a:p>
            <a:r>
              <a:rPr lang="en-US" i="1" u="sng" dirty="0" smtClean="0">
                <a:latin typeface="Browallia New" pitchFamily="34" charset="-34"/>
                <a:cs typeface="Browallia New" pitchFamily="34" charset="-34"/>
              </a:rPr>
              <a:t>IMAGE PROCESS</a:t>
            </a:r>
          </a:p>
          <a:p>
            <a:r>
              <a:rPr lang="en-US" i="1" u="sng" dirty="0">
                <a:latin typeface="Browallia New" pitchFamily="34" charset="-34"/>
                <a:cs typeface="Browallia New" pitchFamily="34" charset="-34"/>
              </a:rPr>
              <a:t>EMBEDDING </a:t>
            </a:r>
            <a:r>
              <a:rPr lang="en-US" i="1" u="sng" dirty="0" smtClean="0">
                <a:latin typeface="Browallia New" pitchFamily="34" charset="-34"/>
                <a:cs typeface="Browallia New" pitchFamily="34" charset="-34"/>
              </a:rPr>
              <a:t>ALGORITHM</a:t>
            </a:r>
            <a:endParaRPr lang="en-US" i="1" u="sng" dirty="0">
              <a:latin typeface="Browallia New" pitchFamily="34" charset="-34"/>
              <a:cs typeface="Browallia New" pitchFamily="34" charset="-34"/>
            </a:endParaRPr>
          </a:p>
          <a:p>
            <a:r>
              <a:rPr lang="en-US" i="1" u="sng" dirty="0">
                <a:latin typeface="Browallia New" pitchFamily="34" charset="-34"/>
                <a:cs typeface="Browallia New" pitchFamily="34" charset="-34"/>
              </a:rPr>
              <a:t>REVERSE </a:t>
            </a:r>
            <a:r>
              <a:rPr lang="en-US" i="1" u="sng" dirty="0" smtClean="0">
                <a:latin typeface="Browallia New" pitchFamily="34" charset="-34"/>
                <a:cs typeface="Browallia New" pitchFamily="34" charset="-34"/>
              </a:rPr>
              <a:t>STEGANOGRAPHY</a:t>
            </a:r>
          </a:p>
          <a:p>
            <a:r>
              <a:rPr lang="en-US" i="1" u="sng" dirty="0">
                <a:latin typeface="Browallia New" pitchFamily="34" charset="-34"/>
                <a:cs typeface="Browallia New" pitchFamily="34" charset="-34"/>
              </a:rPr>
              <a:t>IMAGE DECRYPTION</a:t>
            </a:r>
            <a:endParaRPr lang="en-US" i="1" dirty="0" smtClean="0">
              <a:latin typeface="Browallia New" pitchFamily="34" charset="-34"/>
              <a:cs typeface="Browall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photodune-11682657-algorithm-puzzle-on-the-place-of-missing-pieces-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46482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83603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0"/>
            <a:ext cx="7024744" cy="838200"/>
          </a:xfrm>
        </p:spPr>
        <p:txBody>
          <a:bodyPr/>
          <a:lstStyle/>
          <a:p>
            <a:pPr algn="ctr"/>
            <a:r>
              <a:rPr lang="en-US" u="sng" dirty="0" smtClean="0"/>
              <a:t>Image Encryption Algorithm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743200"/>
            <a:ext cx="6777317" cy="2743200"/>
          </a:xfrm>
        </p:spPr>
        <p:txBody>
          <a:bodyPr/>
          <a:lstStyle/>
          <a:p>
            <a:r>
              <a:rPr lang="en-US" dirty="0"/>
              <a:t>global </a:t>
            </a:r>
            <a:r>
              <a:rPr lang="en-US" dirty="0" err="1"/>
              <a:t>Img</a:t>
            </a:r>
            <a:r>
              <a:rPr lang="en-US" dirty="0"/>
              <a:t> ;</a:t>
            </a:r>
          </a:p>
          <a:p>
            <a:r>
              <a:rPr lang="en-US" dirty="0"/>
              <a:t>global </a:t>
            </a:r>
            <a:r>
              <a:rPr lang="en-US" dirty="0" err="1"/>
              <a:t>EncImg</a:t>
            </a:r>
            <a:r>
              <a:rPr lang="en-US" dirty="0"/>
              <a:t>; </a:t>
            </a:r>
          </a:p>
          <a:p>
            <a:r>
              <a:rPr lang="en-US" dirty="0"/>
              <a:t>global key;</a:t>
            </a:r>
          </a:p>
          <a:p>
            <a:r>
              <a:rPr lang="en-US" dirty="0" err="1"/>
              <a:t>EncImg</a:t>
            </a:r>
            <a:r>
              <a:rPr lang="en-US" dirty="0"/>
              <a:t> = </a:t>
            </a:r>
            <a:r>
              <a:rPr lang="en-US" dirty="0" err="1"/>
              <a:t>imageProcess</a:t>
            </a:r>
            <a:r>
              <a:rPr lang="en-US" dirty="0"/>
              <a:t>(</a:t>
            </a:r>
            <a:r>
              <a:rPr lang="en-US" dirty="0" err="1"/>
              <a:t>Img,key</a:t>
            </a:r>
            <a:r>
              <a:rPr lang="en-US" dirty="0"/>
              <a:t>);</a:t>
            </a:r>
          </a:p>
          <a:p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EncImg</a:t>
            </a:r>
            <a:r>
              <a:rPr lang="en-US" dirty="0"/>
              <a:t>);</a:t>
            </a: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EncImg</a:t>
            </a:r>
            <a:r>
              <a:rPr lang="en-US" dirty="0"/>
              <a:t>, ‘Encrypted.jpg’, ‘jpg’);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7242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5438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Embedding Algorithm: LSB Substitution</a:t>
            </a:r>
            <a:endParaRPr lang="en-US" u="sng" dirty="0"/>
          </a:p>
        </p:txBody>
      </p:sp>
      <p:pic>
        <p:nvPicPr>
          <p:cNvPr id="4098" name="Picture 2" descr="stego i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76400"/>
            <a:ext cx="6934200" cy="47244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68378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600"/>
            <a:ext cx="7024744" cy="799064"/>
          </a:xfrm>
        </p:spPr>
        <p:txBody>
          <a:bodyPr/>
          <a:lstStyle/>
          <a:p>
            <a:pPr algn="ctr"/>
            <a:r>
              <a:rPr lang="en-US" u="sng" dirty="0" smtClean="0"/>
              <a:t>Decryption Algorithm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</a:t>
            </a:r>
            <a:r>
              <a:rPr lang="en-US" dirty="0" err="1"/>
              <a:t>DecImg</a:t>
            </a:r>
            <a:r>
              <a:rPr lang="en-US" dirty="0"/>
              <a:t>;</a:t>
            </a:r>
          </a:p>
          <a:p>
            <a:r>
              <a:rPr lang="en-US" dirty="0"/>
              <a:t>global </a:t>
            </a:r>
            <a:r>
              <a:rPr lang="en-US" dirty="0" err="1"/>
              <a:t>EncImg</a:t>
            </a:r>
            <a:r>
              <a:rPr lang="en-US" dirty="0"/>
              <a:t>;</a:t>
            </a:r>
          </a:p>
          <a:p>
            <a:r>
              <a:rPr lang="en-US" dirty="0"/>
              <a:t>global key;</a:t>
            </a:r>
          </a:p>
          <a:p>
            <a:r>
              <a:rPr lang="en-US" dirty="0" err="1"/>
              <a:t>DecImg</a:t>
            </a:r>
            <a:r>
              <a:rPr lang="en-US" dirty="0"/>
              <a:t> = </a:t>
            </a:r>
            <a:r>
              <a:rPr lang="en-US" dirty="0" err="1"/>
              <a:t>imageProcess</a:t>
            </a:r>
            <a:r>
              <a:rPr lang="en-US" dirty="0"/>
              <a:t>(</a:t>
            </a:r>
            <a:r>
              <a:rPr lang="en-US" dirty="0" err="1"/>
              <a:t>EncImg,key</a:t>
            </a:r>
            <a:r>
              <a:rPr lang="en-US" dirty="0"/>
              <a:t>);</a:t>
            </a:r>
          </a:p>
          <a:p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DecImg</a:t>
            </a:r>
            <a:r>
              <a:rPr lang="en-US" dirty="0"/>
              <a:t>);</a:t>
            </a:r>
          </a:p>
          <a:p>
            <a:r>
              <a:rPr lang="en-US" dirty="0" err="1"/>
              <a:t>imwrite</a:t>
            </a:r>
            <a:r>
              <a:rPr lang="en-US" dirty="0"/>
              <a:t>(</a:t>
            </a:r>
            <a:r>
              <a:rPr lang="en-US" dirty="0" err="1"/>
              <a:t>DecImg</a:t>
            </a:r>
            <a:r>
              <a:rPr lang="en-US" dirty="0"/>
              <a:t>, ‘Decrypted.jpg’, ‘jpg’);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3557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762000"/>
            <a:ext cx="7024744" cy="722864"/>
          </a:xfrm>
        </p:spPr>
        <p:txBody>
          <a:bodyPr/>
          <a:lstStyle/>
          <a:p>
            <a:pPr algn="ctr"/>
            <a:r>
              <a:rPr lang="en-US" u="sng" dirty="0" smtClean="0"/>
              <a:t>Advantages of </a:t>
            </a:r>
            <a:r>
              <a:rPr lang="en-US" u="sng" dirty="0" err="1" smtClean="0"/>
              <a:t>Steganography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600200"/>
            <a:ext cx="35052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Used in the way of hiding not the information but the password to reach the information.</a:t>
            </a:r>
          </a:p>
          <a:p>
            <a:r>
              <a:rPr lang="en-US" dirty="0" smtClean="0"/>
              <a:t>Difficult to detect.</a:t>
            </a:r>
          </a:p>
          <a:p>
            <a:r>
              <a:rPr lang="en-US" dirty="0" smtClean="0"/>
              <a:t>Can be applied differently in digital image, audio and video file.</a:t>
            </a:r>
          </a:p>
          <a:p>
            <a:r>
              <a:rPr lang="en-US" dirty="0" smtClean="0"/>
              <a:t>It can be done faster with the large number of </a:t>
            </a:r>
            <a:r>
              <a:rPr lang="en-US" dirty="0" smtClean="0"/>
              <a:t>soft wares.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 descr="Virtual-Assistant-advantages-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600200"/>
            <a:ext cx="4343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893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024744" cy="722864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Disadvantages of </a:t>
            </a:r>
            <a:r>
              <a:rPr lang="en-US" u="sng" dirty="0" err="1" smtClean="0"/>
              <a:t>Steganography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0" y="1676400"/>
            <a:ext cx="2944009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Huge number of data, huge file size, so someone can suspect about it.</a:t>
            </a:r>
          </a:p>
          <a:p>
            <a:r>
              <a:rPr lang="en-US" dirty="0" smtClean="0"/>
              <a:t>If this technique is gone in the wrong hands such as terrorists, hackers, criminals then this can be very much dangerous for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 descr="aie68o9i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24000"/>
            <a:ext cx="50292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33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38200"/>
            <a:ext cx="7024744" cy="722864"/>
          </a:xfrm>
        </p:spPr>
        <p:txBody>
          <a:bodyPr/>
          <a:lstStyle/>
          <a:p>
            <a:pPr algn="ctr"/>
            <a:r>
              <a:rPr lang="en-US" u="sng" dirty="0" smtClean="0"/>
              <a:t>Conclusion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676400"/>
            <a:ext cx="3505200" cy="4724400"/>
          </a:xfrm>
        </p:spPr>
        <p:txBody>
          <a:bodyPr>
            <a:normAutofit fontScale="85000" lnSpcReduction="10000"/>
          </a:bodyPr>
          <a:lstStyle/>
          <a:p>
            <a:pPr indent="0">
              <a:buNone/>
            </a:pPr>
            <a:r>
              <a:rPr lang="en-US" dirty="0" smtClean="0"/>
              <a:t>Security is an important issue while transferring data using internet because any unauthorized user can hack the data and make it useless or know information unintended to him. </a:t>
            </a:r>
          </a:p>
          <a:p>
            <a:pPr indent="0">
              <a:buNone/>
            </a:pPr>
            <a:endParaRPr lang="en-US" dirty="0" smtClean="0"/>
          </a:p>
          <a:p>
            <a:pPr indent="0">
              <a:buNone/>
            </a:pPr>
            <a:r>
              <a:rPr lang="en-US" dirty="0" smtClean="0"/>
              <a:t>The future work of this project is to encrypt a text message in an image and hide it in an cover image. Then at the receiving end that message can be decrypted using the reverse </a:t>
            </a:r>
            <a:r>
              <a:rPr lang="en-US" dirty="0" err="1" smtClean="0"/>
              <a:t>steganography</a:t>
            </a:r>
            <a:r>
              <a:rPr lang="en-US" dirty="0" smtClean="0"/>
              <a:t> technique.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 descr="conclussions-ppt-templat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565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62600" y="1447800"/>
            <a:ext cx="2819400" cy="44958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Presentation by </a:t>
            </a:r>
            <a:r>
              <a:rPr lang="en-US" sz="2400" b="1" u="sng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:</a:t>
            </a:r>
            <a:r>
              <a:rPr lang="en-US" sz="2000" b="1" u="sng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/>
            </a:r>
            <a:br>
              <a:rPr lang="en-US" sz="2000" b="1" u="sng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2000" b="1" dirty="0" err="1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Anannya</a:t>
            </a: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 Chandra </a:t>
            </a:r>
            <a: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(Roll </a:t>
            </a:r>
            <a: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no-14200212001)</a:t>
            </a:r>
            <a:b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2000" b="1" dirty="0" err="1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Meghna</a:t>
            </a: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 Nag </a:t>
            </a: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Roll no-14200212024</a:t>
            </a:r>
            <a: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)</a:t>
            </a:r>
            <a:b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2000" b="1" dirty="0" err="1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Nidhi</a:t>
            </a: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Kumari</a:t>
            </a: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Roll no-14200212027</a:t>
            </a:r>
            <a: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)</a:t>
            </a:r>
            <a:b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/>
            </a:r>
            <a:b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2000" b="1" dirty="0" err="1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Sourav</a:t>
            </a: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 Das </a:t>
            </a: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(</a:t>
            </a:r>
            <a:r>
              <a:rPr lang="en-US" sz="18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>Roll no-14200212048)</a:t>
            </a:r>
            <a: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  <a:t/>
            </a:r>
            <a:br>
              <a:rPr lang="en-US" sz="2000" b="1" dirty="0" smtClean="0">
                <a:solidFill>
                  <a:schemeClr val="tx1"/>
                </a:solidFill>
                <a:latin typeface="Batang" pitchFamily="18" charset="-127"/>
                <a:ea typeface="Batang" pitchFamily="18" charset="-127"/>
              </a:rPr>
            </a:br>
            <a:endParaRPr lang="en-US" sz="2000" b="1" dirty="0">
              <a:solidFill>
                <a:schemeClr val="tx1"/>
              </a:solidFill>
              <a:latin typeface="Batang" pitchFamily="18" charset="-127"/>
              <a:ea typeface="Batang" pitchFamily="18" charset="-127"/>
            </a:endParaRPr>
          </a:p>
        </p:txBody>
      </p:sp>
      <p:pic>
        <p:nvPicPr>
          <p:cNvPr id="6" name="Picture 5" descr="12534562-Note-with-the-words-Thank-You-pinned-to-board-Stock-Photo-thank-thank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43000"/>
            <a:ext cx="50292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581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024744" cy="722864"/>
          </a:xfrm>
        </p:spPr>
        <p:txBody>
          <a:bodyPr/>
          <a:lstStyle/>
          <a:p>
            <a:pPr algn="ctr"/>
            <a:r>
              <a:rPr lang="en-US" u="sng" dirty="0" smtClean="0"/>
              <a:t>Objective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0" y="2057400"/>
            <a:ext cx="3581400" cy="40009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objective of the proposed work is to use technology like clouds for storage of medical data of the patients along with the provision of 2 layered security with the usage of technologies like image encryption and image to image </a:t>
            </a:r>
            <a:r>
              <a:rPr lang="en-US" dirty="0" err="1" smtClean="0"/>
              <a:t>steganography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417346-back-up-your-cloud-how-to-download-all-your-da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42672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0658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85800"/>
            <a:ext cx="5791200" cy="83820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 smtClean="0"/>
              <a:t>What Is Image Encryption 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524000"/>
            <a:ext cx="3858409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Image encryption plays an important role in the field of information hiding.</a:t>
            </a:r>
          </a:p>
          <a:p>
            <a:r>
              <a:rPr lang="en-US" dirty="0" smtClean="0"/>
              <a:t>Image encryption method </a:t>
            </a:r>
            <a:r>
              <a:rPr lang="en-US" dirty="0" smtClean="0"/>
              <a:t>makes</a:t>
            </a:r>
            <a:r>
              <a:rPr lang="en-US" dirty="0" smtClean="0"/>
              <a:t> </a:t>
            </a:r>
            <a:r>
              <a:rPr lang="en-US" dirty="0" smtClean="0"/>
              <a:t>information unreadable. Therefore no hacker or eavesdropper ,  including server administrator and others , have access to original image  or any other type of transmitted information through public network such as internet.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data-security-and-storage_2-jp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44958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1908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09600"/>
            <a:ext cx="7024744" cy="799064"/>
          </a:xfrm>
        </p:spPr>
        <p:txBody>
          <a:bodyPr/>
          <a:lstStyle/>
          <a:p>
            <a:pPr algn="ctr"/>
            <a:r>
              <a:rPr lang="en-US" u="sng" dirty="0" smtClean="0"/>
              <a:t>What Is Steganography ?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1752600"/>
            <a:ext cx="2995107" cy="35089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Steganography is the art and science of writing hidden message in such a way that no one apart from the intended recipient knows of  the existence of the message.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362200"/>
            <a:ext cx="308133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 descr="83747965-steganography-13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7800"/>
            <a:ext cx="50196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230055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7024744" cy="722864"/>
          </a:xfrm>
        </p:spPr>
        <p:txBody>
          <a:bodyPr/>
          <a:lstStyle/>
          <a:p>
            <a:pPr algn="ctr"/>
            <a:r>
              <a:rPr lang="en-US" u="sng" dirty="0" smtClean="0"/>
              <a:t>Cloud Computing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600200"/>
            <a:ext cx="3429000" cy="4724400"/>
          </a:xfrm>
        </p:spPr>
        <p:txBody>
          <a:bodyPr>
            <a:noAutofit/>
          </a:bodyPr>
          <a:lstStyle/>
          <a:p>
            <a:r>
              <a:rPr lang="en-US" sz="2000" dirty="0"/>
              <a:t>cloud computing is a huge collection of inter connected </a:t>
            </a:r>
            <a:r>
              <a:rPr lang="en-US" sz="2000" dirty="0" smtClean="0"/>
              <a:t>network, </a:t>
            </a:r>
            <a:r>
              <a:rPr lang="en-US" sz="2000" dirty="0" smtClean="0"/>
              <a:t>our proposed work is</a:t>
            </a:r>
            <a:r>
              <a:rPr lang="en-US" sz="2000" dirty="0" smtClean="0"/>
              <a:t> </a:t>
            </a:r>
            <a:r>
              <a:rPr lang="en-US" sz="2000" dirty="0"/>
              <a:t>to provide security to cloud </a:t>
            </a:r>
            <a:r>
              <a:rPr lang="en-US" sz="2000" dirty="0" smtClean="0"/>
              <a:t>network.</a:t>
            </a:r>
          </a:p>
          <a:p>
            <a:endParaRPr lang="en-US" sz="2000" dirty="0" smtClean="0"/>
          </a:p>
          <a:p>
            <a:r>
              <a:rPr lang="en-US" sz="2000" dirty="0"/>
              <a:t>Cryptography is an effective way of protecting sensitive information as it is stored on media or transmitted through network communication paths 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429000"/>
            <a:ext cx="330993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600200"/>
            <a:ext cx="4038600" cy="472440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70682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219200"/>
            <a:ext cx="7024744" cy="762000"/>
          </a:xfrm>
        </p:spPr>
        <p:txBody>
          <a:bodyPr/>
          <a:lstStyle/>
          <a:p>
            <a:pPr algn="ctr"/>
            <a:r>
              <a:rPr lang="en-US" u="sng" dirty="0" smtClean="0"/>
              <a:t>Image to Image Steganography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43492" y="2323652"/>
            <a:ext cx="7033708" cy="35089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secret image  hides into a cover image by applying the embedding algorithm using a secret key </a:t>
            </a:r>
            <a:r>
              <a:rPr lang="en-US" dirty="0" smtClean="0"/>
              <a:t>-the </a:t>
            </a:r>
            <a:r>
              <a:rPr lang="en-US" dirty="0"/>
              <a:t>result is the </a:t>
            </a:r>
            <a:r>
              <a:rPr lang="en-US" dirty="0" err="1"/>
              <a:t>Stego</a:t>
            </a:r>
            <a:r>
              <a:rPr lang="en-US" dirty="0"/>
              <a:t> image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 err="1"/>
              <a:t>Stego</a:t>
            </a:r>
            <a:r>
              <a:rPr lang="en-US" dirty="0"/>
              <a:t> Image is sent through the channel to the authorized recipients to whom secret image needs to </a:t>
            </a:r>
            <a:r>
              <a:rPr lang="en-US" dirty="0" smtClean="0"/>
              <a:t>be transferred.</a:t>
            </a:r>
          </a:p>
          <a:p>
            <a:r>
              <a:rPr lang="en-US" dirty="0"/>
              <a:t>On the receiver side the </a:t>
            </a:r>
            <a:r>
              <a:rPr lang="en-US" dirty="0" err="1"/>
              <a:t>stego</a:t>
            </a:r>
            <a:r>
              <a:rPr lang="en-US" dirty="0"/>
              <a:t> image receives, and by applying the reverse algorithm and the secret key the </a:t>
            </a:r>
            <a:r>
              <a:rPr lang="en-US" dirty="0" smtClean="0"/>
              <a:t>secret image </a:t>
            </a:r>
            <a:r>
              <a:rPr lang="en-US" dirty="0"/>
              <a:t>extracted from the cover image.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272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990600"/>
          </a:xfrm>
        </p:spPr>
        <p:txBody>
          <a:bodyPr/>
          <a:lstStyle/>
          <a:p>
            <a:pPr algn="ctr"/>
            <a:r>
              <a:rPr lang="en-US" u="sng" dirty="0" smtClean="0"/>
              <a:t>Image to Image </a:t>
            </a:r>
            <a:r>
              <a:rPr lang="en-US" u="sng" dirty="0" err="1" smtClean="0"/>
              <a:t>Steganography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2000" y="1752600"/>
            <a:ext cx="7696199" cy="44958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65548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7024744" cy="838200"/>
          </a:xfrm>
        </p:spPr>
        <p:txBody>
          <a:bodyPr/>
          <a:lstStyle/>
          <a:p>
            <a:pPr algn="ctr"/>
            <a:r>
              <a:rPr lang="en-US" u="sng" dirty="0" smtClean="0"/>
              <a:t>Working Principle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9180" y="1600200"/>
            <a:ext cx="7008019" cy="47244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81979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838200"/>
            <a:ext cx="7024744" cy="762000"/>
          </a:xfrm>
        </p:spPr>
        <p:txBody>
          <a:bodyPr/>
          <a:lstStyle/>
          <a:p>
            <a:pPr algn="ctr"/>
            <a:r>
              <a:rPr lang="en-US" u="sng" dirty="0"/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1524000"/>
            <a:ext cx="3657600" cy="4800600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encrypting </a:t>
            </a:r>
            <a:r>
              <a:rPr lang="en-US" dirty="0"/>
              <a:t>the </a:t>
            </a:r>
            <a:r>
              <a:rPr lang="en-US" dirty="0" smtClean="0"/>
              <a:t>image </a:t>
            </a:r>
            <a:r>
              <a:rPr lang="en-US" dirty="0"/>
              <a:t>and then embedding it in cover image by Image to Image </a:t>
            </a:r>
            <a:r>
              <a:rPr lang="en-US" dirty="0" smtClean="0"/>
              <a:t>steganography</a:t>
            </a:r>
          </a:p>
          <a:p>
            <a:endParaRPr lang="en-US" dirty="0"/>
          </a:p>
          <a:p>
            <a:r>
              <a:rPr lang="en-US" dirty="0"/>
              <a:t>In receiving end, the receiver first applies reverse steganography and then decrypts it to retrieve the original </a:t>
            </a:r>
            <a:r>
              <a:rPr lang="en-US" dirty="0" smtClean="0"/>
              <a:t>image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D9A24-53B1-4F3D-BBCD-4DC6A19E5BD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Picture 4" descr="Word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4419600" cy="4852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856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429</TotalTime>
  <Words>558</Words>
  <Application>Microsoft Office PowerPoint</Application>
  <PresentationFormat>On-screen Show (4:3)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Austin</vt:lpstr>
      <vt:lpstr>IMAGE ENCRYPTION AND IMAGE TO IMAGE STEGANOGRAPHY</vt:lpstr>
      <vt:lpstr>Objective</vt:lpstr>
      <vt:lpstr>What Is Image Encryption ?</vt:lpstr>
      <vt:lpstr>What Is Steganography ?</vt:lpstr>
      <vt:lpstr>Cloud Computing</vt:lpstr>
      <vt:lpstr>Image to Image Steganography</vt:lpstr>
      <vt:lpstr>Image to Image Steganography</vt:lpstr>
      <vt:lpstr>Working Principle</vt:lpstr>
      <vt:lpstr>Working Principle</vt:lpstr>
      <vt:lpstr>Algorithms</vt:lpstr>
      <vt:lpstr>Image Encryption Algorithm</vt:lpstr>
      <vt:lpstr>Embedding Algorithm: LSB Substitution</vt:lpstr>
      <vt:lpstr>Decryption Algorithm</vt:lpstr>
      <vt:lpstr>Advantages of Steganography</vt:lpstr>
      <vt:lpstr>Disadvantages of Steganography</vt:lpstr>
      <vt:lpstr>Conclusion</vt:lpstr>
      <vt:lpstr>Presentation by :  Anannya Chandra (Roll no-14200212001)  Meghna Nag  (Roll no-14200212024)  Nidhi Kumari  (Roll no-14200212027)  Sourav Das  (Roll no-14200212048)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</dc:title>
  <dc:creator>Atrayee</dc:creator>
  <cp:lastModifiedBy>ughjh</cp:lastModifiedBy>
  <cp:revision>65</cp:revision>
  <dcterms:created xsi:type="dcterms:W3CDTF">2015-11-26T08:51:21Z</dcterms:created>
  <dcterms:modified xsi:type="dcterms:W3CDTF">2015-11-28T14:05:07Z</dcterms:modified>
</cp:coreProperties>
</file>