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eveloper.foursquare.com/" TargetMode="External"/><Relationship Id="rId1" Type="http://schemas.openxmlformats.org/officeDocument/2006/relationships/hyperlink" Target="https://www.kaggle.com/shrutimehta/zomato-restaurants-data"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shrutimehta/zomato-restaurants-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New Delhi</a:t>
            </a:r>
            <a:endParaRPr lang="en-US"/>
          </a:p>
        </p:txBody>
      </p:sp>
      <p:sp>
        <p:nvSpPr>
          <p:cNvPr id="3" name="Subtitle 2"/>
          <p:cNvSpPr>
            <a:spLocks noGrp="1"/>
          </p:cNvSpPr>
          <p:nvPr>
            <p:ph type="subTitle" idx="1"/>
          </p:nvPr>
        </p:nvSpPr>
        <p:spPr/>
        <p:txBody>
          <a:bodyPr/>
          <a:p>
            <a:r>
              <a:rPr lang="en-US"/>
              <a:t>RESTAURANT DATA SET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Which place are not suitable for edible person in New Delhi city?</a:t>
            </a:r>
            <a:endParaRPr lang="en-US"/>
          </a:p>
        </p:txBody>
      </p:sp>
      <p:pic>
        <p:nvPicPr>
          <p:cNvPr id="4" name="Picture 4" descr="Lowest number of restaurants"/>
          <p:cNvPicPr>
            <a:picLocks noChangeAspect="1"/>
          </p:cNvPicPr>
          <p:nvPr>
            <p:ph idx="1"/>
          </p:nvPr>
        </p:nvPicPr>
        <p:blipFill>
          <a:blip r:embed="rId1"/>
          <a:stretch>
            <a:fillRect/>
          </a:stretch>
        </p:blipFill>
        <p:spPr>
          <a:xfrm>
            <a:off x="1155065" y="1825625"/>
            <a:ext cx="988123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are the best places for chinese restaurant in New Delhi city</a:t>
            </a:r>
            <a:endParaRPr lang="en-US"/>
          </a:p>
        </p:txBody>
      </p:sp>
      <p:pic>
        <p:nvPicPr>
          <p:cNvPr id="5" name="Picture 5" descr="Famous places for chinese food"/>
          <p:cNvPicPr>
            <a:picLocks noChangeAspect="1"/>
          </p:cNvPicPr>
          <p:nvPr>
            <p:ph idx="1"/>
          </p:nvPr>
        </p:nvPicPr>
        <p:blipFill>
          <a:blip r:embed="rId1"/>
          <a:stretch>
            <a:fillRect/>
          </a:stretch>
        </p:blipFill>
        <p:spPr>
          <a:xfrm>
            <a:off x="1259205" y="1825625"/>
            <a:ext cx="967295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MAP OF RESTAURANT CLUSTERS:</a:t>
            </a:r>
            <a:endParaRPr lang="en-US"/>
          </a:p>
        </p:txBody>
      </p:sp>
      <p:pic>
        <p:nvPicPr>
          <p:cNvPr id="7" name="Picture 7" descr="map of restaurant clusters"/>
          <p:cNvPicPr>
            <a:picLocks noChangeAspect="1"/>
          </p:cNvPicPr>
          <p:nvPr>
            <p:ph idx="1"/>
          </p:nvPr>
        </p:nvPicPr>
        <p:blipFill>
          <a:blip r:embed="rId1"/>
          <a:stretch>
            <a:fillRect/>
          </a:stretch>
        </p:blipFill>
        <p:spPr>
          <a:xfrm>
            <a:off x="1189990" y="1825625"/>
            <a:ext cx="981075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FINAL MAP</a:t>
            </a:r>
            <a:endParaRPr lang="en-US"/>
          </a:p>
        </p:txBody>
      </p:sp>
      <p:pic>
        <p:nvPicPr>
          <p:cNvPr id="7" name="Picture 7" descr="map of restaurant clusters"/>
          <p:cNvPicPr>
            <a:picLocks noChangeAspect="1"/>
          </p:cNvPicPr>
          <p:nvPr>
            <p:ph idx="1"/>
          </p:nvPr>
        </p:nvPicPr>
        <p:blipFill>
          <a:blip r:embed="rId1"/>
          <a:stretch>
            <a:fillRect/>
          </a:stretch>
        </p:blipFill>
        <p:spPr>
          <a:xfrm>
            <a:off x="1189990" y="1825625"/>
            <a:ext cx="981075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400"/>
              <a:t>CLUSTER 1</a:t>
            </a:r>
            <a:br>
              <a:rPr lang="en-US" sz="2400"/>
            </a:br>
            <a:r>
              <a:rPr lang="en-US" sz="2400">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The Indian restaurants are most recommended venues nearby the locations.</a:t>
            </a:r>
            <a:br>
              <a:rPr lang="en-US" sz="2400">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br>
            <a:endParaRPr lang="en-US" sz="2400"/>
          </a:p>
        </p:txBody>
      </p:sp>
      <p:pic>
        <p:nvPicPr>
          <p:cNvPr id="87" name="Google Shape;87;p15"/>
          <p:cNvPicPr preferRelativeResize="0">
            <a:picLocks noChangeAspect="1"/>
          </p:cNvPicPr>
          <p:nvPr>
            <p:ph idx="1"/>
          </p:nvPr>
        </p:nvPicPr>
        <p:blipFill>
          <a:blip r:embed="rId1"/>
          <a:stretch>
            <a:fillRect/>
          </a:stretch>
        </p:blipFill>
        <p:spPr>
          <a:xfrm>
            <a:off x="-115570" y="2230120"/>
            <a:ext cx="12063095" cy="42881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3200"/>
              <a:t>CLUSTER 2:</a:t>
            </a:r>
            <a:br>
              <a:rPr lang="en-US" sz="3200"/>
            </a:br>
            <a:r>
              <a:rPr lang="en-US" sz="3200">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It is recommended for the Hotel and Nightclubs venues areas:</a:t>
            </a:r>
            <a:endParaRPr lang="en-US" sz="3200"/>
          </a:p>
        </p:txBody>
      </p:sp>
      <p:pic>
        <p:nvPicPr>
          <p:cNvPr id="95" name="Google Shape;95;p16"/>
          <p:cNvPicPr preferRelativeResize="0">
            <a:picLocks noChangeAspect="1"/>
          </p:cNvPicPr>
          <p:nvPr>
            <p:ph idx="1"/>
          </p:nvPr>
        </p:nvPicPr>
        <p:blipFill>
          <a:blip r:embed="rId1"/>
          <a:stretch>
            <a:fillRect/>
          </a:stretch>
        </p:blipFill>
        <p:spPr>
          <a:xfrm>
            <a:off x="339725" y="2600960"/>
            <a:ext cx="11316970" cy="36652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 3: PIZZA PLACE</a:t>
            </a:r>
            <a:endParaRPr lang="en-US"/>
          </a:p>
        </p:txBody>
      </p:sp>
      <p:pic>
        <p:nvPicPr>
          <p:cNvPr id="102" name="Google Shape;102;p17"/>
          <p:cNvPicPr preferRelativeResize="0">
            <a:picLocks noChangeAspect="1"/>
          </p:cNvPicPr>
          <p:nvPr>
            <p:ph idx="1"/>
          </p:nvPr>
        </p:nvPicPr>
        <p:blipFill>
          <a:blip r:embed="rId1"/>
          <a:stretch>
            <a:fillRect/>
          </a:stretch>
        </p:blipFill>
        <p:spPr>
          <a:xfrm>
            <a:off x="447675" y="2005330"/>
            <a:ext cx="11266805" cy="43637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CLUSTER:4 Recommended for cafes</a:t>
            </a:r>
            <a:endParaRPr lang="en-US"/>
          </a:p>
        </p:txBody>
      </p:sp>
      <p:pic>
        <p:nvPicPr>
          <p:cNvPr id="109" name="Google Shape;109;p18"/>
          <p:cNvPicPr preferRelativeResize="0">
            <a:picLocks noChangeAspect="1"/>
          </p:cNvPicPr>
          <p:nvPr>
            <p:ph idx="1"/>
          </p:nvPr>
        </p:nvPicPr>
        <p:blipFill>
          <a:blip r:embed="rId1"/>
          <a:stretch>
            <a:fillRect/>
          </a:stretch>
        </p:blipFill>
        <p:spPr>
          <a:xfrm>
            <a:off x="316865" y="1849755"/>
            <a:ext cx="11288395" cy="46913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3200"/>
              <a:t>Cluster 5: </a:t>
            </a:r>
            <a:r>
              <a:rPr lang="en-US" sz="3200">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Fast food, cafes are the most recommended venues</a:t>
            </a:r>
            <a:br>
              <a:rPr lang="en-US" sz="3200">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br>
            <a:endParaRPr lang="en-US" sz="3200"/>
          </a:p>
        </p:txBody>
      </p:sp>
      <p:pic>
        <p:nvPicPr>
          <p:cNvPr id="116" name="Google Shape;116;p19"/>
          <p:cNvPicPr preferRelativeResize="0">
            <a:picLocks noChangeAspect="1"/>
          </p:cNvPicPr>
          <p:nvPr>
            <p:ph idx="1"/>
          </p:nvPr>
        </p:nvPicPr>
        <p:blipFill>
          <a:blip r:embed="rId1"/>
          <a:stretch>
            <a:fillRect/>
          </a:stretch>
        </p:blipFill>
        <p:spPr>
          <a:xfrm>
            <a:off x="514350" y="2791460"/>
            <a:ext cx="10968990" cy="35229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normAutofit fontScale="90000" lnSpcReduction="20000"/>
          </a:bodyPr>
          <a:p>
            <a:pPr marL="749300" lvl="0" indent="-317500" algn="l" rtl="0">
              <a:lnSpc>
                <a:spcPct val="158000"/>
              </a:lnSpc>
              <a:spcBef>
                <a:spcPts val="1400"/>
              </a:spcBef>
              <a:spcAft>
                <a:spcPts val="0"/>
              </a:spcAft>
              <a:buClr>
                <a:schemeClr val="dk1"/>
              </a:buClr>
              <a:buSzPts val="1400"/>
              <a:buFont typeface="Georgia" panose="02040502050405020303"/>
              <a:buChar char="●"/>
            </a:pP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Chanakyapuri, Pitampura, Safdarjung</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are some of the best neighborhoods for Chinese cuisine.</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0"/>
              </a:spcBef>
              <a:spcAft>
                <a:spcPts val="0"/>
              </a:spcAft>
              <a:buClr>
                <a:schemeClr val="dk1"/>
              </a:buClr>
              <a:buSzPts val="1400"/>
              <a:buFont typeface="Georgia" panose="02040502050405020303"/>
              <a:buChar char="●"/>
            </a:pP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Panchsheel park</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a:t>
            </a: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Nehru place</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have the best Chinese Restaurant.</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0"/>
              </a:spcBef>
              <a:spcAft>
                <a:spcPts val="0"/>
              </a:spcAft>
              <a:buClr>
                <a:schemeClr val="dk1"/>
              </a:buClr>
              <a:buSzPts val="1400"/>
              <a:buFont typeface="Georgia" panose="02040502050405020303"/>
              <a:buChar char="●"/>
            </a:pP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Connaught place</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a:t>
            </a: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Rajouri garden</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a:t>
            </a: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Malviya nagar</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are the best places for edible person.</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0"/>
              </a:spcBef>
              <a:spcAft>
                <a:spcPts val="0"/>
              </a:spcAft>
              <a:buClr>
                <a:schemeClr val="dk1"/>
              </a:buClr>
              <a:buSzPts val="1400"/>
              <a:buFont typeface="Georgia" panose="02040502050405020303"/>
              <a:buChar char="●"/>
            </a:pP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Greater kailash</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a:t>
            </a: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Feroze shah road</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a:t>
            </a:r>
            <a:r>
              <a:rPr lang="en-US" b="1">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Saket</a:t>
            </a: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 have best rated restaurants in New Delhi.</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160655" y="1825625"/>
            <a:ext cx="11783060" cy="4351655"/>
          </a:xfrm>
        </p:spPr>
        <p:txBody>
          <a:bodyPr>
            <a:normAutofit/>
          </a:bodyPr>
          <a:p>
            <a:pPr marL="0" indent="0">
              <a:buNone/>
            </a:pPr>
            <a:r>
              <a:rPr lang="en-US"/>
              <a:t>Hands down, food has its own way of getting someone to trip over heels, making them drool, dream and munch. Hands down, food has its own way of getting someone to trip over heels, making them drool, dream and munch. And while some say that their heart beats for food, why not get close to the heart of India, Delhi is like a buffet of some of the best mouthwatering food that can be found anywhere else. Whether it's the narrow streets of old Delhi where vendors mix different flavors,the overcrowded bazaars of central and southern Delhi where the aroma of food can pull you in from kilometers awayor the posh restaurants around Delhi that boast of their authenticity, there's plenty to catch up with when in Delhi.</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PROBLEM</a:t>
            </a:r>
            <a:endParaRPr lang="en-US"/>
          </a:p>
        </p:txBody>
      </p:sp>
      <p:sp>
        <p:nvSpPr>
          <p:cNvPr id="3" name="Content Placeholder 2"/>
          <p:cNvSpPr>
            <a:spLocks noGrp="1"/>
          </p:cNvSpPr>
          <p:nvPr>
            <p:ph idx="1"/>
          </p:nvPr>
        </p:nvSpPr>
        <p:spPr/>
        <p:txBody>
          <a:bodyPr>
            <a:normAutofit fontScale="60000"/>
          </a:bodyPr>
          <a:p>
            <a:pPr marL="0" indent="0">
              <a:buNone/>
            </a:pPr>
            <a:endParaRPr lang="en-US"/>
          </a:p>
          <a:p>
            <a:endParaRPr lang="en-US"/>
          </a:p>
          <a:p>
            <a:pPr marL="0" indent="0">
              <a:buNone/>
            </a:pPr>
            <a:r>
              <a:rPr lang="en-US"/>
              <a:t>New Delhi City has many restaurants, each of which belongs to various categories such as Chinese, Italian , French, etc. So we will list and visualize all major parts of New Delhi City as part of this project. </a:t>
            </a:r>
            <a:endParaRPr lang="en-US"/>
          </a:p>
          <a:p>
            <a:endParaRPr lang="en-US"/>
          </a:p>
          <a:p>
            <a:endParaRPr lang="en-US"/>
          </a:p>
          <a:p>
            <a:pPr marL="0" indent="0">
              <a:buNone/>
            </a:pPr>
            <a:r>
              <a:rPr lang="en-US"/>
              <a:t>Points to note:	</a:t>
            </a:r>
            <a:endParaRPr lang="en-US"/>
          </a:p>
          <a:p>
            <a:r>
              <a:rPr lang="en-US"/>
              <a:t>Famous places for chinese food</a:t>
            </a:r>
            <a:endParaRPr lang="en-US"/>
          </a:p>
          <a:p>
            <a:r>
              <a:rPr lang="en-US"/>
              <a:t>Maximum Chinese Restaurants</a:t>
            </a:r>
            <a:endParaRPr lang="en-US"/>
          </a:p>
          <a:p>
            <a:r>
              <a:rPr lang="en-US"/>
              <a:t>Least Number of Chinese Restaurants</a:t>
            </a:r>
            <a:endParaRPr lang="en-US"/>
          </a:p>
          <a:p>
            <a:r>
              <a:rPr lang="en-US"/>
              <a:t>Recommended place to stay if someone prefers Chinese Food</a:t>
            </a:r>
            <a:endParaRPr lang="en-US"/>
          </a:p>
          <a:p>
            <a:r>
              <a:rPr lang="en-US"/>
              <a:t>Places with reputed restaurants in New Delhi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a:t>
            </a:r>
            <a:endParaRPr lang="en-US"/>
          </a:p>
        </p:txBody>
      </p:sp>
      <p:sp>
        <p:nvSpPr>
          <p:cNvPr id="3" name="Content Placeholder 2"/>
          <p:cNvSpPr>
            <a:spLocks noGrp="1"/>
          </p:cNvSpPr>
          <p:nvPr>
            <p:ph idx="1"/>
          </p:nvPr>
        </p:nvSpPr>
        <p:spPr/>
        <p:txBody>
          <a:bodyPr>
            <a:normAutofit fontScale="60000"/>
          </a:bodyPr>
          <a:p>
            <a:pPr marL="0" lvl="0" indent="0" algn="l" rtl="0">
              <a:lnSpc>
                <a:spcPct val="158000"/>
              </a:lnSpc>
              <a:spcBef>
                <a:spcPts val="1400"/>
              </a:spcBef>
              <a:spcAft>
                <a:spcPts val="0"/>
              </a:spcAft>
              <a:buClr>
                <a:schemeClr val="dk1"/>
              </a:buClr>
              <a:buSzPts val="1100"/>
              <a:buFont typeface="Arial" panose="020B0604020202020204"/>
              <a:buNone/>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For this project we need the following data :</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3200"/>
              </a:spcBef>
              <a:spcAft>
                <a:spcPts val="0"/>
              </a:spcAft>
              <a:buClr>
                <a:schemeClr val="dk1"/>
              </a:buClr>
              <a:buSzPts val="14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New Delhi Restaurants data that contains list Locality, Restaurant name,Rating along with their latitude and longitude.</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0"/>
              </a:spcBef>
              <a:spcAft>
                <a:spcPts val="0"/>
              </a:spcAft>
              <a:buClr>
                <a:schemeClr val="dk1"/>
              </a:buClr>
              <a:buSzPts val="14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Data source : </a:t>
            </a:r>
            <a:r>
              <a:rPr lang="en-US">
                <a:solidFill>
                  <a:schemeClr val="hlink"/>
                </a:solidFill>
                <a:highlight>
                  <a:srgbClr val="FFFFFF"/>
                </a:highlight>
                <a:uFill>
                  <a:noFill/>
                </a:uFill>
                <a:latin typeface="Georgia" panose="02040502050405020303"/>
                <a:ea typeface="Georgia" panose="02040502050405020303"/>
                <a:cs typeface="Georgia" panose="02040502050405020303"/>
                <a:sym typeface="Georgia" panose="02040502050405020303"/>
                <a:hlinkClick r:id="rId1"/>
              </a:rPr>
              <a:t>Zomato kaggel dataset</a:t>
            </a:r>
            <a:endParaRPr>
              <a:solidFill>
                <a:schemeClr val="hlink"/>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0"/>
              </a:spcBef>
              <a:spcAft>
                <a:spcPts val="0"/>
              </a:spcAft>
              <a:buClr>
                <a:schemeClr val="dk1"/>
              </a:buClr>
              <a:buSzPts val="14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Description : This data set contains the required information. And we will use this data set to explore various locality of new delhi city.</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0"/>
              </a:spcBef>
              <a:spcAft>
                <a:spcPts val="0"/>
              </a:spcAft>
              <a:buClr>
                <a:schemeClr val="dk1"/>
              </a:buClr>
              <a:buSzPts val="14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Nearby places in each locality of new delhi city.</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0"/>
              </a:spcBef>
              <a:spcAft>
                <a:spcPts val="0"/>
              </a:spcAft>
              <a:buClr>
                <a:schemeClr val="dk1"/>
              </a:buClr>
              <a:buSzPts val="14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Data source : </a:t>
            </a:r>
            <a:r>
              <a:rPr lang="en-US">
                <a:solidFill>
                  <a:schemeClr val="hlink"/>
                </a:solidFill>
                <a:highlight>
                  <a:srgbClr val="FFFFFF"/>
                </a:highlight>
                <a:uFill>
                  <a:noFill/>
                </a:uFill>
                <a:latin typeface="Georgia" panose="02040502050405020303"/>
                <a:ea typeface="Georgia" panose="02040502050405020303"/>
                <a:cs typeface="Georgia" panose="02040502050405020303"/>
                <a:sym typeface="Georgia" panose="02040502050405020303"/>
                <a:hlinkClick r:id="rId2"/>
              </a:rPr>
              <a:t>Fousquare API</a:t>
            </a:r>
            <a:endParaRPr>
              <a:solidFill>
                <a:schemeClr val="hlink"/>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17500" algn="l" rtl="0">
              <a:lnSpc>
                <a:spcPct val="158000"/>
              </a:lnSpc>
              <a:spcBef>
                <a:spcPts val="0"/>
              </a:spcBef>
              <a:spcAft>
                <a:spcPts val="0"/>
              </a:spcAft>
              <a:buClr>
                <a:schemeClr val="dk1"/>
              </a:buClr>
              <a:buSzPts val="14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Description : By using this api we will get all the venues in each neighborhood.</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APPROACH</a:t>
            </a:r>
            <a:endParaRPr lang="en-US"/>
          </a:p>
        </p:txBody>
      </p:sp>
      <p:sp>
        <p:nvSpPr>
          <p:cNvPr id="3" name="Content Placeholder 2"/>
          <p:cNvSpPr>
            <a:spLocks noGrp="1"/>
          </p:cNvSpPr>
          <p:nvPr>
            <p:ph idx="1"/>
          </p:nvPr>
        </p:nvSpPr>
        <p:spPr/>
        <p:txBody>
          <a:bodyPr>
            <a:normAutofit fontScale="90000"/>
          </a:bodyPr>
          <a:p>
            <a:pPr marL="749300" lvl="0" indent="-330200" algn="l" rtl="0">
              <a:lnSpc>
                <a:spcPct val="158000"/>
              </a:lnSpc>
              <a:spcBef>
                <a:spcPts val="1400"/>
              </a:spcBef>
              <a:spcAft>
                <a:spcPts val="0"/>
              </a:spcAft>
              <a:buClr>
                <a:schemeClr val="dk1"/>
              </a:buClr>
              <a:buSzPts val="16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Collect the new delhi city data from </a:t>
            </a:r>
            <a:r>
              <a:rPr lang="en-US">
                <a:solidFill>
                  <a:schemeClr val="hlink"/>
                </a:solidFill>
                <a:highlight>
                  <a:srgbClr val="FFFFFF"/>
                </a:highlight>
                <a:uFill>
                  <a:noFill/>
                </a:uFill>
                <a:latin typeface="Georgia" panose="02040502050405020303"/>
                <a:ea typeface="Georgia" panose="02040502050405020303"/>
                <a:cs typeface="Georgia" panose="02040502050405020303"/>
                <a:sym typeface="Georgia" panose="02040502050405020303"/>
                <a:hlinkClick r:id="rId1"/>
              </a:rPr>
              <a:t>Zomato kaggel dataset</a:t>
            </a:r>
            <a:endParaRPr>
              <a:solidFill>
                <a:schemeClr val="hlink"/>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30200" algn="l" rtl="0">
              <a:lnSpc>
                <a:spcPct val="158000"/>
              </a:lnSpc>
              <a:spcBef>
                <a:spcPts val="0"/>
              </a:spcBef>
              <a:spcAft>
                <a:spcPts val="0"/>
              </a:spcAft>
              <a:buClr>
                <a:schemeClr val="dk1"/>
              </a:buClr>
              <a:buSzPts val="16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Using FourSquare API we will find all venues for each neighborhood.</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30200" algn="l" rtl="0">
              <a:lnSpc>
                <a:spcPct val="158000"/>
              </a:lnSpc>
              <a:spcBef>
                <a:spcPts val="0"/>
              </a:spcBef>
              <a:spcAft>
                <a:spcPts val="0"/>
              </a:spcAft>
              <a:buClr>
                <a:schemeClr val="dk1"/>
              </a:buClr>
              <a:buSzPts val="16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Filter out all venues that are nearby by locality.</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30200" algn="l" rtl="0">
              <a:lnSpc>
                <a:spcPct val="158000"/>
              </a:lnSpc>
              <a:spcBef>
                <a:spcPts val="0"/>
              </a:spcBef>
              <a:spcAft>
                <a:spcPts val="0"/>
              </a:spcAft>
              <a:buClr>
                <a:schemeClr val="dk1"/>
              </a:buClr>
              <a:buSzPts val="16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Using aggregative rating for each resturant to find the best places.</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30200" algn="l" rtl="0">
              <a:lnSpc>
                <a:spcPct val="158000"/>
              </a:lnSpc>
              <a:spcBef>
                <a:spcPts val="0"/>
              </a:spcBef>
              <a:spcAft>
                <a:spcPts val="0"/>
              </a:spcAft>
              <a:buClr>
                <a:schemeClr val="dk1"/>
              </a:buClr>
              <a:buSzPts val="1600"/>
              <a:buFont typeface="Georgia" panose="02040502050405020303"/>
              <a:buChar char="●"/>
            </a:pPr>
            <a:r>
              <a:rPr lang="en-US">
                <a:solidFill>
                  <a:schemeClr val="dk1"/>
                </a:solidFill>
                <a:highlight>
                  <a:srgbClr val="FFFFFF"/>
                </a:highlight>
                <a:latin typeface="Georgia" panose="02040502050405020303"/>
                <a:ea typeface="Georgia" panose="02040502050405020303"/>
                <a:cs typeface="Georgia" panose="02040502050405020303"/>
                <a:sym typeface="Georgia" panose="02040502050405020303"/>
              </a:rPr>
              <a:t>Visualize the Ranking of neighborhoods using folium library(python)</a:t>
            </a: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0"/>
              </a:spcBef>
              <a:spcAft>
                <a:spcPts val="0"/>
              </a:spcAft>
              <a:buNone/>
            </a:pPr>
            <a:endParaRPr>
              <a:solidFill>
                <a:schemeClr val="dk1"/>
              </a:solidFill>
              <a:highlight>
                <a:srgbClr val="FFFFFF"/>
              </a:highlight>
              <a:latin typeface="Georgia" panose="02040502050405020303"/>
              <a:ea typeface="Georgia" panose="02040502050405020303"/>
              <a:cs typeface="Georgia" panose="02040502050405020303"/>
              <a:sym typeface="Georgia" panose="02040502050405020303"/>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2857500"/>
            <a:ext cx="10515600" cy="1325563"/>
          </a:xfrm>
        </p:spPr>
        <p:txBody>
          <a:bodyPr/>
          <a:p>
            <a:pPr algn="ctr"/>
            <a:r>
              <a:rPr lang="en-US"/>
              <a:t>RESULTS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places are have best restaurant in New Delhi? </a:t>
            </a:r>
            <a:endParaRPr lang="en-US"/>
          </a:p>
        </p:txBody>
      </p:sp>
      <p:pic>
        <p:nvPicPr>
          <p:cNvPr id="4" name="Picture 1" descr="Highest Rated Restaurant"/>
          <p:cNvPicPr>
            <a:picLocks noChangeAspect="1"/>
          </p:cNvPicPr>
          <p:nvPr>
            <p:ph idx="1"/>
          </p:nvPr>
        </p:nvPicPr>
        <p:blipFill>
          <a:blip r:embed="rId1"/>
          <a:stretch>
            <a:fillRect/>
          </a:stretch>
        </p:blipFill>
        <p:spPr>
          <a:xfrm>
            <a:off x="1630045" y="1825625"/>
            <a:ext cx="893064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places are have least rating restaurants in New Delhi?</a:t>
            </a:r>
            <a:endParaRPr lang="en-US"/>
          </a:p>
        </p:txBody>
      </p:sp>
      <p:pic>
        <p:nvPicPr>
          <p:cNvPr id="4" name="Picture 2" descr="Lowest Rating Restaurants"/>
          <p:cNvPicPr>
            <a:picLocks noChangeAspect="1"/>
          </p:cNvPicPr>
          <p:nvPr>
            <p:ph idx="1"/>
          </p:nvPr>
        </p:nvPicPr>
        <p:blipFill>
          <a:blip r:embed="rId1"/>
          <a:stretch>
            <a:fillRect/>
          </a:stretch>
        </p:blipFill>
        <p:spPr>
          <a:xfrm>
            <a:off x="1115060" y="1825625"/>
            <a:ext cx="996061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Which place are suitable for edible person in New Delhi city? </a:t>
            </a:r>
            <a:endParaRPr lang="en-US"/>
          </a:p>
        </p:txBody>
      </p:sp>
      <p:pic>
        <p:nvPicPr>
          <p:cNvPr id="4" name="Picture 3" descr="Highest number of restaurants location"/>
          <p:cNvPicPr>
            <a:picLocks noChangeAspect="1"/>
          </p:cNvPicPr>
          <p:nvPr>
            <p:ph idx="1"/>
          </p:nvPr>
        </p:nvPicPr>
        <p:blipFill>
          <a:blip r:embed="rId1"/>
          <a:stretch>
            <a:fillRect/>
          </a:stretch>
        </p:blipFill>
        <p:spPr>
          <a:xfrm>
            <a:off x="887730" y="1691005"/>
            <a:ext cx="10415905"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2950</Words>
  <Application>WPS Presentation</Application>
  <PresentationFormat>Widescreen</PresentationFormat>
  <Paragraphs>76</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Arial Unicode MS</vt:lpstr>
      <vt:lpstr>Calibri Light</vt:lpstr>
      <vt:lpstr>Calibri</vt:lpstr>
      <vt:lpstr>Microsoft YaHei</vt:lpstr>
      <vt:lpstr>Arial</vt:lpstr>
      <vt:lpstr>Georgia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Delhi</dc:title>
  <dc:creator>Meghna</dc:creator>
  <cp:lastModifiedBy>Meghna rana</cp:lastModifiedBy>
  <cp:revision>2</cp:revision>
  <dcterms:created xsi:type="dcterms:W3CDTF">2020-05-28T11:38:42Z</dcterms:created>
  <dcterms:modified xsi:type="dcterms:W3CDTF">2020-05-28T11:39:07Z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