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E5C1-C116-451A-8F4E-0596B94F9E14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A2E38-AB0B-469F-BC85-FA2304827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1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60600" y="1597000"/>
            <a:ext cx="4578800" cy="3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96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laroid" type="blank">
  <p:cSld name="Blank polaroi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 posti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54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 big posti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6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3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5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604700" y="2314333"/>
            <a:ext cx="464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604700" y="3685136"/>
            <a:ext cx="464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47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283800" y="1169133"/>
            <a:ext cx="660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4000" i="1"/>
            </a:lvl1pPr>
            <a:lvl2pPr marL="1219170" lvl="1" indent="-55878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4000" i="1"/>
            </a:lvl2pPr>
            <a:lvl3pPr marL="1828754" lvl="2" indent="-55878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4000" i="1"/>
            </a:lvl3pPr>
            <a:lvl4pPr marL="2438339" lvl="3" indent="-55878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4000" i="1"/>
            </a:lvl4pPr>
            <a:lvl5pPr marL="3047924" lvl="4" indent="-55878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4000" i="1"/>
            </a:lvl5pPr>
            <a:lvl6pPr marL="3657509" lvl="5" indent="-55878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4000" i="1"/>
            </a:lvl6pPr>
            <a:lvl7pPr marL="4267093" lvl="6" indent="-55878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4000" i="1"/>
            </a:lvl7pPr>
            <a:lvl8pPr marL="4876678" lvl="7" indent="-55878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4000" i="1"/>
            </a:lvl8pPr>
            <a:lvl9pPr marL="5486263" lvl="8" indent="-55878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40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1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155167" y="1739391"/>
            <a:ext cx="7501600" cy="4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0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1155167" y="856413"/>
            <a:ext cx="5288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155167" y="2145800"/>
            <a:ext cx="5288800" cy="37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155167" y="1747733"/>
            <a:ext cx="3641200" cy="4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5015605" y="1747733"/>
            <a:ext cx="3641200" cy="4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7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155167" y="477833"/>
            <a:ext cx="1009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155167" y="1775564"/>
            <a:ext cx="32524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1pPr>
            <a:lvl2pPr marL="1219170" lvl="1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2pPr>
            <a:lvl3pPr marL="1828754" lvl="2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3pPr>
            <a:lvl4pPr marL="2438339" lvl="3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4pPr>
            <a:lvl5pPr marL="3047924" lvl="4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5pPr>
            <a:lvl6pPr marL="3657509" lvl="5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6pPr>
            <a:lvl7pPr marL="4267093" lvl="6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7pPr>
            <a:lvl8pPr marL="4876678" lvl="7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8pPr>
            <a:lvl9pPr marL="5486263" lvl="8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574249" y="1775564"/>
            <a:ext cx="32524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1pPr>
            <a:lvl2pPr marL="1219170" lvl="1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2pPr>
            <a:lvl3pPr marL="1828754" lvl="2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3pPr>
            <a:lvl4pPr marL="2438339" lvl="3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4pPr>
            <a:lvl5pPr marL="3047924" lvl="4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5pPr>
            <a:lvl6pPr marL="3657509" lvl="5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6pPr>
            <a:lvl7pPr marL="4267093" lvl="6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7pPr>
            <a:lvl8pPr marL="4876678" lvl="7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8pPr>
            <a:lvl9pPr marL="5486263" lvl="8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7993332" y="1775564"/>
            <a:ext cx="32524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1pPr>
            <a:lvl2pPr marL="1219170" lvl="1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2pPr>
            <a:lvl3pPr marL="1828754" lvl="2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3pPr>
            <a:lvl4pPr marL="2438339" lvl="3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4pPr>
            <a:lvl5pPr marL="3047924" lvl="4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5pPr>
            <a:lvl6pPr marL="3657509" lvl="5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6pPr>
            <a:lvl7pPr marL="4267093" lvl="6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7pPr>
            <a:lvl8pPr marL="4876678" lvl="7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8pPr>
            <a:lvl9pPr marL="5486263" lvl="8" indent="-44025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3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3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233133" y="5163867"/>
            <a:ext cx="101320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1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55167" y="1739391"/>
            <a:ext cx="7501600" cy="4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733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733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733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733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733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733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733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733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fld id="{63A1A221-E0EE-43AD-9907-13D5C8066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53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9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3C5DB-6563-4CD5-8316-1317FC596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US" sz="5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RETAIL PROJECT</a:t>
            </a:r>
            <a:endParaRPr lang="en-IN" sz="5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F158B-5E2A-4439-B3B5-7EB8DB825385}"/>
              </a:ext>
            </a:extLst>
          </p:cNvPr>
          <p:cNvSpPr txBox="1"/>
          <p:nvPr/>
        </p:nvSpPr>
        <p:spPr>
          <a:xfrm>
            <a:off x="9206145" y="2505670"/>
            <a:ext cx="234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BY</a:t>
            </a:r>
          </a:p>
          <a:p>
            <a:r>
              <a:rPr lang="en-US" sz="1800" i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MEGHNA VINOD</a:t>
            </a:r>
            <a:endParaRPr lang="en-IN" sz="1800" i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BA12E-3B3B-4981-86C4-2814C736DD51}"/>
              </a:ext>
            </a:extLst>
          </p:cNvPr>
          <p:cNvSpPr txBox="1"/>
          <p:nvPr/>
        </p:nvSpPr>
        <p:spPr>
          <a:xfrm>
            <a:off x="5078028" y="2982897"/>
            <a:ext cx="2556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latin typeface="Perpetua Titling MT" panose="02020502060505020804" pitchFamily="18" charset="0"/>
              </a:rPr>
              <a:t>E-COMMERCE PROJECT</a:t>
            </a:r>
            <a:endParaRPr lang="en-IN" sz="2400" spc="300" dirty="0">
              <a:latin typeface="Perpetua Titling MT" panose="020205020605050208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A2FEC-4D53-41F1-BD50-C27055DF2A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08200" y="1281427"/>
            <a:ext cx="570800" cy="622800"/>
          </a:xfrm>
        </p:spPr>
        <p:txBody>
          <a:bodyPr/>
          <a:lstStyle/>
          <a:p>
            <a:fld id="{63A1A221-E0EE-43AD-9907-13D5C8066429}" type="slidenum">
              <a:rPr lang="en-IN" sz="8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6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FA426-B347-4926-B14E-57C490FE0A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69941" y="1037325"/>
            <a:ext cx="1318170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3AD46-E23D-4A6F-81BE-7BE87C8A4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4" y="762687"/>
            <a:ext cx="7013360" cy="472322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3EC9B-E05F-45EA-BF92-B30A9759D1C0}"/>
              </a:ext>
            </a:extLst>
          </p:cNvPr>
          <p:cNvSpPr txBox="1"/>
          <p:nvPr/>
        </p:nvSpPr>
        <p:spPr>
          <a:xfrm>
            <a:off x="9235738" y="2370339"/>
            <a:ext cx="179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TestNG Report</a:t>
            </a:r>
            <a:endParaRPr lang="en-IN" sz="2400" b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4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B2E74-7D6C-401E-AB18-94215349DED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15852" y="1015097"/>
            <a:ext cx="1201612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05EE1-2E29-4DCF-8A34-2E9DAE751753}"/>
              </a:ext>
            </a:extLst>
          </p:cNvPr>
          <p:cNvSpPr txBox="1"/>
          <p:nvPr/>
        </p:nvSpPr>
        <p:spPr>
          <a:xfrm>
            <a:off x="9188389" y="2565645"/>
            <a:ext cx="2166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Test-Automation Report</a:t>
            </a:r>
            <a:endParaRPr lang="en-IN" sz="2000" b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AE9D0-87BF-44B7-BEE0-6BE9393C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8" y="697903"/>
            <a:ext cx="7951432" cy="50370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035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9C31A-DB87-4524-84F3-6C0140615E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093911" y="1050608"/>
            <a:ext cx="1449688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A5F32-33F7-4299-9828-4981CA9B0A65}"/>
              </a:ext>
            </a:extLst>
          </p:cNvPr>
          <p:cNvSpPr txBox="1"/>
          <p:nvPr/>
        </p:nvSpPr>
        <p:spPr>
          <a:xfrm>
            <a:off x="9204831" y="2721114"/>
            <a:ext cx="1767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Selenium IDE - Smoke Test</a:t>
            </a:r>
            <a:endParaRPr lang="en-IN" sz="2000" b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2C0EA-F341-4196-9026-5009DA7B7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42" y="736845"/>
            <a:ext cx="7942905" cy="492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5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319745-3BEB-433B-8BD8-96E7566D9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332" y="1597000"/>
            <a:ext cx="8389398" cy="3664000"/>
          </a:xfrm>
        </p:spPr>
        <p:txBody>
          <a:bodyPr/>
          <a:lstStyle/>
          <a:p>
            <a:r>
              <a:rPr lang="en-US" sz="9600" spc="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You!!</a:t>
            </a:r>
            <a:endParaRPr lang="en-IN" sz="9600" spc="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528E6-7549-445E-8C50-AEDFFA125FE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898602" y="491848"/>
            <a:ext cx="2293398" cy="6223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D934D-4486-41E6-81C1-2F259346D10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7778" y="1055486"/>
            <a:ext cx="4578350" cy="318803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Perpetua Titling MT" panose="02020502060505020804" pitchFamily="18" charset="0"/>
              </a:rPr>
              <a:t>CONTENTS: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Team Members</a:t>
            </a:r>
            <a:b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  <a:sym typeface="Wingdings" panose="05000000000000000000" pitchFamily="2" charset="2"/>
              </a:rPr>
              <a:t>   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Sprint1</a:t>
            </a:r>
            <a:b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  <a:sym typeface="Wingdings" panose="05000000000000000000" pitchFamily="2" charset="2"/>
              </a:rPr>
              <a:t>   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Sprint2</a:t>
            </a:r>
            <a:endParaRPr lang="en-IN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6299B-1979-48D4-8760-179F289F22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78998" y="1530002"/>
            <a:ext cx="570800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4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D9DF-01CC-484F-AA9B-904CABC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55A4-4B69-4F49-BD76-9547F536E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>
                <a:solidFill>
                  <a:srgbClr val="00B0F0"/>
                </a:solidFill>
              </a:rPr>
              <a:t>Mahfooza</a:t>
            </a:r>
          </a:p>
          <a:p>
            <a:r>
              <a:rPr lang="en-US" sz="2000" dirty="0">
                <a:solidFill>
                  <a:srgbClr val="00B0F0"/>
                </a:solidFill>
              </a:rPr>
              <a:t>Meghna</a:t>
            </a:r>
          </a:p>
          <a:p>
            <a:r>
              <a:rPr lang="en-US" sz="2000" dirty="0">
                <a:solidFill>
                  <a:srgbClr val="00B0F0"/>
                </a:solidFill>
              </a:rPr>
              <a:t>Nandita</a:t>
            </a:r>
          </a:p>
          <a:p>
            <a:r>
              <a:rPr lang="en-US" sz="2000" dirty="0">
                <a:solidFill>
                  <a:srgbClr val="00B0F0"/>
                </a:solidFill>
              </a:rPr>
              <a:t>Prerana</a:t>
            </a:r>
          </a:p>
          <a:p>
            <a:r>
              <a:rPr lang="en-US" sz="2000" dirty="0">
                <a:solidFill>
                  <a:srgbClr val="00B0F0"/>
                </a:solidFill>
              </a:rPr>
              <a:t>Mithali</a:t>
            </a:r>
          </a:p>
          <a:p>
            <a:r>
              <a:rPr lang="en-US" sz="2000" dirty="0">
                <a:solidFill>
                  <a:srgbClr val="00B0F0"/>
                </a:solidFill>
              </a:rPr>
              <a:t>Naija</a:t>
            </a:r>
          </a:p>
          <a:p>
            <a:r>
              <a:rPr lang="en-US" sz="2000" dirty="0">
                <a:solidFill>
                  <a:srgbClr val="00B0F0"/>
                </a:solidFill>
              </a:rPr>
              <a:t>Gowri</a:t>
            </a:r>
          </a:p>
          <a:p>
            <a:r>
              <a:rPr lang="en-US" sz="2000" dirty="0">
                <a:solidFill>
                  <a:srgbClr val="00B0F0"/>
                </a:solidFill>
              </a:rPr>
              <a:t>Keerthana</a:t>
            </a:r>
          </a:p>
          <a:p>
            <a:r>
              <a:rPr lang="en-US" sz="2000" dirty="0">
                <a:solidFill>
                  <a:srgbClr val="00B0F0"/>
                </a:solidFill>
              </a:rPr>
              <a:t>Kusum</a:t>
            </a:r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Group">
                <a:extLst>
                  <a:ext uri="{FF2B5EF4-FFF2-40B4-BE49-F238E27FC236}">
                    <a16:creationId xmlns:a16="http://schemas.microsoft.com/office/drawing/2014/main" id="{2CB85B96-B5CF-4DBD-829B-ED0FB233EF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712625"/>
                  </p:ext>
                </p:extLst>
              </p:nvPr>
            </p:nvGraphicFramePr>
            <p:xfrm>
              <a:off x="4421080" y="2837323"/>
              <a:ext cx="2168712" cy="150385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68712" cy="1503858"/>
                    </a:xfrm>
                    <a:prstGeom prst="rect">
                      <a:avLst/>
                    </a:prstGeom>
                  </am3d:spPr>
                  <am3d:camera>
                    <am3d:pos x="0" y="0" z="6756283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406" d="1000000"/>
                    <am3d:preTrans dx="0" dy="-4526626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730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Group">
                <a:extLst>
                  <a:ext uri="{FF2B5EF4-FFF2-40B4-BE49-F238E27FC236}">
                    <a16:creationId xmlns:a16="http://schemas.microsoft.com/office/drawing/2014/main" id="{2CB85B96-B5CF-4DBD-829B-ED0FB233EF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1080" y="2837323"/>
                <a:ext cx="2168712" cy="150385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CD1D3-E7F0-4EFF-B671-D5A7DB73913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156552" y="1049447"/>
            <a:ext cx="570800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7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661F-8809-43D1-B3E6-FBF16549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spc="600" dirty="0">
                <a:solidFill>
                  <a:srgbClr val="0070C0"/>
                </a:solidFill>
                <a:latin typeface="Imprint MT Shadow" panose="04020605060303030202" pitchFamily="82" charset="0"/>
              </a:rPr>
              <a:t>SPRINT 1-FUNCTIONALITY</a:t>
            </a:r>
            <a:endParaRPr lang="en-IN" sz="3200" b="1" i="1" spc="600" dirty="0">
              <a:solidFill>
                <a:srgbClr val="0070C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79728-5754-43DE-9646-7AD08381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167" y="1747732"/>
            <a:ext cx="3641200" cy="3472337"/>
          </a:xfrm>
        </p:spPr>
        <p:txBody>
          <a:bodyPr/>
          <a:lstStyle/>
          <a:p>
            <a:pPr marL="186262" indent="0">
              <a:buNone/>
            </a:pPr>
            <a:r>
              <a:rPr lang="en-US" sz="3200" dirty="0">
                <a:latin typeface="Palatino Linotype" panose="02040502050505030304" pitchFamily="18" charset="0"/>
              </a:rPr>
              <a:t>USER SIDE</a:t>
            </a:r>
          </a:p>
          <a:p>
            <a:pPr marL="186262" indent="0">
              <a:buNone/>
            </a:pPr>
            <a:endParaRPr lang="en-IN" sz="3200" dirty="0"/>
          </a:p>
          <a:p>
            <a:pPr>
              <a:buFontTx/>
              <a:buChar char="×"/>
            </a:pPr>
            <a:r>
              <a:rPr lang="en-IN" sz="2800" dirty="0">
                <a:latin typeface="Perpetua Titling MT" panose="02020502060505020804" pitchFamily="18" charset="0"/>
              </a:rPr>
              <a:t>My Order – Order Details</a:t>
            </a:r>
          </a:p>
          <a:p>
            <a:pPr>
              <a:buFontTx/>
              <a:buChar char="×"/>
            </a:pPr>
            <a:r>
              <a:rPr lang="en-IN" sz="2800" dirty="0">
                <a:latin typeface="Perpetua Titling MT" panose="02020502060505020804" pitchFamily="18" charset="0"/>
              </a:rPr>
              <a:t>My Account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98F052-1B17-4259-A22B-83668BE68DD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5605" y="1747733"/>
            <a:ext cx="3641200" cy="3010698"/>
          </a:xfrm>
        </p:spPr>
        <p:txBody>
          <a:bodyPr/>
          <a:lstStyle/>
          <a:p>
            <a:pPr marL="186262" indent="0">
              <a:buNone/>
            </a:pPr>
            <a:r>
              <a:rPr lang="en-US" sz="3200" dirty="0">
                <a:latin typeface="Palatino Linotype" panose="02040502050505030304" pitchFamily="18" charset="0"/>
              </a:rPr>
              <a:t>ADMIN SIDE</a:t>
            </a:r>
          </a:p>
          <a:p>
            <a:pPr marL="186262" indent="0">
              <a:buNone/>
            </a:pPr>
            <a:endParaRPr lang="en-US" sz="3600" dirty="0">
              <a:latin typeface="Palatino Linotype" panose="02040502050505030304" pitchFamily="18" charset="0"/>
            </a:endParaRPr>
          </a:p>
          <a:p>
            <a:pPr>
              <a:buFontTx/>
              <a:buChar char="×"/>
            </a:pPr>
            <a:r>
              <a:rPr lang="en-IN" sz="2800" dirty="0">
                <a:latin typeface="Perpetua Titling MT" panose="02020502060505020804" pitchFamily="18" charset="0"/>
              </a:rPr>
              <a:t>Order </a:t>
            </a:r>
          </a:p>
          <a:p>
            <a:pPr>
              <a:buFontTx/>
              <a:buChar char="×"/>
            </a:pPr>
            <a:r>
              <a:rPr lang="en-IN" sz="2800" dirty="0">
                <a:latin typeface="Perpetua Titling MT" panose="02020502060505020804" pitchFamily="18" charset="0"/>
              </a:rPr>
              <a:t> Returns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476DD-FB0B-4238-BD22-465FD86B02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138796" y="998247"/>
            <a:ext cx="570800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507E-8F36-4FEF-B005-C4305B8CFE96}"/>
              </a:ext>
            </a:extLst>
          </p:cNvPr>
          <p:cNvSpPr txBox="1"/>
          <p:nvPr/>
        </p:nvSpPr>
        <p:spPr>
          <a:xfrm>
            <a:off x="9291800" y="1747732"/>
            <a:ext cx="1745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Perpetua Titling MT" panose="02020502060505020804" pitchFamily="18" charset="0"/>
              </a:rPr>
              <a:t>Work Assigned for Manual Test</a:t>
            </a:r>
            <a:endParaRPr lang="en-IN" sz="1800" dirty="0">
              <a:solidFill>
                <a:srgbClr val="002060"/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4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4C928B-FE24-47A0-BCDC-5AB4AC83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67" y="798990"/>
            <a:ext cx="5395332" cy="1307017"/>
          </a:xfrm>
        </p:spPr>
        <p:txBody>
          <a:bodyPr/>
          <a:lstStyle/>
          <a:p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Manual Testing- Assigned Functionalities-User</a:t>
            </a:r>
            <a:br>
              <a:rPr lang="en-I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</a:br>
            <a:endParaRPr lang="en-IN" sz="2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CC9A0B-2C61-49BB-A194-04F727E9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167" y="1799571"/>
            <a:ext cx="5288800" cy="3778000"/>
          </a:xfrm>
        </p:spPr>
        <p:txBody>
          <a:bodyPr/>
          <a:lstStyle/>
          <a:p>
            <a:pPr marL="507999" indent="-457200">
              <a:buFont typeface="Wingdings" panose="05000000000000000000" pitchFamily="2" charset="2"/>
              <a:buChar char="ü"/>
            </a:pPr>
            <a:r>
              <a:rPr lang="en-US" sz="2000" dirty="0"/>
              <a:t>Creation of test cases for MyOrder and MyAccount</a:t>
            </a:r>
          </a:p>
          <a:p>
            <a:pPr marL="507999" indent="-457200">
              <a:buFont typeface="Wingdings" panose="05000000000000000000" pitchFamily="2" charset="2"/>
              <a:buChar char="ü"/>
            </a:pPr>
            <a:r>
              <a:rPr lang="en-US" sz="2000" dirty="0"/>
              <a:t>Test Cases Created based on all possible scenarios</a:t>
            </a:r>
          </a:p>
          <a:p>
            <a:pPr marL="507999" indent="-457200">
              <a:buFont typeface="Wingdings" panose="05000000000000000000" pitchFamily="2" charset="2"/>
              <a:buChar char="ü"/>
            </a:pPr>
            <a:r>
              <a:rPr lang="en-US" sz="2000" dirty="0"/>
              <a:t>Checklist reviewed for the </a:t>
            </a:r>
            <a:r>
              <a:rPr lang="en-US" sz="2000" i="1" u="sng" dirty="0">
                <a:highlight>
                  <a:srgbClr val="FFFF00"/>
                </a:highlight>
              </a:rPr>
              <a:t>Order</a:t>
            </a:r>
            <a:r>
              <a:rPr lang="en-US" sz="2000" dirty="0"/>
              <a:t> detail and for </a:t>
            </a:r>
            <a:r>
              <a:rPr lang="en-US" sz="2000" i="1" u="sng" dirty="0">
                <a:highlight>
                  <a:srgbClr val="FFFF00"/>
                </a:highlight>
              </a:rPr>
              <a:t>My Account</a:t>
            </a:r>
          </a:p>
          <a:p>
            <a:pPr marL="507999" indent="-457200">
              <a:buFont typeface="Wingdings" panose="05000000000000000000" pitchFamily="2" charset="2"/>
              <a:buChar char="ü"/>
            </a:pPr>
            <a:r>
              <a:rPr lang="en-US" sz="2000" dirty="0"/>
              <a:t>Issue log created for the assigned functionalities</a:t>
            </a:r>
          </a:p>
          <a:p>
            <a:pPr marL="507999" indent="-457200">
              <a:buFont typeface="Wingdings" panose="05000000000000000000" pitchFamily="2" charset="2"/>
              <a:buChar char="ü"/>
            </a:pPr>
            <a:r>
              <a:rPr lang="en-US" sz="2000" dirty="0"/>
              <a:t>Testing Status Updated.</a:t>
            </a:r>
          </a:p>
          <a:p>
            <a:pPr marL="507999" indent="-457200">
              <a:buFont typeface="Wingdings" panose="05000000000000000000" pitchFamily="2" charset="2"/>
              <a:buChar char="ü"/>
            </a:pPr>
            <a:r>
              <a:rPr lang="en-US" sz="2000" dirty="0"/>
              <a:t>All the documents and charts are uploaded in JIRA</a:t>
            </a:r>
          </a:p>
          <a:p>
            <a:pPr marL="507999" indent="-4572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07999" indent="-457200"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3749D-FCE2-4F68-A1DD-E21BB5D168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058897" y="979586"/>
            <a:ext cx="570800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19ABF-1060-4167-AA9E-EE92BFD52F32}"/>
              </a:ext>
            </a:extLst>
          </p:cNvPr>
          <p:cNvSpPr txBox="1"/>
          <p:nvPr/>
        </p:nvSpPr>
        <p:spPr>
          <a:xfrm>
            <a:off x="7498685" y="2334827"/>
            <a:ext cx="295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Perpetua Titling MT" panose="02020502060505020804" pitchFamily="18" charset="0"/>
              </a:rPr>
              <a:t>Planning And Testing Activities</a:t>
            </a:r>
            <a:endParaRPr lang="en-IN" sz="2400" dirty="0">
              <a:solidFill>
                <a:srgbClr val="002060"/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5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81FE-7B08-47F1-9A44-4F0CC912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Manual Testing- Assigned Functionalities-Admin</a:t>
            </a:r>
            <a:endParaRPr lang="en-IN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E5FE3-879E-4E8D-AC5D-D707FD53C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 Created for Sales</a:t>
            </a:r>
            <a:r>
              <a:rPr lang="en-US" dirty="0">
                <a:sym typeface="Wingdings" panose="05000000000000000000" pitchFamily="2" charset="2"/>
              </a:rPr>
              <a:t> orders and returns</a:t>
            </a:r>
          </a:p>
          <a:p>
            <a:r>
              <a:rPr lang="en-US" dirty="0">
                <a:sym typeface="Wingdings" panose="05000000000000000000" pitchFamily="2" charset="2"/>
              </a:rPr>
              <a:t>Test cases  created based on all possible scenarios</a:t>
            </a:r>
          </a:p>
          <a:p>
            <a:r>
              <a:rPr lang="en-US" dirty="0">
                <a:sym typeface="Wingdings" panose="05000000000000000000" pitchFamily="2" charset="2"/>
              </a:rPr>
              <a:t>No defects found</a:t>
            </a:r>
          </a:p>
          <a:p>
            <a:r>
              <a:rPr lang="en-US" dirty="0">
                <a:sym typeface="Wingdings" panose="05000000000000000000" pitchFamily="2" charset="2"/>
              </a:rPr>
              <a:t>Issue Log is updated</a:t>
            </a:r>
          </a:p>
          <a:p>
            <a:r>
              <a:rPr lang="en-US" dirty="0">
                <a:sym typeface="Wingdings" panose="05000000000000000000" pitchFamily="2" charset="2"/>
              </a:rPr>
              <a:t>Testing Status is updated</a:t>
            </a:r>
          </a:p>
          <a:p>
            <a:r>
              <a:rPr lang="en-US" dirty="0">
                <a:sym typeface="Wingdings" panose="05000000000000000000" pitchFamily="2" charset="2"/>
              </a:rPr>
              <a:t>All the test documents are uploaded in JIRA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94776-4BF9-4618-A57E-0D6D7F5BD9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51860" y="935198"/>
            <a:ext cx="570800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389AD-2C79-4121-A3C4-00BB558CBCFA}"/>
              </a:ext>
            </a:extLst>
          </p:cNvPr>
          <p:cNvSpPr txBox="1"/>
          <p:nvPr/>
        </p:nvSpPr>
        <p:spPr>
          <a:xfrm>
            <a:off x="7627048" y="2544015"/>
            <a:ext cx="2520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Perpetua Titling MT" panose="02020502060505020804" pitchFamily="18" charset="0"/>
              </a:rPr>
              <a:t>Planning And Testing Activities</a:t>
            </a:r>
            <a:endParaRPr lang="en-IN" sz="2000" dirty="0">
              <a:solidFill>
                <a:srgbClr val="002060"/>
              </a:solidFill>
              <a:latin typeface="Perpetua Titling MT" panose="020205020605050208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603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0CD7-3A32-4CC8-826C-5DB16E65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>
                <a:solidFill>
                  <a:srgbClr val="0070C0"/>
                </a:solidFill>
                <a:latin typeface="Imprint MT Shadow" panose="04020605060303030202" pitchFamily="82" charset="0"/>
              </a:rPr>
              <a:t>Sprint 1- Manual Testing</a:t>
            </a:r>
            <a:endParaRPr lang="en-IN" sz="3600" b="1" i="1" dirty="0">
              <a:solidFill>
                <a:srgbClr val="0070C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C90A-3779-4C60-910E-91FCD5465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Manual Test completed for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sz="2400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Admin - Customer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	Admin – Customer Fields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	Admin – Customer Groups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	User – 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rgbClr val="00B050"/>
                </a:solidFill>
                <a:latin typeface="Palatino Linotype" panose="02040502050505030304" pitchFamily="18" charset="0"/>
              </a:rPr>
              <a:t>	User- Registration</a:t>
            </a:r>
          </a:p>
          <a:p>
            <a:pPr marL="18626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6E089-58F5-4C88-AB3D-741A510913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466033" y="1116613"/>
            <a:ext cx="570800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48450-7F41-487D-88FF-38DBA313E206}"/>
              </a:ext>
            </a:extLst>
          </p:cNvPr>
          <p:cNvSpPr txBox="1"/>
          <p:nvPr/>
        </p:nvSpPr>
        <p:spPr>
          <a:xfrm>
            <a:off x="8185211" y="2272684"/>
            <a:ext cx="2086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erpetua Titling MT" panose="02020502060505020804" pitchFamily="18" charset="0"/>
              </a:rPr>
              <a:t>Tasks Reviewed</a:t>
            </a:r>
            <a:endParaRPr lang="en-IN" sz="2800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6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756E-AC12-4593-A9FC-CB8AFA4E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35" y="510184"/>
            <a:ext cx="5288800" cy="1143200"/>
          </a:xfrm>
        </p:spPr>
        <p:txBody>
          <a:bodyPr/>
          <a:lstStyle/>
          <a:p>
            <a:r>
              <a:rPr lang="en-US" sz="2800" b="1" i="1" spc="600" dirty="0">
                <a:solidFill>
                  <a:srgbClr val="0070C0"/>
                </a:solidFill>
                <a:latin typeface="Imprint MT Shadow" panose="04020605060303030202" pitchFamily="82" charset="0"/>
              </a:rPr>
              <a:t>SPRINT 2-FUNCTIONALITY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6F3E7-D668-402E-86E6-58353BA7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634" y="1719671"/>
            <a:ext cx="6168911" cy="4272755"/>
          </a:xfrm>
        </p:spPr>
        <p:txBody>
          <a:bodyPr/>
          <a:lstStyle/>
          <a:p>
            <a:r>
              <a:rPr lang="en-US" dirty="0">
                <a:latin typeface="Perpetua Titling MT" panose="02020502060505020804" pitchFamily="18" charset="0"/>
              </a:rPr>
              <a:t>Admin </a:t>
            </a:r>
            <a:r>
              <a:rPr lang="en-US" dirty="0">
                <a:latin typeface="Perpetua Titling MT" panose="02020502060505020804" pitchFamily="18" charset="0"/>
                <a:sym typeface="Wingdings" panose="05000000000000000000" pitchFamily="2" charset="2"/>
              </a:rPr>
              <a:t>  Add Categories</a:t>
            </a:r>
          </a:p>
          <a:p>
            <a:r>
              <a:rPr lang="en-US" dirty="0">
                <a:latin typeface="Perpetua Titling MT" panose="02020502060505020804" pitchFamily="18" charset="0"/>
                <a:sym typeface="Wingdings" panose="05000000000000000000" pitchFamily="2" charset="2"/>
              </a:rPr>
              <a:t>Admin Delete Categories</a:t>
            </a:r>
          </a:p>
          <a:p>
            <a:r>
              <a:rPr lang="en-US" dirty="0">
                <a:latin typeface="Perpetua Titling MT" panose="02020502060505020804" pitchFamily="18" charset="0"/>
                <a:sym typeface="Wingdings" panose="05000000000000000000" pitchFamily="2" charset="2"/>
              </a:rPr>
              <a:t>Admin  Edit Categories</a:t>
            </a:r>
          </a:p>
          <a:p>
            <a:pPr marL="186262" indent="0">
              <a:buNone/>
            </a:pPr>
            <a:endParaRPr lang="en-US" dirty="0">
              <a:latin typeface="Perpetua Titling MT" panose="020205020605050208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Smoke Test is done using selenium IDE</a:t>
            </a:r>
          </a:p>
          <a:p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Project is created in selenium ide</a:t>
            </a:r>
          </a:p>
          <a:p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URL of the page was given</a:t>
            </a:r>
          </a:p>
          <a:p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Started recording the above functionalities</a:t>
            </a:r>
          </a:p>
          <a:p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Asserted the destination element</a:t>
            </a:r>
          </a:p>
          <a:p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Stopped recording</a:t>
            </a:r>
          </a:p>
          <a:p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Script will be generated for what has been recorded</a:t>
            </a:r>
          </a:p>
          <a:p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At last Run the Script </a:t>
            </a:r>
          </a:p>
          <a:p>
            <a:endParaRPr lang="en-US" sz="24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endParaRPr lang="en-US" sz="24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endParaRPr lang="en-US" sz="24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US" sz="2400" dirty="0">
              <a:latin typeface="Perpetua Titling MT" panose="020205020605050208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C8E02-AFDE-48B6-880A-0E29A1D2DA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16349" y="917443"/>
            <a:ext cx="570800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733CD-1A3D-43EF-BBD4-09789D447BAF}"/>
              </a:ext>
            </a:extLst>
          </p:cNvPr>
          <p:cNvSpPr txBox="1"/>
          <p:nvPr/>
        </p:nvSpPr>
        <p:spPr>
          <a:xfrm>
            <a:off x="7776840" y="2512380"/>
            <a:ext cx="1979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Perpetua Titling MT" panose="02020502060505020804" pitchFamily="18" charset="0"/>
              </a:rPr>
              <a:t>Work Assigned for Smoke Testing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374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6D74-FFAF-4E9D-AC85-7438E2BF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00" y="443497"/>
            <a:ext cx="5288800" cy="1143200"/>
          </a:xfrm>
        </p:spPr>
        <p:txBody>
          <a:bodyPr/>
          <a:lstStyle/>
          <a:p>
            <a:r>
              <a:rPr lang="en-US" sz="2400" b="1" i="1" spc="600" dirty="0">
                <a:solidFill>
                  <a:srgbClr val="0070C0"/>
                </a:solidFill>
                <a:latin typeface="Imprint MT Shadow" panose="04020605060303030202" pitchFamily="82" charset="0"/>
              </a:rPr>
              <a:t>SPRINT 2-FUNCTIONALITY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B305D-9D6C-4B37-8440-A24E6DF7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225" y="1462219"/>
            <a:ext cx="6524018" cy="4814294"/>
          </a:xfrm>
        </p:spPr>
        <p:txBody>
          <a:bodyPr/>
          <a:lstStyle/>
          <a:p>
            <a:r>
              <a:rPr lang="en-US" dirty="0"/>
              <a:t>Admin </a:t>
            </a:r>
            <a:r>
              <a:rPr lang="en-US" dirty="0">
                <a:sym typeface="Wingdings" panose="05000000000000000000" pitchFamily="2" charset="2"/>
              </a:rPr>
              <a:t>Returns Add Returns</a:t>
            </a:r>
          </a:p>
          <a:p>
            <a:r>
              <a:rPr lang="en-US" dirty="0"/>
              <a:t>Admin </a:t>
            </a:r>
            <a:r>
              <a:rPr lang="en-US" dirty="0">
                <a:sym typeface="Wingdings" panose="05000000000000000000" pitchFamily="2" charset="2"/>
              </a:rPr>
              <a:t>Returns Delete Returns</a:t>
            </a:r>
          </a:p>
          <a:p>
            <a:r>
              <a:rPr lang="en-US" dirty="0"/>
              <a:t>Admin </a:t>
            </a:r>
            <a:r>
              <a:rPr lang="en-US" dirty="0">
                <a:sym typeface="Wingdings" panose="05000000000000000000" pitchFamily="2" charset="2"/>
              </a:rPr>
              <a:t>Returns Edit Returns</a:t>
            </a:r>
          </a:p>
          <a:p>
            <a:r>
              <a:rPr lang="en-US" dirty="0"/>
              <a:t>Admin </a:t>
            </a:r>
            <a:r>
              <a:rPr lang="en-US" dirty="0">
                <a:sym typeface="Wingdings" panose="05000000000000000000" pitchFamily="2" charset="2"/>
              </a:rPr>
              <a:t>Returns Filter Returns (returns filtered based on Order Id)</a:t>
            </a:r>
          </a:p>
          <a:p>
            <a:r>
              <a:rPr lang="en-US" dirty="0">
                <a:sym typeface="Wingdings" panose="05000000000000000000" pitchFamily="2" charset="2"/>
              </a:rPr>
              <a:t> Test is Done in Eclipse IDE using Java</a:t>
            </a:r>
          </a:p>
          <a:p>
            <a:r>
              <a:rPr lang="en-US" dirty="0">
                <a:sym typeface="Wingdings" panose="05000000000000000000" pitchFamily="2" charset="2"/>
              </a:rPr>
              <a:t>Created separate package for Page Class and Test case Class to implement Page Object Model</a:t>
            </a:r>
          </a:p>
          <a:p>
            <a:r>
              <a:rPr lang="en-US" dirty="0">
                <a:sym typeface="Wingdings" panose="05000000000000000000" pitchFamily="2" charset="2"/>
              </a:rPr>
              <a:t>In Page Class reference to the web element is given using id/xpath/CssSelector.</a:t>
            </a:r>
          </a:p>
          <a:p>
            <a:r>
              <a:rPr lang="en-US" dirty="0">
                <a:sym typeface="Wingdings" panose="05000000000000000000" pitchFamily="2" charset="2"/>
              </a:rPr>
              <a:t>Function to login the admin page , returns filter page and add returns is given in page class</a:t>
            </a:r>
          </a:p>
          <a:p>
            <a:r>
              <a:rPr lang="en-US" dirty="0">
                <a:sym typeface="Wingdings" panose="05000000000000000000" pitchFamily="2" charset="2"/>
              </a:rPr>
              <a:t>Function to add, delete ,edit and filter is given testcase class</a:t>
            </a:r>
          </a:p>
          <a:p>
            <a:r>
              <a:rPr lang="en-US" dirty="0">
                <a:sym typeface="Wingdings" panose="05000000000000000000" pitchFamily="2" charset="2"/>
              </a:rPr>
              <a:t>Page class will be called in Test case class</a:t>
            </a:r>
          </a:p>
          <a:p>
            <a:r>
              <a:rPr lang="en-US" dirty="0">
                <a:sym typeface="Wingdings" panose="05000000000000000000" pitchFamily="2" charset="2"/>
              </a:rPr>
              <a:t>The expected output is given within Assert Statement</a:t>
            </a:r>
          </a:p>
          <a:p>
            <a:r>
              <a:rPr lang="en-US" dirty="0">
                <a:sym typeface="Wingdings" panose="05000000000000000000" pitchFamily="2" charset="2"/>
              </a:rPr>
              <a:t>TestNG and extend Reports are created</a:t>
            </a:r>
          </a:p>
          <a:p>
            <a:pPr marL="18626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76ED7-5160-4B15-9D1C-79542FD29418}"/>
              </a:ext>
            </a:extLst>
          </p:cNvPr>
          <p:cNvSpPr txBox="1"/>
          <p:nvPr/>
        </p:nvSpPr>
        <p:spPr>
          <a:xfrm>
            <a:off x="8016538" y="2707689"/>
            <a:ext cx="20418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Perpetua Titling MT" panose="02020502060505020804" pitchFamily="18" charset="0"/>
              </a:rPr>
              <a:t>Work Assigned for Sanity Testing</a:t>
            </a:r>
            <a:endParaRPr lang="en-IN" sz="2000" b="1" dirty="0"/>
          </a:p>
          <a:p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D799B2-8CD3-45CC-AB57-70C28A6A728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280838" y="1015097"/>
            <a:ext cx="570800" cy="622800"/>
          </a:xfrm>
        </p:spPr>
        <p:txBody>
          <a:bodyPr/>
          <a:lstStyle/>
          <a:p>
            <a:fld id="{63A1A221-E0EE-43AD-9907-13D5C8066429}" type="slidenum">
              <a:rPr lang="en-IN" sz="8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2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Jaques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Jaques · SlidesCarnival</Template>
  <TotalTime>397</TotalTime>
  <Words>405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MS Mincho</vt:lpstr>
      <vt:lpstr>Algerian</vt:lpstr>
      <vt:lpstr>Arial</vt:lpstr>
      <vt:lpstr>Baskerville Old Face</vt:lpstr>
      <vt:lpstr>Calibri</vt:lpstr>
      <vt:lpstr>Imprint MT Shadow</vt:lpstr>
      <vt:lpstr>Inconsolata</vt:lpstr>
      <vt:lpstr>Palatino Linotype</vt:lpstr>
      <vt:lpstr>Pangolin</vt:lpstr>
      <vt:lpstr>Perpetua Titling MT</vt:lpstr>
      <vt:lpstr>Times New Roman</vt:lpstr>
      <vt:lpstr>Wingdings</vt:lpstr>
      <vt:lpstr>Jaques template</vt:lpstr>
      <vt:lpstr>PowerPoint Presentation</vt:lpstr>
      <vt:lpstr>CONTENTS:   Team Members    Sprint1    Sprint2</vt:lpstr>
      <vt:lpstr>Team Members</vt:lpstr>
      <vt:lpstr>SPRINT 1-FUNCTIONALITY</vt:lpstr>
      <vt:lpstr>Manual Testing- Assigned Functionalities-User </vt:lpstr>
      <vt:lpstr>Manual Testing- Assigned Functionalities-Admin</vt:lpstr>
      <vt:lpstr>Sprint 1- Manual Testing</vt:lpstr>
      <vt:lpstr>SPRINT 2-FUNCTIONALITY</vt:lpstr>
      <vt:lpstr>SPRINT 2-FUNCTIONALITY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Meghna Vinod[Capgemini-B2]</dc:creator>
  <cp:lastModifiedBy>Meghna Vinod[Capgemini-B2]</cp:lastModifiedBy>
  <cp:revision>4</cp:revision>
  <dcterms:created xsi:type="dcterms:W3CDTF">2021-10-13T03:44:44Z</dcterms:created>
  <dcterms:modified xsi:type="dcterms:W3CDTF">2021-10-13T10:22:16Z</dcterms:modified>
</cp:coreProperties>
</file>