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9" r:id="rId5"/>
    <p:sldId id="263" r:id="rId6"/>
    <p:sldId id="260" r:id="rId7"/>
    <p:sldId id="262"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96"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9/9/2023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9/9/2023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3600" dirty="0" smtClean="0"/>
              <a:t>In Drive Coupon Recommendation</a:t>
            </a:r>
            <a:endParaRPr lang="de-DE" sz="3600" dirty="0"/>
          </a:p>
        </p:txBody>
      </p:sp>
      <p:sp>
        <p:nvSpPr>
          <p:cNvPr id="3" name="Subtitle 2"/>
          <p:cNvSpPr>
            <a:spLocks noGrp="1"/>
          </p:cNvSpPr>
          <p:nvPr>
            <p:ph type="subTitle" idx="1"/>
          </p:nvPr>
        </p:nvSpPr>
        <p:spPr/>
        <p:txBody>
          <a:bodyPr/>
          <a:lstStyle/>
          <a:p>
            <a:r>
              <a:rPr lang="en-IN" dirty="0" smtClean="0"/>
              <a:t>Presented By – Meghraj Konduskar</a:t>
            </a:r>
            <a:endParaRPr lang="de-DE" dirty="0"/>
          </a:p>
        </p:txBody>
      </p:sp>
    </p:spTree>
    <p:extLst>
      <p:ext uri="{BB962C8B-B14F-4D97-AF65-F5344CB8AC3E}">
        <p14:creationId xmlns:p14="http://schemas.microsoft.com/office/powerpoint/2010/main" val="1400375278"/>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de-DE" dirty="0"/>
          </a:p>
        </p:txBody>
      </p:sp>
      <p:sp>
        <p:nvSpPr>
          <p:cNvPr id="3" name="Content Placeholder 2"/>
          <p:cNvSpPr>
            <a:spLocks noGrp="1"/>
          </p:cNvSpPr>
          <p:nvPr>
            <p:ph idx="1"/>
          </p:nvPr>
        </p:nvSpPr>
        <p:spPr>
          <a:xfrm>
            <a:off x="677334" y="1498737"/>
            <a:ext cx="8596668" cy="3880773"/>
          </a:xfrm>
        </p:spPr>
        <p:txBody>
          <a:bodyPr/>
          <a:lstStyle/>
          <a:p>
            <a:r>
              <a:rPr lang="en-US" dirty="0"/>
              <a:t>This data was collected via a survey on the </a:t>
            </a:r>
            <a:r>
              <a:rPr lang="en-US" dirty="0" err="1"/>
              <a:t>Ecom</a:t>
            </a:r>
            <a:r>
              <a:rPr lang="en-US" dirty="0"/>
              <a:t> website Mechanical Turk. The survey describes different driving scenarios including the user’s destination, current time, weather, passenger, coupon attributes, user attributes, and contextual attributes, and then asks the user whether he/she will accept the coupon or not. In this project we have to predict if the user will accept the coupon</a:t>
            </a:r>
            <a:r>
              <a:rPr lang="en-US" dirty="0" smtClean="0"/>
              <a:t>.</a:t>
            </a:r>
          </a:p>
          <a:p>
            <a:r>
              <a:rPr lang="en-IN" dirty="0" smtClean="0"/>
              <a:t>This is a supervised machine learning classification </a:t>
            </a:r>
            <a:br>
              <a:rPr lang="en-IN" dirty="0" smtClean="0"/>
            </a:br>
            <a:r>
              <a:rPr lang="en-IN" dirty="0" smtClean="0"/>
              <a:t>problem.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1926" y="3172690"/>
            <a:ext cx="5300074" cy="3685310"/>
          </a:xfrm>
          <a:prstGeom prst="rect">
            <a:avLst/>
          </a:prstGeom>
        </p:spPr>
      </p:pic>
    </p:spTree>
    <p:extLst>
      <p:ext uri="{BB962C8B-B14F-4D97-AF65-F5344CB8AC3E}">
        <p14:creationId xmlns:p14="http://schemas.microsoft.com/office/powerpoint/2010/main" val="23898775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Overview of Dataset.</a:t>
            </a:r>
            <a:endParaRPr lang="de-DE" dirty="0"/>
          </a:p>
        </p:txBody>
      </p:sp>
      <p:grpSp>
        <p:nvGrpSpPr>
          <p:cNvPr id="7" name="Group 6"/>
          <p:cNvGrpSpPr/>
          <p:nvPr/>
        </p:nvGrpSpPr>
        <p:grpSpPr>
          <a:xfrm>
            <a:off x="522761" y="1270000"/>
            <a:ext cx="8200615" cy="2268728"/>
            <a:chOff x="-90751" y="560123"/>
            <a:chExt cx="9761801" cy="2968190"/>
          </a:xfrm>
        </p:grpSpPr>
        <p:pic>
          <p:nvPicPr>
            <p:cNvPr id="4" name="Picture 3"/>
            <p:cNvPicPr>
              <a:picLocks noChangeAspect="1"/>
            </p:cNvPicPr>
            <p:nvPr/>
          </p:nvPicPr>
          <p:blipFill>
            <a:blip r:embed="rId2"/>
            <a:stretch>
              <a:fillRect/>
            </a:stretch>
          </p:blipFill>
          <p:spPr>
            <a:xfrm>
              <a:off x="-90751" y="560123"/>
              <a:ext cx="9364753" cy="2968190"/>
            </a:xfrm>
            <a:prstGeom prst="rect">
              <a:avLst/>
            </a:prstGeom>
          </p:spPr>
        </p:pic>
        <p:pic>
          <p:nvPicPr>
            <p:cNvPr id="6" name="Picture 5"/>
            <p:cNvPicPr>
              <a:picLocks noChangeAspect="1"/>
            </p:cNvPicPr>
            <p:nvPr/>
          </p:nvPicPr>
          <p:blipFill>
            <a:blip r:embed="rId3"/>
            <a:stretch>
              <a:fillRect/>
            </a:stretch>
          </p:blipFill>
          <p:spPr>
            <a:xfrm>
              <a:off x="9274002" y="560123"/>
              <a:ext cx="397048" cy="2869236"/>
            </a:xfrm>
            <a:prstGeom prst="rect">
              <a:avLst/>
            </a:prstGeom>
          </p:spPr>
        </p:pic>
      </p:grpSp>
      <p:grpSp>
        <p:nvGrpSpPr>
          <p:cNvPr id="10" name="Group 9"/>
          <p:cNvGrpSpPr/>
          <p:nvPr/>
        </p:nvGrpSpPr>
        <p:grpSpPr>
          <a:xfrm>
            <a:off x="522761" y="3463093"/>
            <a:ext cx="8200615" cy="2066544"/>
            <a:chOff x="368191" y="3719428"/>
            <a:chExt cx="10408862" cy="2994920"/>
          </a:xfrm>
        </p:grpSpPr>
        <p:pic>
          <p:nvPicPr>
            <p:cNvPr id="8" name="Picture 7"/>
            <p:cNvPicPr>
              <a:picLocks noChangeAspect="1"/>
            </p:cNvPicPr>
            <p:nvPr/>
          </p:nvPicPr>
          <p:blipFill>
            <a:blip r:embed="rId4"/>
            <a:stretch>
              <a:fillRect/>
            </a:stretch>
          </p:blipFill>
          <p:spPr>
            <a:xfrm>
              <a:off x="368191" y="3803904"/>
              <a:ext cx="8817104" cy="2872989"/>
            </a:xfrm>
            <a:prstGeom prst="rect">
              <a:avLst/>
            </a:prstGeom>
          </p:spPr>
        </p:pic>
        <p:pic>
          <p:nvPicPr>
            <p:cNvPr id="9" name="Picture 8"/>
            <p:cNvPicPr>
              <a:picLocks noChangeAspect="1"/>
            </p:cNvPicPr>
            <p:nvPr/>
          </p:nvPicPr>
          <p:blipFill>
            <a:blip r:embed="rId5"/>
            <a:stretch>
              <a:fillRect/>
            </a:stretch>
          </p:blipFill>
          <p:spPr>
            <a:xfrm>
              <a:off x="9092887" y="3719428"/>
              <a:ext cx="1684166" cy="2994920"/>
            </a:xfrm>
            <a:prstGeom prst="rect">
              <a:avLst/>
            </a:prstGeom>
          </p:spPr>
        </p:pic>
      </p:grpSp>
      <p:sp>
        <p:nvSpPr>
          <p:cNvPr id="11" name="Content Placeholder 2"/>
          <p:cNvSpPr>
            <a:spLocks noGrp="1"/>
          </p:cNvSpPr>
          <p:nvPr>
            <p:ph idx="1"/>
          </p:nvPr>
        </p:nvSpPr>
        <p:spPr>
          <a:xfrm>
            <a:off x="522761" y="5587927"/>
            <a:ext cx="8596668" cy="483689"/>
          </a:xfrm>
        </p:spPr>
        <p:txBody>
          <a:bodyPr/>
          <a:lstStyle/>
          <a:p>
            <a:r>
              <a:rPr lang="en-IN" dirty="0" smtClean="0"/>
              <a:t>We have 25 variables and 12684 observations in our dataset.</a:t>
            </a:r>
          </a:p>
        </p:txBody>
      </p:sp>
    </p:spTree>
    <p:extLst>
      <p:ext uri="{BB962C8B-B14F-4D97-AF65-F5344CB8AC3E}">
        <p14:creationId xmlns:p14="http://schemas.microsoft.com/office/powerpoint/2010/main" val="30460390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 calcmode="lin" valueType="num">
                                      <p:cBhvr additive="base">
                                        <p:cTn id="1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Target Variable (Accepted)</a:t>
            </a:r>
            <a:endParaRPr lang="de-DE" dirty="0"/>
          </a:p>
        </p:txBody>
      </p:sp>
      <p:sp>
        <p:nvSpPr>
          <p:cNvPr id="3" name="Content Placeholder 2"/>
          <p:cNvSpPr>
            <a:spLocks noGrp="1"/>
          </p:cNvSpPr>
          <p:nvPr>
            <p:ph idx="1"/>
          </p:nvPr>
        </p:nvSpPr>
        <p:spPr>
          <a:xfrm>
            <a:off x="677334" y="1498737"/>
            <a:ext cx="8596668" cy="3880773"/>
          </a:xfrm>
        </p:spPr>
        <p:txBody>
          <a:bodyPr/>
          <a:lstStyle/>
          <a:p>
            <a:r>
              <a:rPr lang="en-US" dirty="0"/>
              <a:t>“accepted” is our target variable which contains 1 or 0 for Yes or No. Whether the user has accepted the coupon or not.</a:t>
            </a:r>
          </a:p>
          <a:p>
            <a:r>
              <a:rPr lang="en-US" dirty="0"/>
              <a:t>We have 7210 observations as “Yes” and 5474 observations as </a:t>
            </a:r>
            <a:r>
              <a:rPr lang="en-US" dirty="0" smtClean="0"/>
              <a:t>No</a:t>
            </a:r>
          </a:p>
          <a:p>
            <a:r>
              <a:rPr lang="en-US" dirty="0"/>
              <a:t>Since data is fairly balance I chose accuracy as Evaluation Metric</a:t>
            </a:r>
          </a:p>
          <a:p>
            <a:endParaRPr lang="en-US" dirty="0"/>
          </a:p>
        </p:txBody>
      </p:sp>
      <p:pic>
        <p:nvPicPr>
          <p:cNvPr id="6"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8331" y="3108953"/>
            <a:ext cx="3557023" cy="3749047"/>
          </a:xfrm>
          <a:prstGeom prst="rect">
            <a:avLst/>
          </a:prstGeom>
        </p:spPr>
      </p:pic>
    </p:spTree>
    <p:extLst>
      <p:ext uri="{BB962C8B-B14F-4D97-AF65-F5344CB8AC3E}">
        <p14:creationId xmlns:p14="http://schemas.microsoft.com/office/powerpoint/2010/main" val="39185570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Which type of coupons are available?</a:t>
            </a:r>
            <a:endParaRPr lang="de-DE"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70000"/>
            <a:ext cx="6693408" cy="325031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3409" y="2447931"/>
            <a:ext cx="5498592" cy="3814569"/>
          </a:xfrm>
          <a:prstGeom prst="rect">
            <a:avLst/>
          </a:prstGeom>
        </p:spPr>
      </p:pic>
      <p:sp>
        <p:nvSpPr>
          <p:cNvPr id="9" name="Content Placeholder 2"/>
          <p:cNvSpPr txBox="1">
            <a:spLocks/>
          </p:cNvSpPr>
          <p:nvPr/>
        </p:nvSpPr>
        <p:spPr>
          <a:xfrm>
            <a:off x="576750" y="4520319"/>
            <a:ext cx="6336114" cy="23376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t>Carryout and Takeaway coupons and when </a:t>
            </a:r>
            <a:r>
              <a:rPr lang="en-IN" dirty="0"/>
              <a:t>the restaurant coupon is less than $</a:t>
            </a:r>
            <a:r>
              <a:rPr lang="en-IN" dirty="0" smtClean="0"/>
              <a:t>20. Customer is more likely to accept these coupons.</a:t>
            </a:r>
          </a:p>
          <a:p>
            <a:r>
              <a:rPr lang="en-IN" dirty="0" smtClean="0"/>
              <a:t>We can see when the coupon is for Bar and Restaurant between $20 - $50. These coupons are getting rejected more often </a:t>
            </a:r>
          </a:p>
          <a:p>
            <a:r>
              <a:rPr lang="en-IN" dirty="0" smtClean="0"/>
              <a:t>Whereas Coffee house coupons are 50-50 split</a:t>
            </a:r>
            <a:endParaRPr lang="en-IN" dirty="0"/>
          </a:p>
        </p:txBody>
      </p:sp>
    </p:spTree>
    <p:extLst>
      <p:ext uri="{BB962C8B-B14F-4D97-AF65-F5344CB8AC3E}">
        <p14:creationId xmlns:p14="http://schemas.microsoft.com/office/powerpoint/2010/main" val="203042771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 calcmode="lin" valueType="num">
                                      <p:cBhvr additive="base">
                                        <p:cTn id="2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anim calcmode="lin" valueType="num">
                                      <p:cBhvr additive="base">
                                        <p:cTn id="31"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558" y="1307310"/>
            <a:ext cx="3689647" cy="3881437"/>
          </a:xfrm>
        </p:spPr>
      </p:pic>
      <p:sp>
        <p:nvSpPr>
          <p:cNvPr id="2" name="Title 1"/>
          <p:cNvSpPr>
            <a:spLocks noGrp="1"/>
          </p:cNvSpPr>
          <p:nvPr>
            <p:ph type="title"/>
          </p:nvPr>
        </p:nvSpPr>
        <p:spPr/>
        <p:txBody>
          <a:bodyPr/>
          <a:lstStyle/>
          <a:p>
            <a:r>
              <a:rPr lang="en-IN" dirty="0" smtClean="0"/>
              <a:t>Destination</a:t>
            </a:r>
            <a:endParaRPr lang="de-DE"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0368" y="1286141"/>
            <a:ext cx="6961632" cy="4546866"/>
          </a:xfrm>
          <a:prstGeom prst="rect">
            <a:avLst/>
          </a:prstGeom>
        </p:spPr>
      </p:pic>
      <p:sp>
        <p:nvSpPr>
          <p:cNvPr id="7" name="Content Placeholder 2"/>
          <p:cNvSpPr txBox="1">
            <a:spLocks/>
          </p:cNvSpPr>
          <p:nvPr/>
        </p:nvSpPr>
        <p:spPr>
          <a:xfrm>
            <a:off x="677334" y="5886457"/>
            <a:ext cx="8596668" cy="7520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t>When customer is not in a hurry to go to any urgent place. He is more likely to accept the coupon </a:t>
            </a:r>
            <a:endParaRPr lang="en-IN" dirty="0" smtClean="0"/>
          </a:p>
        </p:txBody>
      </p:sp>
    </p:spTree>
    <p:extLst>
      <p:ext uri="{BB962C8B-B14F-4D97-AF65-F5344CB8AC3E}">
        <p14:creationId xmlns:p14="http://schemas.microsoft.com/office/powerpoint/2010/main" val="154123749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IN" dirty="0" smtClean="0"/>
              <a:t>Weather and Temperature</a:t>
            </a:r>
            <a:endParaRPr lang="de-DE"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6991"/>
            <a:ext cx="2652420" cy="2729488"/>
          </a:xfrm>
          <a:prstGeom prst="rect">
            <a:avLst/>
          </a:prstGeom>
        </p:spPr>
      </p:pic>
      <p:sp>
        <p:nvSpPr>
          <p:cNvPr id="8" name="Content Placeholder 2"/>
          <p:cNvSpPr txBox="1">
            <a:spLocks/>
          </p:cNvSpPr>
          <p:nvPr/>
        </p:nvSpPr>
        <p:spPr>
          <a:xfrm>
            <a:off x="677334" y="5886457"/>
            <a:ext cx="8759274" cy="97154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t>When the weather is sunny and temperature is high, customer is more likely to accept the coupon.</a:t>
            </a:r>
            <a:br>
              <a:rPr lang="en-IN" dirty="0" smtClean="0"/>
            </a:br>
            <a:r>
              <a:rPr lang="en-IN" dirty="0" smtClean="0"/>
              <a:t>And we can see when the weather is rainy or snowy the customer is more likely to reject the coupons</a:t>
            </a:r>
            <a:endParaRPr lang="en-IN" dirty="0" smtClean="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8341" y="546991"/>
            <a:ext cx="2594619" cy="272948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8341" y="3098815"/>
            <a:ext cx="4959172" cy="2761488"/>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150207"/>
            <a:ext cx="4625946" cy="2710096"/>
          </a:xfrm>
          <a:prstGeom prst="rect">
            <a:avLst/>
          </a:prstGeom>
        </p:spPr>
      </p:pic>
    </p:spTree>
    <p:extLst>
      <p:ext uri="{BB962C8B-B14F-4D97-AF65-F5344CB8AC3E}">
        <p14:creationId xmlns:p14="http://schemas.microsoft.com/office/powerpoint/2010/main" val="6067352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Distribution of other columns</a:t>
            </a:r>
            <a:endParaRPr lang="de-D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891" y="1193630"/>
            <a:ext cx="2706812" cy="28475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2594" y="1243584"/>
            <a:ext cx="2706813" cy="284751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6162" y="1193630"/>
            <a:ext cx="2706813" cy="284751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3837" y="4041144"/>
            <a:ext cx="2735667" cy="2794852"/>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30210" y="4041144"/>
            <a:ext cx="2952679" cy="2794852"/>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0948" y="3988482"/>
            <a:ext cx="3008314" cy="2847514"/>
          </a:xfrm>
          <a:prstGeom prst="rect">
            <a:avLst/>
          </a:prstGeom>
        </p:spPr>
      </p:pic>
    </p:spTree>
    <p:extLst>
      <p:ext uri="{BB962C8B-B14F-4D97-AF65-F5344CB8AC3E}">
        <p14:creationId xmlns:p14="http://schemas.microsoft.com/office/powerpoint/2010/main" val="2424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3" name="Content Placeholder 2"/>
          <p:cNvSpPr>
            <a:spLocks noGrp="1"/>
          </p:cNvSpPr>
          <p:nvPr>
            <p:ph idx="1"/>
          </p:nvPr>
        </p:nvSpPr>
        <p:spPr/>
        <p:txBody>
          <a:bodyPr/>
          <a:lstStyle/>
          <a:p>
            <a:endParaRPr lang="de-DE"/>
          </a:p>
        </p:txBody>
      </p:sp>
    </p:spTree>
    <p:extLst>
      <p:ext uri="{BB962C8B-B14F-4D97-AF65-F5344CB8AC3E}">
        <p14:creationId xmlns:p14="http://schemas.microsoft.com/office/powerpoint/2010/main" val="201056632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0</TotalTime>
  <Words>272</Words>
  <Application>Microsoft Office PowerPoint</Application>
  <PresentationFormat>Widescreen</PresentationFormat>
  <Paragraphs>20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In Drive Coupon Recommendation</vt:lpstr>
      <vt:lpstr>Problem Statement</vt:lpstr>
      <vt:lpstr>Overview of Dataset.</vt:lpstr>
      <vt:lpstr>Target Variable (Accepted)</vt:lpstr>
      <vt:lpstr>Which type of coupons are available?</vt:lpstr>
      <vt:lpstr>Destination</vt:lpstr>
      <vt:lpstr>Weather and Temperature</vt:lpstr>
      <vt:lpstr>Distribution of other columns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Drive Coupon Recommendation</dc:title>
  <dc:creator>Meghraj</dc:creator>
  <cp:lastModifiedBy>Meghraj</cp:lastModifiedBy>
  <cp:revision>14</cp:revision>
  <dcterms:created xsi:type="dcterms:W3CDTF">2023-09-09T08:38:25Z</dcterms:created>
  <dcterms:modified xsi:type="dcterms:W3CDTF">2023-09-09T10:22:00Z</dcterms:modified>
</cp:coreProperties>
</file>