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0" r:id="rId7"/>
    <p:sldId id="262" r:id="rId8"/>
    <p:sldId id="265" r:id="rId9"/>
    <p:sldId id="266" r:id="rId10"/>
    <p:sldId id="267" r:id="rId11"/>
    <p:sldId id="268" r:id="rId12"/>
    <p:sldId id="264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 smtClean="0"/>
              <a:t>In Drive Coupon Recommendation</a:t>
            </a:r>
            <a:endParaRPr lang="de-D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– Meghraj Konduskar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375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8" y="589785"/>
            <a:ext cx="6776210" cy="2802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IN" dirty="0" smtClean="0"/>
              <a:t>Age &amp; Marital Status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86463" y="765836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have 8 categories of Age. And it is stored as string data.</a:t>
            </a:r>
          </a:p>
          <a:p>
            <a:r>
              <a:rPr lang="en-IN" dirty="0" smtClean="0"/>
              <a:t>I considered below 21 as 20 and 50plus as 51 and converted this feature into numeric.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8" y="3708781"/>
            <a:ext cx="6787110" cy="314921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286462" y="3947389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have 5 categories of Marital Status.</a:t>
            </a:r>
          </a:p>
          <a:p>
            <a:r>
              <a:rPr lang="en-IN" dirty="0" smtClean="0"/>
              <a:t>I used One-Hot Encoding for this feature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48516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dirty="0" smtClean="0"/>
              <a:t>Bar, Coffee House, Carry Away Restaurant(&lt;$20), Restaurant ($20-$50)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7" y="1162121"/>
            <a:ext cx="6089979" cy="1620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39" y="4397286"/>
            <a:ext cx="6234661" cy="2460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456"/>
            <a:ext cx="6062471" cy="167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937" y="946045"/>
            <a:ext cx="6082060" cy="1778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938" y="2724591"/>
            <a:ext cx="6082062" cy="167183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18734" y="439642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All these features are divided into same categories based on number of times customer visits these places.</a:t>
            </a:r>
          </a:p>
          <a:p>
            <a:r>
              <a:rPr lang="en-IN" dirty="0" smtClean="0"/>
              <a:t>I have used Label encoder for these features.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02362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other columns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91" y="1193630"/>
            <a:ext cx="2706812" cy="2847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594" y="1243584"/>
            <a:ext cx="2706813" cy="2847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62" y="1193630"/>
            <a:ext cx="2706813" cy="2847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37" y="4041144"/>
            <a:ext cx="2735667" cy="2794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10" y="4041144"/>
            <a:ext cx="2952679" cy="27948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8" y="3988482"/>
            <a:ext cx="3008314" cy="28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 &amp; </a:t>
            </a:r>
            <a:r>
              <a:rPr lang="en-IN" dirty="0" smtClean="0"/>
              <a:t>GEQ </a:t>
            </a:r>
            <a:r>
              <a:rPr lang="en-IN" dirty="0"/>
              <a:t>5min</a:t>
            </a:r>
            <a:endParaRPr lang="de-D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1270000"/>
            <a:ext cx="8859858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The car column has the description of the vehicle of the customer but it has 99.15% of missing values.</a:t>
            </a:r>
          </a:p>
          <a:p>
            <a:r>
              <a:rPr lang="en-IN" dirty="0" smtClean="0"/>
              <a:t>The GEQ 5min column had only single value for all observation.</a:t>
            </a:r>
          </a:p>
          <a:p>
            <a:r>
              <a:rPr lang="en-IN" dirty="0" smtClean="0"/>
              <a:t>Dropped both of these columns.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06" y="2668954"/>
            <a:ext cx="4336894" cy="4189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70052"/>
            <a:ext cx="7397906" cy="418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7" y="0"/>
            <a:ext cx="8596668" cy="1320800"/>
          </a:xfrm>
        </p:spPr>
        <p:txBody>
          <a:bodyPr/>
          <a:lstStyle/>
          <a:p>
            <a:r>
              <a:rPr lang="en-IN" dirty="0" smtClean="0"/>
              <a:t>Direction Opposite and Direction Same are Correlated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557905"/>
            <a:ext cx="6007607" cy="6300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24145" y="5980176"/>
            <a:ext cx="373551" cy="6675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6190488" y="3472180"/>
            <a:ext cx="731520" cy="3566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8513064" y="3300984"/>
            <a:ext cx="576072" cy="6766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9025" y="1320800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If the customer is not going towards a place he is going in opposite direction.</a:t>
            </a:r>
          </a:p>
          <a:p>
            <a:r>
              <a:rPr lang="en-IN" dirty="0" smtClean="0"/>
              <a:t>These two columns are highly correlated.</a:t>
            </a:r>
          </a:p>
          <a:p>
            <a:r>
              <a:rPr lang="en-IN" dirty="0" smtClean="0"/>
              <a:t>I dropped direction opposite feature.</a:t>
            </a:r>
          </a:p>
        </p:txBody>
      </p:sp>
    </p:spTree>
    <p:extLst>
      <p:ext uri="{BB962C8B-B14F-4D97-AF65-F5344CB8AC3E}">
        <p14:creationId xmlns:p14="http://schemas.microsoft.com/office/powerpoint/2010/main" val="766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Values and Scaling.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75384"/>
            <a:ext cx="3743560" cy="126288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938272"/>
            <a:ext cx="9051882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Used KNN imputer to impute the missing values.</a:t>
            </a:r>
          </a:p>
          <a:p>
            <a:r>
              <a:rPr lang="en-US" dirty="0"/>
              <a:t>KNN imputer looks for similar examples in dataset and imputes values based on most frequent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Scaling of dataset didn’t affect the accuracy much since the values are not very far apart.</a:t>
            </a:r>
          </a:p>
          <a:p>
            <a:r>
              <a:rPr lang="en-US" dirty="0" smtClean="0"/>
              <a:t>But used standardization because it was slightly performing better as compared to unscaled and normalized data.</a:t>
            </a:r>
          </a:p>
        </p:txBody>
      </p:sp>
    </p:spTree>
    <p:extLst>
      <p:ext uri="{BB962C8B-B14F-4D97-AF65-F5344CB8AC3E}">
        <p14:creationId xmlns:p14="http://schemas.microsoft.com/office/powerpoint/2010/main" val="22831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229" y="3064456"/>
            <a:ext cx="5581542" cy="729089"/>
          </a:xfrm>
        </p:spPr>
        <p:txBody>
          <a:bodyPr>
            <a:normAutofit/>
          </a:bodyPr>
          <a:lstStyle/>
          <a:p>
            <a:r>
              <a:rPr lang="en-IN" dirty="0" smtClean="0"/>
              <a:t>Machine Learning Models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5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smtClean="0"/>
              <a:t>Logistic Regression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1255"/>
          <a:stretch/>
        </p:blipFill>
        <p:spPr>
          <a:xfrm>
            <a:off x="105568" y="1178560"/>
            <a:ext cx="4324746" cy="3025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" y="4139912"/>
            <a:ext cx="4430313" cy="2718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92" y="2862064"/>
            <a:ext cx="5212090" cy="399593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212392" y="720465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66.7% train accuracy and 65.7% Test accuracy.</a:t>
            </a:r>
          </a:p>
          <a:p>
            <a:r>
              <a:rPr lang="en-IN" dirty="0" smtClean="0"/>
              <a:t>Precision and Recall is at 66%.</a:t>
            </a:r>
          </a:p>
          <a:p>
            <a:r>
              <a:rPr lang="en-IN" dirty="0" smtClean="0"/>
              <a:t>AUC is 72%.</a:t>
            </a:r>
          </a:p>
          <a:p>
            <a:r>
              <a:rPr lang="en-IN" dirty="0" smtClean="0"/>
              <a:t>ROC curve is ok. </a:t>
            </a:r>
          </a:p>
          <a:p>
            <a:r>
              <a:rPr lang="en-IN" dirty="0" smtClean="0"/>
              <a:t>Overall model is ok.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375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smtClean="0"/>
              <a:t>Naive Bayes Classification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78" y="825282"/>
            <a:ext cx="4328535" cy="3368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78" y="4258681"/>
            <a:ext cx="4236727" cy="2599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58" y="3221930"/>
            <a:ext cx="4742698" cy="363606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763758" y="72940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63% train accuracy and 61.7% Test accuracy.</a:t>
            </a:r>
          </a:p>
          <a:p>
            <a:r>
              <a:rPr lang="en-IN" dirty="0" smtClean="0"/>
              <a:t>Precision and Recall is at 62%.</a:t>
            </a:r>
          </a:p>
          <a:p>
            <a:r>
              <a:rPr lang="en-IN" dirty="0" smtClean="0"/>
              <a:t>AUC is 67%.</a:t>
            </a:r>
          </a:p>
          <a:p>
            <a:r>
              <a:rPr lang="en-IN" dirty="0" smtClean="0"/>
              <a:t>ROC curve is ok. </a:t>
            </a:r>
          </a:p>
          <a:p>
            <a:r>
              <a:rPr lang="en-IN" dirty="0" smtClean="0"/>
              <a:t>Overall model is ok.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351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smtClean="0"/>
              <a:t>Support Vector Machine Classification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9" y="825282"/>
            <a:ext cx="4359018" cy="3109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9" y="3934511"/>
            <a:ext cx="4787637" cy="2907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3" y="2862064"/>
            <a:ext cx="5212090" cy="3995936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574848" y="66560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79.5% train accuracy and 74% Test accuracy.</a:t>
            </a:r>
          </a:p>
          <a:p>
            <a:r>
              <a:rPr lang="en-IN" dirty="0" smtClean="0"/>
              <a:t>Precision and Recall is at 74%.</a:t>
            </a:r>
          </a:p>
          <a:p>
            <a:r>
              <a:rPr lang="en-IN" dirty="0" smtClean="0"/>
              <a:t>AUC is 81%.</a:t>
            </a:r>
          </a:p>
          <a:p>
            <a:r>
              <a:rPr lang="en-IN" dirty="0" smtClean="0"/>
              <a:t>ROC curve is good. </a:t>
            </a:r>
          </a:p>
          <a:p>
            <a:r>
              <a:rPr lang="en-IN" dirty="0" smtClean="0"/>
              <a:t>Overall model is good.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993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737"/>
            <a:ext cx="8596668" cy="3880773"/>
          </a:xfrm>
        </p:spPr>
        <p:txBody>
          <a:bodyPr/>
          <a:lstStyle/>
          <a:p>
            <a:r>
              <a:rPr lang="en-US" dirty="0"/>
              <a:t>This data was collected via a survey on the </a:t>
            </a:r>
            <a:r>
              <a:rPr lang="en-US" dirty="0" err="1"/>
              <a:t>Ecom</a:t>
            </a:r>
            <a:r>
              <a:rPr lang="en-US" dirty="0"/>
              <a:t> website Mechanical Turk. The survey describes different driving scenarios including the user’s destination, </a:t>
            </a:r>
            <a:r>
              <a:rPr lang="en-US" dirty="0" smtClean="0"/>
              <a:t>weather</a:t>
            </a:r>
            <a:r>
              <a:rPr lang="en-US" dirty="0"/>
              <a:t>, passenger, coupon attributes, user attributes, and contextual attributes, and then asks the user whether he/she will accept the coupon or not. In this project we have to predict if the user will accept the coupon</a:t>
            </a:r>
            <a:r>
              <a:rPr lang="en-US" dirty="0" smtClean="0"/>
              <a:t>.</a:t>
            </a:r>
          </a:p>
          <a:p>
            <a:r>
              <a:rPr lang="en-IN" dirty="0" smtClean="0"/>
              <a:t>This is a supervised machine learning classification </a:t>
            </a:r>
            <a:br>
              <a:rPr lang="en-IN" dirty="0" smtClean="0"/>
            </a:br>
            <a:r>
              <a:rPr lang="en-IN" dirty="0" smtClean="0"/>
              <a:t>problem.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26" y="3172690"/>
            <a:ext cx="5300074" cy="36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77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smtClean="0"/>
              <a:t>Decision Tree Classifier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74848" y="66560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99.2% train accuracy and 70.6% Test accuracy. Model is overfitting.</a:t>
            </a:r>
          </a:p>
          <a:p>
            <a:r>
              <a:rPr lang="en-IN" dirty="0" smtClean="0"/>
              <a:t>Precision and Recall is at 71%.</a:t>
            </a:r>
          </a:p>
          <a:p>
            <a:r>
              <a:rPr lang="en-IN" dirty="0" smtClean="0"/>
              <a:t>AUC is 71%.</a:t>
            </a:r>
          </a:p>
          <a:p>
            <a:r>
              <a:rPr lang="en-IN" dirty="0" smtClean="0"/>
              <a:t>ROC curve is ok. </a:t>
            </a:r>
          </a:p>
          <a:p>
            <a:r>
              <a:rPr lang="en-IN" dirty="0" smtClean="0"/>
              <a:t>Overall model is ok.</a:t>
            </a: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9" y="825282"/>
            <a:ext cx="5235394" cy="32387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7" y="4064063"/>
            <a:ext cx="4553942" cy="2793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85" y="2862064"/>
            <a:ext cx="5212090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6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smtClean="0"/>
              <a:t>Random Forest Classifier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74848" y="66560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99.2% train accuracy and 78.4% Test accuracy. Model is overfitting.</a:t>
            </a:r>
          </a:p>
          <a:p>
            <a:r>
              <a:rPr lang="en-IN" dirty="0" smtClean="0"/>
              <a:t>Precision and Recall is at 78%.</a:t>
            </a:r>
          </a:p>
          <a:p>
            <a:r>
              <a:rPr lang="en-IN" dirty="0" smtClean="0"/>
              <a:t>AUC is 85%.</a:t>
            </a:r>
          </a:p>
          <a:p>
            <a:r>
              <a:rPr lang="en-IN" dirty="0" smtClean="0"/>
              <a:t>ROC curve is good. </a:t>
            </a:r>
          </a:p>
          <a:p>
            <a:r>
              <a:rPr lang="en-IN" dirty="0" smtClean="0"/>
              <a:t>Overall model is good.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67" y="733834"/>
            <a:ext cx="5189670" cy="33302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48" y="2917377"/>
            <a:ext cx="5139942" cy="39406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9" y="4044763"/>
            <a:ext cx="4632189" cy="28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smtClean="0"/>
              <a:t>Ada Boost Classifier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74848" y="66560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67.5% train accuracy and 66.4% Test accuracy.</a:t>
            </a:r>
          </a:p>
          <a:p>
            <a:r>
              <a:rPr lang="en-IN" dirty="0" smtClean="0"/>
              <a:t>Precision and Recall is at 66%.</a:t>
            </a:r>
          </a:p>
          <a:p>
            <a:r>
              <a:rPr lang="en-IN" dirty="0" smtClean="0"/>
              <a:t>AUC is 73%.</a:t>
            </a:r>
          </a:p>
          <a:p>
            <a:r>
              <a:rPr lang="en-IN" dirty="0" smtClean="0"/>
              <a:t>ROC curve is ok. </a:t>
            </a:r>
          </a:p>
          <a:p>
            <a:r>
              <a:rPr lang="en-IN" dirty="0" smtClean="0"/>
              <a:t>Overall model is ok.</a:t>
            </a: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9" y="684580"/>
            <a:ext cx="4854361" cy="3162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9" y="3712036"/>
            <a:ext cx="5127725" cy="3145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00" y="2862064"/>
            <a:ext cx="5212090" cy="39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1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smtClean="0"/>
              <a:t>Gradient Boosting Classifier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74848" y="66560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73.8% train accuracy and 71.9% Test accuracy. </a:t>
            </a:r>
          </a:p>
          <a:p>
            <a:r>
              <a:rPr lang="en-IN" dirty="0" smtClean="0"/>
              <a:t>Precision and Recall is at 72%.</a:t>
            </a:r>
          </a:p>
          <a:p>
            <a:r>
              <a:rPr lang="en-IN" dirty="0" smtClean="0"/>
              <a:t>AUC is 79%.</a:t>
            </a:r>
          </a:p>
          <a:p>
            <a:r>
              <a:rPr lang="en-IN" dirty="0" smtClean="0"/>
              <a:t>ROC curve is good. </a:t>
            </a:r>
          </a:p>
          <a:p>
            <a:r>
              <a:rPr lang="en-IN" dirty="0" smtClean="0"/>
              <a:t>Overall model is good.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9" y="746618"/>
            <a:ext cx="5349704" cy="3261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73" y="2862064"/>
            <a:ext cx="5212090" cy="3995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9" y="3947522"/>
            <a:ext cx="4808195" cy="29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79" y="164882"/>
            <a:ext cx="8596668" cy="1320800"/>
          </a:xfrm>
        </p:spPr>
        <p:txBody>
          <a:bodyPr/>
          <a:lstStyle/>
          <a:p>
            <a:r>
              <a:rPr lang="en-IN" dirty="0" err="1" smtClean="0"/>
              <a:t>XGBoost</a:t>
            </a:r>
            <a:r>
              <a:rPr lang="en-IN" dirty="0" smtClean="0"/>
              <a:t> Classifier</a:t>
            </a:r>
            <a:endParaRPr lang="de-DE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74848" y="665601"/>
            <a:ext cx="4905537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are getting 89.9% train accuracy and 77.3% Test accuracy.</a:t>
            </a:r>
          </a:p>
          <a:p>
            <a:r>
              <a:rPr lang="en-IN" dirty="0" smtClean="0"/>
              <a:t>Precision and Recall is at 77%.</a:t>
            </a:r>
          </a:p>
          <a:p>
            <a:r>
              <a:rPr lang="en-IN" dirty="0" smtClean="0"/>
              <a:t>AUC is 85%.</a:t>
            </a:r>
          </a:p>
          <a:p>
            <a:r>
              <a:rPr lang="en-IN" dirty="0" smtClean="0"/>
              <a:t>ROC curve is good. </a:t>
            </a:r>
          </a:p>
          <a:p>
            <a:r>
              <a:rPr lang="en-IN" dirty="0" smtClean="0"/>
              <a:t>Overall model is good.</a:t>
            </a:r>
            <a:endParaRPr lang="en-I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9" y="701810"/>
            <a:ext cx="4714485" cy="3231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39" y="2862064"/>
            <a:ext cx="5212090" cy="3995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3" y="3816312"/>
            <a:ext cx="5008351" cy="30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IN" dirty="0" smtClean="0"/>
              <a:t>Comparison of Models.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88536"/>
            <a:ext cx="8777562" cy="1964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Random Forest and </a:t>
            </a:r>
            <a:r>
              <a:rPr lang="en-IN" dirty="0" err="1" smtClean="0"/>
              <a:t>XGBoost</a:t>
            </a:r>
            <a:r>
              <a:rPr lang="en-IN" dirty="0" smtClean="0"/>
              <a:t> Classifier are performing better.</a:t>
            </a:r>
          </a:p>
          <a:p>
            <a:r>
              <a:rPr lang="en-IN" dirty="0" smtClean="0"/>
              <a:t>But we see these models are Overfitting.</a:t>
            </a:r>
          </a:p>
          <a:p>
            <a:r>
              <a:rPr lang="en-IN" dirty="0" smtClean="0"/>
              <a:t>Used Hyper Parameter Tuning with </a:t>
            </a:r>
            <a:r>
              <a:rPr lang="en-IN" dirty="0" err="1" smtClean="0"/>
              <a:t>GridSearchCV</a:t>
            </a:r>
            <a:r>
              <a:rPr lang="en-IN" dirty="0" smtClean="0"/>
              <a:t> and Cross Validation to improve the models.</a:t>
            </a:r>
          </a:p>
          <a:p>
            <a:r>
              <a:rPr lang="en-IN" dirty="0" smtClean="0"/>
              <a:t>By using Hyper Parameter Tuning </a:t>
            </a:r>
            <a:r>
              <a:rPr lang="en-IN" dirty="0" err="1" smtClean="0"/>
              <a:t>XGBoost</a:t>
            </a:r>
            <a:r>
              <a:rPr lang="en-IN" dirty="0" smtClean="0"/>
              <a:t> was performing better than Random Forest. So created Final Model using </a:t>
            </a:r>
            <a:r>
              <a:rPr lang="en-IN" dirty="0" err="1" smtClean="0"/>
              <a:t>XGBoost</a:t>
            </a:r>
            <a:r>
              <a:rPr lang="en-IN" dirty="0" smtClean="0"/>
              <a:t> Classifier.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985" t="20104" r="6540" b="8093"/>
          <a:stretch/>
        </p:blipFill>
        <p:spPr>
          <a:xfrm>
            <a:off x="0" y="1033272"/>
            <a:ext cx="12176395" cy="27980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511296"/>
            <a:ext cx="640080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0" y="2587752"/>
            <a:ext cx="6400800" cy="338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67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Model – </a:t>
            </a:r>
            <a:r>
              <a:rPr lang="en-IN" dirty="0" err="1" smtClean="0"/>
              <a:t>XGBClassifier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701947" cy="2362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10" y="2862064"/>
            <a:ext cx="5212090" cy="3995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0" y="3632405"/>
            <a:ext cx="6299491" cy="32255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66461" y="804168"/>
            <a:ext cx="4905537" cy="2252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Accuracy – 77.4%</a:t>
            </a:r>
          </a:p>
          <a:p>
            <a:r>
              <a:rPr lang="en-IN" dirty="0" smtClean="0"/>
              <a:t>Precision and Recall – 77%</a:t>
            </a:r>
          </a:p>
          <a:p>
            <a:r>
              <a:rPr lang="en-IN" dirty="0" smtClean="0"/>
              <a:t>AUC – 86%.</a:t>
            </a:r>
          </a:p>
          <a:p>
            <a:r>
              <a:rPr lang="en-IN" dirty="0" smtClean="0"/>
              <a:t>ROC is good.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4601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With 77.4% Accuracy we can now predict if the customer will accept the coupon or not.</a:t>
            </a:r>
          </a:p>
          <a:p>
            <a:r>
              <a:rPr lang="en-IN" dirty="0"/>
              <a:t>Random Forest and </a:t>
            </a:r>
            <a:r>
              <a:rPr lang="en-IN" dirty="0" err="1"/>
              <a:t>XGBoost</a:t>
            </a:r>
            <a:r>
              <a:rPr lang="en-IN" dirty="0"/>
              <a:t> were performing </a:t>
            </a:r>
            <a:r>
              <a:rPr lang="en-IN" dirty="0" smtClean="0"/>
              <a:t>better</a:t>
            </a:r>
            <a:r>
              <a:rPr lang="en-IN" dirty="0"/>
              <a:t> </a:t>
            </a:r>
            <a:r>
              <a:rPr lang="en-IN" dirty="0" smtClean="0"/>
              <a:t>than other models.</a:t>
            </a:r>
          </a:p>
          <a:p>
            <a:r>
              <a:rPr lang="en-IN" dirty="0" smtClean="0"/>
              <a:t>Random Forest was Overfitting.</a:t>
            </a:r>
            <a:endParaRPr lang="en-IN" dirty="0"/>
          </a:p>
          <a:p>
            <a:r>
              <a:rPr lang="en-IN" dirty="0" smtClean="0"/>
              <a:t>We have used </a:t>
            </a:r>
            <a:r>
              <a:rPr lang="en-IN" dirty="0" err="1" smtClean="0"/>
              <a:t>XGBoost</a:t>
            </a:r>
            <a:r>
              <a:rPr lang="en-IN" dirty="0" smtClean="0"/>
              <a:t> as our final model.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52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11" y="3098292"/>
            <a:ext cx="2276178" cy="661416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4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Dataset.</a:t>
            </a:r>
            <a:endParaRPr lang="de-DE" dirty="0"/>
          </a:p>
        </p:txBody>
      </p:sp>
      <p:grpSp>
        <p:nvGrpSpPr>
          <p:cNvPr id="7" name="Group 6"/>
          <p:cNvGrpSpPr/>
          <p:nvPr/>
        </p:nvGrpSpPr>
        <p:grpSpPr>
          <a:xfrm>
            <a:off x="522761" y="1270000"/>
            <a:ext cx="8200615" cy="2268728"/>
            <a:chOff x="-90751" y="560123"/>
            <a:chExt cx="9761801" cy="29681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751" y="560123"/>
              <a:ext cx="9364753" cy="296819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4002" y="560123"/>
              <a:ext cx="397048" cy="286923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22761" y="3463093"/>
            <a:ext cx="8200615" cy="2066544"/>
            <a:chOff x="368191" y="3719428"/>
            <a:chExt cx="10408862" cy="299492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191" y="3803904"/>
              <a:ext cx="8817104" cy="287298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2887" y="3719428"/>
              <a:ext cx="1684166" cy="2994920"/>
            </a:xfrm>
            <a:prstGeom prst="rect">
              <a:avLst/>
            </a:prstGeom>
          </p:spPr>
        </p:pic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2761" y="5587927"/>
            <a:ext cx="8596668" cy="483689"/>
          </a:xfrm>
        </p:spPr>
        <p:txBody>
          <a:bodyPr/>
          <a:lstStyle/>
          <a:p>
            <a:r>
              <a:rPr lang="en-IN" dirty="0" smtClean="0"/>
              <a:t>We have </a:t>
            </a:r>
            <a:r>
              <a:rPr lang="en-IN" dirty="0" smtClean="0"/>
              <a:t>24 </a:t>
            </a:r>
            <a:r>
              <a:rPr lang="en-IN" dirty="0" smtClean="0"/>
              <a:t>variables and 12684 observations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3046039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Variable (Accepted)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8737"/>
            <a:ext cx="8596668" cy="3880773"/>
          </a:xfrm>
        </p:spPr>
        <p:txBody>
          <a:bodyPr/>
          <a:lstStyle/>
          <a:p>
            <a:r>
              <a:rPr lang="en-US" dirty="0"/>
              <a:t>“accepted” is our target variable which contains 1 or 0 for Yes or No. Whether the user has accepted the coupon or not.</a:t>
            </a:r>
          </a:p>
          <a:p>
            <a:r>
              <a:rPr lang="en-US" dirty="0"/>
              <a:t>We have 7210 observations as “Yes” and 5474 observations as </a:t>
            </a:r>
            <a:r>
              <a:rPr lang="en-US" dirty="0" smtClean="0"/>
              <a:t>No</a:t>
            </a:r>
          </a:p>
          <a:p>
            <a:r>
              <a:rPr lang="en-US" dirty="0"/>
              <a:t>Since data is </a:t>
            </a:r>
            <a:r>
              <a:rPr lang="en-US"/>
              <a:t>fairly </a:t>
            </a:r>
            <a:r>
              <a:rPr lang="en-US" smtClean="0"/>
              <a:t>balanced </a:t>
            </a:r>
            <a:r>
              <a:rPr lang="en-US" dirty="0"/>
              <a:t>I chose </a:t>
            </a:r>
            <a:r>
              <a:rPr lang="en-US" b="1" dirty="0"/>
              <a:t>A</a:t>
            </a:r>
            <a:r>
              <a:rPr lang="en-US" b="1" dirty="0" smtClean="0"/>
              <a:t>ccuracy Score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evaluation </a:t>
            </a:r>
            <a:r>
              <a:rPr lang="en-US" dirty="0"/>
              <a:t>m</a:t>
            </a:r>
            <a:r>
              <a:rPr lang="en-US" dirty="0" smtClean="0"/>
              <a:t>etric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31" y="3108953"/>
            <a:ext cx="3557023" cy="37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57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15" y="364233"/>
            <a:ext cx="8596668" cy="1320800"/>
          </a:xfrm>
        </p:spPr>
        <p:txBody>
          <a:bodyPr/>
          <a:lstStyle/>
          <a:p>
            <a:r>
              <a:rPr lang="en-IN" dirty="0" smtClean="0"/>
              <a:t>Which type of coupons are available?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633"/>
            <a:ext cx="6693408" cy="3250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08" y="3043431"/>
            <a:ext cx="5498592" cy="381456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17315" y="4137792"/>
            <a:ext cx="6336114" cy="2720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Carryout and Takeaway coupons and when </a:t>
            </a:r>
            <a:r>
              <a:rPr lang="en-IN" dirty="0" smtClean="0"/>
              <a:t>the Restaurant coupons average expense of customer </a:t>
            </a:r>
            <a:r>
              <a:rPr lang="en-IN" dirty="0"/>
              <a:t>is less than $</a:t>
            </a:r>
            <a:r>
              <a:rPr lang="en-IN" dirty="0" smtClean="0"/>
              <a:t>20. Customer is more likely to accept these coupons.</a:t>
            </a:r>
          </a:p>
          <a:p>
            <a:r>
              <a:rPr lang="en-IN" dirty="0" smtClean="0"/>
              <a:t>We can see when the coupon is for Bar and Restaurant between $20 - $50. These coupons are getting rejected more often </a:t>
            </a:r>
          </a:p>
          <a:p>
            <a:r>
              <a:rPr lang="en-IN" dirty="0" smtClean="0"/>
              <a:t>Whereas Coffee house coupons are 50-50 </a:t>
            </a:r>
            <a:r>
              <a:rPr lang="en-IN" dirty="0" smtClean="0"/>
              <a:t>split</a:t>
            </a:r>
          </a:p>
          <a:p>
            <a:r>
              <a:rPr lang="en-IN" dirty="0" smtClean="0"/>
              <a:t>Used One Hot Encoding for coupons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27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8" y="1307310"/>
            <a:ext cx="3689647" cy="38814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Destination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1286141"/>
            <a:ext cx="6961632" cy="454686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5886457"/>
            <a:ext cx="8596668" cy="971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When customer is not in a hurry to go to any urgent place. </a:t>
            </a:r>
            <a:r>
              <a:rPr lang="en-IN" dirty="0" err="1" smtClean="0"/>
              <a:t>He/She</a:t>
            </a:r>
            <a:r>
              <a:rPr lang="en-IN" dirty="0" smtClean="0"/>
              <a:t> </a:t>
            </a:r>
            <a:r>
              <a:rPr lang="en-IN" dirty="0" smtClean="0"/>
              <a:t>is more likely to accept the </a:t>
            </a:r>
            <a:r>
              <a:rPr lang="en-IN" dirty="0" smtClean="0"/>
              <a:t>coupon.</a:t>
            </a:r>
          </a:p>
          <a:p>
            <a:r>
              <a:rPr lang="en-IN" dirty="0" smtClean="0"/>
              <a:t>Used One-Hot encoding for this feature.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41237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IN" dirty="0" smtClean="0"/>
              <a:t>Weather and Temperature</a:t>
            </a:r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4" y="546991"/>
            <a:ext cx="2388695" cy="24581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04766" y="5585734"/>
            <a:ext cx="8759274" cy="1272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When the weather is sunny and temperature is high, customer is more likely to accept the </a:t>
            </a:r>
            <a:r>
              <a:rPr lang="en-IN" dirty="0" smtClean="0"/>
              <a:t>coupon. And </a:t>
            </a:r>
            <a:r>
              <a:rPr lang="en-IN" dirty="0" smtClean="0"/>
              <a:t>we can see when the weather is rainy or snowy the customer is more likely to reject the </a:t>
            </a:r>
            <a:r>
              <a:rPr lang="en-IN" dirty="0" smtClean="0"/>
              <a:t>coupons.</a:t>
            </a:r>
          </a:p>
          <a:p>
            <a:r>
              <a:rPr lang="en-IN" dirty="0" smtClean="0"/>
              <a:t>Temperature is a numeric feature but with only 3 distinct values.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8" y="3005091"/>
            <a:ext cx="2336641" cy="2458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03" y="3005091"/>
            <a:ext cx="4466091" cy="2486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43" y="564455"/>
            <a:ext cx="4165997" cy="244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5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IN" dirty="0" smtClean="0"/>
              <a:t>Education &amp; Occupation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00"/>
            <a:ext cx="5999105" cy="3450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05" y="3196114"/>
            <a:ext cx="6192895" cy="366188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99105" y="835028"/>
            <a:ext cx="6192895" cy="18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have 6 categories in education.</a:t>
            </a:r>
          </a:p>
          <a:p>
            <a:r>
              <a:rPr lang="en-IN" dirty="0" smtClean="0"/>
              <a:t>I have used label encoder in order: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Graduate(Masters) &gt; Bachelor &gt; Associate &gt; College &gt; </a:t>
            </a:r>
            <a:br>
              <a:rPr lang="en-IN" dirty="0" smtClean="0"/>
            </a:br>
            <a:r>
              <a:rPr lang="en-IN" dirty="0" smtClean="0"/>
              <a:t>High School Graduate &gt; Some High School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624" y="4198399"/>
            <a:ext cx="5267481" cy="257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have 25 categories in occupation.</a:t>
            </a:r>
          </a:p>
          <a:p>
            <a:r>
              <a:rPr lang="en-IN" dirty="0" smtClean="0"/>
              <a:t>We should not use label encoder because we can’t say that one occupation is better than </a:t>
            </a:r>
            <a:r>
              <a:rPr lang="en-IN" dirty="0" smtClean="0"/>
              <a:t>other.</a:t>
            </a:r>
            <a:endParaRPr lang="en-IN" dirty="0" smtClean="0"/>
          </a:p>
          <a:p>
            <a:r>
              <a:rPr lang="en-IN" dirty="0" smtClean="0"/>
              <a:t>I have merged all customers who are employed into one “Employed” category, to minimize the dimensions after one-hot encoding.</a:t>
            </a:r>
          </a:p>
        </p:txBody>
      </p:sp>
    </p:spTree>
    <p:extLst>
      <p:ext uri="{BB962C8B-B14F-4D97-AF65-F5344CB8AC3E}">
        <p14:creationId xmlns:p14="http://schemas.microsoft.com/office/powerpoint/2010/main" val="20105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IN" dirty="0" smtClean="0"/>
              <a:t>Income</a:t>
            </a:r>
            <a:endParaRPr lang="de-DE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1887" y="3676447"/>
            <a:ext cx="5956052" cy="318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We have 9 categories of income starting from customers earing less than $12500 to more than $100000</a:t>
            </a:r>
          </a:p>
          <a:p>
            <a:r>
              <a:rPr lang="en-IN" dirty="0" smtClean="0"/>
              <a:t>Acceptance ratio of majority of the income category is high except the customers falling in </a:t>
            </a:r>
            <a:br>
              <a:rPr lang="en-IN" dirty="0" smtClean="0"/>
            </a:br>
            <a:r>
              <a:rPr lang="en-IN" dirty="0" smtClean="0"/>
              <a:t>$75000 - $87499 income range.</a:t>
            </a:r>
          </a:p>
          <a:p>
            <a:r>
              <a:rPr lang="en-IN" dirty="0" smtClean="0"/>
              <a:t>I have used Label encoding starting from less than $12500 as 0.</a:t>
            </a:r>
            <a:endParaRPr lang="en-I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27"/>
            <a:ext cx="6592389" cy="3048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38" y="2986818"/>
            <a:ext cx="5844062" cy="38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8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1091</Words>
  <Application>Microsoft Office PowerPoint</Application>
  <PresentationFormat>Widescreen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In Drive Coupon Recommendation</vt:lpstr>
      <vt:lpstr>Problem Statement</vt:lpstr>
      <vt:lpstr>Overview of Dataset.</vt:lpstr>
      <vt:lpstr>Target Variable (Accepted)</vt:lpstr>
      <vt:lpstr>Which type of coupons are available?</vt:lpstr>
      <vt:lpstr>Destination</vt:lpstr>
      <vt:lpstr>Weather and Temperature</vt:lpstr>
      <vt:lpstr>Education &amp; Occupation</vt:lpstr>
      <vt:lpstr>Income</vt:lpstr>
      <vt:lpstr>Age &amp; Marital Status</vt:lpstr>
      <vt:lpstr>Bar, Coffee House, Carry Away Restaurant(&lt;$20), Restaurant ($20-$50)</vt:lpstr>
      <vt:lpstr>Distribution of other columns</vt:lpstr>
      <vt:lpstr>Car &amp; GEQ 5min</vt:lpstr>
      <vt:lpstr>Direction Opposite and Direction Same are Correlated</vt:lpstr>
      <vt:lpstr>Missing Values and Scaling.</vt:lpstr>
      <vt:lpstr>Machine Learning Models</vt:lpstr>
      <vt:lpstr>Logistic Regression</vt:lpstr>
      <vt:lpstr>Naive Bayes Classification</vt:lpstr>
      <vt:lpstr>Support Vector Machine Classification</vt:lpstr>
      <vt:lpstr>Decision Tree Classifier</vt:lpstr>
      <vt:lpstr>Random Forest Classifier</vt:lpstr>
      <vt:lpstr>Ada Boost Classifier</vt:lpstr>
      <vt:lpstr>Gradient Boosting Classifier</vt:lpstr>
      <vt:lpstr>XGBoost Classifier</vt:lpstr>
      <vt:lpstr>Comparison of Models.</vt:lpstr>
      <vt:lpstr>Final Model – XGBClassifier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Drive Coupon Recommendation</dc:title>
  <dc:creator>Meghraj</dc:creator>
  <cp:lastModifiedBy>Meghraj</cp:lastModifiedBy>
  <cp:revision>38</cp:revision>
  <dcterms:created xsi:type="dcterms:W3CDTF">2023-09-09T08:38:25Z</dcterms:created>
  <dcterms:modified xsi:type="dcterms:W3CDTF">2023-09-09T13:23:56Z</dcterms:modified>
</cp:coreProperties>
</file>