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9" r:id="rId5"/>
    <p:sldId id="263" r:id="rId6"/>
    <p:sldId id="260" r:id="rId7"/>
    <p:sldId id="262" r:id="rId8"/>
    <p:sldId id="265" r:id="rId9"/>
    <p:sldId id="266" r:id="rId10"/>
    <p:sldId id="267" r:id="rId11"/>
    <p:sldId id="268" r:id="rId12"/>
    <p:sldId id="264" r:id="rId13"/>
    <p:sldId id="269" r:id="rId14"/>
    <p:sldId id="271" r:id="rId15"/>
    <p:sldId id="270" r:id="rId16"/>
    <p:sldId id="272" r:id="rId17"/>
    <p:sldId id="273" r:id="rId18"/>
    <p:sldId id="274" r:id="rId19"/>
    <p:sldId id="275" r:id="rId20"/>
    <p:sldId id="276" r:id="rId21"/>
    <p:sldId id="277" r:id="rId22"/>
    <p:sldId id="278" r:id="rId23"/>
    <p:sldId id="279" r:id="rId24"/>
    <p:sldId id="280" r:id="rId25"/>
    <p:sldId id="281" r:id="rId26"/>
    <p:sldId id="285"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96"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9/9/2023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9/9/2023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9/9/2023</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9/9/2023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2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2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2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3600" dirty="0" smtClean="0"/>
              <a:t>In Drive Coupon Recommendation</a:t>
            </a:r>
            <a:endParaRPr lang="de-DE" sz="3600" dirty="0"/>
          </a:p>
        </p:txBody>
      </p:sp>
      <p:sp>
        <p:nvSpPr>
          <p:cNvPr id="3" name="Subtitle 2"/>
          <p:cNvSpPr>
            <a:spLocks noGrp="1"/>
          </p:cNvSpPr>
          <p:nvPr>
            <p:ph type="subTitle" idx="1"/>
          </p:nvPr>
        </p:nvSpPr>
        <p:spPr/>
        <p:txBody>
          <a:bodyPr/>
          <a:lstStyle/>
          <a:p>
            <a:r>
              <a:rPr lang="en-IN" dirty="0" smtClean="0"/>
              <a:t>Presented By – Meghraj Konduskar</a:t>
            </a:r>
            <a:endParaRPr lang="de-DE" dirty="0"/>
          </a:p>
        </p:txBody>
      </p:sp>
    </p:spTree>
    <p:extLst>
      <p:ext uri="{BB962C8B-B14F-4D97-AF65-F5344CB8AC3E}">
        <p14:creationId xmlns:p14="http://schemas.microsoft.com/office/powerpoint/2010/main" val="1400375278"/>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888" y="589785"/>
            <a:ext cx="6776210" cy="2802640"/>
          </a:xfrm>
          <a:prstGeom prst="rect">
            <a:avLst/>
          </a:prstGeom>
        </p:spPr>
      </p:pic>
      <p:sp>
        <p:nvSpPr>
          <p:cNvPr id="2" name="Title 1"/>
          <p:cNvSpPr>
            <a:spLocks noGrp="1"/>
          </p:cNvSpPr>
          <p:nvPr>
            <p:ph type="title"/>
          </p:nvPr>
        </p:nvSpPr>
        <p:spPr>
          <a:xfrm>
            <a:off x="0" y="0"/>
            <a:ext cx="8596668" cy="1320800"/>
          </a:xfrm>
        </p:spPr>
        <p:txBody>
          <a:bodyPr/>
          <a:lstStyle/>
          <a:p>
            <a:r>
              <a:rPr lang="en-IN" dirty="0" smtClean="0"/>
              <a:t>Age &amp; Marital Status</a:t>
            </a:r>
            <a:endParaRPr lang="de-DE" dirty="0"/>
          </a:p>
        </p:txBody>
      </p:sp>
      <p:sp>
        <p:nvSpPr>
          <p:cNvPr id="7" name="Content Placeholder 2"/>
          <p:cNvSpPr txBox="1">
            <a:spLocks/>
          </p:cNvSpPr>
          <p:nvPr/>
        </p:nvSpPr>
        <p:spPr>
          <a:xfrm>
            <a:off x="7286463" y="765836"/>
            <a:ext cx="4905537" cy="31815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smtClean="0"/>
              <a:t>We have 8 categories of Age. And it is stored as string data.</a:t>
            </a:r>
          </a:p>
          <a:p>
            <a:r>
              <a:rPr lang="en-IN" dirty="0" smtClean="0"/>
              <a:t>I considered below 21 as 20 and 50plus as 51 and converted this feature into numeric.</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888" y="3708781"/>
            <a:ext cx="6787110" cy="3149219"/>
          </a:xfrm>
          <a:prstGeom prst="rect">
            <a:avLst/>
          </a:prstGeom>
        </p:spPr>
      </p:pic>
      <p:sp>
        <p:nvSpPr>
          <p:cNvPr id="9" name="Content Placeholder 2"/>
          <p:cNvSpPr txBox="1">
            <a:spLocks/>
          </p:cNvSpPr>
          <p:nvPr/>
        </p:nvSpPr>
        <p:spPr>
          <a:xfrm>
            <a:off x="7286462" y="3947389"/>
            <a:ext cx="4905537" cy="31815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smtClean="0"/>
              <a:t>We have 5 categories of Marital Status.</a:t>
            </a:r>
          </a:p>
          <a:p>
            <a:r>
              <a:rPr lang="en-IN" dirty="0" smtClean="0"/>
              <a:t>I used One-Hot Encoding for this feature</a:t>
            </a:r>
          </a:p>
        </p:txBody>
      </p:sp>
    </p:spTree>
    <p:extLst>
      <p:ext uri="{BB962C8B-B14F-4D97-AF65-F5344CB8AC3E}">
        <p14:creationId xmlns:p14="http://schemas.microsoft.com/office/powerpoint/2010/main" val="274851680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additive="base">
                                        <p:cTn id="19"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anim calcmode="lin" valueType="num">
                                      <p:cBhvr additive="base">
                                        <p:cTn id="3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1" end="1"/>
                                            </p:txEl>
                                          </p:spTgt>
                                        </p:tgtEl>
                                        <p:attrNameLst>
                                          <p:attrName>style.visibility</p:attrName>
                                        </p:attrNameLst>
                                      </p:cBhvr>
                                      <p:to>
                                        <p:strVal val="visible"/>
                                      </p:to>
                                    </p:set>
                                    <p:anim calcmode="lin" valueType="num">
                                      <p:cBhvr additive="base">
                                        <p:cTn id="37"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0800"/>
          </a:xfrm>
        </p:spPr>
        <p:txBody>
          <a:bodyPr/>
          <a:lstStyle/>
          <a:p>
            <a:r>
              <a:rPr lang="en-IN" dirty="0" smtClean="0"/>
              <a:t>Bar, Coffee House, Carry Away Restaurant(&lt;$20), Restaurant ($20-$50)</a:t>
            </a:r>
            <a:endParaRPr lang="de-DE"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07" y="1162121"/>
            <a:ext cx="6089979" cy="162075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7339" y="4397286"/>
            <a:ext cx="6234661" cy="246071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725456"/>
            <a:ext cx="6062471" cy="167183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9937" y="946045"/>
            <a:ext cx="6082060" cy="1778113"/>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09938" y="2724591"/>
            <a:ext cx="6082062" cy="1671830"/>
          </a:xfrm>
          <a:prstGeom prst="rect">
            <a:avLst/>
          </a:prstGeom>
        </p:spPr>
      </p:pic>
      <p:sp>
        <p:nvSpPr>
          <p:cNvPr id="12" name="Content Placeholder 2"/>
          <p:cNvSpPr txBox="1">
            <a:spLocks/>
          </p:cNvSpPr>
          <p:nvPr/>
        </p:nvSpPr>
        <p:spPr>
          <a:xfrm>
            <a:off x="318734" y="4396421"/>
            <a:ext cx="4905537" cy="31815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smtClean="0"/>
              <a:t>All these features are divided into same categories based on number of times customer visits these places.</a:t>
            </a:r>
          </a:p>
          <a:p>
            <a:r>
              <a:rPr lang="en-IN" dirty="0" smtClean="0"/>
              <a:t>I have used Label encoder for these features.</a:t>
            </a:r>
          </a:p>
        </p:txBody>
      </p:sp>
    </p:spTree>
    <p:extLst>
      <p:ext uri="{BB962C8B-B14F-4D97-AF65-F5344CB8AC3E}">
        <p14:creationId xmlns:p14="http://schemas.microsoft.com/office/powerpoint/2010/main" val="19023626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anim calcmode="lin" valueType="num">
                                      <p:cBhvr additive="base">
                                        <p:cTn id="3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xEl>
                                              <p:pRg st="1" end="1"/>
                                            </p:txEl>
                                          </p:spTgt>
                                        </p:tgtEl>
                                        <p:attrNameLst>
                                          <p:attrName>style.visibility</p:attrName>
                                        </p:attrNameLst>
                                      </p:cBhvr>
                                      <p:to>
                                        <p:strVal val="visible"/>
                                      </p:to>
                                    </p:set>
                                    <p:anim calcmode="lin" valueType="num">
                                      <p:cBhvr additive="base">
                                        <p:cTn id="4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Distribution of other columns</a:t>
            </a:r>
            <a:endParaRPr lang="de-D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891" y="1193630"/>
            <a:ext cx="2706812" cy="284751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2594" y="1243584"/>
            <a:ext cx="2706813" cy="284751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6162" y="1193630"/>
            <a:ext cx="2706813" cy="284751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3837" y="4041144"/>
            <a:ext cx="2735667" cy="2794852"/>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30210" y="4041144"/>
            <a:ext cx="2952679" cy="2794852"/>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0948" y="3988482"/>
            <a:ext cx="3008314" cy="2847514"/>
          </a:xfrm>
          <a:prstGeom prst="rect">
            <a:avLst/>
          </a:prstGeom>
        </p:spPr>
      </p:pic>
    </p:spTree>
    <p:extLst>
      <p:ext uri="{BB962C8B-B14F-4D97-AF65-F5344CB8AC3E}">
        <p14:creationId xmlns:p14="http://schemas.microsoft.com/office/powerpoint/2010/main" val="2424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Car &amp; </a:t>
            </a:r>
            <a:r>
              <a:rPr lang="en-IN" dirty="0" smtClean="0"/>
              <a:t>GEQ </a:t>
            </a:r>
            <a:r>
              <a:rPr lang="en-IN" dirty="0"/>
              <a:t>5min</a:t>
            </a:r>
            <a:endParaRPr lang="de-DE" dirty="0"/>
          </a:p>
        </p:txBody>
      </p:sp>
      <p:sp>
        <p:nvSpPr>
          <p:cNvPr id="4" name="Content Placeholder 2"/>
          <p:cNvSpPr txBox="1">
            <a:spLocks/>
          </p:cNvSpPr>
          <p:nvPr/>
        </p:nvSpPr>
        <p:spPr>
          <a:xfrm>
            <a:off x="677334" y="1270000"/>
            <a:ext cx="8859858" cy="31815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smtClean="0"/>
              <a:t>The car column has the description of the vehicle of the customer but it has 99.15% of missing values.</a:t>
            </a:r>
          </a:p>
          <a:p>
            <a:r>
              <a:rPr lang="en-IN" dirty="0" smtClean="0"/>
              <a:t>The GEQ 5min column had only single value for all observation.</a:t>
            </a:r>
          </a:p>
          <a:p>
            <a:r>
              <a:rPr lang="en-IN" dirty="0" smtClean="0"/>
              <a:t>Dropped both of these columns.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5106" y="2668954"/>
            <a:ext cx="4336894" cy="418904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670052"/>
            <a:ext cx="7397906" cy="4187947"/>
          </a:xfrm>
          <a:prstGeom prst="rect">
            <a:avLst/>
          </a:prstGeom>
        </p:spPr>
      </p:pic>
    </p:spTree>
    <p:extLst>
      <p:ext uri="{BB962C8B-B14F-4D97-AF65-F5344CB8AC3E}">
        <p14:creationId xmlns:p14="http://schemas.microsoft.com/office/powerpoint/2010/main" val="4087424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 calcmode="lin" valueType="num">
                                      <p:cBhvr additive="base">
                                        <p:cTn id="3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77" y="0"/>
            <a:ext cx="8596668" cy="1320800"/>
          </a:xfrm>
        </p:spPr>
        <p:txBody>
          <a:bodyPr/>
          <a:lstStyle/>
          <a:p>
            <a:r>
              <a:rPr lang="en-IN" dirty="0" smtClean="0"/>
              <a:t>Direction Opposite and Direction Same are Correlated</a:t>
            </a:r>
            <a:endParaRPr lang="de-DE"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5040" y="557905"/>
            <a:ext cx="6007607" cy="6300096"/>
          </a:xfrm>
          <a:prstGeom prst="rect">
            <a:avLst/>
          </a:prstGeom>
        </p:spPr>
      </p:pic>
      <p:sp>
        <p:nvSpPr>
          <p:cNvPr id="7" name="Rectangle 6"/>
          <p:cNvSpPr/>
          <p:nvPr/>
        </p:nvSpPr>
        <p:spPr>
          <a:xfrm>
            <a:off x="8624145" y="5980176"/>
            <a:ext cx="373551" cy="667512"/>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tangle 7"/>
          <p:cNvSpPr/>
          <p:nvPr/>
        </p:nvSpPr>
        <p:spPr>
          <a:xfrm>
            <a:off x="6190488" y="3472180"/>
            <a:ext cx="731520" cy="356616"/>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tangle 8"/>
          <p:cNvSpPr/>
          <p:nvPr/>
        </p:nvSpPr>
        <p:spPr>
          <a:xfrm>
            <a:off x="8513064" y="3300984"/>
            <a:ext cx="576072" cy="676656"/>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Content Placeholder 2"/>
          <p:cNvSpPr txBox="1">
            <a:spLocks/>
          </p:cNvSpPr>
          <p:nvPr/>
        </p:nvSpPr>
        <p:spPr>
          <a:xfrm>
            <a:off x="189025" y="1320800"/>
            <a:ext cx="4905537" cy="31815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smtClean="0"/>
              <a:t>If the customer is not going towards a place he is going in opposite direction.</a:t>
            </a:r>
          </a:p>
          <a:p>
            <a:r>
              <a:rPr lang="en-IN" dirty="0" smtClean="0"/>
              <a:t>These two columns are highly correlated.</a:t>
            </a:r>
          </a:p>
          <a:p>
            <a:r>
              <a:rPr lang="en-IN" dirty="0" smtClean="0"/>
              <a:t>I dropped direction opposite feature.</a:t>
            </a:r>
          </a:p>
        </p:txBody>
      </p:sp>
    </p:spTree>
    <p:extLst>
      <p:ext uri="{BB962C8B-B14F-4D97-AF65-F5344CB8AC3E}">
        <p14:creationId xmlns:p14="http://schemas.microsoft.com/office/powerpoint/2010/main" val="7669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anim calcmode="lin" valueType="num">
                                      <p:cBhvr additive="base">
                                        <p:cTn id="27"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anim calcmode="lin" valueType="num">
                                      <p:cBhvr additive="base">
                                        <p:cTn id="33"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Missing Values and </a:t>
            </a:r>
            <a:r>
              <a:rPr lang="en-IN" dirty="0" smtClean="0"/>
              <a:t>Scaling and Balancing the data.</a:t>
            </a:r>
            <a:endParaRPr lang="de-DE" dirty="0"/>
          </a:p>
        </p:txBody>
      </p:sp>
      <p:pic>
        <p:nvPicPr>
          <p:cNvPr id="4" name="Picture 3"/>
          <p:cNvPicPr>
            <a:picLocks noChangeAspect="1"/>
          </p:cNvPicPr>
          <p:nvPr/>
        </p:nvPicPr>
        <p:blipFill>
          <a:blip r:embed="rId2"/>
          <a:stretch>
            <a:fillRect/>
          </a:stretch>
        </p:blipFill>
        <p:spPr>
          <a:xfrm>
            <a:off x="677334" y="1802892"/>
            <a:ext cx="3743560" cy="1262888"/>
          </a:xfrm>
          <a:prstGeom prst="rect">
            <a:avLst/>
          </a:prstGeom>
        </p:spPr>
      </p:pic>
      <p:sp>
        <p:nvSpPr>
          <p:cNvPr id="5" name="Content Placeholder 2"/>
          <p:cNvSpPr txBox="1">
            <a:spLocks/>
          </p:cNvSpPr>
          <p:nvPr/>
        </p:nvSpPr>
        <p:spPr>
          <a:xfrm>
            <a:off x="677334" y="3123692"/>
            <a:ext cx="9051882" cy="31815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smtClean="0"/>
              <a:t>Used KNN imputer to impute the missing values.</a:t>
            </a:r>
          </a:p>
          <a:p>
            <a:r>
              <a:rPr lang="en-US" dirty="0"/>
              <a:t>KNN imputer looks for similar examples in dataset and imputes values based on most frequent value</a:t>
            </a:r>
            <a:r>
              <a:rPr lang="en-US" dirty="0" smtClean="0"/>
              <a:t>.</a:t>
            </a:r>
          </a:p>
          <a:p>
            <a:r>
              <a:rPr lang="en-US" dirty="0" smtClean="0"/>
              <a:t>Scaling of dataset didn’t affect the accuracy much since the values are not very far apart.</a:t>
            </a:r>
          </a:p>
          <a:p>
            <a:r>
              <a:rPr lang="en-US" dirty="0" smtClean="0"/>
              <a:t>But used standardization because it was slightly performing better as compared to unscaled and normalized data</a:t>
            </a:r>
            <a:r>
              <a:rPr lang="en-US" dirty="0" smtClean="0"/>
              <a:t>.</a:t>
            </a:r>
          </a:p>
          <a:p>
            <a:r>
              <a:rPr lang="en-US" dirty="0" smtClean="0"/>
              <a:t>The data was fairly balanced but by using SMOTE over sampler the accuracy increased by 2%.</a:t>
            </a:r>
            <a:endParaRPr lang="en-US" dirty="0" smtClean="0"/>
          </a:p>
        </p:txBody>
      </p:sp>
    </p:spTree>
    <p:extLst>
      <p:ext uri="{BB962C8B-B14F-4D97-AF65-F5344CB8AC3E}">
        <p14:creationId xmlns:p14="http://schemas.microsoft.com/office/powerpoint/2010/main" val="2283118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 calcmode="lin" valueType="num">
                                      <p:cBhvr additive="base">
                                        <p:cTn id="3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 calcmode="lin" valueType="num">
                                      <p:cBhvr additive="base">
                                        <p:cTn id="3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5229" y="3064456"/>
            <a:ext cx="5581542" cy="729089"/>
          </a:xfrm>
        </p:spPr>
        <p:txBody>
          <a:bodyPr>
            <a:normAutofit/>
          </a:bodyPr>
          <a:lstStyle/>
          <a:p>
            <a:r>
              <a:rPr lang="en-IN" dirty="0" smtClean="0"/>
              <a:t>Machine Learning Models</a:t>
            </a:r>
            <a:endParaRPr lang="de-DE" dirty="0"/>
          </a:p>
        </p:txBody>
      </p:sp>
    </p:spTree>
    <p:extLst>
      <p:ext uri="{BB962C8B-B14F-4D97-AF65-F5344CB8AC3E}">
        <p14:creationId xmlns:p14="http://schemas.microsoft.com/office/powerpoint/2010/main" val="40015327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79" y="164882"/>
            <a:ext cx="8596668" cy="1320800"/>
          </a:xfrm>
        </p:spPr>
        <p:txBody>
          <a:bodyPr/>
          <a:lstStyle/>
          <a:p>
            <a:r>
              <a:rPr lang="en-IN" dirty="0" smtClean="0"/>
              <a:t>Logistic Regression</a:t>
            </a:r>
            <a:endParaRPr lang="de-DE" dirty="0"/>
          </a:p>
        </p:txBody>
      </p:sp>
      <p:sp>
        <p:nvSpPr>
          <p:cNvPr id="10" name="Content Placeholder 2"/>
          <p:cNvSpPr txBox="1">
            <a:spLocks/>
          </p:cNvSpPr>
          <p:nvPr/>
        </p:nvSpPr>
        <p:spPr>
          <a:xfrm>
            <a:off x="6357798" y="657630"/>
            <a:ext cx="4905537" cy="31815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smtClean="0"/>
              <a:t>We are getting 66.7% train accuracy and 65.7% Test accuracy.</a:t>
            </a:r>
          </a:p>
          <a:p>
            <a:r>
              <a:rPr lang="en-IN" dirty="0" smtClean="0"/>
              <a:t>Precision and Recall is at 66%.</a:t>
            </a:r>
          </a:p>
          <a:p>
            <a:r>
              <a:rPr lang="en-IN" dirty="0" smtClean="0"/>
              <a:t>AUC is 72%.</a:t>
            </a:r>
          </a:p>
          <a:p>
            <a:r>
              <a:rPr lang="en-IN" dirty="0" smtClean="0"/>
              <a:t>ROC curve is ok. </a:t>
            </a:r>
          </a:p>
          <a:p>
            <a:r>
              <a:rPr lang="en-IN" dirty="0" smtClean="0"/>
              <a:t>Overall model is ok.</a:t>
            </a:r>
          </a:p>
        </p:txBody>
      </p:sp>
      <p:pic>
        <p:nvPicPr>
          <p:cNvPr id="9" name="Picture 8"/>
          <p:cNvPicPr>
            <a:picLocks noChangeAspect="1"/>
          </p:cNvPicPr>
          <p:nvPr/>
        </p:nvPicPr>
        <p:blipFill>
          <a:blip r:embed="rId2"/>
          <a:stretch>
            <a:fillRect/>
          </a:stretch>
        </p:blipFill>
        <p:spPr>
          <a:xfrm>
            <a:off x="598179" y="657630"/>
            <a:ext cx="4770533" cy="3010161"/>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521" y="2862064"/>
            <a:ext cx="5212090" cy="3995936"/>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934" y="3606315"/>
            <a:ext cx="5300044" cy="3251685"/>
          </a:xfrm>
          <a:prstGeom prst="rect">
            <a:avLst/>
          </a:prstGeom>
        </p:spPr>
      </p:pic>
    </p:spTree>
    <p:extLst>
      <p:ext uri="{BB962C8B-B14F-4D97-AF65-F5344CB8AC3E}">
        <p14:creationId xmlns:p14="http://schemas.microsoft.com/office/powerpoint/2010/main" val="3137526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anim calcmode="lin" valueType="num">
                                      <p:cBhvr additive="base">
                                        <p:cTn id="25"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xEl>
                                              <p:pRg st="1" end="1"/>
                                            </p:txEl>
                                          </p:spTgt>
                                        </p:tgtEl>
                                        <p:attrNameLst>
                                          <p:attrName>style.visibility</p:attrName>
                                        </p:attrNameLst>
                                      </p:cBhvr>
                                      <p:to>
                                        <p:strVal val="visible"/>
                                      </p:to>
                                    </p:set>
                                    <p:anim calcmode="lin" valueType="num">
                                      <p:cBhvr additive="base">
                                        <p:cTn id="3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xEl>
                                              <p:pRg st="2" end="2"/>
                                            </p:txEl>
                                          </p:spTgt>
                                        </p:tgtEl>
                                        <p:attrNameLst>
                                          <p:attrName>style.visibility</p:attrName>
                                        </p:attrNameLst>
                                      </p:cBhvr>
                                      <p:to>
                                        <p:strVal val="visible"/>
                                      </p:to>
                                    </p:set>
                                    <p:anim calcmode="lin" valueType="num">
                                      <p:cBhvr additive="base">
                                        <p:cTn id="37"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xEl>
                                              <p:pRg st="3" end="3"/>
                                            </p:txEl>
                                          </p:spTgt>
                                        </p:tgtEl>
                                        <p:attrNameLst>
                                          <p:attrName>style.visibility</p:attrName>
                                        </p:attrNameLst>
                                      </p:cBhvr>
                                      <p:to>
                                        <p:strVal val="visible"/>
                                      </p:to>
                                    </p:set>
                                    <p:anim calcmode="lin" valueType="num">
                                      <p:cBhvr additive="base">
                                        <p:cTn id="43"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
                                            <p:txEl>
                                              <p:pRg st="4" end="4"/>
                                            </p:txEl>
                                          </p:spTgt>
                                        </p:tgtEl>
                                        <p:attrNameLst>
                                          <p:attrName>style.visibility</p:attrName>
                                        </p:attrNameLst>
                                      </p:cBhvr>
                                      <p:to>
                                        <p:strVal val="visible"/>
                                      </p:to>
                                    </p:set>
                                    <p:anim calcmode="lin" valueType="num">
                                      <p:cBhvr additive="base">
                                        <p:cTn id="49"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79" y="164882"/>
            <a:ext cx="8596668" cy="1320800"/>
          </a:xfrm>
        </p:spPr>
        <p:txBody>
          <a:bodyPr/>
          <a:lstStyle/>
          <a:p>
            <a:r>
              <a:rPr lang="en-IN" dirty="0" smtClean="0"/>
              <a:t>Naive Bayes Classification</a:t>
            </a:r>
            <a:endParaRPr lang="de-DE" dirty="0"/>
          </a:p>
        </p:txBody>
      </p:sp>
      <p:sp>
        <p:nvSpPr>
          <p:cNvPr id="9" name="Content Placeholder 2"/>
          <p:cNvSpPr txBox="1">
            <a:spLocks/>
          </p:cNvSpPr>
          <p:nvPr/>
        </p:nvSpPr>
        <p:spPr>
          <a:xfrm>
            <a:off x="5763758" y="701969"/>
            <a:ext cx="4905537" cy="31815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smtClean="0"/>
              <a:t>We are getting 63% train accuracy and </a:t>
            </a:r>
            <a:r>
              <a:rPr lang="en-IN" dirty="0" smtClean="0"/>
              <a:t>61.7% </a:t>
            </a:r>
            <a:r>
              <a:rPr lang="en-IN" dirty="0" smtClean="0"/>
              <a:t>Test accuracy.</a:t>
            </a:r>
          </a:p>
          <a:p>
            <a:r>
              <a:rPr lang="en-IN" dirty="0" smtClean="0"/>
              <a:t>Precision and Recall is at 62%.</a:t>
            </a:r>
          </a:p>
          <a:p>
            <a:r>
              <a:rPr lang="en-IN" dirty="0" smtClean="0"/>
              <a:t>AUC is </a:t>
            </a:r>
            <a:r>
              <a:rPr lang="en-IN" dirty="0" smtClean="0"/>
              <a:t>67%.</a:t>
            </a:r>
            <a:endParaRPr lang="en-IN" dirty="0" smtClean="0"/>
          </a:p>
          <a:p>
            <a:r>
              <a:rPr lang="en-IN" dirty="0" smtClean="0"/>
              <a:t>ROC curve is ok. </a:t>
            </a:r>
          </a:p>
          <a:p>
            <a:r>
              <a:rPr lang="en-IN" dirty="0" smtClean="0"/>
              <a:t>Overall model is ok.</a:t>
            </a:r>
          </a:p>
        </p:txBody>
      </p:sp>
      <p:pic>
        <p:nvPicPr>
          <p:cNvPr id="3" name="Picture 2"/>
          <p:cNvPicPr>
            <a:picLocks noChangeAspect="1"/>
          </p:cNvPicPr>
          <p:nvPr/>
        </p:nvPicPr>
        <p:blipFill>
          <a:blip r:embed="rId2"/>
          <a:stretch>
            <a:fillRect/>
          </a:stretch>
        </p:blipFill>
        <p:spPr>
          <a:xfrm>
            <a:off x="598179" y="701969"/>
            <a:ext cx="4877223" cy="317019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3758" y="2862064"/>
            <a:ext cx="5212090" cy="399593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180" y="3872164"/>
            <a:ext cx="4866726" cy="2985836"/>
          </a:xfrm>
          <a:prstGeom prst="rect">
            <a:avLst/>
          </a:prstGeom>
        </p:spPr>
      </p:pic>
    </p:spTree>
    <p:extLst>
      <p:ext uri="{BB962C8B-B14F-4D97-AF65-F5344CB8AC3E}">
        <p14:creationId xmlns:p14="http://schemas.microsoft.com/office/powerpoint/2010/main" val="43518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anim calcmode="lin" valueType="num">
                                      <p:cBhvr additive="base">
                                        <p:cTn id="3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2" end="2"/>
                                            </p:txEl>
                                          </p:spTgt>
                                        </p:tgtEl>
                                        <p:attrNameLst>
                                          <p:attrName>style.visibility</p:attrName>
                                        </p:attrNameLst>
                                      </p:cBhvr>
                                      <p:to>
                                        <p:strVal val="visible"/>
                                      </p:to>
                                    </p:set>
                                    <p:anim calcmode="lin" valueType="num">
                                      <p:cBhvr additive="base">
                                        <p:cTn id="3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3" end="3"/>
                                            </p:txEl>
                                          </p:spTgt>
                                        </p:tgtEl>
                                        <p:attrNameLst>
                                          <p:attrName>style.visibility</p:attrName>
                                        </p:attrNameLst>
                                      </p:cBhvr>
                                      <p:to>
                                        <p:strVal val="visible"/>
                                      </p:to>
                                    </p:set>
                                    <p:anim calcmode="lin" valueType="num">
                                      <p:cBhvr additive="base">
                                        <p:cTn id="43"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4" end="4"/>
                                            </p:txEl>
                                          </p:spTgt>
                                        </p:tgtEl>
                                        <p:attrNameLst>
                                          <p:attrName>style.visibility</p:attrName>
                                        </p:attrNameLst>
                                      </p:cBhvr>
                                      <p:to>
                                        <p:strVal val="visible"/>
                                      </p:to>
                                    </p:set>
                                    <p:anim calcmode="lin" valueType="num">
                                      <p:cBhvr additive="base">
                                        <p:cTn id="4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79" y="164882"/>
            <a:ext cx="8596668" cy="1320800"/>
          </a:xfrm>
        </p:spPr>
        <p:txBody>
          <a:bodyPr/>
          <a:lstStyle/>
          <a:p>
            <a:r>
              <a:rPr lang="en-IN" dirty="0" smtClean="0"/>
              <a:t>Support Vector Machine Classification</a:t>
            </a:r>
            <a:endParaRPr lang="de-DE" dirty="0"/>
          </a:p>
        </p:txBody>
      </p:sp>
      <p:sp>
        <p:nvSpPr>
          <p:cNvPr id="9" name="Content Placeholder 2"/>
          <p:cNvSpPr txBox="1">
            <a:spLocks/>
          </p:cNvSpPr>
          <p:nvPr/>
        </p:nvSpPr>
        <p:spPr>
          <a:xfrm>
            <a:off x="6574848" y="665601"/>
            <a:ext cx="4905537" cy="31815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smtClean="0"/>
              <a:t>We are getting 79.5% train accuracy and </a:t>
            </a:r>
            <a:r>
              <a:rPr lang="en-IN" dirty="0" smtClean="0"/>
              <a:t>74% </a:t>
            </a:r>
            <a:r>
              <a:rPr lang="en-IN" dirty="0" smtClean="0"/>
              <a:t>Test accuracy.</a:t>
            </a:r>
          </a:p>
          <a:p>
            <a:r>
              <a:rPr lang="en-IN" dirty="0" smtClean="0"/>
              <a:t>Precision and Recall is at 74%.</a:t>
            </a:r>
          </a:p>
          <a:p>
            <a:r>
              <a:rPr lang="en-IN" dirty="0" smtClean="0"/>
              <a:t>AUC is 81%.</a:t>
            </a:r>
          </a:p>
          <a:p>
            <a:r>
              <a:rPr lang="en-IN" dirty="0" smtClean="0"/>
              <a:t>ROC curve is good. </a:t>
            </a:r>
          </a:p>
          <a:p>
            <a:r>
              <a:rPr lang="en-IN" dirty="0" smtClean="0"/>
              <a:t>Overall model is good.</a:t>
            </a:r>
          </a:p>
        </p:txBody>
      </p:sp>
      <p:pic>
        <p:nvPicPr>
          <p:cNvPr id="5" name="Picture 4"/>
          <p:cNvPicPr>
            <a:picLocks noChangeAspect="1"/>
          </p:cNvPicPr>
          <p:nvPr/>
        </p:nvPicPr>
        <p:blipFill>
          <a:blip r:embed="rId2"/>
          <a:stretch>
            <a:fillRect/>
          </a:stretch>
        </p:blipFill>
        <p:spPr>
          <a:xfrm>
            <a:off x="952849" y="820310"/>
            <a:ext cx="4019745" cy="289068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1090" y="2890288"/>
            <a:ext cx="5212090" cy="399593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179" y="3682767"/>
            <a:ext cx="5228241" cy="3175233"/>
          </a:xfrm>
          <a:prstGeom prst="rect">
            <a:avLst/>
          </a:prstGeom>
        </p:spPr>
      </p:pic>
    </p:spTree>
    <p:extLst>
      <p:ext uri="{BB962C8B-B14F-4D97-AF65-F5344CB8AC3E}">
        <p14:creationId xmlns:p14="http://schemas.microsoft.com/office/powerpoint/2010/main" val="999335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anim calcmode="lin" valueType="num">
                                      <p:cBhvr additive="base">
                                        <p:cTn id="3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2" end="2"/>
                                            </p:txEl>
                                          </p:spTgt>
                                        </p:tgtEl>
                                        <p:attrNameLst>
                                          <p:attrName>style.visibility</p:attrName>
                                        </p:attrNameLst>
                                      </p:cBhvr>
                                      <p:to>
                                        <p:strVal val="visible"/>
                                      </p:to>
                                    </p:set>
                                    <p:anim calcmode="lin" valueType="num">
                                      <p:cBhvr additive="base">
                                        <p:cTn id="3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3" end="3"/>
                                            </p:txEl>
                                          </p:spTgt>
                                        </p:tgtEl>
                                        <p:attrNameLst>
                                          <p:attrName>style.visibility</p:attrName>
                                        </p:attrNameLst>
                                      </p:cBhvr>
                                      <p:to>
                                        <p:strVal val="visible"/>
                                      </p:to>
                                    </p:set>
                                    <p:anim calcmode="lin" valueType="num">
                                      <p:cBhvr additive="base">
                                        <p:cTn id="43"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4" end="4"/>
                                            </p:txEl>
                                          </p:spTgt>
                                        </p:tgtEl>
                                        <p:attrNameLst>
                                          <p:attrName>style.visibility</p:attrName>
                                        </p:attrNameLst>
                                      </p:cBhvr>
                                      <p:to>
                                        <p:strVal val="visible"/>
                                      </p:to>
                                    </p:set>
                                    <p:anim calcmode="lin" valueType="num">
                                      <p:cBhvr additive="base">
                                        <p:cTn id="4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de-DE" dirty="0"/>
          </a:p>
        </p:txBody>
      </p:sp>
      <p:sp>
        <p:nvSpPr>
          <p:cNvPr id="3" name="Content Placeholder 2"/>
          <p:cNvSpPr>
            <a:spLocks noGrp="1"/>
          </p:cNvSpPr>
          <p:nvPr>
            <p:ph idx="1"/>
          </p:nvPr>
        </p:nvSpPr>
        <p:spPr>
          <a:xfrm>
            <a:off x="677334" y="1498737"/>
            <a:ext cx="8596668" cy="3880773"/>
          </a:xfrm>
        </p:spPr>
        <p:txBody>
          <a:bodyPr/>
          <a:lstStyle/>
          <a:p>
            <a:r>
              <a:rPr lang="en-US" dirty="0"/>
              <a:t>This data was collected via a survey on the </a:t>
            </a:r>
            <a:r>
              <a:rPr lang="en-US" dirty="0" err="1"/>
              <a:t>Ecom</a:t>
            </a:r>
            <a:r>
              <a:rPr lang="en-US" dirty="0"/>
              <a:t> website Mechanical Turk. The survey describes different driving scenarios including the user’s destination, </a:t>
            </a:r>
            <a:r>
              <a:rPr lang="en-US" dirty="0" smtClean="0"/>
              <a:t>weather</a:t>
            </a:r>
            <a:r>
              <a:rPr lang="en-US" dirty="0"/>
              <a:t>, passenger, coupon attributes, user attributes, and contextual attributes, and then asks the user whether he/she will accept the coupon or not. In this project we have to predict if the user will accept the coupon</a:t>
            </a:r>
            <a:r>
              <a:rPr lang="en-US" dirty="0" smtClean="0"/>
              <a:t>.</a:t>
            </a:r>
          </a:p>
          <a:p>
            <a:r>
              <a:rPr lang="en-IN" dirty="0" smtClean="0"/>
              <a:t>This is a supervised machine learning classification </a:t>
            </a:r>
            <a:br>
              <a:rPr lang="en-IN" dirty="0" smtClean="0"/>
            </a:br>
            <a:r>
              <a:rPr lang="en-IN" dirty="0" smtClean="0"/>
              <a:t>problem.</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1926" y="3172690"/>
            <a:ext cx="5300074" cy="3685310"/>
          </a:xfrm>
          <a:prstGeom prst="rect">
            <a:avLst/>
          </a:prstGeom>
        </p:spPr>
      </p:pic>
    </p:spTree>
    <p:extLst>
      <p:ext uri="{BB962C8B-B14F-4D97-AF65-F5344CB8AC3E}">
        <p14:creationId xmlns:p14="http://schemas.microsoft.com/office/powerpoint/2010/main" val="238987753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79" y="164882"/>
            <a:ext cx="8596668" cy="1320800"/>
          </a:xfrm>
        </p:spPr>
        <p:txBody>
          <a:bodyPr/>
          <a:lstStyle/>
          <a:p>
            <a:r>
              <a:rPr lang="en-IN" dirty="0" smtClean="0"/>
              <a:t>Decision Tree Classifier</a:t>
            </a:r>
            <a:endParaRPr lang="de-DE" dirty="0"/>
          </a:p>
        </p:txBody>
      </p:sp>
      <p:sp>
        <p:nvSpPr>
          <p:cNvPr id="9" name="Content Placeholder 2"/>
          <p:cNvSpPr txBox="1">
            <a:spLocks/>
          </p:cNvSpPr>
          <p:nvPr/>
        </p:nvSpPr>
        <p:spPr>
          <a:xfrm>
            <a:off x="6574848" y="665601"/>
            <a:ext cx="4905537" cy="31815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smtClean="0"/>
              <a:t>We are getting 99.2% train accuracy and </a:t>
            </a:r>
            <a:r>
              <a:rPr lang="en-IN" dirty="0" smtClean="0"/>
              <a:t>70.9% </a:t>
            </a:r>
            <a:r>
              <a:rPr lang="en-IN" dirty="0" smtClean="0"/>
              <a:t>Test accuracy. Model is overfitting.</a:t>
            </a:r>
          </a:p>
          <a:p>
            <a:r>
              <a:rPr lang="en-IN" dirty="0" smtClean="0"/>
              <a:t>Precision and Recall is at </a:t>
            </a:r>
            <a:r>
              <a:rPr lang="en-IN" dirty="0" smtClean="0"/>
              <a:t>71%.</a:t>
            </a:r>
            <a:endParaRPr lang="en-IN" dirty="0" smtClean="0"/>
          </a:p>
          <a:p>
            <a:r>
              <a:rPr lang="en-IN" dirty="0" smtClean="0"/>
              <a:t>AUC is </a:t>
            </a:r>
            <a:r>
              <a:rPr lang="en-IN" dirty="0" smtClean="0"/>
              <a:t>71%.</a:t>
            </a:r>
            <a:endParaRPr lang="en-IN" dirty="0" smtClean="0"/>
          </a:p>
          <a:p>
            <a:r>
              <a:rPr lang="en-IN" dirty="0" smtClean="0"/>
              <a:t>ROC curve is ok. </a:t>
            </a:r>
          </a:p>
          <a:p>
            <a:r>
              <a:rPr lang="en-IN" dirty="0" smtClean="0"/>
              <a:t>Overall model is ok.</a:t>
            </a:r>
          </a:p>
        </p:txBody>
      </p:sp>
      <p:pic>
        <p:nvPicPr>
          <p:cNvPr id="3" name="Picture 2"/>
          <p:cNvPicPr>
            <a:picLocks noChangeAspect="1"/>
          </p:cNvPicPr>
          <p:nvPr/>
        </p:nvPicPr>
        <p:blipFill>
          <a:blip r:embed="rId2"/>
          <a:stretch>
            <a:fillRect/>
          </a:stretch>
        </p:blipFill>
        <p:spPr>
          <a:xfrm>
            <a:off x="598179" y="665601"/>
            <a:ext cx="5220152" cy="317019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8331" y="2862064"/>
            <a:ext cx="5212090" cy="399593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033" y="3830906"/>
            <a:ext cx="4984321" cy="3027094"/>
          </a:xfrm>
          <a:prstGeom prst="rect">
            <a:avLst/>
          </a:prstGeom>
        </p:spPr>
      </p:pic>
    </p:spTree>
    <p:extLst>
      <p:ext uri="{BB962C8B-B14F-4D97-AF65-F5344CB8AC3E}">
        <p14:creationId xmlns:p14="http://schemas.microsoft.com/office/powerpoint/2010/main" val="2140069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anim calcmode="lin" valueType="num">
                                      <p:cBhvr additive="base">
                                        <p:cTn id="3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2" end="2"/>
                                            </p:txEl>
                                          </p:spTgt>
                                        </p:tgtEl>
                                        <p:attrNameLst>
                                          <p:attrName>style.visibility</p:attrName>
                                        </p:attrNameLst>
                                      </p:cBhvr>
                                      <p:to>
                                        <p:strVal val="visible"/>
                                      </p:to>
                                    </p:set>
                                    <p:anim calcmode="lin" valueType="num">
                                      <p:cBhvr additive="base">
                                        <p:cTn id="3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3" end="3"/>
                                            </p:txEl>
                                          </p:spTgt>
                                        </p:tgtEl>
                                        <p:attrNameLst>
                                          <p:attrName>style.visibility</p:attrName>
                                        </p:attrNameLst>
                                      </p:cBhvr>
                                      <p:to>
                                        <p:strVal val="visible"/>
                                      </p:to>
                                    </p:set>
                                    <p:anim calcmode="lin" valueType="num">
                                      <p:cBhvr additive="base">
                                        <p:cTn id="43"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4" end="4"/>
                                            </p:txEl>
                                          </p:spTgt>
                                        </p:tgtEl>
                                        <p:attrNameLst>
                                          <p:attrName>style.visibility</p:attrName>
                                        </p:attrNameLst>
                                      </p:cBhvr>
                                      <p:to>
                                        <p:strVal val="visible"/>
                                      </p:to>
                                    </p:set>
                                    <p:anim calcmode="lin" valueType="num">
                                      <p:cBhvr additive="base">
                                        <p:cTn id="4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17777" y="623069"/>
            <a:ext cx="5425910" cy="3101609"/>
          </a:xfrm>
          <a:prstGeom prst="rect">
            <a:avLst/>
          </a:prstGeom>
        </p:spPr>
      </p:pic>
      <p:sp>
        <p:nvSpPr>
          <p:cNvPr id="2" name="Title 1"/>
          <p:cNvSpPr>
            <a:spLocks noGrp="1"/>
          </p:cNvSpPr>
          <p:nvPr>
            <p:ph type="title"/>
          </p:nvPr>
        </p:nvSpPr>
        <p:spPr>
          <a:xfrm>
            <a:off x="598179" y="164882"/>
            <a:ext cx="8596668" cy="1320800"/>
          </a:xfrm>
        </p:spPr>
        <p:txBody>
          <a:bodyPr/>
          <a:lstStyle/>
          <a:p>
            <a:r>
              <a:rPr lang="en-IN" dirty="0" smtClean="0"/>
              <a:t>Random Forest Classifier</a:t>
            </a:r>
            <a:endParaRPr lang="de-DE" dirty="0"/>
          </a:p>
        </p:txBody>
      </p:sp>
      <p:sp>
        <p:nvSpPr>
          <p:cNvPr id="9" name="Content Placeholder 2"/>
          <p:cNvSpPr txBox="1">
            <a:spLocks/>
          </p:cNvSpPr>
          <p:nvPr/>
        </p:nvSpPr>
        <p:spPr>
          <a:xfrm>
            <a:off x="6574848" y="665601"/>
            <a:ext cx="4905537" cy="31815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smtClean="0"/>
              <a:t>We are getting 99.2% train accuracy and </a:t>
            </a:r>
            <a:r>
              <a:rPr lang="en-IN" dirty="0" smtClean="0"/>
              <a:t>77.6% </a:t>
            </a:r>
            <a:r>
              <a:rPr lang="en-IN" dirty="0" smtClean="0"/>
              <a:t>Test accuracy. Model is overfitting.</a:t>
            </a:r>
          </a:p>
          <a:p>
            <a:r>
              <a:rPr lang="en-IN" dirty="0" smtClean="0"/>
              <a:t>Precision and Recall is at </a:t>
            </a:r>
            <a:r>
              <a:rPr lang="en-IN" dirty="0" smtClean="0"/>
              <a:t>78%.</a:t>
            </a:r>
            <a:endParaRPr lang="en-IN" dirty="0" smtClean="0"/>
          </a:p>
          <a:p>
            <a:r>
              <a:rPr lang="en-IN" dirty="0" smtClean="0"/>
              <a:t>AUC is 85%.</a:t>
            </a:r>
          </a:p>
          <a:p>
            <a:r>
              <a:rPr lang="en-IN" dirty="0" smtClean="0"/>
              <a:t>ROC curve is good. </a:t>
            </a:r>
          </a:p>
          <a:p>
            <a:r>
              <a:rPr lang="en-IN" dirty="0" smtClean="0"/>
              <a:t>Overall model is good.</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1571" y="2862064"/>
            <a:ext cx="5212090" cy="399593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777" y="3724678"/>
            <a:ext cx="5159233" cy="3133322"/>
          </a:xfrm>
          <a:prstGeom prst="rect">
            <a:avLst/>
          </a:prstGeom>
        </p:spPr>
      </p:pic>
    </p:spTree>
    <p:extLst>
      <p:ext uri="{BB962C8B-B14F-4D97-AF65-F5344CB8AC3E}">
        <p14:creationId xmlns:p14="http://schemas.microsoft.com/office/powerpoint/2010/main" val="858806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anim calcmode="lin" valueType="num">
                                      <p:cBhvr additive="base">
                                        <p:cTn id="3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2" end="2"/>
                                            </p:txEl>
                                          </p:spTgt>
                                        </p:tgtEl>
                                        <p:attrNameLst>
                                          <p:attrName>style.visibility</p:attrName>
                                        </p:attrNameLst>
                                      </p:cBhvr>
                                      <p:to>
                                        <p:strVal val="visible"/>
                                      </p:to>
                                    </p:set>
                                    <p:anim calcmode="lin" valueType="num">
                                      <p:cBhvr additive="base">
                                        <p:cTn id="3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3" end="3"/>
                                            </p:txEl>
                                          </p:spTgt>
                                        </p:tgtEl>
                                        <p:attrNameLst>
                                          <p:attrName>style.visibility</p:attrName>
                                        </p:attrNameLst>
                                      </p:cBhvr>
                                      <p:to>
                                        <p:strVal val="visible"/>
                                      </p:to>
                                    </p:set>
                                    <p:anim calcmode="lin" valueType="num">
                                      <p:cBhvr additive="base">
                                        <p:cTn id="43"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4" end="4"/>
                                            </p:txEl>
                                          </p:spTgt>
                                        </p:tgtEl>
                                        <p:attrNameLst>
                                          <p:attrName>style.visibility</p:attrName>
                                        </p:attrNameLst>
                                      </p:cBhvr>
                                      <p:to>
                                        <p:strVal val="visible"/>
                                      </p:to>
                                    </p:set>
                                    <p:anim calcmode="lin" valueType="num">
                                      <p:cBhvr additive="base">
                                        <p:cTn id="4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79" y="164882"/>
            <a:ext cx="8596668" cy="1320800"/>
          </a:xfrm>
        </p:spPr>
        <p:txBody>
          <a:bodyPr/>
          <a:lstStyle/>
          <a:p>
            <a:r>
              <a:rPr lang="en-IN" dirty="0" smtClean="0"/>
              <a:t>Ada Boost Classifier</a:t>
            </a:r>
            <a:endParaRPr lang="de-DE" dirty="0"/>
          </a:p>
        </p:txBody>
      </p:sp>
      <p:sp>
        <p:nvSpPr>
          <p:cNvPr id="9" name="Content Placeholder 2"/>
          <p:cNvSpPr txBox="1">
            <a:spLocks/>
          </p:cNvSpPr>
          <p:nvPr/>
        </p:nvSpPr>
        <p:spPr>
          <a:xfrm>
            <a:off x="6574848" y="665601"/>
            <a:ext cx="4905537" cy="31815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smtClean="0"/>
              <a:t>We are getting 67.5% train accuracy and </a:t>
            </a:r>
            <a:r>
              <a:rPr lang="en-IN" dirty="0" smtClean="0"/>
              <a:t>66.4% </a:t>
            </a:r>
            <a:r>
              <a:rPr lang="en-IN" dirty="0" smtClean="0"/>
              <a:t>Test accuracy.</a:t>
            </a:r>
          </a:p>
          <a:p>
            <a:r>
              <a:rPr lang="en-IN" dirty="0" smtClean="0"/>
              <a:t>Precision and Recall is at </a:t>
            </a:r>
            <a:r>
              <a:rPr lang="en-IN" dirty="0" smtClean="0"/>
              <a:t>66%.</a:t>
            </a:r>
            <a:endParaRPr lang="en-IN" dirty="0" smtClean="0"/>
          </a:p>
          <a:p>
            <a:r>
              <a:rPr lang="en-IN" dirty="0" smtClean="0"/>
              <a:t>AUC is 73%.</a:t>
            </a:r>
          </a:p>
          <a:p>
            <a:r>
              <a:rPr lang="en-IN" dirty="0" smtClean="0"/>
              <a:t>ROC curve is ok. </a:t>
            </a:r>
          </a:p>
          <a:p>
            <a:r>
              <a:rPr lang="en-IN" dirty="0" smtClean="0"/>
              <a:t>Overall model is ok.</a:t>
            </a:r>
          </a:p>
        </p:txBody>
      </p:sp>
      <p:pic>
        <p:nvPicPr>
          <p:cNvPr id="3" name="Picture 2"/>
          <p:cNvPicPr>
            <a:picLocks noChangeAspect="1"/>
          </p:cNvPicPr>
          <p:nvPr/>
        </p:nvPicPr>
        <p:blipFill>
          <a:blip r:embed="rId2"/>
          <a:stretch>
            <a:fillRect/>
          </a:stretch>
        </p:blipFill>
        <p:spPr>
          <a:xfrm>
            <a:off x="835806" y="682710"/>
            <a:ext cx="4999153" cy="314733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210" y="3833614"/>
            <a:ext cx="4929561" cy="302438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4555" y="2862064"/>
            <a:ext cx="5212090" cy="3995936"/>
          </a:xfrm>
          <a:prstGeom prst="rect">
            <a:avLst/>
          </a:prstGeom>
        </p:spPr>
      </p:pic>
    </p:spTree>
    <p:extLst>
      <p:ext uri="{BB962C8B-B14F-4D97-AF65-F5344CB8AC3E}">
        <p14:creationId xmlns:p14="http://schemas.microsoft.com/office/powerpoint/2010/main" val="222881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anim calcmode="lin" valueType="num">
                                      <p:cBhvr additive="base">
                                        <p:cTn id="3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2" end="2"/>
                                            </p:txEl>
                                          </p:spTgt>
                                        </p:tgtEl>
                                        <p:attrNameLst>
                                          <p:attrName>style.visibility</p:attrName>
                                        </p:attrNameLst>
                                      </p:cBhvr>
                                      <p:to>
                                        <p:strVal val="visible"/>
                                      </p:to>
                                    </p:set>
                                    <p:anim calcmode="lin" valueType="num">
                                      <p:cBhvr additive="base">
                                        <p:cTn id="3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3" end="3"/>
                                            </p:txEl>
                                          </p:spTgt>
                                        </p:tgtEl>
                                        <p:attrNameLst>
                                          <p:attrName>style.visibility</p:attrName>
                                        </p:attrNameLst>
                                      </p:cBhvr>
                                      <p:to>
                                        <p:strVal val="visible"/>
                                      </p:to>
                                    </p:set>
                                    <p:anim calcmode="lin" valueType="num">
                                      <p:cBhvr additive="base">
                                        <p:cTn id="43"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4" end="4"/>
                                            </p:txEl>
                                          </p:spTgt>
                                        </p:tgtEl>
                                        <p:attrNameLst>
                                          <p:attrName>style.visibility</p:attrName>
                                        </p:attrNameLst>
                                      </p:cBhvr>
                                      <p:to>
                                        <p:strVal val="visible"/>
                                      </p:to>
                                    </p:set>
                                    <p:anim calcmode="lin" valueType="num">
                                      <p:cBhvr additive="base">
                                        <p:cTn id="4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79" y="164882"/>
            <a:ext cx="8596668" cy="1320800"/>
          </a:xfrm>
        </p:spPr>
        <p:txBody>
          <a:bodyPr/>
          <a:lstStyle/>
          <a:p>
            <a:r>
              <a:rPr lang="en-IN" dirty="0" smtClean="0"/>
              <a:t>Gradient Boosting Classifier</a:t>
            </a:r>
            <a:endParaRPr lang="de-DE" dirty="0"/>
          </a:p>
        </p:txBody>
      </p:sp>
      <p:sp>
        <p:nvSpPr>
          <p:cNvPr id="9" name="Content Placeholder 2"/>
          <p:cNvSpPr txBox="1">
            <a:spLocks/>
          </p:cNvSpPr>
          <p:nvPr/>
        </p:nvSpPr>
        <p:spPr>
          <a:xfrm>
            <a:off x="6574848" y="665601"/>
            <a:ext cx="4905537" cy="31815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smtClean="0"/>
              <a:t>We are getting </a:t>
            </a:r>
            <a:r>
              <a:rPr lang="en-IN" dirty="0" smtClean="0"/>
              <a:t>73.8% </a:t>
            </a:r>
            <a:r>
              <a:rPr lang="en-IN" dirty="0" smtClean="0"/>
              <a:t>train accuracy and </a:t>
            </a:r>
            <a:r>
              <a:rPr lang="en-IN" dirty="0" smtClean="0"/>
              <a:t>71.9% </a:t>
            </a:r>
            <a:r>
              <a:rPr lang="en-IN" dirty="0" smtClean="0"/>
              <a:t>Test accuracy. </a:t>
            </a:r>
          </a:p>
          <a:p>
            <a:r>
              <a:rPr lang="en-IN" dirty="0" smtClean="0"/>
              <a:t>Precision and Recall is at 72%.</a:t>
            </a:r>
          </a:p>
          <a:p>
            <a:r>
              <a:rPr lang="en-IN" dirty="0" smtClean="0"/>
              <a:t>AUC is 79%.</a:t>
            </a:r>
          </a:p>
          <a:p>
            <a:r>
              <a:rPr lang="en-IN" dirty="0" smtClean="0"/>
              <a:t>ROC curve is good. </a:t>
            </a:r>
          </a:p>
          <a:p>
            <a:r>
              <a:rPr lang="en-IN" dirty="0" smtClean="0"/>
              <a:t>Overall model is good.</a:t>
            </a:r>
          </a:p>
        </p:txBody>
      </p:sp>
      <p:pic>
        <p:nvPicPr>
          <p:cNvPr id="5" name="Picture 4"/>
          <p:cNvPicPr>
            <a:picLocks noChangeAspect="1"/>
          </p:cNvPicPr>
          <p:nvPr/>
        </p:nvPicPr>
        <p:blipFill>
          <a:blip r:embed="rId2"/>
          <a:stretch>
            <a:fillRect/>
          </a:stretch>
        </p:blipFill>
        <p:spPr>
          <a:xfrm>
            <a:off x="522266" y="794231"/>
            <a:ext cx="5501519" cy="308728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3003" y="2862064"/>
            <a:ext cx="5212090" cy="399593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407" y="3718289"/>
            <a:ext cx="5169753" cy="3139711"/>
          </a:xfrm>
          <a:prstGeom prst="rect">
            <a:avLst/>
          </a:prstGeom>
        </p:spPr>
      </p:pic>
    </p:spTree>
    <p:extLst>
      <p:ext uri="{BB962C8B-B14F-4D97-AF65-F5344CB8AC3E}">
        <p14:creationId xmlns:p14="http://schemas.microsoft.com/office/powerpoint/2010/main" val="1969196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anim calcmode="lin" valueType="num">
                                      <p:cBhvr additive="base">
                                        <p:cTn id="3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2" end="2"/>
                                            </p:txEl>
                                          </p:spTgt>
                                        </p:tgtEl>
                                        <p:attrNameLst>
                                          <p:attrName>style.visibility</p:attrName>
                                        </p:attrNameLst>
                                      </p:cBhvr>
                                      <p:to>
                                        <p:strVal val="visible"/>
                                      </p:to>
                                    </p:set>
                                    <p:anim calcmode="lin" valueType="num">
                                      <p:cBhvr additive="base">
                                        <p:cTn id="3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3" end="3"/>
                                            </p:txEl>
                                          </p:spTgt>
                                        </p:tgtEl>
                                        <p:attrNameLst>
                                          <p:attrName>style.visibility</p:attrName>
                                        </p:attrNameLst>
                                      </p:cBhvr>
                                      <p:to>
                                        <p:strVal val="visible"/>
                                      </p:to>
                                    </p:set>
                                    <p:anim calcmode="lin" valueType="num">
                                      <p:cBhvr additive="base">
                                        <p:cTn id="43"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4" end="4"/>
                                            </p:txEl>
                                          </p:spTgt>
                                        </p:tgtEl>
                                        <p:attrNameLst>
                                          <p:attrName>style.visibility</p:attrName>
                                        </p:attrNameLst>
                                      </p:cBhvr>
                                      <p:to>
                                        <p:strVal val="visible"/>
                                      </p:to>
                                    </p:set>
                                    <p:anim calcmode="lin" valueType="num">
                                      <p:cBhvr additive="base">
                                        <p:cTn id="4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79" y="164882"/>
            <a:ext cx="8596668" cy="1320800"/>
          </a:xfrm>
        </p:spPr>
        <p:txBody>
          <a:bodyPr/>
          <a:lstStyle/>
          <a:p>
            <a:r>
              <a:rPr lang="en-IN" dirty="0" err="1" smtClean="0"/>
              <a:t>XGBoost</a:t>
            </a:r>
            <a:r>
              <a:rPr lang="en-IN" dirty="0" smtClean="0"/>
              <a:t> Classifier</a:t>
            </a:r>
            <a:endParaRPr lang="de-DE" dirty="0"/>
          </a:p>
        </p:txBody>
      </p:sp>
      <p:sp>
        <p:nvSpPr>
          <p:cNvPr id="9" name="Content Placeholder 2"/>
          <p:cNvSpPr txBox="1">
            <a:spLocks/>
          </p:cNvSpPr>
          <p:nvPr/>
        </p:nvSpPr>
        <p:spPr>
          <a:xfrm>
            <a:off x="6574849" y="665601"/>
            <a:ext cx="4702752" cy="31815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smtClean="0"/>
              <a:t>We are getting </a:t>
            </a:r>
            <a:r>
              <a:rPr lang="en-IN" dirty="0" smtClean="0"/>
              <a:t>89.9% </a:t>
            </a:r>
            <a:r>
              <a:rPr lang="en-IN" dirty="0" smtClean="0"/>
              <a:t>train accuracy and </a:t>
            </a:r>
            <a:r>
              <a:rPr lang="en-IN" dirty="0" smtClean="0"/>
              <a:t>77.3% </a:t>
            </a:r>
            <a:r>
              <a:rPr lang="en-IN" dirty="0" smtClean="0"/>
              <a:t>Test accuracy.</a:t>
            </a:r>
          </a:p>
          <a:p>
            <a:r>
              <a:rPr lang="en-IN" dirty="0" smtClean="0"/>
              <a:t>Precision and Recall is at 77%.</a:t>
            </a:r>
          </a:p>
          <a:p>
            <a:r>
              <a:rPr lang="en-IN" dirty="0" smtClean="0"/>
              <a:t>AUC is </a:t>
            </a:r>
            <a:r>
              <a:rPr lang="en-IN" dirty="0" smtClean="0"/>
              <a:t>85%.</a:t>
            </a:r>
            <a:endParaRPr lang="en-IN" dirty="0" smtClean="0"/>
          </a:p>
          <a:p>
            <a:r>
              <a:rPr lang="en-IN" dirty="0" smtClean="0"/>
              <a:t>ROC curve is good. </a:t>
            </a:r>
          </a:p>
          <a:p>
            <a:r>
              <a:rPr lang="en-IN" dirty="0" smtClean="0"/>
              <a:t>Overall model is good.</a:t>
            </a:r>
          </a:p>
        </p:txBody>
      </p:sp>
      <p:pic>
        <p:nvPicPr>
          <p:cNvPr id="3" name="Picture 2"/>
          <p:cNvPicPr>
            <a:picLocks noChangeAspect="1"/>
          </p:cNvPicPr>
          <p:nvPr/>
        </p:nvPicPr>
        <p:blipFill>
          <a:blip r:embed="rId2"/>
          <a:stretch>
            <a:fillRect/>
          </a:stretch>
        </p:blipFill>
        <p:spPr>
          <a:xfrm>
            <a:off x="768694" y="665601"/>
            <a:ext cx="4587638" cy="320067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0180" y="2862064"/>
            <a:ext cx="5212090" cy="399593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513" y="3901052"/>
            <a:ext cx="4868820" cy="2956948"/>
          </a:xfrm>
          <a:prstGeom prst="rect">
            <a:avLst/>
          </a:prstGeom>
        </p:spPr>
      </p:pic>
    </p:spTree>
    <p:extLst>
      <p:ext uri="{BB962C8B-B14F-4D97-AF65-F5344CB8AC3E}">
        <p14:creationId xmlns:p14="http://schemas.microsoft.com/office/powerpoint/2010/main" val="425738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anim calcmode="lin" valueType="num">
                                      <p:cBhvr additive="base">
                                        <p:cTn id="3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2" end="2"/>
                                            </p:txEl>
                                          </p:spTgt>
                                        </p:tgtEl>
                                        <p:attrNameLst>
                                          <p:attrName>style.visibility</p:attrName>
                                        </p:attrNameLst>
                                      </p:cBhvr>
                                      <p:to>
                                        <p:strVal val="visible"/>
                                      </p:to>
                                    </p:set>
                                    <p:anim calcmode="lin" valueType="num">
                                      <p:cBhvr additive="base">
                                        <p:cTn id="3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3" end="3"/>
                                            </p:txEl>
                                          </p:spTgt>
                                        </p:tgtEl>
                                        <p:attrNameLst>
                                          <p:attrName>style.visibility</p:attrName>
                                        </p:attrNameLst>
                                      </p:cBhvr>
                                      <p:to>
                                        <p:strVal val="visible"/>
                                      </p:to>
                                    </p:set>
                                    <p:anim calcmode="lin" valueType="num">
                                      <p:cBhvr additive="base">
                                        <p:cTn id="43"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4" end="4"/>
                                            </p:txEl>
                                          </p:spTgt>
                                        </p:tgtEl>
                                        <p:attrNameLst>
                                          <p:attrName>style.visibility</p:attrName>
                                        </p:attrNameLst>
                                      </p:cBhvr>
                                      <p:to>
                                        <p:strVal val="visible"/>
                                      </p:to>
                                    </p:set>
                                    <p:anim calcmode="lin" valueType="num">
                                      <p:cBhvr additive="base">
                                        <p:cTn id="4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40835" y="1004495"/>
            <a:ext cx="9538730" cy="2274466"/>
          </a:xfrm>
          <a:prstGeom prst="rect">
            <a:avLst/>
          </a:prstGeom>
        </p:spPr>
      </p:pic>
      <p:sp>
        <p:nvSpPr>
          <p:cNvPr id="2" name="Title 1"/>
          <p:cNvSpPr>
            <a:spLocks noGrp="1"/>
          </p:cNvSpPr>
          <p:nvPr>
            <p:ph type="title"/>
          </p:nvPr>
        </p:nvSpPr>
        <p:spPr>
          <a:xfrm>
            <a:off x="677334" y="0"/>
            <a:ext cx="8596668" cy="1320800"/>
          </a:xfrm>
        </p:spPr>
        <p:txBody>
          <a:bodyPr/>
          <a:lstStyle/>
          <a:p>
            <a:r>
              <a:rPr lang="en-IN" dirty="0" smtClean="0"/>
              <a:t>Comparison of Models.</a:t>
            </a:r>
            <a:endParaRPr lang="de-DE" dirty="0"/>
          </a:p>
        </p:txBody>
      </p:sp>
      <p:sp>
        <p:nvSpPr>
          <p:cNvPr id="3" name="Content Placeholder 2"/>
          <p:cNvSpPr>
            <a:spLocks noGrp="1"/>
          </p:cNvSpPr>
          <p:nvPr>
            <p:ph idx="1"/>
          </p:nvPr>
        </p:nvSpPr>
        <p:spPr>
          <a:xfrm>
            <a:off x="677334" y="4279392"/>
            <a:ext cx="8777562" cy="1964600"/>
          </a:xfrm>
        </p:spPr>
        <p:txBody>
          <a:bodyPr>
            <a:normAutofit/>
          </a:bodyPr>
          <a:lstStyle/>
          <a:p>
            <a:r>
              <a:rPr lang="en-IN" dirty="0" smtClean="0"/>
              <a:t>Random Forest and </a:t>
            </a:r>
            <a:r>
              <a:rPr lang="en-IN" dirty="0" err="1" smtClean="0"/>
              <a:t>XGBoost</a:t>
            </a:r>
            <a:r>
              <a:rPr lang="en-IN" dirty="0" smtClean="0"/>
              <a:t> Classifier are performing better.</a:t>
            </a:r>
          </a:p>
          <a:p>
            <a:r>
              <a:rPr lang="en-IN" dirty="0" smtClean="0"/>
              <a:t>But we see these models are Overfitting.</a:t>
            </a:r>
          </a:p>
          <a:p>
            <a:r>
              <a:rPr lang="en-IN" dirty="0" smtClean="0"/>
              <a:t>Used Hyper Parameter Tuning with </a:t>
            </a:r>
            <a:r>
              <a:rPr lang="en-IN" dirty="0" err="1" smtClean="0"/>
              <a:t>GridSearchCV</a:t>
            </a:r>
            <a:r>
              <a:rPr lang="en-IN" dirty="0" smtClean="0"/>
              <a:t> and Cross Validation to improve the models.</a:t>
            </a:r>
          </a:p>
        </p:txBody>
      </p:sp>
      <p:sp>
        <p:nvSpPr>
          <p:cNvPr id="9" name="Rectangle 8"/>
          <p:cNvSpPr/>
          <p:nvPr/>
        </p:nvSpPr>
        <p:spPr>
          <a:xfrm>
            <a:off x="694752" y="2303813"/>
            <a:ext cx="4909758" cy="256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tangle 10"/>
          <p:cNvSpPr/>
          <p:nvPr/>
        </p:nvSpPr>
        <p:spPr>
          <a:xfrm>
            <a:off x="694752" y="3022929"/>
            <a:ext cx="4909758" cy="256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0672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Hyper Parameter Tuning</a:t>
            </a:r>
            <a:endParaRPr lang="de-DE" dirty="0"/>
          </a:p>
        </p:txBody>
      </p:sp>
      <p:sp>
        <p:nvSpPr>
          <p:cNvPr id="3" name="Content Placeholder 2"/>
          <p:cNvSpPr>
            <a:spLocks noGrp="1"/>
          </p:cNvSpPr>
          <p:nvPr>
            <p:ph idx="1"/>
          </p:nvPr>
        </p:nvSpPr>
        <p:spPr>
          <a:xfrm>
            <a:off x="677334" y="4511904"/>
            <a:ext cx="8596668" cy="1240108"/>
          </a:xfrm>
        </p:spPr>
        <p:txBody>
          <a:bodyPr/>
          <a:lstStyle/>
          <a:p>
            <a:r>
              <a:rPr lang="en-IN" dirty="0"/>
              <a:t>By using Hyper Parameter Tuning </a:t>
            </a:r>
            <a:r>
              <a:rPr lang="en-IN" dirty="0" err="1"/>
              <a:t>XGBoost</a:t>
            </a:r>
            <a:r>
              <a:rPr lang="en-IN" dirty="0"/>
              <a:t> was performing better than Random Forest. So created Final Model using </a:t>
            </a:r>
            <a:r>
              <a:rPr lang="en-IN" dirty="0" err="1"/>
              <a:t>XGBoost</a:t>
            </a:r>
            <a:r>
              <a:rPr lang="en-IN" dirty="0"/>
              <a:t> Classifier</a:t>
            </a:r>
            <a:r>
              <a:rPr lang="en-IN" dirty="0" smtClean="0"/>
              <a:t>.</a:t>
            </a:r>
            <a:endParaRPr lang="de-DE" dirty="0"/>
          </a:p>
        </p:txBody>
      </p:sp>
      <p:sp>
        <p:nvSpPr>
          <p:cNvPr id="4" name="Rectangle 3"/>
          <p:cNvSpPr/>
          <p:nvPr/>
        </p:nvSpPr>
        <p:spPr>
          <a:xfrm>
            <a:off x="677334" y="1635874"/>
            <a:ext cx="6096000" cy="923330"/>
          </a:xfrm>
          <a:prstGeom prst="rect">
            <a:avLst/>
          </a:prstGeom>
        </p:spPr>
        <p:txBody>
          <a:bodyPr>
            <a:spAutoFit/>
          </a:bodyPr>
          <a:lstStyle/>
          <a:p>
            <a:r>
              <a:rPr lang="de-DE" dirty="0" smtClean="0"/>
              <a:t>rf_best </a:t>
            </a:r>
            <a:r>
              <a:rPr lang="de-DE" dirty="0"/>
              <a:t>Best Score </a:t>
            </a:r>
            <a:r>
              <a:rPr lang="de-DE" dirty="0" smtClean="0">
                <a:solidFill>
                  <a:srgbClr val="92D050"/>
                </a:solidFill>
              </a:rPr>
              <a:t>0.7323300433627349</a:t>
            </a:r>
            <a:endParaRPr lang="de-DE" dirty="0">
              <a:solidFill>
                <a:srgbClr val="92D050"/>
              </a:solidFill>
            </a:endParaRPr>
          </a:p>
          <a:p>
            <a:r>
              <a:rPr lang="de-DE" dirty="0"/>
              <a:t>rf_best Best Parmas {'max_depth': 9, 'max_features': None, 'max_leaf_nodes': None, 'n_estimators': 150}</a:t>
            </a:r>
          </a:p>
        </p:txBody>
      </p:sp>
      <p:sp>
        <p:nvSpPr>
          <p:cNvPr id="6" name="Rectangle 5"/>
          <p:cNvSpPr/>
          <p:nvPr/>
        </p:nvSpPr>
        <p:spPr>
          <a:xfrm>
            <a:off x="677334" y="3036836"/>
            <a:ext cx="6096000" cy="923330"/>
          </a:xfrm>
          <a:prstGeom prst="rect">
            <a:avLst/>
          </a:prstGeom>
        </p:spPr>
        <p:txBody>
          <a:bodyPr>
            <a:spAutoFit/>
          </a:bodyPr>
          <a:lstStyle/>
          <a:p>
            <a:r>
              <a:rPr lang="de-DE" dirty="0"/>
              <a:t>xgbr_best Best Score </a:t>
            </a:r>
            <a:r>
              <a:rPr lang="de-DE" dirty="0">
                <a:solidFill>
                  <a:srgbClr val="92D050"/>
                </a:solidFill>
              </a:rPr>
              <a:t>0.7929967186797758</a:t>
            </a:r>
          </a:p>
          <a:p>
            <a:r>
              <a:rPr lang="de-DE" dirty="0"/>
              <a:t>xgbr_best Best Parmas {'alpha': 1, 'learning_rate': 0.1, 'max_depth': 10, 'n_estimators': 300}</a:t>
            </a:r>
          </a:p>
        </p:txBody>
      </p:sp>
    </p:spTree>
    <p:extLst>
      <p:ext uri="{BB962C8B-B14F-4D97-AF65-F5344CB8AC3E}">
        <p14:creationId xmlns:p14="http://schemas.microsoft.com/office/powerpoint/2010/main" val="425203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Final Model – </a:t>
            </a:r>
            <a:r>
              <a:rPr lang="en-IN" dirty="0" err="1" smtClean="0"/>
              <a:t>XGBClassifier</a:t>
            </a:r>
            <a:endParaRPr lang="de-DE" dirty="0"/>
          </a:p>
        </p:txBody>
      </p:sp>
      <p:sp>
        <p:nvSpPr>
          <p:cNvPr id="7" name="Content Placeholder 2"/>
          <p:cNvSpPr txBox="1">
            <a:spLocks/>
          </p:cNvSpPr>
          <p:nvPr/>
        </p:nvSpPr>
        <p:spPr>
          <a:xfrm>
            <a:off x="6766461" y="804168"/>
            <a:ext cx="4905537" cy="225246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smtClean="0"/>
              <a:t>Accuracy </a:t>
            </a:r>
            <a:r>
              <a:rPr lang="en-IN" dirty="0" smtClean="0"/>
              <a:t>– </a:t>
            </a:r>
            <a:r>
              <a:rPr lang="en-IN" dirty="0" smtClean="0"/>
              <a:t>77.4%</a:t>
            </a:r>
            <a:endParaRPr lang="en-IN" dirty="0" smtClean="0"/>
          </a:p>
          <a:p>
            <a:r>
              <a:rPr lang="en-IN" dirty="0" smtClean="0"/>
              <a:t>Precision and Recall – </a:t>
            </a:r>
            <a:r>
              <a:rPr lang="en-IN" dirty="0" smtClean="0"/>
              <a:t>77%</a:t>
            </a:r>
            <a:endParaRPr lang="en-IN" dirty="0" smtClean="0"/>
          </a:p>
          <a:p>
            <a:r>
              <a:rPr lang="en-IN" dirty="0" smtClean="0"/>
              <a:t>AUC – </a:t>
            </a:r>
            <a:r>
              <a:rPr lang="en-IN" dirty="0" smtClean="0"/>
              <a:t>86%.</a:t>
            </a:r>
            <a:endParaRPr lang="en-IN" dirty="0" smtClean="0"/>
          </a:p>
          <a:p>
            <a:r>
              <a:rPr lang="en-IN" dirty="0" smtClean="0"/>
              <a:t>ROC is good.</a:t>
            </a:r>
          </a:p>
          <a:p>
            <a:endParaRPr lang="en-IN" dirty="0" smtClean="0"/>
          </a:p>
        </p:txBody>
      </p:sp>
      <p:pic>
        <p:nvPicPr>
          <p:cNvPr id="4" name="Picture 3"/>
          <p:cNvPicPr>
            <a:picLocks noChangeAspect="1"/>
          </p:cNvPicPr>
          <p:nvPr/>
        </p:nvPicPr>
        <p:blipFill>
          <a:blip r:embed="rId2"/>
          <a:stretch>
            <a:fillRect/>
          </a:stretch>
        </p:blipFill>
        <p:spPr>
          <a:xfrm>
            <a:off x="677333" y="1401735"/>
            <a:ext cx="5865603" cy="243003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3184" y="2896750"/>
            <a:ext cx="5212090" cy="399593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331" y="3741647"/>
            <a:ext cx="6153886" cy="3151039"/>
          </a:xfrm>
          <a:prstGeom prst="rect">
            <a:avLst/>
          </a:prstGeom>
        </p:spPr>
      </p:pic>
    </p:spTree>
    <p:extLst>
      <p:ext uri="{BB962C8B-B14F-4D97-AF65-F5344CB8AC3E}">
        <p14:creationId xmlns:p14="http://schemas.microsoft.com/office/powerpoint/2010/main" val="324601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 calcmode="lin" valueType="num">
                                      <p:cBhvr additive="base">
                                        <p:cTn id="2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anim calcmode="lin" valueType="num">
                                      <p:cBhvr additive="base">
                                        <p:cTn id="3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anim calcmode="lin" valueType="num">
                                      <p:cBhvr additive="base">
                                        <p:cTn id="3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anim calcmode="lin" valueType="num">
                                      <p:cBhvr additive="base">
                                        <p:cTn id="43"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de-DE" dirty="0"/>
          </a:p>
        </p:txBody>
      </p:sp>
      <p:sp>
        <p:nvSpPr>
          <p:cNvPr id="3" name="Content Placeholder 2"/>
          <p:cNvSpPr>
            <a:spLocks noGrp="1"/>
          </p:cNvSpPr>
          <p:nvPr>
            <p:ph idx="1"/>
          </p:nvPr>
        </p:nvSpPr>
        <p:spPr/>
        <p:txBody>
          <a:bodyPr/>
          <a:lstStyle/>
          <a:p>
            <a:r>
              <a:rPr lang="en-IN" dirty="0" smtClean="0"/>
              <a:t>With </a:t>
            </a:r>
            <a:r>
              <a:rPr lang="en-IN" dirty="0" smtClean="0">
                <a:solidFill>
                  <a:srgbClr val="92D050"/>
                </a:solidFill>
              </a:rPr>
              <a:t>77.4% </a:t>
            </a:r>
            <a:r>
              <a:rPr lang="en-IN" dirty="0" smtClean="0"/>
              <a:t>Accuracy we can now predict if the customer will accept the coupon or not.</a:t>
            </a:r>
          </a:p>
          <a:p>
            <a:r>
              <a:rPr lang="en-IN" dirty="0"/>
              <a:t>Random Forest and </a:t>
            </a:r>
            <a:r>
              <a:rPr lang="en-IN" dirty="0" err="1"/>
              <a:t>XGBoost</a:t>
            </a:r>
            <a:r>
              <a:rPr lang="en-IN" dirty="0"/>
              <a:t> were performing </a:t>
            </a:r>
            <a:r>
              <a:rPr lang="en-IN" dirty="0" smtClean="0"/>
              <a:t>better</a:t>
            </a:r>
            <a:r>
              <a:rPr lang="en-IN" dirty="0"/>
              <a:t> </a:t>
            </a:r>
            <a:r>
              <a:rPr lang="en-IN" dirty="0" smtClean="0"/>
              <a:t>than other models.</a:t>
            </a:r>
          </a:p>
          <a:p>
            <a:r>
              <a:rPr lang="en-IN" dirty="0" smtClean="0"/>
              <a:t>Random Forest was Overfitting.</a:t>
            </a:r>
            <a:endParaRPr lang="en-IN" dirty="0"/>
          </a:p>
          <a:p>
            <a:r>
              <a:rPr lang="en-IN" dirty="0" smtClean="0"/>
              <a:t>After Hyper Parameter Tuning we have used </a:t>
            </a:r>
            <a:r>
              <a:rPr lang="en-IN" dirty="0" err="1" smtClean="0"/>
              <a:t>XGBoost</a:t>
            </a:r>
            <a:r>
              <a:rPr lang="en-IN" dirty="0" smtClean="0"/>
              <a:t> as our final model.</a:t>
            </a:r>
            <a:endParaRPr lang="de-DE" dirty="0"/>
          </a:p>
        </p:txBody>
      </p:sp>
    </p:spTree>
    <p:extLst>
      <p:ext uri="{BB962C8B-B14F-4D97-AF65-F5344CB8AC3E}">
        <p14:creationId xmlns:p14="http://schemas.microsoft.com/office/powerpoint/2010/main" val="369523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7911" y="3098292"/>
            <a:ext cx="2276178" cy="661416"/>
          </a:xfrm>
        </p:spPr>
        <p:txBody>
          <a:bodyPr/>
          <a:lstStyle/>
          <a:p>
            <a:r>
              <a:rPr lang="en-IN" dirty="0" smtClean="0"/>
              <a:t>Thank You</a:t>
            </a:r>
            <a:endParaRPr lang="de-DE" dirty="0"/>
          </a:p>
        </p:txBody>
      </p:sp>
    </p:spTree>
    <p:extLst>
      <p:ext uri="{BB962C8B-B14F-4D97-AF65-F5344CB8AC3E}">
        <p14:creationId xmlns:p14="http://schemas.microsoft.com/office/powerpoint/2010/main" val="346644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Overview of Dataset.</a:t>
            </a:r>
            <a:endParaRPr lang="de-DE" dirty="0"/>
          </a:p>
        </p:txBody>
      </p:sp>
      <p:grpSp>
        <p:nvGrpSpPr>
          <p:cNvPr id="7" name="Group 6"/>
          <p:cNvGrpSpPr/>
          <p:nvPr/>
        </p:nvGrpSpPr>
        <p:grpSpPr>
          <a:xfrm>
            <a:off x="522761" y="1270000"/>
            <a:ext cx="8200615" cy="2268728"/>
            <a:chOff x="-90751" y="560123"/>
            <a:chExt cx="9761801" cy="2968190"/>
          </a:xfrm>
        </p:grpSpPr>
        <p:pic>
          <p:nvPicPr>
            <p:cNvPr id="4" name="Picture 3"/>
            <p:cNvPicPr>
              <a:picLocks noChangeAspect="1"/>
            </p:cNvPicPr>
            <p:nvPr/>
          </p:nvPicPr>
          <p:blipFill>
            <a:blip r:embed="rId2"/>
            <a:stretch>
              <a:fillRect/>
            </a:stretch>
          </p:blipFill>
          <p:spPr>
            <a:xfrm>
              <a:off x="-90751" y="560123"/>
              <a:ext cx="9364753" cy="2968190"/>
            </a:xfrm>
            <a:prstGeom prst="rect">
              <a:avLst/>
            </a:prstGeom>
          </p:spPr>
        </p:pic>
        <p:pic>
          <p:nvPicPr>
            <p:cNvPr id="6" name="Picture 5"/>
            <p:cNvPicPr>
              <a:picLocks noChangeAspect="1"/>
            </p:cNvPicPr>
            <p:nvPr/>
          </p:nvPicPr>
          <p:blipFill>
            <a:blip r:embed="rId3"/>
            <a:stretch>
              <a:fillRect/>
            </a:stretch>
          </p:blipFill>
          <p:spPr>
            <a:xfrm>
              <a:off x="9274002" y="560123"/>
              <a:ext cx="397048" cy="2869236"/>
            </a:xfrm>
            <a:prstGeom prst="rect">
              <a:avLst/>
            </a:prstGeom>
          </p:spPr>
        </p:pic>
      </p:grpSp>
      <p:grpSp>
        <p:nvGrpSpPr>
          <p:cNvPr id="10" name="Group 9"/>
          <p:cNvGrpSpPr/>
          <p:nvPr/>
        </p:nvGrpSpPr>
        <p:grpSpPr>
          <a:xfrm>
            <a:off x="522761" y="3463093"/>
            <a:ext cx="8200615" cy="2066544"/>
            <a:chOff x="368191" y="3719428"/>
            <a:chExt cx="10408862" cy="2994920"/>
          </a:xfrm>
        </p:grpSpPr>
        <p:pic>
          <p:nvPicPr>
            <p:cNvPr id="8" name="Picture 7"/>
            <p:cNvPicPr>
              <a:picLocks noChangeAspect="1"/>
            </p:cNvPicPr>
            <p:nvPr/>
          </p:nvPicPr>
          <p:blipFill>
            <a:blip r:embed="rId4"/>
            <a:stretch>
              <a:fillRect/>
            </a:stretch>
          </p:blipFill>
          <p:spPr>
            <a:xfrm>
              <a:off x="368191" y="3803904"/>
              <a:ext cx="8817104" cy="2872989"/>
            </a:xfrm>
            <a:prstGeom prst="rect">
              <a:avLst/>
            </a:prstGeom>
          </p:spPr>
        </p:pic>
        <p:pic>
          <p:nvPicPr>
            <p:cNvPr id="9" name="Picture 8"/>
            <p:cNvPicPr>
              <a:picLocks noChangeAspect="1"/>
            </p:cNvPicPr>
            <p:nvPr/>
          </p:nvPicPr>
          <p:blipFill>
            <a:blip r:embed="rId5"/>
            <a:stretch>
              <a:fillRect/>
            </a:stretch>
          </p:blipFill>
          <p:spPr>
            <a:xfrm>
              <a:off x="9092887" y="3719428"/>
              <a:ext cx="1684166" cy="2994920"/>
            </a:xfrm>
            <a:prstGeom prst="rect">
              <a:avLst/>
            </a:prstGeom>
          </p:spPr>
        </p:pic>
      </p:grpSp>
      <p:sp>
        <p:nvSpPr>
          <p:cNvPr id="11" name="Content Placeholder 2"/>
          <p:cNvSpPr>
            <a:spLocks noGrp="1"/>
          </p:cNvSpPr>
          <p:nvPr>
            <p:ph idx="1"/>
          </p:nvPr>
        </p:nvSpPr>
        <p:spPr>
          <a:xfrm>
            <a:off x="522761" y="5587927"/>
            <a:ext cx="8596668" cy="483689"/>
          </a:xfrm>
        </p:spPr>
        <p:txBody>
          <a:bodyPr/>
          <a:lstStyle/>
          <a:p>
            <a:r>
              <a:rPr lang="en-IN" dirty="0" smtClean="0"/>
              <a:t>We have 24 variables and 12684 observations in our dataset.</a:t>
            </a:r>
          </a:p>
        </p:txBody>
      </p:sp>
    </p:spTree>
    <p:extLst>
      <p:ext uri="{BB962C8B-B14F-4D97-AF65-F5344CB8AC3E}">
        <p14:creationId xmlns:p14="http://schemas.microsoft.com/office/powerpoint/2010/main" val="304603907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anim calcmode="lin" valueType="num">
                                      <p:cBhvr additive="base">
                                        <p:cTn id="19"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Target Variable (Accepted)</a:t>
            </a:r>
            <a:endParaRPr lang="de-DE" dirty="0"/>
          </a:p>
        </p:txBody>
      </p:sp>
      <p:sp>
        <p:nvSpPr>
          <p:cNvPr id="3" name="Content Placeholder 2"/>
          <p:cNvSpPr>
            <a:spLocks noGrp="1"/>
          </p:cNvSpPr>
          <p:nvPr>
            <p:ph idx="1"/>
          </p:nvPr>
        </p:nvSpPr>
        <p:spPr>
          <a:xfrm>
            <a:off x="677334" y="1498737"/>
            <a:ext cx="8596668" cy="3880773"/>
          </a:xfrm>
        </p:spPr>
        <p:txBody>
          <a:bodyPr/>
          <a:lstStyle/>
          <a:p>
            <a:r>
              <a:rPr lang="en-US" dirty="0"/>
              <a:t>“accepted” is our target variable which contains 1 or 0 for Yes or No. Whether the user has accepted the coupon or not.</a:t>
            </a:r>
          </a:p>
          <a:p>
            <a:r>
              <a:rPr lang="en-US" dirty="0"/>
              <a:t>We have 7210 observations as “Yes” and 5474 observations as </a:t>
            </a:r>
            <a:r>
              <a:rPr lang="en-US" dirty="0" smtClean="0"/>
              <a:t>No</a:t>
            </a:r>
          </a:p>
          <a:p>
            <a:r>
              <a:rPr lang="en-US" dirty="0"/>
              <a:t>Since data is </a:t>
            </a:r>
            <a:r>
              <a:rPr lang="en-US"/>
              <a:t>fairly </a:t>
            </a:r>
            <a:r>
              <a:rPr lang="en-US" smtClean="0"/>
              <a:t>balanced </a:t>
            </a:r>
            <a:r>
              <a:rPr lang="en-US" dirty="0"/>
              <a:t>I chose </a:t>
            </a:r>
            <a:r>
              <a:rPr lang="en-US" b="1" dirty="0"/>
              <a:t>A</a:t>
            </a:r>
            <a:r>
              <a:rPr lang="en-US" b="1" dirty="0" smtClean="0"/>
              <a:t>ccuracy Score</a:t>
            </a:r>
            <a:r>
              <a:rPr lang="en-US" dirty="0" smtClean="0"/>
              <a:t> </a:t>
            </a:r>
            <a:r>
              <a:rPr lang="en-US" dirty="0"/>
              <a:t>as </a:t>
            </a:r>
            <a:r>
              <a:rPr lang="en-US" dirty="0" smtClean="0"/>
              <a:t>evaluation </a:t>
            </a:r>
            <a:r>
              <a:rPr lang="en-US" dirty="0"/>
              <a:t>m</a:t>
            </a:r>
            <a:r>
              <a:rPr lang="en-US" dirty="0" smtClean="0"/>
              <a:t>etric</a:t>
            </a:r>
            <a:endParaRPr lang="en-US" dirty="0"/>
          </a:p>
          <a:p>
            <a:endParaRPr lang="en-US" dirty="0"/>
          </a:p>
        </p:txBody>
      </p:sp>
      <p:pic>
        <p:nvPicPr>
          <p:cNvPr id="6"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8331" y="3108953"/>
            <a:ext cx="3557023" cy="3749047"/>
          </a:xfrm>
          <a:prstGeom prst="rect">
            <a:avLst/>
          </a:prstGeom>
        </p:spPr>
      </p:pic>
    </p:spTree>
    <p:extLst>
      <p:ext uri="{BB962C8B-B14F-4D97-AF65-F5344CB8AC3E}">
        <p14:creationId xmlns:p14="http://schemas.microsoft.com/office/powerpoint/2010/main" val="39185570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315" y="364233"/>
            <a:ext cx="8596668" cy="1320800"/>
          </a:xfrm>
        </p:spPr>
        <p:txBody>
          <a:bodyPr/>
          <a:lstStyle/>
          <a:p>
            <a:r>
              <a:rPr lang="en-IN" dirty="0" smtClean="0"/>
              <a:t>Which type of coupons are available?</a:t>
            </a:r>
            <a:endParaRPr lang="de-DE"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24633"/>
            <a:ext cx="6693408" cy="325031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3408" y="3043431"/>
            <a:ext cx="5498592" cy="3814569"/>
          </a:xfrm>
          <a:prstGeom prst="rect">
            <a:avLst/>
          </a:prstGeom>
        </p:spPr>
      </p:pic>
      <p:sp>
        <p:nvSpPr>
          <p:cNvPr id="9" name="Content Placeholder 2"/>
          <p:cNvSpPr txBox="1">
            <a:spLocks/>
          </p:cNvSpPr>
          <p:nvPr/>
        </p:nvSpPr>
        <p:spPr>
          <a:xfrm>
            <a:off x="517315" y="4137792"/>
            <a:ext cx="6336114" cy="2720208"/>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smtClean="0"/>
              <a:t>Carryout and Takeaway coupons and when the Restaurant coupons average expense of customer </a:t>
            </a:r>
            <a:r>
              <a:rPr lang="en-IN" dirty="0"/>
              <a:t>is less than $</a:t>
            </a:r>
            <a:r>
              <a:rPr lang="en-IN" dirty="0" smtClean="0"/>
              <a:t>20. Customer is more likely to accept these coupons.</a:t>
            </a:r>
          </a:p>
          <a:p>
            <a:r>
              <a:rPr lang="en-IN" dirty="0" smtClean="0"/>
              <a:t>We can see when the coupon is for Bar and Restaurant between $20 - $50. These coupons are getting rejected more often </a:t>
            </a:r>
          </a:p>
          <a:p>
            <a:r>
              <a:rPr lang="en-IN" dirty="0" smtClean="0"/>
              <a:t>Whereas Coffee house coupons are 50-50 split</a:t>
            </a:r>
          </a:p>
          <a:p>
            <a:r>
              <a:rPr lang="en-IN" dirty="0" smtClean="0"/>
              <a:t>Used One Hot Encoding for coupons</a:t>
            </a:r>
            <a:endParaRPr lang="en-IN" dirty="0"/>
          </a:p>
        </p:txBody>
      </p:sp>
    </p:spTree>
    <p:extLst>
      <p:ext uri="{BB962C8B-B14F-4D97-AF65-F5344CB8AC3E}">
        <p14:creationId xmlns:p14="http://schemas.microsoft.com/office/powerpoint/2010/main" val="203042771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anim calcmode="lin" valueType="num">
                                      <p:cBhvr additive="base">
                                        <p:cTn id="25"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anim calcmode="lin" valueType="num">
                                      <p:cBhvr additive="base">
                                        <p:cTn id="31"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3" end="3"/>
                                            </p:txEl>
                                          </p:spTgt>
                                        </p:tgtEl>
                                        <p:attrNameLst>
                                          <p:attrName>style.visibility</p:attrName>
                                        </p:attrNameLst>
                                      </p:cBhvr>
                                      <p:to>
                                        <p:strVal val="visible"/>
                                      </p:to>
                                    </p:set>
                                    <p:anim calcmode="lin" valueType="num">
                                      <p:cBhvr additive="base">
                                        <p:cTn id="37"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558" y="1307310"/>
            <a:ext cx="3689647" cy="3881437"/>
          </a:xfrm>
        </p:spPr>
      </p:pic>
      <p:sp>
        <p:nvSpPr>
          <p:cNvPr id="2" name="Title 1"/>
          <p:cNvSpPr>
            <a:spLocks noGrp="1"/>
          </p:cNvSpPr>
          <p:nvPr>
            <p:ph type="title"/>
          </p:nvPr>
        </p:nvSpPr>
        <p:spPr/>
        <p:txBody>
          <a:bodyPr/>
          <a:lstStyle/>
          <a:p>
            <a:r>
              <a:rPr lang="en-IN" dirty="0" smtClean="0"/>
              <a:t>Destination</a:t>
            </a:r>
            <a:endParaRPr lang="de-DE"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0368" y="1286141"/>
            <a:ext cx="6961632" cy="4546866"/>
          </a:xfrm>
          <a:prstGeom prst="rect">
            <a:avLst/>
          </a:prstGeom>
        </p:spPr>
      </p:pic>
      <p:sp>
        <p:nvSpPr>
          <p:cNvPr id="7" name="Content Placeholder 2"/>
          <p:cNvSpPr txBox="1">
            <a:spLocks/>
          </p:cNvSpPr>
          <p:nvPr/>
        </p:nvSpPr>
        <p:spPr>
          <a:xfrm>
            <a:off x="677334" y="5886457"/>
            <a:ext cx="8596668" cy="971543"/>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smtClean="0"/>
              <a:t>When customer is not in a hurry to go to any urgent place. </a:t>
            </a:r>
            <a:r>
              <a:rPr lang="en-IN" dirty="0" err="1" smtClean="0"/>
              <a:t>He/She</a:t>
            </a:r>
            <a:r>
              <a:rPr lang="en-IN" dirty="0" smtClean="0"/>
              <a:t> is more likely to accept the coupon.</a:t>
            </a:r>
          </a:p>
          <a:p>
            <a:r>
              <a:rPr lang="en-IN" dirty="0" smtClean="0"/>
              <a:t>Used One-Hot encoding for this feature.</a:t>
            </a:r>
          </a:p>
        </p:txBody>
      </p:sp>
    </p:spTree>
    <p:extLst>
      <p:ext uri="{BB962C8B-B14F-4D97-AF65-F5344CB8AC3E}">
        <p14:creationId xmlns:p14="http://schemas.microsoft.com/office/powerpoint/2010/main" val="154123749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additive="base">
                                        <p:cTn id="1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 calcmode="lin" valueType="num">
                                      <p:cBhvr additive="base">
                                        <p:cTn id="2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IN" dirty="0" smtClean="0"/>
              <a:t>Weather and Temperature</a:t>
            </a:r>
            <a:endParaRPr lang="de-DE"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354" y="546991"/>
            <a:ext cx="2388695" cy="2458100"/>
          </a:xfrm>
          <a:prstGeom prst="rect">
            <a:avLst/>
          </a:prstGeom>
        </p:spPr>
      </p:pic>
      <p:sp>
        <p:nvSpPr>
          <p:cNvPr id="8" name="Content Placeholder 2"/>
          <p:cNvSpPr txBox="1">
            <a:spLocks/>
          </p:cNvSpPr>
          <p:nvPr/>
        </p:nvSpPr>
        <p:spPr>
          <a:xfrm>
            <a:off x="704766" y="5585734"/>
            <a:ext cx="8759274" cy="1272266"/>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smtClean="0"/>
              <a:t>When the weather is sunny and temperature is high, customer is more likely to accept the coupon. And we can see when the weather is rainy or snowy the customer is more likely to reject the coupons.</a:t>
            </a:r>
          </a:p>
          <a:p>
            <a:r>
              <a:rPr lang="en-IN" dirty="0" smtClean="0"/>
              <a:t>Temperature is a numeric feature but with only 3 distinct values.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408" y="3005091"/>
            <a:ext cx="2336641" cy="245810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4403" y="3005091"/>
            <a:ext cx="4466091" cy="2486919"/>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98043" y="564455"/>
            <a:ext cx="4165997" cy="2440636"/>
          </a:xfrm>
          <a:prstGeom prst="rect">
            <a:avLst/>
          </a:prstGeom>
        </p:spPr>
      </p:pic>
    </p:spTree>
    <p:extLst>
      <p:ext uri="{BB962C8B-B14F-4D97-AF65-F5344CB8AC3E}">
        <p14:creationId xmlns:p14="http://schemas.microsoft.com/office/powerpoint/2010/main" val="60673520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 calcmode="lin" valueType="num">
                                      <p:cBhvr additive="base">
                                        <p:cTn id="2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8">
                                            <p:txEl>
                                              <p:pRg st="1" end="1"/>
                                            </p:txEl>
                                          </p:spTgt>
                                        </p:tgtEl>
                                        <p:attrNameLst>
                                          <p:attrName>style.visibility</p:attrName>
                                        </p:attrNameLst>
                                      </p:cBhvr>
                                      <p:to>
                                        <p:strVal val="visible"/>
                                      </p:to>
                                    </p:set>
                                    <p:anim calcmode="lin" valueType="num">
                                      <p:cBhvr additive="base">
                                        <p:cTn id="3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IN" dirty="0" smtClean="0"/>
              <a:t>Education &amp; Occupation</a:t>
            </a:r>
            <a:endParaRPr lang="de-DE"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0400"/>
            <a:ext cx="5999105" cy="345068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9105" y="3196114"/>
            <a:ext cx="6192895" cy="3661886"/>
          </a:xfrm>
          <a:prstGeom prst="rect">
            <a:avLst/>
          </a:prstGeom>
        </p:spPr>
      </p:pic>
      <p:sp>
        <p:nvSpPr>
          <p:cNvPr id="7" name="Content Placeholder 2"/>
          <p:cNvSpPr txBox="1">
            <a:spLocks/>
          </p:cNvSpPr>
          <p:nvPr/>
        </p:nvSpPr>
        <p:spPr>
          <a:xfrm>
            <a:off x="5999105" y="835028"/>
            <a:ext cx="6192895" cy="186462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smtClean="0"/>
              <a:t>We have 6 categories in education.</a:t>
            </a:r>
          </a:p>
          <a:p>
            <a:r>
              <a:rPr lang="en-IN" dirty="0" smtClean="0"/>
              <a:t>I have used label encoder in order:</a:t>
            </a:r>
            <a:r>
              <a:rPr lang="en-IN" dirty="0"/>
              <a:t/>
            </a:r>
            <a:br>
              <a:rPr lang="en-IN" dirty="0"/>
            </a:br>
            <a:r>
              <a:rPr lang="en-IN" dirty="0" smtClean="0"/>
              <a:t>Graduate(Masters) &gt; Bachelor &gt; Associate &gt; College &gt; </a:t>
            </a:r>
            <a:br>
              <a:rPr lang="en-IN" dirty="0" smtClean="0"/>
            </a:br>
            <a:r>
              <a:rPr lang="en-IN" dirty="0" smtClean="0"/>
              <a:t>High School Graduate &gt; Some High School</a:t>
            </a:r>
          </a:p>
        </p:txBody>
      </p:sp>
      <p:sp>
        <p:nvSpPr>
          <p:cNvPr id="8" name="Content Placeholder 2"/>
          <p:cNvSpPr txBox="1">
            <a:spLocks/>
          </p:cNvSpPr>
          <p:nvPr/>
        </p:nvSpPr>
        <p:spPr>
          <a:xfrm>
            <a:off x="731624" y="4198399"/>
            <a:ext cx="5267481" cy="2572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smtClean="0"/>
              <a:t>We have 25 categories in occupation.</a:t>
            </a:r>
          </a:p>
          <a:p>
            <a:r>
              <a:rPr lang="en-IN" dirty="0" smtClean="0"/>
              <a:t>We should not use label encoder because we can’t say that one occupation is better than other.</a:t>
            </a:r>
          </a:p>
          <a:p>
            <a:r>
              <a:rPr lang="en-IN" dirty="0" smtClean="0"/>
              <a:t>I have merged all customers who are employed into one “Employed” category, to minimize the dimensions after one-hot encoding.</a:t>
            </a:r>
          </a:p>
        </p:txBody>
      </p:sp>
    </p:spTree>
    <p:extLst>
      <p:ext uri="{BB962C8B-B14F-4D97-AF65-F5344CB8AC3E}">
        <p14:creationId xmlns:p14="http://schemas.microsoft.com/office/powerpoint/2010/main" val="2010566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additive="base">
                                        <p:cTn id="19"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 calcmode="lin" valueType="num">
                                      <p:cBhvr additive="base">
                                        <p:cTn id="31"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xEl>
                                              <p:pRg st="1" end="1"/>
                                            </p:txEl>
                                          </p:spTgt>
                                        </p:tgtEl>
                                        <p:attrNameLst>
                                          <p:attrName>style.visibility</p:attrName>
                                        </p:attrNameLst>
                                      </p:cBhvr>
                                      <p:to>
                                        <p:strVal val="visible"/>
                                      </p:to>
                                    </p:set>
                                    <p:anim calcmode="lin" valueType="num">
                                      <p:cBhvr additive="base">
                                        <p:cTn id="37"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xEl>
                                              <p:pRg st="2" end="2"/>
                                            </p:txEl>
                                          </p:spTgt>
                                        </p:tgtEl>
                                        <p:attrNameLst>
                                          <p:attrName>style.visibility</p:attrName>
                                        </p:attrNameLst>
                                      </p:cBhvr>
                                      <p:to>
                                        <p:strVal val="visible"/>
                                      </p:to>
                                    </p:set>
                                    <p:anim calcmode="lin" valueType="num">
                                      <p:cBhvr additive="base">
                                        <p:cTn id="4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IN" dirty="0" smtClean="0"/>
              <a:t>Income</a:t>
            </a:r>
            <a:endParaRPr lang="de-DE" dirty="0"/>
          </a:p>
        </p:txBody>
      </p:sp>
      <p:sp>
        <p:nvSpPr>
          <p:cNvPr id="7" name="Content Placeholder 2"/>
          <p:cNvSpPr txBox="1">
            <a:spLocks/>
          </p:cNvSpPr>
          <p:nvPr/>
        </p:nvSpPr>
        <p:spPr>
          <a:xfrm>
            <a:off x="391887" y="3676447"/>
            <a:ext cx="5956052" cy="31815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smtClean="0"/>
              <a:t>We have 9 categories of income starting from customers earing less than $12500 to more than $100000</a:t>
            </a:r>
          </a:p>
          <a:p>
            <a:r>
              <a:rPr lang="en-IN" dirty="0" smtClean="0"/>
              <a:t>Acceptance ratio of majority of the income category is high except the customers falling in </a:t>
            </a:r>
            <a:br>
              <a:rPr lang="en-IN" dirty="0" smtClean="0"/>
            </a:br>
            <a:r>
              <a:rPr lang="en-IN" dirty="0" smtClean="0"/>
              <a:t>$75000 - $87499 income range.</a:t>
            </a:r>
          </a:p>
          <a:p>
            <a:r>
              <a:rPr lang="en-IN" dirty="0" smtClean="0"/>
              <a:t>I have used Label encoding starting from less than $12500 as 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8127"/>
            <a:ext cx="6592389" cy="304832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7938" y="2986818"/>
            <a:ext cx="5844062" cy="3871182"/>
          </a:xfrm>
          <a:prstGeom prst="rect">
            <a:avLst/>
          </a:prstGeom>
        </p:spPr>
      </p:pic>
    </p:spTree>
    <p:extLst>
      <p:ext uri="{BB962C8B-B14F-4D97-AF65-F5344CB8AC3E}">
        <p14:creationId xmlns:p14="http://schemas.microsoft.com/office/powerpoint/2010/main" val="4555384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 calcmode="lin" valueType="num">
                                      <p:cBhvr additive="base">
                                        <p:cTn id="2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anim calcmode="lin" valueType="num">
                                      <p:cBhvr additive="base">
                                        <p:cTn id="3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0</TotalTime>
  <Words>1167</Words>
  <Application>Microsoft Office PowerPoint</Application>
  <PresentationFormat>Widescreen</PresentationFormat>
  <Paragraphs>125</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Trebuchet MS</vt:lpstr>
      <vt:lpstr>Wingdings 3</vt:lpstr>
      <vt:lpstr>Facet</vt:lpstr>
      <vt:lpstr>In Drive Coupon Recommendation</vt:lpstr>
      <vt:lpstr>Problem Statement</vt:lpstr>
      <vt:lpstr>Overview of Dataset.</vt:lpstr>
      <vt:lpstr>Target Variable (Accepted)</vt:lpstr>
      <vt:lpstr>Which type of coupons are available?</vt:lpstr>
      <vt:lpstr>Destination</vt:lpstr>
      <vt:lpstr>Weather and Temperature</vt:lpstr>
      <vt:lpstr>Education &amp; Occupation</vt:lpstr>
      <vt:lpstr>Income</vt:lpstr>
      <vt:lpstr>Age &amp; Marital Status</vt:lpstr>
      <vt:lpstr>Bar, Coffee House, Carry Away Restaurant(&lt;$20), Restaurant ($20-$50)</vt:lpstr>
      <vt:lpstr>Distribution of other columns</vt:lpstr>
      <vt:lpstr>Car &amp; GEQ 5min</vt:lpstr>
      <vt:lpstr>Direction Opposite and Direction Same are Correlated</vt:lpstr>
      <vt:lpstr>Missing Values and Scaling and Balancing the data.</vt:lpstr>
      <vt:lpstr>Machine Learning Models</vt:lpstr>
      <vt:lpstr>Logistic Regression</vt:lpstr>
      <vt:lpstr>Naive Bayes Classification</vt:lpstr>
      <vt:lpstr>Support Vector Machine Classification</vt:lpstr>
      <vt:lpstr>Decision Tree Classifier</vt:lpstr>
      <vt:lpstr>Random Forest Classifier</vt:lpstr>
      <vt:lpstr>Ada Boost Classifier</vt:lpstr>
      <vt:lpstr>Gradient Boosting Classifier</vt:lpstr>
      <vt:lpstr>XGBoost Classifier</vt:lpstr>
      <vt:lpstr>Comparison of Models.</vt:lpstr>
      <vt:lpstr>Hyper Parameter Tuning</vt:lpstr>
      <vt:lpstr>Final Model – XGBClassifier</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Drive Coupon Recommendation</dc:title>
  <dc:creator>Meghraj</dc:creator>
  <cp:lastModifiedBy>Meghraj</cp:lastModifiedBy>
  <cp:revision>47</cp:revision>
  <dcterms:created xsi:type="dcterms:W3CDTF">2023-09-09T08:38:25Z</dcterms:created>
  <dcterms:modified xsi:type="dcterms:W3CDTF">2023-09-09T14:53:14Z</dcterms:modified>
</cp:coreProperties>
</file>